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46"/>
  </p:handoutMasterIdLst>
  <p:sldIdLst>
    <p:sldId id="256" r:id="rId2"/>
    <p:sldId id="310" r:id="rId3"/>
    <p:sldId id="325" r:id="rId4"/>
    <p:sldId id="277" r:id="rId5"/>
    <p:sldId id="324" r:id="rId6"/>
    <p:sldId id="319" r:id="rId7"/>
    <p:sldId id="320" r:id="rId8"/>
    <p:sldId id="321" r:id="rId9"/>
    <p:sldId id="322" r:id="rId10"/>
    <p:sldId id="323" r:id="rId11"/>
    <p:sldId id="311" r:id="rId12"/>
    <p:sldId id="280" r:id="rId13"/>
    <p:sldId id="304" r:id="rId14"/>
    <p:sldId id="281" r:id="rId15"/>
    <p:sldId id="305" r:id="rId16"/>
    <p:sldId id="283" r:id="rId17"/>
    <p:sldId id="285" r:id="rId18"/>
    <p:sldId id="312" r:id="rId19"/>
    <p:sldId id="286" r:id="rId20"/>
    <p:sldId id="313" r:id="rId21"/>
    <p:sldId id="314" r:id="rId22"/>
    <p:sldId id="287" r:id="rId23"/>
    <p:sldId id="288" r:id="rId24"/>
    <p:sldId id="306" r:id="rId25"/>
    <p:sldId id="315" r:id="rId26"/>
    <p:sldId id="316" r:id="rId27"/>
    <p:sldId id="317" r:id="rId28"/>
    <p:sldId id="289" r:id="rId29"/>
    <p:sldId id="292" r:id="rId30"/>
    <p:sldId id="291" r:id="rId31"/>
    <p:sldId id="294" r:id="rId32"/>
    <p:sldId id="290" r:id="rId33"/>
    <p:sldId id="295" r:id="rId34"/>
    <p:sldId id="297" r:id="rId35"/>
    <p:sldId id="318" r:id="rId36"/>
    <p:sldId id="307" r:id="rId37"/>
    <p:sldId id="298" r:id="rId38"/>
    <p:sldId id="300" r:id="rId39"/>
    <p:sldId id="301" r:id="rId40"/>
    <p:sldId id="302" r:id="rId41"/>
    <p:sldId id="308" r:id="rId42"/>
    <p:sldId id="309" r:id="rId43"/>
    <p:sldId id="303" r:id="rId44"/>
    <p:sldId id="27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3" autoAdjust="0"/>
    <p:restoredTop sz="94541" autoAdjust="0"/>
  </p:normalViewPr>
  <p:slideViewPr>
    <p:cSldViewPr snapToGrid="0" snapToObjects="1">
      <p:cViewPr varScale="1">
        <p:scale>
          <a:sx n="70" d="100"/>
          <a:sy n="70" d="100"/>
        </p:scale>
        <p:origin x="43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5/5/2026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5,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5,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5,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5, 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5, 2026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openstax.org/books/microbiology/pages/17-5-inflammation-and-fev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openstax.org/books/microbiology/pages/17-1-physical-defens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penstax.org/books/microbiology/pages/17-2-chemical-defens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penstax.org/books/microbiology/pages/17-3-cellular-defens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openstax.org/books/microbiology/pages/17-4-pathogen-recognition-and-phagocytosi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microbiology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17 </a:t>
            </a:r>
            <a:r>
              <a:rPr lang="en-US" sz="2000" b="1" dirty="0">
                <a:solidFill>
                  <a:srgbClr val="212F62"/>
                </a:solidFill>
                <a:latin typeface="+mn-lt"/>
              </a:rPr>
              <a:t>INNATE NONSPECIFIC HOST DEFENSES</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7984"/>
            <a:ext cx="2010682" cy="2602716"/>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6F3A-92D5-3C00-76CA-E2B33B0D9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ADC3B-5D5E-84BC-8021-0501104314C8}"/>
              </a:ext>
            </a:extLst>
          </p:cNvPr>
          <p:cNvSpPr>
            <a:spLocks noGrp="1"/>
          </p:cNvSpPr>
          <p:nvPr>
            <p:ph type="title"/>
          </p:nvPr>
        </p:nvSpPr>
        <p:spPr/>
        <p:txBody>
          <a:bodyPr/>
          <a:lstStyle/>
          <a:p>
            <a:r>
              <a:rPr lang="en-US" b="1" u="sng" dirty="0"/>
              <a:t>Inflammation and Fever</a:t>
            </a:r>
            <a:endParaRPr lang="en-US" b="1" u="sng" dirty="0">
              <a:hlinkClick r:id="rId2"/>
            </a:endParaRPr>
          </a:p>
        </p:txBody>
      </p:sp>
      <p:sp>
        <p:nvSpPr>
          <p:cNvPr id="4" name="Text Placeholder 3">
            <a:extLst>
              <a:ext uri="{FF2B5EF4-FFF2-40B4-BE49-F238E27FC236}">
                <a16:creationId xmlns:a16="http://schemas.microsoft.com/office/drawing/2014/main" id="{614AD88B-88A1-7D9B-DC46-640CF86E1931}"/>
              </a:ext>
            </a:extLst>
          </p:cNvPr>
          <p:cNvSpPr>
            <a:spLocks noGrp="1"/>
          </p:cNvSpPr>
          <p:nvPr>
            <p:ph type="body" sz="quarter" idx="14"/>
          </p:nvPr>
        </p:nvSpPr>
        <p:spPr>
          <a:xfrm>
            <a:off x="457200" y="1049867"/>
            <a:ext cx="8062912" cy="4960497"/>
          </a:xfrm>
        </p:spPr>
        <p:txBody>
          <a:bodyPr>
            <a:normAutofit lnSpcReduction="10000"/>
          </a:bodyPr>
          <a:lstStyle/>
          <a:p>
            <a:r>
              <a:rPr lang="en-US" b="1" dirty="0"/>
              <a:t>17.5</a:t>
            </a:r>
            <a:r>
              <a:rPr lang="en-US" b="1" u="sng" dirty="0"/>
              <a:t> Inflammation and Fever</a:t>
            </a:r>
            <a:endParaRPr lang="en-US" b="1" u="sng" dirty="0">
              <a:hlinkClick r:id="rId2"/>
            </a:endParaRPr>
          </a:p>
          <a:p>
            <a:r>
              <a:rPr lang="en-US" b="1" dirty="0"/>
              <a:t>Inflammation</a:t>
            </a:r>
            <a:r>
              <a:rPr lang="en-US" dirty="0"/>
              <a:t> results from the collective response of chemical mediators and cellular defenses to an injury or infection.</a:t>
            </a:r>
          </a:p>
          <a:p>
            <a:r>
              <a:rPr lang="en-US" b="1" dirty="0"/>
              <a:t>Acute inflammation</a:t>
            </a:r>
            <a:r>
              <a:rPr lang="en-US" dirty="0"/>
              <a:t> is short lived and localized to the site of injury or infection. </a:t>
            </a:r>
            <a:r>
              <a:rPr lang="en-US" b="1" dirty="0"/>
              <a:t>Chronic inflammation</a:t>
            </a:r>
            <a:r>
              <a:rPr lang="en-US" dirty="0"/>
              <a:t> occurs when the inflammatory response is unsuccessful, and may result in the formation of </a:t>
            </a:r>
            <a:r>
              <a:rPr lang="en-US" b="1" dirty="0"/>
              <a:t>granulomas</a:t>
            </a:r>
            <a:r>
              <a:rPr lang="en-US" dirty="0"/>
              <a:t> (e.g., with tuberculosis) and scarring (e.g., with hepatitis C viral infections and liver cirrhosis).</a:t>
            </a:r>
          </a:p>
          <a:p>
            <a:r>
              <a:rPr lang="en-US" dirty="0"/>
              <a:t>The five cardinal signs of inflammation are </a:t>
            </a:r>
            <a:r>
              <a:rPr lang="en-US" b="1" dirty="0"/>
              <a:t>erythema</a:t>
            </a:r>
            <a:r>
              <a:rPr lang="en-US" dirty="0"/>
              <a:t>, </a:t>
            </a:r>
            <a:r>
              <a:rPr lang="en-US" b="1" dirty="0"/>
              <a:t>edema</a:t>
            </a:r>
            <a:r>
              <a:rPr lang="en-US" dirty="0"/>
              <a:t>, heat, pain, and altered function. These largely result from innate responses that draw increased blood flow to the injured or infected tissue.</a:t>
            </a:r>
          </a:p>
          <a:p>
            <a:r>
              <a:rPr lang="en-US" b="1" dirty="0"/>
              <a:t>Fever</a:t>
            </a:r>
            <a:r>
              <a:rPr lang="en-US" dirty="0"/>
              <a:t> is a system-wide sign of inflammation that raises the body temperature and stimulates the immune response.</a:t>
            </a:r>
          </a:p>
          <a:p>
            <a:r>
              <a:rPr lang="en-US" dirty="0"/>
              <a:t>Both inflammation and fever can be harmful if the inflammatory response is too severe.</a:t>
            </a:r>
          </a:p>
        </p:txBody>
      </p:sp>
    </p:spTree>
    <p:extLst>
      <p:ext uri="{BB962C8B-B14F-4D97-AF65-F5344CB8AC3E}">
        <p14:creationId xmlns:p14="http://schemas.microsoft.com/office/powerpoint/2010/main" val="297630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FA68-1F6C-E065-F732-90DF7BEDEF27}"/>
              </a:ext>
            </a:extLst>
          </p:cNvPr>
          <p:cNvSpPr>
            <a:spLocks noGrp="1"/>
          </p:cNvSpPr>
          <p:nvPr>
            <p:ph type="title"/>
          </p:nvPr>
        </p:nvSpPr>
        <p:spPr/>
        <p:txBody>
          <a:bodyPr>
            <a:normAutofit fontScale="90000"/>
          </a:bodyPr>
          <a:lstStyle/>
          <a:p>
            <a:pPr algn="ctr"/>
            <a:r>
              <a:rPr lang="en-US" b="1" dirty="0"/>
              <a:t>Overview of Nonspecific Innate Immune Defenses</a:t>
            </a:r>
            <a:endParaRPr lang="en-US" dirty="0"/>
          </a:p>
        </p:txBody>
      </p:sp>
      <p:sp>
        <p:nvSpPr>
          <p:cNvPr id="4" name="Text Placeholder 3">
            <a:extLst>
              <a:ext uri="{FF2B5EF4-FFF2-40B4-BE49-F238E27FC236}">
                <a16:creationId xmlns:a16="http://schemas.microsoft.com/office/drawing/2014/main" id="{58AFB3DB-E435-3B81-D035-8396734FE1B4}"/>
              </a:ext>
            </a:extLst>
          </p:cNvPr>
          <p:cNvSpPr>
            <a:spLocks noGrp="1"/>
          </p:cNvSpPr>
          <p:nvPr>
            <p:ph type="body" sz="quarter" idx="14"/>
          </p:nvPr>
        </p:nvSpPr>
        <p:spPr>
          <a:xfrm>
            <a:off x="265176" y="6301383"/>
            <a:ext cx="8062912" cy="368516"/>
          </a:xfrm>
        </p:spPr>
        <p:txBody>
          <a:bodyPr>
            <a:normAutofit lnSpcReduction="10000"/>
          </a:bodyPr>
          <a:lstStyle/>
          <a:p>
            <a:r>
              <a:rPr lang="en-US" dirty="0"/>
              <a:t>Table 17.1</a:t>
            </a:r>
          </a:p>
        </p:txBody>
      </p:sp>
      <p:graphicFrame>
        <p:nvGraphicFramePr>
          <p:cNvPr id="5" name="Table 4">
            <a:extLst>
              <a:ext uri="{FF2B5EF4-FFF2-40B4-BE49-F238E27FC236}">
                <a16:creationId xmlns:a16="http://schemas.microsoft.com/office/drawing/2014/main" id="{31AA57C7-8936-2AAB-D571-260CB363897C}"/>
              </a:ext>
            </a:extLst>
          </p:cNvPr>
          <p:cNvGraphicFramePr>
            <a:graphicFrameLocks noGrp="1"/>
          </p:cNvGraphicFramePr>
          <p:nvPr>
            <p:extLst>
              <p:ext uri="{D42A27DB-BD31-4B8C-83A1-F6EECF244321}">
                <p14:modId xmlns:p14="http://schemas.microsoft.com/office/powerpoint/2010/main" val="2116527625"/>
              </p:ext>
            </p:extLst>
          </p:nvPr>
        </p:nvGraphicFramePr>
        <p:xfrm>
          <a:off x="265176" y="1134337"/>
          <a:ext cx="8549640" cy="4566861"/>
        </p:xfrm>
        <a:graphic>
          <a:graphicData uri="http://schemas.openxmlformats.org/drawingml/2006/table">
            <a:tbl>
              <a:tblPr/>
              <a:tblGrid>
                <a:gridCol w="4274820">
                  <a:extLst>
                    <a:ext uri="{9D8B030D-6E8A-4147-A177-3AD203B41FA5}">
                      <a16:colId xmlns:a16="http://schemas.microsoft.com/office/drawing/2014/main" val="1793262738"/>
                    </a:ext>
                  </a:extLst>
                </a:gridCol>
                <a:gridCol w="4274820">
                  <a:extLst>
                    <a:ext uri="{9D8B030D-6E8A-4147-A177-3AD203B41FA5}">
                      <a16:colId xmlns:a16="http://schemas.microsoft.com/office/drawing/2014/main" val="3669737543"/>
                    </a:ext>
                  </a:extLst>
                </a:gridCol>
              </a:tblGrid>
              <a:tr h="493789">
                <a:tc gridSpan="2">
                  <a:txBody>
                    <a:bodyPr/>
                    <a:lstStyle/>
                    <a:p>
                      <a:pPr algn="ctr" fontAlgn="b">
                        <a:buNone/>
                      </a:pPr>
                      <a:r>
                        <a:rPr lang="en-US" sz="1600" b="1" dirty="0">
                          <a:effectLst/>
                        </a:rPr>
                        <a:t>Overview of Nonspecific Innate Immune Defenses</a:t>
                      </a:r>
                    </a:p>
                  </a:txBody>
                  <a:tcPr marL="70541" marR="70541" marT="35271" marB="35271"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88308051"/>
                  </a:ext>
                </a:extLst>
              </a:tr>
              <a:tr h="282165">
                <a:tc rowSpan="3">
                  <a:txBody>
                    <a:bodyPr/>
                    <a:lstStyle/>
                    <a:p>
                      <a:pPr fontAlgn="ctr">
                        <a:buNone/>
                      </a:pPr>
                      <a:r>
                        <a:rPr lang="en-US" sz="1600">
                          <a:effectLst/>
                        </a:rPr>
                        <a:t>Physical defenses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buNone/>
                      </a:pPr>
                      <a:r>
                        <a:rPr lang="en-US" sz="1600" dirty="0">
                          <a:effectLst/>
                        </a:rPr>
                        <a:t>Physical barriers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54288846"/>
                  </a:ext>
                </a:extLst>
              </a:tr>
              <a:tr h="282165">
                <a:tc vMerge="1">
                  <a:txBody>
                    <a:bodyPr/>
                    <a:lstStyle/>
                    <a:p>
                      <a:endParaRPr lang="en-US"/>
                    </a:p>
                  </a:txBody>
                  <a:tcPr/>
                </a:tc>
                <a:tc>
                  <a:txBody>
                    <a:bodyPr/>
                    <a:lstStyle/>
                    <a:p>
                      <a:pPr fontAlgn="ctr">
                        <a:buNone/>
                      </a:pPr>
                      <a:r>
                        <a:rPr lang="en-US" sz="1600">
                          <a:effectLst/>
                        </a:rPr>
                        <a:t>Mechanical defenses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63418619"/>
                  </a:ext>
                </a:extLst>
              </a:tr>
              <a:tr h="282165">
                <a:tc vMerge="1">
                  <a:txBody>
                    <a:bodyPr/>
                    <a:lstStyle/>
                    <a:p>
                      <a:endParaRPr lang="en-US"/>
                    </a:p>
                  </a:txBody>
                  <a:tcPr/>
                </a:tc>
                <a:tc>
                  <a:txBody>
                    <a:bodyPr/>
                    <a:lstStyle/>
                    <a:p>
                      <a:pPr fontAlgn="ctr">
                        <a:buNone/>
                      </a:pPr>
                      <a:r>
                        <a:rPr lang="en-US" sz="1600">
                          <a:effectLst/>
                        </a:rPr>
                        <a:t>Microbiome</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82242094"/>
                  </a:ext>
                </a:extLst>
              </a:tr>
              <a:tr h="705413">
                <a:tc rowSpan="5">
                  <a:txBody>
                    <a:bodyPr/>
                    <a:lstStyle/>
                    <a:p>
                      <a:pPr fontAlgn="ctr">
                        <a:buNone/>
                      </a:pPr>
                      <a:r>
                        <a:rPr lang="en-US" sz="1600" dirty="0">
                          <a:effectLst/>
                        </a:rPr>
                        <a:t>Chemical defenses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buNone/>
                      </a:pPr>
                      <a:r>
                        <a:rPr lang="en-US" sz="1600">
                          <a:effectLst/>
                        </a:rPr>
                        <a:t>Chemicals and enzymes in body fluids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00041945"/>
                  </a:ext>
                </a:extLst>
              </a:tr>
              <a:tr h="493789">
                <a:tc vMerge="1">
                  <a:txBody>
                    <a:bodyPr/>
                    <a:lstStyle/>
                    <a:p>
                      <a:endParaRPr lang="en-US"/>
                    </a:p>
                  </a:txBody>
                  <a:tcPr/>
                </a:tc>
                <a:tc>
                  <a:txBody>
                    <a:bodyPr/>
                    <a:lstStyle/>
                    <a:p>
                      <a:pPr fontAlgn="ctr">
                        <a:buNone/>
                      </a:pPr>
                      <a:r>
                        <a:rPr lang="en-US" sz="1600">
                          <a:effectLst/>
                        </a:rPr>
                        <a:t>Antimicrobial peptides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85657436"/>
                  </a:ext>
                </a:extLst>
              </a:tr>
              <a:tr h="493789">
                <a:tc vMerge="1">
                  <a:txBody>
                    <a:bodyPr/>
                    <a:lstStyle/>
                    <a:p>
                      <a:endParaRPr lang="en-US"/>
                    </a:p>
                  </a:txBody>
                  <a:tcPr/>
                </a:tc>
                <a:tc>
                  <a:txBody>
                    <a:bodyPr/>
                    <a:lstStyle/>
                    <a:p>
                      <a:pPr fontAlgn="ctr">
                        <a:buNone/>
                      </a:pPr>
                      <a:r>
                        <a:rPr lang="en-US" sz="1600">
                          <a:effectLst/>
                        </a:rPr>
                        <a:t>Plasma protein mediators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27705472"/>
                  </a:ext>
                </a:extLst>
              </a:tr>
              <a:tr h="282165">
                <a:tc vMerge="1">
                  <a:txBody>
                    <a:bodyPr/>
                    <a:lstStyle/>
                    <a:p>
                      <a:endParaRPr lang="en-US"/>
                    </a:p>
                  </a:txBody>
                  <a:tcPr/>
                </a:tc>
                <a:tc>
                  <a:txBody>
                    <a:bodyPr/>
                    <a:lstStyle/>
                    <a:p>
                      <a:pPr fontAlgn="ctr">
                        <a:buNone/>
                      </a:pPr>
                      <a:r>
                        <a:rPr lang="en-US" sz="1600">
                          <a:effectLst/>
                        </a:rPr>
                        <a:t>Cytokines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1454893"/>
                  </a:ext>
                </a:extLst>
              </a:tr>
              <a:tr h="493789">
                <a:tc vMerge="1">
                  <a:txBody>
                    <a:bodyPr/>
                    <a:lstStyle/>
                    <a:p>
                      <a:endParaRPr lang="en-US"/>
                    </a:p>
                  </a:txBody>
                  <a:tcPr/>
                </a:tc>
                <a:tc>
                  <a:txBody>
                    <a:bodyPr/>
                    <a:lstStyle/>
                    <a:p>
                      <a:pPr fontAlgn="ctr">
                        <a:buNone/>
                      </a:pPr>
                      <a:r>
                        <a:rPr lang="en-US" sz="1600">
                          <a:effectLst/>
                        </a:rPr>
                        <a:t>Inflammation-eliciting mediators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48003136"/>
                  </a:ext>
                </a:extLst>
              </a:tr>
              <a:tr h="282165">
                <a:tc rowSpan="2">
                  <a:txBody>
                    <a:bodyPr/>
                    <a:lstStyle/>
                    <a:p>
                      <a:pPr fontAlgn="ctr">
                        <a:buNone/>
                      </a:pPr>
                      <a:r>
                        <a:rPr lang="en-US" sz="1600">
                          <a:effectLst/>
                        </a:rPr>
                        <a:t>Cellular defenses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buNone/>
                      </a:pPr>
                      <a:r>
                        <a:rPr lang="en-US" sz="1600">
                          <a:effectLst/>
                        </a:rPr>
                        <a:t>Granulocytes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81860462"/>
                  </a:ext>
                </a:extLst>
              </a:tr>
              <a:tr h="282165">
                <a:tc vMerge="1">
                  <a:txBody>
                    <a:bodyPr/>
                    <a:lstStyle/>
                    <a:p>
                      <a:endParaRPr lang="en-US"/>
                    </a:p>
                  </a:txBody>
                  <a:tcPr/>
                </a:tc>
                <a:tc>
                  <a:txBody>
                    <a:bodyPr/>
                    <a:lstStyle/>
                    <a:p>
                      <a:pPr fontAlgn="ctr">
                        <a:buNone/>
                      </a:pPr>
                      <a:r>
                        <a:rPr lang="en-US" sz="1600" dirty="0">
                          <a:effectLst/>
                        </a:rPr>
                        <a:t>Agranulocytes</a:t>
                      </a:r>
                    </a:p>
                  </a:txBody>
                  <a:tcPr marL="70541" marR="70541" marT="35271" marB="35271"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74023405"/>
                  </a:ext>
                </a:extLst>
              </a:tr>
            </a:tbl>
          </a:graphicData>
        </a:graphic>
      </p:graphicFrame>
    </p:spTree>
    <p:extLst>
      <p:ext uri="{BB962C8B-B14F-4D97-AF65-F5344CB8AC3E}">
        <p14:creationId xmlns:p14="http://schemas.microsoft.com/office/powerpoint/2010/main" val="355201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a:t>
            </a:r>
          </a:p>
        </p:txBody>
      </p:sp>
      <p:pic>
        <p:nvPicPr>
          <p:cNvPr id="2" name="Picture Placeholder 1" descr="Tight junctions – two membranes connected with many spot welds in multiple lines. Desmosomes – two membranes with long strands weaving them together. Gap junctions – two membranes with a few spot welds each of which has a pore in the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623" b="-7623"/>
          <a:stretch>
            <a:fillRect/>
          </a:stretch>
        </p:blipFill>
        <p:spPr/>
      </p:pic>
      <p:sp>
        <p:nvSpPr>
          <p:cNvPr id="7" name="Text Placeholder 6"/>
          <p:cNvSpPr>
            <a:spLocks noGrp="1"/>
          </p:cNvSpPr>
          <p:nvPr>
            <p:ph type="body" sz="quarter" idx="14"/>
          </p:nvPr>
        </p:nvSpPr>
        <p:spPr/>
        <p:txBody>
          <a:bodyPr>
            <a:noAutofit/>
          </a:bodyPr>
          <a:lstStyle/>
          <a:p>
            <a:r>
              <a:rPr lang="en-US" sz="1350" dirty="0"/>
              <a:t>There are multiple types of cell junctions in human tissue, three of which are shown here. Tight junctions rivet two adjacent cells together, preventing or limiting material exchange through the spaces between them. Desmosomes have intermediate fibers that act like shoelaces, tying two cells together, allowing small materials to pass through the resulting spaces. Gap junctions are channels between two cells that permit their communication via signals. (credit: modification of work by Mariana Ruiz </a:t>
            </a:r>
            <a:r>
              <a:rPr lang="en-US" sz="1350" dirty="0" err="1"/>
              <a:t>Villareal</a:t>
            </a:r>
            <a:r>
              <a:rPr lang="en-US" sz="135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2351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17.3</a:t>
            </a:r>
          </a:p>
        </p:txBody>
      </p:sp>
      <p:pic>
        <p:nvPicPr>
          <p:cNvPr id="2" name="Picture Placeholder 1" descr="A diagram of a section of skin. The bottom layer is the hypodermis and is mostly made up of large circular cells (fatty tissue). The next layer up, and the thickest layer is the dermis. At the bottom of the dermis are blood vessels, lymph vessels, and nerves, all of which run throughout the dermis. Sweat glands are coiled tubes that lead to the surface. Hair follicles are thick vase-shaped structures containing a hair; an oil gland is attached to the hair follicle. The top layer is the epidermis and is made of many layers of flat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734" r="-56734"/>
          <a:stretch>
            <a:fillRect/>
          </a:stretch>
        </p:blipFill>
        <p:spPr/>
      </p:pic>
      <p:sp>
        <p:nvSpPr>
          <p:cNvPr id="7" name="Text Placeholder 6"/>
          <p:cNvSpPr>
            <a:spLocks noGrp="1"/>
          </p:cNvSpPr>
          <p:nvPr>
            <p:ph type="body" sz="quarter" idx="14"/>
          </p:nvPr>
        </p:nvSpPr>
        <p:spPr/>
        <p:txBody>
          <a:bodyPr>
            <a:noAutofit/>
          </a:bodyPr>
          <a:lstStyle/>
          <a:p>
            <a:r>
              <a:rPr lang="en-US" sz="1570" dirty="0"/>
              <a:t>Human skin has three layers, the epidermis, the dermis, and the hypodermis, which provide a thick barrier between microbes outside the body and deeper tissues. Dead skin cells on the surface of the epidermis are continually shed, taking with them microbes on the skin’s surface. (credit: modification of work by National Institutes of Health)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8767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17.4</a:t>
            </a:r>
          </a:p>
        </p:txBody>
      </p:sp>
      <p:pic>
        <p:nvPicPr>
          <p:cNvPr id="2" name="Picture Placeholder 1" descr="An arm with festering, bleeding scratches and a picture of a rose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904" b="-18904"/>
          <a:stretch>
            <a:fillRect/>
          </a:stretch>
        </p:blipFill>
        <p:spPr/>
      </p:pic>
      <p:sp>
        <p:nvSpPr>
          <p:cNvPr id="7" name="Text Placeholder 6"/>
          <p:cNvSpPr>
            <a:spLocks noGrp="1"/>
          </p:cNvSpPr>
          <p:nvPr>
            <p:ph type="body" sz="quarter" idx="14"/>
          </p:nvPr>
        </p:nvSpPr>
        <p:spPr/>
        <p:txBody>
          <a:bodyPr>
            <a:normAutofit/>
          </a:bodyPr>
          <a:lstStyle/>
          <a:p>
            <a:r>
              <a:rPr lang="en-US" sz="1600" dirty="0"/>
              <a:t>Rose gardener’s disease can occur when the fungus </a:t>
            </a:r>
            <a:r>
              <a:rPr lang="en-US" sz="1600" i="1" dirty="0" err="1"/>
              <a:t>Sporothrix</a:t>
            </a:r>
            <a:r>
              <a:rPr lang="en-US" sz="1600" i="1" dirty="0"/>
              <a:t> </a:t>
            </a:r>
            <a:r>
              <a:rPr lang="en-US" sz="1600" i="1" dirty="0" err="1"/>
              <a:t>schenkii</a:t>
            </a:r>
            <a:r>
              <a:rPr lang="en-US" sz="1600" dirty="0"/>
              <a:t> breaches the skin through small cuts, such as might be inflicted by thorns. (credit left: modification of work by Elisa Self; credit right: modification of work by Centers for Disease Control 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7837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17.5</a:t>
            </a:r>
          </a:p>
        </p:txBody>
      </p:sp>
      <p:pic>
        <p:nvPicPr>
          <p:cNvPr id="2" name="Picture Placeholder 1" descr="A spongy-looking surface with tufts of long hairs. Each hair is about 5 µm long; each tuft is about 10 µm in diame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7" name="Text Placeholder 6"/>
          <p:cNvSpPr>
            <a:spLocks noGrp="1"/>
          </p:cNvSpPr>
          <p:nvPr>
            <p:ph type="body" sz="quarter" idx="14"/>
          </p:nvPr>
        </p:nvSpPr>
        <p:spPr/>
        <p:txBody>
          <a:bodyPr>
            <a:normAutofit/>
          </a:bodyPr>
          <a:lstStyle/>
          <a:p>
            <a:r>
              <a:rPr lang="en-US" sz="1600" dirty="0"/>
              <a:t>This scanning electron micrograph shows ciliated and </a:t>
            </a:r>
            <a:r>
              <a:rPr lang="en-US" sz="1600" dirty="0" err="1"/>
              <a:t>nonciliated</a:t>
            </a:r>
            <a:r>
              <a:rPr lang="en-US" sz="1600" dirty="0"/>
              <a:t> epithelial cells from the human trachea. The </a:t>
            </a:r>
            <a:r>
              <a:rPr lang="en-US" sz="1600" dirty="0" err="1"/>
              <a:t>mucociliary</a:t>
            </a:r>
            <a:r>
              <a:rPr lang="en-US" sz="1600" dirty="0"/>
              <a:t> escalator pushes mucus away from the lungs, along with any debris or microorganisms that may be trapped in the sticky mucus, and the mucus moves up to the esophagus where it can be removed by swallowing.</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2651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17.6</a:t>
            </a:r>
          </a:p>
        </p:txBody>
      </p:sp>
      <p:pic>
        <p:nvPicPr>
          <p:cNvPr id="2" name="Picture Placeholder 1" descr="Figure a is a diagram of a single goblet cell. Cell is tall and slightly hour-glass shaped. The bottom of the cell is filled with a nucleus. The top shows the Golgi apparatus (folds of membranes), rough endoplasmic reticulum (folds of membranes with dots), secretory vesicles containing mucin (large bubbles), and microvilli (finger-like projections at the top). Figure b is a micrograph of two goblet cells within a row of epithelial cells. The epithelial cells are rectangular with a large nucleus visible. The goblet cells are thinner and have a clear (uncolored) t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066" r="-26066"/>
          <a:stretch>
            <a:fillRect/>
          </a:stretch>
        </p:blipFill>
        <p:spPr/>
      </p:pic>
      <p:sp>
        <p:nvSpPr>
          <p:cNvPr id="7" name="Text Placeholder 6"/>
          <p:cNvSpPr>
            <a:spLocks noGrp="1"/>
          </p:cNvSpPr>
          <p:nvPr>
            <p:ph type="body" sz="quarter" idx="14"/>
          </p:nvPr>
        </p:nvSpPr>
        <p:spPr/>
        <p:txBody>
          <a:bodyPr>
            <a:normAutofit/>
          </a:bodyPr>
          <a:lstStyle/>
          <a:p>
            <a:r>
              <a:rPr lang="en-US" sz="1600" dirty="0"/>
              <a:t>Goblet cells produce and secrete mucus. The arrows in this micrograph point to the mucus-secreting goblet cells (magnification 1600</a:t>
            </a:r>
            <a:r>
              <a:rPr lang="en-US" sz="1600" dirty="0">
                <a:latin typeface="Zapf Dingbats"/>
                <a:ea typeface="Zapf Dingbats"/>
                <a:cs typeface="Zapf Dingbats"/>
                <a:sym typeface="Zapf Dingbats"/>
              </a:rPr>
              <a:t>✕</a:t>
            </a:r>
            <a:r>
              <a:rPr lang="en-US" sz="1600" dirty="0"/>
              <a:t>) in the intestinal epithelium. (credit micrograph: Micrograph provided by the Regents of University of Michigan Medical School © 2012)</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725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17.7</a:t>
            </a:r>
          </a:p>
        </p:txBody>
      </p:sp>
      <p:sp>
        <p:nvSpPr>
          <p:cNvPr id="7" name="Text Placeholder 6"/>
          <p:cNvSpPr>
            <a:spLocks noGrp="1"/>
          </p:cNvSpPr>
          <p:nvPr>
            <p:ph type="body" sz="quarter" idx="14"/>
          </p:nvPr>
        </p:nvSpPr>
        <p:spPr>
          <a:xfrm>
            <a:off x="540544" y="5953591"/>
            <a:ext cx="8062912" cy="1166382"/>
          </a:xfrm>
        </p:spPr>
        <p:txBody>
          <a:bodyPr>
            <a:normAutofit/>
          </a:bodyPr>
          <a:lstStyle/>
          <a:p>
            <a:r>
              <a:rPr lang="en-US" sz="1600" dirty="0"/>
              <a:t>Tears flush microbes away from the surface of the eye. Urine washes microbes out of the urinary tract as it passes through; as a result, the urinary system is normally sterile.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A diagram of a person. An arrow from the eye points to a larger image that shows eyelashes, the eyelid and tear ducts. An arrow from the abdominal region shows a larger kidney are ureter. An arrow from the groin region shows a larger bladder, including ureter pelvic floor muscles, and urethra.">
            <a:extLst>
              <a:ext uri="{FF2B5EF4-FFF2-40B4-BE49-F238E27FC236}">
                <a16:creationId xmlns:a16="http://schemas.microsoft.com/office/drawing/2014/main" id="{50060C0F-2A58-291D-C5DF-BB383DB5BD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5617" y="1135238"/>
            <a:ext cx="4932765" cy="4587524"/>
          </a:xfrm>
          <a:prstGeom prst="rect">
            <a:avLst/>
          </a:prstGeom>
        </p:spPr>
      </p:pic>
    </p:spTree>
    <p:extLst>
      <p:ext uri="{BB962C8B-B14F-4D97-AF65-F5344CB8AC3E}">
        <p14:creationId xmlns:p14="http://schemas.microsoft.com/office/powerpoint/2010/main" val="3651707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79F5-6735-BF26-6393-B125AF473836}"/>
              </a:ext>
            </a:extLst>
          </p:cNvPr>
          <p:cNvSpPr>
            <a:spLocks noGrp="1"/>
          </p:cNvSpPr>
          <p:nvPr>
            <p:ph type="title"/>
          </p:nvPr>
        </p:nvSpPr>
        <p:spPr/>
        <p:txBody>
          <a:bodyPr>
            <a:normAutofit fontScale="90000"/>
          </a:bodyPr>
          <a:lstStyle/>
          <a:p>
            <a:pPr algn="ctr"/>
            <a:r>
              <a:rPr lang="en-US" b="1" dirty="0"/>
              <a:t>Physical Defenses of Nonspecific Innate Immunity</a:t>
            </a:r>
            <a:endParaRPr lang="en-US" dirty="0"/>
          </a:p>
        </p:txBody>
      </p:sp>
      <p:sp>
        <p:nvSpPr>
          <p:cNvPr id="4" name="Text Placeholder 3">
            <a:extLst>
              <a:ext uri="{FF2B5EF4-FFF2-40B4-BE49-F238E27FC236}">
                <a16:creationId xmlns:a16="http://schemas.microsoft.com/office/drawing/2014/main" id="{9D89093F-00C3-DCA6-B15E-6170E61906D1}"/>
              </a:ext>
            </a:extLst>
          </p:cNvPr>
          <p:cNvSpPr>
            <a:spLocks noGrp="1"/>
          </p:cNvSpPr>
          <p:nvPr>
            <p:ph type="body" sz="quarter" idx="14"/>
          </p:nvPr>
        </p:nvSpPr>
        <p:spPr>
          <a:xfrm>
            <a:off x="457200" y="6229870"/>
            <a:ext cx="8062912" cy="386804"/>
          </a:xfrm>
        </p:spPr>
        <p:txBody>
          <a:bodyPr>
            <a:normAutofit lnSpcReduction="10000"/>
          </a:bodyPr>
          <a:lstStyle/>
          <a:p>
            <a:r>
              <a:rPr lang="en-US" dirty="0"/>
              <a:t>Table 17.2</a:t>
            </a:r>
          </a:p>
        </p:txBody>
      </p:sp>
      <p:graphicFrame>
        <p:nvGraphicFramePr>
          <p:cNvPr id="5" name="Table 4">
            <a:extLst>
              <a:ext uri="{FF2B5EF4-FFF2-40B4-BE49-F238E27FC236}">
                <a16:creationId xmlns:a16="http://schemas.microsoft.com/office/drawing/2014/main" id="{FABC9062-1EDF-BFFE-61DC-F3664F31A024}"/>
              </a:ext>
            </a:extLst>
          </p:cNvPr>
          <p:cNvGraphicFramePr>
            <a:graphicFrameLocks noGrp="1"/>
          </p:cNvGraphicFramePr>
          <p:nvPr>
            <p:extLst>
              <p:ext uri="{D42A27DB-BD31-4B8C-83A1-F6EECF244321}">
                <p14:modId xmlns:p14="http://schemas.microsoft.com/office/powerpoint/2010/main" val="225114175"/>
              </p:ext>
            </p:extLst>
          </p:nvPr>
        </p:nvGraphicFramePr>
        <p:xfrm>
          <a:off x="457200" y="1752600"/>
          <a:ext cx="8062911" cy="4459323"/>
        </p:xfrm>
        <a:graphic>
          <a:graphicData uri="http://schemas.openxmlformats.org/drawingml/2006/table">
            <a:tbl>
              <a:tblPr/>
              <a:tblGrid>
                <a:gridCol w="2687637">
                  <a:extLst>
                    <a:ext uri="{9D8B030D-6E8A-4147-A177-3AD203B41FA5}">
                      <a16:colId xmlns:a16="http://schemas.microsoft.com/office/drawing/2014/main" val="3194005741"/>
                    </a:ext>
                  </a:extLst>
                </a:gridCol>
                <a:gridCol w="2687637">
                  <a:extLst>
                    <a:ext uri="{9D8B030D-6E8A-4147-A177-3AD203B41FA5}">
                      <a16:colId xmlns:a16="http://schemas.microsoft.com/office/drawing/2014/main" val="1165092670"/>
                    </a:ext>
                  </a:extLst>
                </a:gridCol>
                <a:gridCol w="2687637">
                  <a:extLst>
                    <a:ext uri="{9D8B030D-6E8A-4147-A177-3AD203B41FA5}">
                      <a16:colId xmlns:a16="http://schemas.microsoft.com/office/drawing/2014/main" val="2375356269"/>
                    </a:ext>
                  </a:extLst>
                </a:gridCol>
              </a:tblGrid>
              <a:tr h="368855">
                <a:tc gridSpan="3">
                  <a:txBody>
                    <a:bodyPr/>
                    <a:lstStyle/>
                    <a:p>
                      <a:pPr algn="ctr" fontAlgn="b">
                        <a:buNone/>
                      </a:pPr>
                      <a:r>
                        <a:rPr lang="en-US" sz="1600" b="1" dirty="0">
                          <a:effectLst/>
                        </a:rPr>
                        <a:t>Physical Defenses of Nonspecific Innate Immunity</a:t>
                      </a:r>
                    </a:p>
                  </a:txBody>
                  <a:tcPr marL="52694" marR="52694" marT="26347" marB="26347"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2375997"/>
                  </a:ext>
                </a:extLst>
              </a:tr>
              <a:tr h="210774">
                <a:tc>
                  <a:txBody>
                    <a:bodyPr/>
                    <a:lstStyle/>
                    <a:p>
                      <a:pPr algn="ctr" fontAlgn="t">
                        <a:buNone/>
                      </a:pPr>
                      <a:r>
                        <a:rPr lang="en-US" sz="1600" b="1">
                          <a:effectLst/>
                        </a:rPr>
                        <a:t>Defense</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Examples</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Function</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03710316"/>
                  </a:ext>
                </a:extLst>
              </a:tr>
              <a:tr h="685016">
                <a:tc>
                  <a:txBody>
                    <a:bodyPr/>
                    <a:lstStyle/>
                    <a:p>
                      <a:pPr fontAlgn="t">
                        <a:buNone/>
                      </a:pPr>
                      <a:r>
                        <a:rPr lang="en-US" sz="1600">
                          <a:effectLst/>
                        </a:rPr>
                        <a:t>Cellular barriers</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fr-FR" sz="1600">
                          <a:effectLst/>
                        </a:rPr>
                        <a:t>Skin, mucous membranes, endothelial cells</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Deny entry to pathogens</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27471916"/>
                  </a:ext>
                </a:extLst>
              </a:tr>
              <a:tr h="1475419">
                <a:tc>
                  <a:txBody>
                    <a:bodyPr/>
                    <a:lstStyle/>
                    <a:p>
                      <a:pPr fontAlgn="t">
                        <a:buNone/>
                      </a:pPr>
                      <a:r>
                        <a:rPr lang="en-US" sz="1600">
                          <a:effectLst/>
                        </a:rPr>
                        <a:t>Mechanical defenses</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Shedding of skin cells, mucociliary sweeping, peristalsis, flushing action of urine and tears</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Remove pathogens from potential sites of infection</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93525696"/>
                  </a:ext>
                </a:extLst>
              </a:tr>
              <a:tr h="1633499">
                <a:tc>
                  <a:txBody>
                    <a:bodyPr/>
                    <a:lstStyle/>
                    <a:p>
                      <a:pPr fontAlgn="t">
                        <a:buNone/>
                      </a:pPr>
                      <a:r>
                        <a:rPr lang="en-US" sz="1600">
                          <a:effectLst/>
                        </a:rPr>
                        <a:t>Microbiome</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Resident bacteria of the skin, upper respiratory tract, gastrointestinal tract, and genitourinary tract</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Compete with pathogens for cellular binding sites and nutrients</a:t>
                      </a:r>
                    </a:p>
                  </a:txBody>
                  <a:tcPr marL="52694" marR="52694" marT="26347" marB="2634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07486318"/>
                  </a:ext>
                </a:extLst>
              </a:tr>
            </a:tbl>
          </a:graphicData>
        </a:graphic>
      </p:graphicFrame>
    </p:spTree>
    <p:extLst>
      <p:ext uri="{BB962C8B-B14F-4D97-AF65-F5344CB8AC3E}">
        <p14:creationId xmlns:p14="http://schemas.microsoft.com/office/powerpoint/2010/main" val="331052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17.8</a:t>
            </a:r>
          </a:p>
        </p:txBody>
      </p:sp>
      <p:pic>
        <p:nvPicPr>
          <p:cNvPr id="2" name="Picture Placeholder 1" descr="A micrograph and diagram both show a large hair follicle (a vase-shaped pocket) with a hair projecting out past the epidermis. On the side of the hair follicle is the sebaceous gland, which is a lumpy struc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414" r="-13414"/>
          <a:stretch>
            <a:fillRect/>
          </a:stretch>
        </p:blipFill>
        <p:spPr/>
      </p:pic>
      <p:sp>
        <p:nvSpPr>
          <p:cNvPr id="7" name="Text Placeholder 6"/>
          <p:cNvSpPr>
            <a:spLocks noGrp="1"/>
          </p:cNvSpPr>
          <p:nvPr>
            <p:ph type="body" sz="quarter" idx="14"/>
          </p:nvPr>
        </p:nvSpPr>
        <p:spPr/>
        <p:txBody>
          <a:bodyPr>
            <a:normAutofit/>
          </a:bodyPr>
          <a:lstStyle/>
          <a:p>
            <a:r>
              <a:rPr lang="en-US" sz="1600" dirty="0"/>
              <a:t>Sebaceous glands secrete sebum, a chemical mediator that lubricates and protect the skin from invading microbes. Sebum is also a food source for resident microbes that produce oleic acid, an exogenously produced mediator. (credit micrograph: Micrograph provided by the Regents of University of Michigan Medical School © 2012)</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1697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1ECE-0FA5-0F2D-E908-F2E2FD1AEE06}"/>
              </a:ext>
            </a:extLst>
          </p:cNvPr>
          <p:cNvSpPr>
            <a:spLocks noGrp="1"/>
          </p:cNvSpPr>
          <p:nvPr>
            <p:ph type="title"/>
          </p:nvPr>
        </p:nvSpPr>
        <p:spPr>
          <a:xfrm>
            <a:off x="403862" y="92242"/>
            <a:ext cx="8062912" cy="298170"/>
          </a:xfrm>
        </p:spPr>
        <p:txBody>
          <a:bodyPr>
            <a:normAutofit fontScale="90000"/>
          </a:bodyPr>
          <a:lstStyle/>
          <a:p>
            <a:pPr algn="ctr"/>
            <a:r>
              <a:rPr lang="en-US" i="1" dirty="0"/>
              <a:t>FIGURE 17.1A</a:t>
            </a:r>
            <a:endParaRPr lang="en-US" dirty="0"/>
          </a:p>
        </p:txBody>
      </p:sp>
      <p:pic>
        <p:nvPicPr>
          <p:cNvPr id="4" name="Picture 3" descr="Infographic comparing innate and adaptive immunity. Innate immunity is rapid, nonspecific, and includes cells like neutrophils and macrophages. Adaptive immunity is slower, specific, and involves B and T cells. Antigen presentation links the two systems.">
            <a:extLst>
              <a:ext uri="{FF2B5EF4-FFF2-40B4-BE49-F238E27FC236}">
                <a16:creationId xmlns:a16="http://schemas.microsoft.com/office/drawing/2014/main" id="{B1686514-39CE-DA74-1EC9-FDA7E594D5B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7213" y="355814"/>
            <a:ext cx="8009574" cy="6409944"/>
          </a:xfrm>
          <a:prstGeom prst="rect">
            <a:avLst/>
          </a:prstGeom>
        </p:spPr>
      </p:pic>
    </p:spTree>
    <p:extLst>
      <p:ext uri="{BB962C8B-B14F-4D97-AF65-F5344CB8AC3E}">
        <p14:creationId xmlns:p14="http://schemas.microsoft.com/office/powerpoint/2010/main" val="208175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29C5-1216-A31D-645C-3A4D028D6DDC}"/>
              </a:ext>
            </a:extLst>
          </p:cNvPr>
          <p:cNvSpPr>
            <a:spLocks noGrp="1"/>
          </p:cNvSpPr>
          <p:nvPr>
            <p:ph type="title"/>
          </p:nvPr>
        </p:nvSpPr>
        <p:spPr/>
        <p:txBody>
          <a:bodyPr>
            <a:normAutofit fontScale="90000"/>
          </a:bodyPr>
          <a:lstStyle/>
          <a:p>
            <a:pPr algn="ctr"/>
            <a:r>
              <a:rPr lang="en-US" b="1" dirty="0"/>
              <a:t>Characteristics of Selected Antimicrobial Peptides (AMPs)</a:t>
            </a:r>
            <a:endParaRPr lang="en-US" dirty="0"/>
          </a:p>
        </p:txBody>
      </p:sp>
      <p:sp>
        <p:nvSpPr>
          <p:cNvPr id="4" name="Text Placeholder 3">
            <a:extLst>
              <a:ext uri="{FF2B5EF4-FFF2-40B4-BE49-F238E27FC236}">
                <a16:creationId xmlns:a16="http://schemas.microsoft.com/office/drawing/2014/main" id="{B6D6A4C1-7C7D-71EF-8366-F1B18E6C14AA}"/>
              </a:ext>
            </a:extLst>
          </p:cNvPr>
          <p:cNvSpPr>
            <a:spLocks noGrp="1"/>
          </p:cNvSpPr>
          <p:nvPr>
            <p:ph type="body" sz="quarter" idx="14"/>
          </p:nvPr>
        </p:nvSpPr>
        <p:spPr>
          <a:xfrm>
            <a:off x="457200" y="6248158"/>
            <a:ext cx="8062912" cy="368516"/>
          </a:xfrm>
        </p:spPr>
        <p:txBody>
          <a:bodyPr>
            <a:normAutofit lnSpcReduction="10000"/>
          </a:bodyPr>
          <a:lstStyle/>
          <a:p>
            <a:r>
              <a:rPr lang="en-US" dirty="0"/>
              <a:t>Table 17.3</a:t>
            </a:r>
          </a:p>
        </p:txBody>
      </p:sp>
      <p:graphicFrame>
        <p:nvGraphicFramePr>
          <p:cNvPr id="5" name="Table 4">
            <a:extLst>
              <a:ext uri="{FF2B5EF4-FFF2-40B4-BE49-F238E27FC236}">
                <a16:creationId xmlns:a16="http://schemas.microsoft.com/office/drawing/2014/main" id="{A4A76C51-A8ED-8031-572B-4B2AD0846179}"/>
              </a:ext>
            </a:extLst>
          </p:cNvPr>
          <p:cNvGraphicFramePr>
            <a:graphicFrameLocks noGrp="1"/>
          </p:cNvGraphicFramePr>
          <p:nvPr>
            <p:extLst>
              <p:ext uri="{D42A27DB-BD31-4B8C-83A1-F6EECF244321}">
                <p14:modId xmlns:p14="http://schemas.microsoft.com/office/powerpoint/2010/main" val="2697292"/>
              </p:ext>
            </p:extLst>
          </p:nvPr>
        </p:nvGraphicFramePr>
        <p:xfrm>
          <a:off x="192024" y="1033272"/>
          <a:ext cx="8677655" cy="5187117"/>
        </p:xfrm>
        <a:graphic>
          <a:graphicData uri="http://schemas.openxmlformats.org/drawingml/2006/table">
            <a:tbl>
              <a:tblPr/>
              <a:tblGrid>
                <a:gridCol w="1735531">
                  <a:extLst>
                    <a:ext uri="{9D8B030D-6E8A-4147-A177-3AD203B41FA5}">
                      <a16:colId xmlns:a16="http://schemas.microsoft.com/office/drawing/2014/main" val="3725419079"/>
                    </a:ext>
                  </a:extLst>
                </a:gridCol>
                <a:gridCol w="1735531">
                  <a:extLst>
                    <a:ext uri="{9D8B030D-6E8A-4147-A177-3AD203B41FA5}">
                      <a16:colId xmlns:a16="http://schemas.microsoft.com/office/drawing/2014/main" val="3669871266"/>
                    </a:ext>
                  </a:extLst>
                </a:gridCol>
                <a:gridCol w="1735531">
                  <a:extLst>
                    <a:ext uri="{9D8B030D-6E8A-4147-A177-3AD203B41FA5}">
                      <a16:colId xmlns:a16="http://schemas.microsoft.com/office/drawing/2014/main" val="3383232589"/>
                    </a:ext>
                  </a:extLst>
                </a:gridCol>
                <a:gridCol w="1735531">
                  <a:extLst>
                    <a:ext uri="{9D8B030D-6E8A-4147-A177-3AD203B41FA5}">
                      <a16:colId xmlns:a16="http://schemas.microsoft.com/office/drawing/2014/main" val="2255725548"/>
                    </a:ext>
                  </a:extLst>
                </a:gridCol>
                <a:gridCol w="1735531">
                  <a:extLst>
                    <a:ext uri="{9D8B030D-6E8A-4147-A177-3AD203B41FA5}">
                      <a16:colId xmlns:a16="http://schemas.microsoft.com/office/drawing/2014/main" val="4106184314"/>
                    </a:ext>
                  </a:extLst>
                </a:gridCol>
              </a:tblGrid>
              <a:tr h="294630">
                <a:tc gridSpan="5">
                  <a:txBody>
                    <a:bodyPr/>
                    <a:lstStyle/>
                    <a:p>
                      <a:pPr algn="ctr" fontAlgn="b">
                        <a:buNone/>
                      </a:pPr>
                      <a:r>
                        <a:rPr lang="en-US" sz="1600" b="1">
                          <a:effectLst/>
                        </a:rPr>
                        <a:t>Characteristics of Selected Antimicrobial Peptides (AMPs)</a:t>
                      </a:r>
                    </a:p>
                  </a:txBody>
                  <a:tcPr marL="36145" marR="36145" marT="18073" marB="18073"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4396559"/>
                  </a:ext>
                </a:extLst>
              </a:tr>
              <a:tr h="547170">
                <a:tc>
                  <a:txBody>
                    <a:bodyPr/>
                    <a:lstStyle/>
                    <a:p>
                      <a:pPr algn="ctr" fontAlgn="t">
                        <a:buNone/>
                      </a:pPr>
                      <a:r>
                        <a:rPr lang="en-US" sz="1600" b="1">
                          <a:effectLst/>
                        </a:rPr>
                        <a:t>AMP</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Secreted by</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Body site</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Pathogens inhibited</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Mode of action</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90258657"/>
                  </a:ext>
                </a:extLst>
              </a:tr>
              <a:tr h="547170">
                <a:tc>
                  <a:txBody>
                    <a:bodyPr/>
                    <a:lstStyle/>
                    <a:p>
                      <a:pPr fontAlgn="t">
                        <a:buNone/>
                      </a:pPr>
                      <a:r>
                        <a:rPr lang="en-US" sz="1600">
                          <a:effectLst/>
                        </a:rPr>
                        <a:t>Bacteriocins</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Resident microbiota</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Gastrointestinal tract</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Bacteria</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Disrupt membrane</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02619817"/>
                  </a:ext>
                </a:extLst>
              </a:tr>
              <a:tr h="1052251">
                <a:tc>
                  <a:txBody>
                    <a:bodyPr/>
                    <a:lstStyle/>
                    <a:p>
                      <a:pPr fontAlgn="t">
                        <a:buNone/>
                      </a:pPr>
                      <a:r>
                        <a:rPr lang="en-US" sz="1600">
                          <a:effectLst/>
                        </a:rPr>
                        <a:t>Cathelicidin</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Epithelial cells, macrophages, and other cell types</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Skin</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Bacteria and fungi</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Disrupts membrane</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1566648"/>
                  </a:ext>
                </a:extLst>
              </a:tr>
              <a:tr h="799710">
                <a:tc>
                  <a:txBody>
                    <a:bodyPr/>
                    <a:lstStyle/>
                    <a:p>
                      <a:pPr fontAlgn="t">
                        <a:buNone/>
                      </a:pPr>
                      <a:r>
                        <a:rPr lang="en-US" sz="1600">
                          <a:effectLst/>
                        </a:rPr>
                        <a:t>Defensins</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Epithelial cells, macrophages, neutrophils</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Throughout the body</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Fungi, bacteria, and many viruses</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Disrupt membrane</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19209752"/>
                  </a:ext>
                </a:extLst>
              </a:tr>
              <a:tr h="1178520">
                <a:tc>
                  <a:txBody>
                    <a:bodyPr/>
                    <a:lstStyle/>
                    <a:p>
                      <a:pPr fontAlgn="t">
                        <a:buNone/>
                      </a:pPr>
                      <a:r>
                        <a:rPr lang="en-US" sz="1600">
                          <a:effectLst/>
                        </a:rPr>
                        <a:t>Dermcidin</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Sweat glands</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Skin</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Bacteria and fungi</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Disrupts membrane integrity and ion channels</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08399426"/>
                  </a:ext>
                </a:extLst>
              </a:tr>
              <a:tr h="673440">
                <a:tc>
                  <a:txBody>
                    <a:bodyPr/>
                    <a:lstStyle/>
                    <a:p>
                      <a:pPr fontAlgn="t">
                        <a:buNone/>
                      </a:pPr>
                      <a:r>
                        <a:rPr lang="en-US" sz="1600">
                          <a:effectLst/>
                        </a:rPr>
                        <a:t>Histatins</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Salivary glands</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Oral cavity</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Fungi</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Disrupt intracellular function</a:t>
                      </a:r>
                    </a:p>
                  </a:txBody>
                  <a:tcPr marL="36145" marR="36145" marT="18073" marB="180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3179109"/>
                  </a:ext>
                </a:extLst>
              </a:tr>
            </a:tbl>
          </a:graphicData>
        </a:graphic>
      </p:graphicFrame>
    </p:spTree>
    <p:extLst>
      <p:ext uri="{BB962C8B-B14F-4D97-AF65-F5344CB8AC3E}">
        <p14:creationId xmlns:p14="http://schemas.microsoft.com/office/powerpoint/2010/main" val="3518623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B055-DEAE-35B4-A4AE-DF6874A90AAB}"/>
              </a:ext>
            </a:extLst>
          </p:cNvPr>
          <p:cNvSpPr>
            <a:spLocks noGrp="1"/>
          </p:cNvSpPr>
          <p:nvPr>
            <p:ph type="title"/>
          </p:nvPr>
        </p:nvSpPr>
        <p:spPr/>
        <p:txBody>
          <a:bodyPr>
            <a:normAutofit fontScale="90000"/>
          </a:bodyPr>
          <a:lstStyle/>
          <a:p>
            <a:pPr algn="ctr"/>
            <a:r>
              <a:rPr lang="en-US" b="1" dirty="0"/>
              <a:t>Some Acute-Phase Proteins and Their Functions</a:t>
            </a:r>
            <a:endParaRPr lang="en-US" dirty="0"/>
          </a:p>
        </p:txBody>
      </p:sp>
      <p:sp>
        <p:nvSpPr>
          <p:cNvPr id="4" name="Text Placeholder 3">
            <a:extLst>
              <a:ext uri="{FF2B5EF4-FFF2-40B4-BE49-F238E27FC236}">
                <a16:creationId xmlns:a16="http://schemas.microsoft.com/office/drawing/2014/main" id="{340E9174-F6FD-617C-3225-A3753B1A7527}"/>
              </a:ext>
            </a:extLst>
          </p:cNvPr>
          <p:cNvSpPr>
            <a:spLocks noGrp="1"/>
          </p:cNvSpPr>
          <p:nvPr>
            <p:ph type="body" sz="quarter" idx="14"/>
          </p:nvPr>
        </p:nvSpPr>
        <p:spPr>
          <a:xfrm>
            <a:off x="457199" y="6248158"/>
            <a:ext cx="8062912" cy="377660"/>
          </a:xfrm>
        </p:spPr>
        <p:txBody>
          <a:bodyPr>
            <a:normAutofit lnSpcReduction="10000"/>
          </a:bodyPr>
          <a:lstStyle/>
          <a:p>
            <a:r>
              <a:rPr lang="en-US" dirty="0"/>
              <a:t>Table 17.4</a:t>
            </a:r>
          </a:p>
        </p:txBody>
      </p:sp>
      <p:graphicFrame>
        <p:nvGraphicFramePr>
          <p:cNvPr id="5" name="Table 4">
            <a:extLst>
              <a:ext uri="{FF2B5EF4-FFF2-40B4-BE49-F238E27FC236}">
                <a16:creationId xmlns:a16="http://schemas.microsoft.com/office/drawing/2014/main" id="{96A6E7CC-A0F9-9308-6FE0-CC6D80C135AC}"/>
              </a:ext>
            </a:extLst>
          </p:cNvPr>
          <p:cNvGraphicFramePr>
            <a:graphicFrameLocks noGrp="1"/>
          </p:cNvGraphicFramePr>
          <p:nvPr>
            <p:extLst>
              <p:ext uri="{D42A27DB-BD31-4B8C-83A1-F6EECF244321}">
                <p14:modId xmlns:p14="http://schemas.microsoft.com/office/powerpoint/2010/main" val="3716960247"/>
              </p:ext>
            </p:extLst>
          </p:nvPr>
        </p:nvGraphicFramePr>
        <p:xfrm>
          <a:off x="292608" y="1060705"/>
          <a:ext cx="8631936" cy="5065458"/>
        </p:xfrm>
        <a:graphic>
          <a:graphicData uri="http://schemas.openxmlformats.org/drawingml/2006/table">
            <a:tbl>
              <a:tblPr/>
              <a:tblGrid>
                <a:gridCol w="4315968">
                  <a:extLst>
                    <a:ext uri="{9D8B030D-6E8A-4147-A177-3AD203B41FA5}">
                      <a16:colId xmlns:a16="http://schemas.microsoft.com/office/drawing/2014/main" val="4280432072"/>
                    </a:ext>
                  </a:extLst>
                </a:gridCol>
                <a:gridCol w="4315968">
                  <a:extLst>
                    <a:ext uri="{9D8B030D-6E8A-4147-A177-3AD203B41FA5}">
                      <a16:colId xmlns:a16="http://schemas.microsoft.com/office/drawing/2014/main" val="2081067333"/>
                    </a:ext>
                  </a:extLst>
                </a:gridCol>
              </a:tblGrid>
              <a:tr h="633182">
                <a:tc gridSpan="2">
                  <a:txBody>
                    <a:bodyPr/>
                    <a:lstStyle/>
                    <a:p>
                      <a:pPr algn="ctr" fontAlgn="b">
                        <a:buNone/>
                      </a:pPr>
                      <a:r>
                        <a:rPr lang="en-US" sz="1800" b="1">
                          <a:effectLst/>
                        </a:rPr>
                        <a:t>Some Acute-Phase Proteins and Their Functions</a:t>
                      </a:r>
                    </a:p>
                  </a:txBody>
                  <a:tcPr marL="78099" marR="78099" marT="39050" marB="3905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839547152"/>
                  </a:ext>
                </a:extLst>
              </a:tr>
              <a:tr h="361818">
                <a:tc>
                  <a:txBody>
                    <a:bodyPr/>
                    <a:lstStyle/>
                    <a:p>
                      <a:pPr fontAlgn="t">
                        <a:buNone/>
                      </a:pPr>
                      <a:r>
                        <a:rPr lang="en-US" sz="1800">
                          <a:effectLst/>
                        </a:rPr>
                        <a:t>C-reactive protein</a:t>
                      </a:r>
                    </a:p>
                  </a:txBody>
                  <a:tcPr marL="78099" marR="78099" marT="39050" marB="390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fontAlgn="ctr">
                        <a:buNone/>
                      </a:pPr>
                      <a:r>
                        <a:rPr lang="en-US" sz="1800">
                          <a:effectLst/>
                        </a:rPr>
                        <a:t>Coats bacteria (opsonization), preparing them for ingestion by phagocytes</a:t>
                      </a:r>
                    </a:p>
                  </a:txBody>
                  <a:tcPr marL="78099" marR="78099" marT="39050" marB="3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34526226"/>
                  </a:ext>
                </a:extLst>
              </a:tr>
              <a:tr h="1085456">
                <a:tc>
                  <a:txBody>
                    <a:bodyPr/>
                    <a:lstStyle/>
                    <a:p>
                      <a:pPr fontAlgn="t">
                        <a:buNone/>
                      </a:pPr>
                      <a:r>
                        <a:rPr lang="en-US" sz="1800">
                          <a:effectLst/>
                        </a:rPr>
                        <a:t>Serum amyloid A</a:t>
                      </a:r>
                    </a:p>
                  </a:txBody>
                  <a:tcPr marL="78099" marR="78099" marT="39050" marB="390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496904043"/>
                  </a:ext>
                </a:extLst>
              </a:tr>
              <a:tr h="361818">
                <a:tc>
                  <a:txBody>
                    <a:bodyPr/>
                    <a:lstStyle/>
                    <a:p>
                      <a:pPr fontAlgn="t">
                        <a:buNone/>
                      </a:pPr>
                      <a:r>
                        <a:rPr lang="en-US" sz="1800">
                          <a:effectLst/>
                        </a:rPr>
                        <a:t>Ferritin</a:t>
                      </a:r>
                    </a:p>
                  </a:txBody>
                  <a:tcPr marL="78099" marR="78099" marT="39050" marB="390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fontAlgn="ctr">
                        <a:buNone/>
                      </a:pPr>
                      <a:r>
                        <a:rPr lang="en-US" sz="1800">
                          <a:effectLst/>
                        </a:rPr>
                        <a:t>Bind and sequester iron, thereby inhibiting the growth of pathogens</a:t>
                      </a:r>
                    </a:p>
                  </a:txBody>
                  <a:tcPr marL="78099" marR="78099" marT="39050" marB="3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07185318"/>
                  </a:ext>
                </a:extLst>
              </a:tr>
              <a:tr h="814092">
                <a:tc>
                  <a:txBody>
                    <a:bodyPr/>
                    <a:lstStyle/>
                    <a:p>
                      <a:pPr fontAlgn="t">
                        <a:buNone/>
                      </a:pPr>
                      <a:r>
                        <a:rPr lang="en-US" sz="1800">
                          <a:effectLst/>
                        </a:rPr>
                        <a:t>Transferrin</a:t>
                      </a:r>
                    </a:p>
                  </a:txBody>
                  <a:tcPr marL="78099" marR="78099" marT="39050" marB="390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990308827"/>
                  </a:ext>
                </a:extLst>
              </a:tr>
              <a:tr h="1175910">
                <a:tc>
                  <a:txBody>
                    <a:bodyPr/>
                    <a:lstStyle/>
                    <a:p>
                      <a:pPr fontAlgn="t">
                        <a:buNone/>
                      </a:pPr>
                      <a:r>
                        <a:rPr lang="en-US" sz="1800">
                          <a:effectLst/>
                        </a:rPr>
                        <a:t>Fibrinogen</a:t>
                      </a:r>
                    </a:p>
                  </a:txBody>
                  <a:tcPr marL="78099" marR="78099" marT="39050" marB="390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buNone/>
                      </a:pPr>
                      <a:r>
                        <a:rPr lang="en-US" sz="1800">
                          <a:effectLst/>
                        </a:rPr>
                        <a:t>Involved in formation of blood clots that trap bacterial pathogens</a:t>
                      </a:r>
                    </a:p>
                  </a:txBody>
                  <a:tcPr marL="78099" marR="78099" marT="39050" marB="3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15806706"/>
                  </a:ext>
                </a:extLst>
              </a:tr>
              <a:tr h="633182">
                <a:tc>
                  <a:txBody>
                    <a:bodyPr/>
                    <a:lstStyle/>
                    <a:p>
                      <a:pPr fontAlgn="t">
                        <a:buNone/>
                      </a:pPr>
                      <a:r>
                        <a:rPr lang="en-US" sz="1800">
                          <a:effectLst/>
                        </a:rPr>
                        <a:t>Mannose-binding lectin</a:t>
                      </a:r>
                    </a:p>
                  </a:txBody>
                  <a:tcPr marL="78099" marR="78099" marT="39050" marB="390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buNone/>
                      </a:pPr>
                      <a:r>
                        <a:rPr lang="en-US" sz="1800" dirty="0">
                          <a:effectLst/>
                        </a:rPr>
                        <a:t>Activates complement cascade</a:t>
                      </a:r>
                    </a:p>
                  </a:txBody>
                  <a:tcPr marL="78099" marR="78099" marT="39050" marB="3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7419957"/>
                  </a:ext>
                </a:extLst>
              </a:tr>
            </a:tbl>
          </a:graphicData>
        </a:graphic>
      </p:graphicFrame>
    </p:spTree>
    <p:extLst>
      <p:ext uri="{BB962C8B-B14F-4D97-AF65-F5344CB8AC3E}">
        <p14:creationId xmlns:p14="http://schemas.microsoft.com/office/powerpoint/2010/main" val="38786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17.9</a:t>
            </a:r>
          </a:p>
        </p:txBody>
      </p:sp>
      <p:pic>
        <p:nvPicPr>
          <p:cNvPr id="2" name="Picture Placeholder 1" descr="A diagram outlining the three complement pathways. At the top is the invading pathogen. Two antibodies bind to an antigen on the surface of the pathogen. C1 binds to the antigen-antibody complex. This is labeled the classic pathway. C1 causes C2 and C4 to be cut into two pieces. Parts of C2 and C4 bind together to form C3 convertase. The alternate pathway also leads to C3 convertase but does so directly. C3 convertase then cuts C3 in two and one of these binds to C3 convertase. The resulting enzyme is called C5 convertase. C5 convertase lyses C5 into two pieces. One of the C5 pieces joins other complement proteins (C6, C7, C8 and C9) to create a pore through the membrane of the invading cell. This pore kills the cell. Endogenous proteins on the host cell protect the host membrane from the complement prote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532" b="-15532"/>
          <a:stretch>
            <a:fillRect/>
          </a:stretch>
        </p:blipFill>
        <p:spPr/>
      </p:pic>
      <p:sp>
        <p:nvSpPr>
          <p:cNvPr id="7" name="Text Placeholder 6"/>
          <p:cNvSpPr>
            <a:spLocks noGrp="1"/>
          </p:cNvSpPr>
          <p:nvPr>
            <p:ph type="body" sz="quarter" idx="14"/>
          </p:nvPr>
        </p:nvSpPr>
        <p:spPr/>
        <p:txBody>
          <a:bodyPr>
            <a:noAutofit/>
          </a:bodyPr>
          <a:lstStyle/>
          <a:p>
            <a:r>
              <a:rPr lang="en-US" sz="1300" dirty="0"/>
              <a:t>The three complement activation pathways have different triggers, as shown here, but all three result in the activation of the complement protein C3, which produces C3a and C3b. The latter binds to the surface of the target cell and then works with other complement proteins to cleave C5 into C5a and C5b. C5b also binds to the cell surface and then recruits C6 through C9; these molecules form a ring structure called the membrane attack complex (MAC), which punches through the cell membrane of the invading pathogen, causing it to swell and burst.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0461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17.10</a:t>
            </a:r>
          </a:p>
        </p:txBody>
      </p:sp>
      <p:pic>
        <p:nvPicPr>
          <p:cNvPr id="2" name="Picture Placeholder 1" descr="Cytokines are molecular messengers. In autocrine signaling the same cell secretes and receives cytokine signals. The diagram shows a single cell releasing molecules and having the molecules bind to receptors on its surface. In paracrine signaling cytokine signals are secreted to a nearby cell. The diagram shows a cell labeled secreting cell secreting cytokines. A nearby cell has receptors for the molecules. In endocrine signaling cytokine signals are secreted to the circulatory system and travel to distant cells. The diagram shows the secreting cell secreting cytokines; the cytokines then travel through a blood vessel and bind to receptors on a distant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846" r="-15846"/>
          <a:stretch>
            <a:fillRect/>
          </a:stretch>
        </p:blipFill>
        <p:spPr/>
      </p:pic>
      <p:sp>
        <p:nvSpPr>
          <p:cNvPr id="7" name="Text Placeholder 6"/>
          <p:cNvSpPr>
            <a:spLocks noGrp="1"/>
          </p:cNvSpPr>
          <p:nvPr>
            <p:ph type="body" sz="quarter" idx="14"/>
          </p:nvPr>
        </p:nvSpPr>
        <p:spPr/>
        <p:txBody>
          <a:bodyPr>
            <a:normAutofit/>
          </a:bodyPr>
          <a:lstStyle/>
          <a:p>
            <a:r>
              <a:rPr lang="en-US" sz="1600" dirty="0" err="1"/>
              <a:t>Autocrine</a:t>
            </a:r>
            <a:r>
              <a:rPr lang="en-US" sz="1600" dirty="0"/>
              <a:t>, paracrine, and endocrine actions describe which cells are targeted by cytokines and how far the cytokines must travel to bind to their intended target cells’ receptors.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44241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17.11</a:t>
            </a:r>
          </a:p>
        </p:txBody>
      </p:sp>
      <p:pic>
        <p:nvPicPr>
          <p:cNvPr id="2" name="Picture Placeholder 1" descr="A cell with viruses inside it releases signals labeled interferons. The interferons travel to 3 different cells. The interferon signals neighboring uninfected cells to destroy RNA and reduce protein synthesis. The interferon signals neighboring infected cells to undergo apoptosis. The interferon also activates immune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930" r="-45930"/>
          <a:stretch>
            <a:fillRect/>
          </a:stretch>
        </p:blipFill>
        <p:spPr/>
      </p:pic>
      <p:sp>
        <p:nvSpPr>
          <p:cNvPr id="7" name="Text Placeholder 6"/>
          <p:cNvSpPr>
            <a:spLocks noGrp="1"/>
          </p:cNvSpPr>
          <p:nvPr>
            <p:ph type="body" sz="quarter" idx="14"/>
          </p:nvPr>
        </p:nvSpPr>
        <p:spPr/>
        <p:txBody>
          <a:bodyPr>
            <a:noAutofit/>
          </a:bodyPr>
          <a:lstStyle/>
          <a:p>
            <a:r>
              <a:rPr lang="en-US" sz="1300" dirty="0" err="1"/>
              <a:t>Interferons</a:t>
            </a:r>
            <a:r>
              <a:rPr lang="en-US" sz="1300" dirty="0"/>
              <a:t> are cytokines released by a cell infected with a virus. Interferon-α and interferon-β signal uninfected neighboring cells to inhibit mRNA synthesis, destroy RNA, and reduce protein synthesis (top arrow). Interferon-α and interferon-β also promote apoptosis in cells infected with the virus (middle arrow). Interferon-</a:t>
            </a:r>
            <a:r>
              <a:rPr lang="en-US" sz="1300" dirty="0" err="1"/>
              <a:t>γ</a:t>
            </a:r>
            <a:r>
              <a:rPr lang="en-US" sz="1300" dirty="0"/>
              <a:t> alerts neighboring immune cells to an attack (bottom arrow). Although </a:t>
            </a:r>
            <a:r>
              <a:rPr lang="en-US" sz="1300" dirty="0" err="1"/>
              <a:t>interferons</a:t>
            </a:r>
            <a:r>
              <a:rPr lang="en-US" sz="1300" dirty="0"/>
              <a:t> do not cure the cell releasing them or other infected cells, which will soon die, their release may prevent additional cells from becoming infected, thus stemming the infection.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91199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62E-7E93-C515-0078-FAF9B8444B66}"/>
              </a:ext>
            </a:extLst>
          </p:cNvPr>
          <p:cNvSpPr>
            <a:spLocks noGrp="1"/>
          </p:cNvSpPr>
          <p:nvPr>
            <p:ph type="title"/>
          </p:nvPr>
        </p:nvSpPr>
        <p:spPr/>
        <p:txBody>
          <a:bodyPr>
            <a:normAutofit fontScale="90000"/>
          </a:bodyPr>
          <a:lstStyle/>
          <a:p>
            <a:pPr algn="ctr"/>
            <a:r>
              <a:rPr lang="en-US" b="1" dirty="0"/>
              <a:t>Chemical Defenses of Nonspecific Innate Immunity – Part 1</a:t>
            </a:r>
            <a:endParaRPr lang="en-US" dirty="0"/>
          </a:p>
        </p:txBody>
      </p:sp>
      <p:sp>
        <p:nvSpPr>
          <p:cNvPr id="4" name="Text Placeholder 3">
            <a:extLst>
              <a:ext uri="{FF2B5EF4-FFF2-40B4-BE49-F238E27FC236}">
                <a16:creationId xmlns:a16="http://schemas.microsoft.com/office/drawing/2014/main" id="{81FFCB87-1B7B-FB9C-4AB2-D73ABD67477C}"/>
              </a:ext>
            </a:extLst>
          </p:cNvPr>
          <p:cNvSpPr>
            <a:spLocks noGrp="1"/>
          </p:cNvSpPr>
          <p:nvPr>
            <p:ph type="body" sz="quarter" idx="14"/>
          </p:nvPr>
        </p:nvSpPr>
        <p:spPr>
          <a:xfrm>
            <a:off x="310896" y="6220726"/>
            <a:ext cx="8062912" cy="395948"/>
          </a:xfrm>
        </p:spPr>
        <p:txBody>
          <a:bodyPr>
            <a:normAutofit lnSpcReduction="10000"/>
          </a:bodyPr>
          <a:lstStyle/>
          <a:p>
            <a:r>
              <a:rPr lang="en-US" dirty="0"/>
              <a:t>Table 17.5</a:t>
            </a:r>
          </a:p>
        </p:txBody>
      </p:sp>
      <p:graphicFrame>
        <p:nvGraphicFramePr>
          <p:cNvPr id="5" name="Table 4">
            <a:extLst>
              <a:ext uri="{FF2B5EF4-FFF2-40B4-BE49-F238E27FC236}">
                <a16:creationId xmlns:a16="http://schemas.microsoft.com/office/drawing/2014/main" id="{2483286D-984B-18A9-85B5-3D08D61D2082}"/>
              </a:ext>
            </a:extLst>
          </p:cNvPr>
          <p:cNvGraphicFramePr>
            <a:graphicFrameLocks noGrp="1"/>
          </p:cNvGraphicFramePr>
          <p:nvPr>
            <p:extLst>
              <p:ext uri="{D42A27DB-BD31-4B8C-83A1-F6EECF244321}">
                <p14:modId xmlns:p14="http://schemas.microsoft.com/office/powerpoint/2010/main" val="2987336313"/>
              </p:ext>
            </p:extLst>
          </p:nvPr>
        </p:nvGraphicFramePr>
        <p:xfrm>
          <a:off x="201168" y="1088136"/>
          <a:ext cx="8796528" cy="4509600"/>
        </p:xfrm>
        <a:graphic>
          <a:graphicData uri="http://schemas.openxmlformats.org/drawingml/2006/table">
            <a:tbl>
              <a:tblPr/>
              <a:tblGrid>
                <a:gridCol w="2932176">
                  <a:extLst>
                    <a:ext uri="{9D8B030D-6E8A-4147-A177-3AD203B41FA5}">
                      <a16:colId xmlns:a16="http://schemas.microsoft.com/office/drawing/2014/main" val="1181824981"/>
                    </a:ext>
                  </a:extLst>
                </a:gridCol>
                <a:gridCol w="2932176">
                  <a:extLst>
                    <a:ext uri="{9D8B030D-6E8A-4147-A177-3AD203B41FA5}">
                      <a16:colId xmlns:a16="http://schemas.microsoft.com/office/drawing/2014/main" val="3334513411"/>
                    </a:ext>
                  </a:extLst>
                </a:gridCol>
                <a:gridCol w="2932176">
                  <a:extLst>
                    <a:ext uri="{9D8B030D-6E8A-4147-A177-3AD203B41FA5}">
                      <a16:colId xmlns:a16="http://schemas.microsoft.com/office/drawing/2014/main" val="4017265488"/>
                    </a:ext>
                  </a:extLst>
                </a:gridCol>
              </a:tblGrid>
              <a:tr h="97152">
                <a:tc gridSpan="3">
                  <a:txBody>
                    <a:bodyPr/>
                    <a:lstStyle/>
                    <a:p>
                      <a:pPr algn="ctr" fontAlgn="b">
                        <a:buNone/>
                      </a:pPr>
                      <a:r>
                        <a:rPr lang="en-US" sz="1600" b="1">
                          <a:effectLst/>
                        </a:rPr>
                        <a:t>Chemical Defenses of Nonspecific Innate Immunity</a:t>
                      </a:r>
                    </a:p>
                  </a:txBody>
                  <a:tcPr marL="12048" marR="12048" marT="6024" marB="6024"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3921415"/>
                  </a:ext>
                </a:extLst>
              </a:tr>
              <a:tr h="55516">
                <a:tc>
                  <a:txBody>
                    <a:bodyPr/>
                    <a:lstStyle/>
                    <a:p>
                      <a:pPr algn="ctr" fontAlgn="t">
                        <a:buNone/>
                      </a:pPr>
                      <a:r>
                        <a:rPr lang="en-US" sz="1600" b="1">
                          <a:effectLst/>
                        </a:rPr>
                        <a:t>Defense</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Examples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Function</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92943423"/>
                  </a:ext>
                </a:extLst>
              </a:tr>
              <a:tr h="263698">
                <a:tc rowSpan="7">
                  <a:txBody>
                    <a:bodyPr/>
                    <a:lstStyle/>
                    <a:p>
                      <a:pPr fontAlgn="t">
                        <a:buNone/>
                      </a:pPr>
                      <a:r>
                        <a:rPr lang="en-US" sz="1600">
                          <a:effectLst/>
                        </a:rPr>
                        <a:t>Chemicals and enzymes in body fluids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Sebum from sebaceous glands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Provides oil barrier protecting hair follicle pores from pathogens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6633338"/>
                  </a:ext>
                </a:extLst>
              </a:tr>
              <a:tr h="180425">
                <a:tc vMerge="1">
                  <a:txBody>
                    <a:bodyPr/>
                    <a:lstStyle/>
                    <a:p>
                      <a:endParaRPr lang="en-US"/>
                    </a:p>
                  </a:txBody>
                  <a:tcPr/>
                </a:tc>
                <a:tc>
                  <a:txBody>
                    <a:bodyPr/>
                    <a:lstStyle/>
                    <a:p>
                      <a:pPr fontAlgn="t">
                        <a:buNone/>
                      </a:pPr>
                      <a:r>
                        <a:rPr lang="en-US" sz="1600">
                          <a:effectLst/>
                        </a:rPr>
                        <a:t>Oleic acid from sebum and skin microbiota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Lowers pH to inhibit pathogens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43785572"/>
                  </a:ext>
                </a:extLst>
              </a:tr>
              <a:tr h="138789">
                <a:tc vMerge="1">
                  <a:txBody>
                    <a:bodyPr/>
                    <a:lstStyle/>
                    <a:p>
                      <a:endParaRPr lang="en-US"/>
                    </a:p>
                  </a:txBody>
                  <a:tcPr/>
                </a:tc>
                <a:tc>
                  <a:txBody>
                    <a:bodyPr/>
                    <a:lstStyle/>
                    <a:p>
                      <a:pPr fontAlgn="t">
                        <a:buNone/>
                      </a:pPr>
                      <a:r>
                        <a:rPr lang="en-US" sz="1600">
                          <a:effectLst/>
                        </a:rPr>
                        <a:t>Lysozyme in secretions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Kills bacteria by attacking cell wall</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3246058"/>
                  </a:ext>
                </a:extLst>
              </a:tr>
              <a:tr h="180425">
                <a:tc vMerge="1">
                  <a:txBody>
                    <a:bodyPr/>
                    <a:lstStyle/>
                    <a:p>
                      <a:endParaRPr lang="en-US"/>
                    </a:p>
                  </a:txBody>
                  <a:tcPr/>
                </a:tc>
                <a:tc>
                  <a:txBody>
                    <a:bodyPr/>
                    <a:lstStyle/>
                    <a:p>
                      <a:pPr fontAlgn="t">
                        <a:buNone/>
                      </a:pPr>
                      <a:r>
                        <a:rPr lang="en-US" sz="1600">
                          <a:effectLst/>
                        </a:rPr>
                        <a:t>Acid in stomach, urine, and vagina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Inhibits or kills bacteria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0911354"/>
                  </a:ext>
                </a:extLst>
              </a:tr>
              <a:tr h="138789">
                <a:tc vMerge="1">
                  <a:txBody>
                    <a:bodyPr/>
                    <a:lstStyle/>
                    <a:p>
                      <a:endParaRPr lang="en-US"/>
                    </a:p>
                  </a:txBody>
                  <a:tcPr/>
                </a:tc>
                <a:tc>
                  <a:txBody>
                    <a:bodyPr/>
                    <a:lstStyle/>
                    <a:p>
                      <a:pPr fontAlgn="t">
                        <a:buNone/>
                      </a:pPr>
                      <a:r>
                        <a:rPr lang="en-US" sz="1600">
                          <a:effectLst/>
                        </a:rPr>
                        <a:t>Digestive enzymes and bile</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Kill bacteria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33867557"/>
                  </a:ext>
                </a:extLst>
              </a:tr>
              <a:tr h="263698">
                <a:tc vMerge="1">
                  <a:txBody>
                    <a:bodyPr/>
                    <a:lstStyle/>
                    <a:p>
                      <a:endParaRPr lang="en-US"/>
                    </a:p>
                  </a:txBody>
                  <a:tcPr/>
                </a:tc>
                <a:tc>
                  <a:txBody>
                    <a:bodyPr/>
                    <a:lstStyle/>
                    <a:p>
                      <a:pPr fontAlgn="t">
                        <a:buNone/>
                      </a:pPr>
                      <a:r>
                        <a:rPr lang="en-US" sz="1600">
                          <a:effectLst/>
                        </a:rPr>
                        <a:t>Lactoferrin and transferrin</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Bind and sequester iron, inhibiting bacterial growth</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07956551"/>
                  </a:ext>
                </a:extLst>
              </a:tr>
              <a:tr h="97152">
                <a:tc vMerge="1">
                  <a:txBody>
                    <a:bodyPr/>
                    <a:lstStyle/>
                    <a:p>
                      <a:endParaRPr lang="en-US"/>
                    </a:p>
                  </a:txBody>
                  <a:tcPr/>
                </a:tc>
                <a:tc>
                  <a:txBody>
                    <a:bodyPr/>
                    <a:lstStyle/>
                    <a:p>
                      <a:pPr fontAlgn="t">
                        <a:buNone/>
                      </a:pPr>
                      <a:r>
                        <a:rPr lang="en-US" sz="1600">
                          <a:effectLst/>
                        </a:rPr>
                        <a:t>Surfactant in lungs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Kills bacteria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61922537"/>
                  </a:ext>
                </a:extLst>
              </a:tr>
              <a:tr h="263698">
                <a:tc>
                  <a:txBody>
                    <a:bodyPr/>
                    <a:lstStyle/>
                    <a:p>
                      <a:pPr fontAlgn="t">
                        <a:buNone/>
                      </a:pPr>
                      <a:r>
                        <a:rPr lang="en-US" sz="1600">
                          <a:effectLst/>
                        </a:rPr>
                        <a:t>Antimicrobial peptides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Defensins, bacteriocins, dermcidin, cathelicidin, histatins,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Kill bacteria by attacking membranes or interfering with cell functions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63109578"/>
                  </a:ext>
                </a:extLst>
              </a:tr>
            </a:tbl>
          </a:graphicData>
        </a:graphic>
      </p:graphicFrame>
    </p:spTree>
    <p:extLst>
      <p:ext uri="{BB962C8B-B14F-4D97-AF65-F5344CB8AC3E}">
        <p14:creationId xmlns:p14="http://schemas.microsoft.com/office/powerpoint/2010/main" val="302851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6EC1C-7AA1-F3F1-BA68-F5FC8A31C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6031F-4085-C896-3976-CD69CC1CCDBD}"/>
              </a:ext>
            </a:extLst>
          </p:cNvPr>
          <p:cNvSpPr>
            <a:spLocks noGrp="1"/>
          </p:cNvSpPr>
          <p:nvPr>
            <p:ph type="title"/>
          </p:nvPr>
        </p:nvSpPr>
        <p:spPr/>
        <p:txBody>
          <a:bodyPr>
            <a:normAutofit fontScale="90000"/>
          </a:bodyPr>
          <a:lstStyle/>
          <a:p>
            <a:pPr algn="ctr"/>
            <a:r>
              <a:rPr lang="en-US" b="1" dirty="0"/>
              <a:t>Chemical Defenses of Nonspecific Innate Immunity – Part 2</a:t>
            </a:r>
            <a:endParaRPr lang="en-US" dirty="0"/>
          </a:p>
        </p:txBody>
      </p:sp>
      <p:sp>
        <p:nvSpPr>
          <p:cNvPr id="4" name="Text Placeholder 3">
            <a:extLst>
              <a:ext uri="{FF2B5EF4-FFF2-40B4-BE49-F238E27FC236}">
                <a16:creationId xmlns:a16="http://schemas.microsoft.com/office/drawing/2014/main" id="{A1CDE46B-CAF2-FDA5-CB58-0999273375D1}"/>
              </a:ext>
            </a:extLst>
          </p:cNvPr>
          <p:cNvSpPr>
            <a:spLocks noGrp="1"/>
          </p:cNvSpPr>
          <p:nvPr>
            <p:ph type="body" sz="quarter" idx="14"/>
          </p:nvPr>
        </p:nvSpPr>
        <p:spPr>
          <a:xfrm>
            <a:off x="310896" y="6220726"/>
            <a:ext cx="8062912" cy="395948"/>
          </a:xfrm>
        </p:spPr>
        <p:txBody>
          <a:bodyPr>
            <a:normAutofit lnSpcReduction="10000"/>
          </a:bodyPr>
          <a:lstStyle/>
          <a:p>
            <a:r>
              <a:rPr lang="en-US" dirty="0"/>
              <a:t>Table 17.5</a:t>
            </a:r>
          </a:p>
        </p:txBody>
      </p:sp>
      <p:graphicFrame>
        <p:nvGraphicFramePr>
          <p:cNvPr id="5" name="Table 4">
            <a:extLst>
              <a:ext uri="{FF2B5EF4-FFF2-40B4-BE49-F238E27FC236}">
                <a16:creationId xmlns:a16="http://schemas.microsoft.com/office/drawing/2014/main" id="{B771F611-C8D8-FF7E-9139-F81BE8712E52}"/>
              </a:ext>
            </a:extLst>
          </p:cNvPr>
          <p:cNvGraphicFramePr>
            <a:graphicFrameLocks noGrp="1"/>
          </p:cNvGraphicFramePr>
          <p:nvPr>
            <p:extLst>
              <p:ext uri="{D42A27DB-BD31-4B8C-83A1-F6EECF244321}">
                <p14:modId xmlns:p14="http://schemas.microsoft.com/office/powerpoint/2010/main" val="3361836594"/>
              </p:ext>
            </p:extLst>
          </p:nvPr>
        </p:nvGraphicFramePr>
        <p:xfrm>
          <a:off x="201168" y="1088136"/>
          <a:ext cx="8796528" cy="5229072"/>
        </p:xfrm>
        <a:graphic>
          <a:graphicData uri="http://schemas.openxmlformats.org/drawingml/2006/table">
            <a:tbl>
              <a:tblPr/>
              <a:tblGrid>
                <a:gridCol w="2932176">
                  <a:extLst>
                    <a:ext uri="{9D8B030D-6E8A-4147-A177-3AD203B41FA5}">
                      <a16:colId xmlns:a16="http://schemas.microsoft.com/office/drawing/2014/main" val="1181824981"/>
                    </a:ext>
                  </a:extLst>
                </a:gridCol>
                <a:gridCol w="2932176">
                  <a:extLst>
                    <a:ext uri="{9D8B030D-6E8A-4147-A177-3AD203B41FA5}">
                      <a16:colId xmlns:a16="http://schemas.microsoft.com/office/drawing/2014/main" val="3334513411"/>
                    </a:ext>
                  </a:extLst>
                </a:gridCol>
                <a:gridCol w="2932176">
                  <a:extLst>
                    <a:ext uri="{9D8B030D-6E8A-4147-A177-3AD203B41FA5}">
                      <a16:colId xmlns:a16="http://schemas.microsoft.com/office/drawing/2014/main" val="4017265488"/>
                    </a:ext>
                  </a:extLst>
                </a:gridCol>
              </a:tblGrid>
              <a:tr h="97152">
                <a:tc gridSpan="3">
                  <a:txBody>
                    <a:bodyPr/>
                    <a:lstStyle/>
                    <a:p>
                      <a:pPr algn="ctr" fontAlgn="b">
                        <a:buNone/>
                      </a:pPr>
                      <a:r>
                        <a:rPr lang="en-US" sz="1600" b="1">
                          <a:effectLst/>
                        </a:rPr>
                        <a:t>Chemical Defenses of Nonspecific Innate Immunity</a:t>
                      </a:r>
                    </a:p>
                  </a:txBody>
                  <a:tcPr marL="12048" marR="12048" marT="6024" marB="6024"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3921415"/>
                  </a:ext>
                </a:extLst>
              </a:tr>
              <a:tr h="55516">
                <a:tc>
                  <a:txBody>
                    <a:bodyPr/>
                    <a:lstStyle/>
                    <a:p>
                      <a:pPr algn="ctr" fontAlgn="t">
                        <a:buNone/>
                      </a:pPr>
                      <a:r>
                        <a:rPr lang="en-US" sz="1600" b="1">
                          <a:effectLst/>
                        </a:rPr>
                        <a:t>Defense</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Examples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Function</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92943423"/>
                  </a:ext>
                </a:extLst>
              </a:tr>
              <a:tr h="555154">
                <a:tc rowSpan="4">
                  <a:txBody>
                    <a:bodyPr/>
                    <a:lstStyle/>
                    <a:p>
                      <a:pPr fontAlgn="t">
                        <a:buNone/>
                      </a:pPr>
                      <a:r>
                        <a:rPr lang="en-US" sz="1600">
                          <a:effectLst/>
                        </a:rPr>
                        <a:t>Plasma protein mediators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Acute-phase proteins (C-reactive protein, serum amyloid A, ferritin, fibrinogen, transferrin, and mannose-binding lectin)</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Inhibit the growth of bacteria and assist in the trapping and killing of bacteria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26735376"/>
                  </a:ext>
                </a:extLst>
              </a:tr>
              <a:tr h="180425">
                <a:tc vMerge="1">
                  <a:txBody>
                    <a:bodyPr/>
                    <a:lstStyle/>
                    <a:p>
                      <a:endParaRPr lang="en-US"/>
                    </a:p>
                  </a:txBody>
                  <a:tcPr/>
                </a:tc>
                <a:tc>
                  <a:txBody>
                    <a:bodyPr/>
                    <a:lstStyle/>
                    <a:p>
                      <a:pPr fontAlgn="t">
                        <a:buNone/>
                      </a:pPr>
                      <a:r>
                        <a:rPr lang="en-US" sz="1600">
                          <a:effectLst/>
                        </a:rPr>
                        <a:t>Complements C3b and C4b</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Opsonization of pathogens to aid phagocytosis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227375"/>
                  </a:ext>
                </a:extLst>
              </a:tr>
              <a:tr h="138789">
                <a:tc vMerge="1">
                  <a:txBody>
                    <a:bodyPr/>
                    <a:lstStyle/>
                    <a:p>
                      <a:endParaRPr lang="en-US"/>
                    </a:p>
                  </a:txBody>
                  <a:tcPr/>
                </a:tc>
                <a:tc>
                  <a:txBody>
                    <a:bodyPr/>
                    <a:lstStyle/>
                    <a:p>
                      <a:pPr fontAlgn="t">
                        <a:buNone/>
                      </a:pPr>
                      <a:r>
                        <a:rPr lang="en-US" sz="1600">
                          <a:effectLst/>
                        </a:rPr>
                        <a:t>Complement C5a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Chemoattractant for phagocytes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6509607"/>
                  </a:ext>
                </a:extLst>
              </a:tr>
              <a:tr h="180425">
                <a:tc vMerge="1">
                  <a:txBody>
                    <a:bodyPr/>
                    <a:lstStyle/>
                    <a:p>
                      <a:endParaRPr lang="en-US"/>
                    </a:p>
                  </a:txBody>
                  <a:tcPr/>
                </a:tc>
                <a:tc>
                  <a:txBody>
                    <a:bodyPr/>
                    <a:lstStyle/>
                    <a:p>
                      <a:pPr fontAlgn="t">
                        <a:buNone/>
                      </a:pPr>
                      <a:r>
                        <a:rPr lang="en-US" sz="1600">
                          <a:effectLst/>
                        </a:rPr>
                        <a:t>Complements C3a and C5a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Proinflammatory anaphylatoxins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25703722"/>
                  </a:ext>
                </a:extLst>
              </a:tr>
              <a:tr h="263698">
                <a:tc rowSpan="3">
                  <a:txBody>
                    <a:bodyPr/>
                    <a:lstStyle/>
                    <a:p>
                      <a:pPr fontAlgn="t">
                        <a:buNone/>
                      </a:pPr>
                      <a:r>
                        <a:rPr lang="en-US" sz="1600">
                          <a:effectLst/>
                        </a:rPr>
                        <a:t>Cytokines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Interleukins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Stimulate and modulate most functions of immune system</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35406659"/>
                  </a:ext>
                </a:extLst>
              </a:tr>
              <a:tr h="138789">
                <a:tc vMerge="1">
                  <a:txBody>
                    <a:bodyPr/>
                    <a:lstStyle/>
                    <a:p>
                      <a:endParaRPr lang="en-US"/>
                    </a:p>
                  </a:txBody>
                  <a:tcPr/>
                </a:tc>
                <a:tc>
                  <a:txBody>
                    <a:bodyPr/>
                    <a:lstStyle/>
                    <a:p>
                      <a:pPr fontAlgn="t">
                        <a:buNone/>
                      </a:pPr>
                      <a:r>
                        <a:rPr lang="en-US" sz="1600">
                          <a:effectLst/>
                        </a:rPr>
                        <a:t>Chemokines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Recruit white blood cells to infected area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17617487"/>
                  </a:ext>
                </a:extLst>
              </a:tr>
              <a:tr h="763337">
                <a:tc vMerge="1">
                  <a:txBody>
                    <a:bodyPr/>
                    <a:lstStyle/>
                    <a:p>
                      <a:endParaRPr lang="en-US"/>
                    </a:p>
                  </a:txBody>
                  <a:tcPr/>
                </a:tc>
                <a:tc>
                  <a:txBody>
                    <a:bodyPr/>
                    <a:lstStyle/>
                    <a:p>
                      <a:pPr fontAlgn="t">
                        <a:buNone/>
                      </a:pPr>
                      <a:r>
                        <a:rPr lang="en-US" sz="1600">
                          <a:effectLst/>
                        </a:rPr>
                        <a:t>Interferons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Alert cells to viral infection, induce apoptosis of virus-infected cells, induce antiviral defenses in infected and nearby uninfected cells, stimulate immune cells to attack virus-infected cells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40456398"/>
                  </a:ext>
                </a:extLst>
              </a:tr>
            </a:tbl>
          </a:graphicData>
        </a:graphic>
      </p:graphicFrame>
    </p:spTree>
    <p:extLst>
      <p:ext uri="{BB962C8B-B14F-4D97-AF65-F5344CB8AC3E}">
        <p14:creationId xmlns:p14="http://schemas.microsoft.com/office/powerpoint/2010/main" val="32928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03D3A-5105-55E9-6CC7-539D5FE0E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43927-942C-D343-CFD3-A947637BF0C9}"/>
              </a:ext>
            </a:extLst>
          </p:cNvPr>
          <p:cNvSpPr>
            <a:spLocks noGrp="1"/>
          </p:cNvSpPr>
          <p:nvPr>
            <p:ph type="title"/>
          </p:nvPr>
        </p:nvSpPr>
        <p:spPr/>
        <p:txBody>
          <a:bodyPr>
            <a:normAutofit fontScale="90000"/>
          </a:bodyPr>
          <a:lstStyle/>
          <a:p>
            <a:pPr algn="ctr"/>
            <a:r>
              <a:rPr lang="en-US" b="1" dirty="0"/>
              <a:t>Chemical Defenses of Nonspecific Innate Immunity – Part 3</a:t>
            </a:r>
            <a:endParaRPr lang="en-US" dirty="0"/>
          </a:p>
        </p:txBody>
      </p:sp>
      <p:sp>
        <p:nvSpPr>
          <p:cNvPr id="4" name="Text Placeholder 3">
            <a:extLst>
              <a:ext uri="{FF2B5EF4-FFF2-40B4-BE49-F238E27FC236}">
                <a16:creationId xmlns:a16="http://schemas.microsoft.com/office/drawing/2014/main" id="{CE5865BB-FE41-0A85-7509-D12252B20783}"/>
              </a:ext>
            </a:extLst>
          </p:cNvPr>
          <p:cNvSpPr>
            <a:spLocks noGrp="1"/>
          </p:cNvSpPr>
          <p:nvPr>
            <p:ph type="body" sz="quarter" idx="14"/>
          </p:nvPr>
        </p:nvSpPr>
        <p:spPr>
          <a:xfrm>
            <a:off x="310896" y="6220726"/>
            <a:ext cx="8062912" cy="395948"/>
          </a:xfrm>
        </p:spPr>
        <p:txBody>
          <a:bodyPr>
            <a:normAutofit lnSpcReduction="10000"/>
          </a:bodyPr>
          <a:lstStyle/>
          <a:p>
            <a:r>
              <a:rPr lang="en-US" dirty="0"/>
              <a:t>Table 17.5</a:t>
            </a:r>
          </a:p>
        </p:txBody>
      </p:sp>
      <p:graphicFrame>
        <p:nvGraphicFramePr>
          <p:cNvPr id="5" name="Table 4">
            <a:extLst>
              <a:ext uri="{FF2B5EF4-FFF2-40B4-BE49-F238E27FC236}">
                <a16:creationId xmlns:a16="http://schemas.microsoft.com/office/drawing/2014/main" id="{46578857-F675-BCF1-3F5E-6693A91BCF06}"/>
              </a:ext>
            </a:extLst>
          </p:cNvPr>
          <p:cNvGraphicFramePr>
            <a:graphicFrameLocks noGrp="1"/>
          </p:cNvGraphicFramePr>
          <p:nvPr>
            <p:extLst>
              <p:ext uri="{D42A27DB-BD31-4B8C-83A1-F6EECF244321}">
                <p14:modId xmlns:p14="http://schemas.microsoft.com/office/powerpoint/2010/main" val="1833983781"/>
              </p:ext>
            </p:extLst>
          </p:nvPr>
        </p:nvGraphicFramePr>
        <p:xfrm>
          <a:off x="201168" y="1088136"/>
          <a:ext cx="8796528" cy="3242208"/>
        </p:xfrm>
        <a:graphic>
          <a:graphicData uri="http://schemas.openxmlformats.org/drawingml/2006/table">
            <a:tbl>
              <a:tblPr/>
              <a:tblGrid>
                <a:gridCol w="2932176">
                  <a:extLst>
                    <a:ext uri="{9D8B030D-6E8A-4147-A177-3AD203B41FA5}">
                      <a16:colId xmlns:a16="http://schemas.microsoft.com/office/drawing/2014/main" val="1181824981"/>
                    </a:ext>
                  </a:extLst>
                </a:gridCol>
                <a:gridCol w="2932176">
                  <a:extLst>
                    <a:ext uri="{9D8B030D-6E8A-4147-A177-3AD203B41FA5}">
                      <a16:colId xmlns:a16="http://schemas.microsoft.com/office/drawing/2014/main" val="3334513411"/>
                    </a:ext>
                  </a:extLst>
                </a:gridCol>
                <a:gridCol w="2932176">
                  <a:extLst>
                    <a:ext uri="{9D8B030D-6E8A-4147-A177-3AD203B41FA5}">
                      <a16:colId xmlns:a16="http://schemas.microsoft.com/office/drawing/2014/main" val="4017265488"/>
                    </a:ext>
                  </a:extLst>
                </a:gridCol>
              </a:tblGrid>
              <a:tr h="97152">
                <a:tc gridSpan="3">
                  <a:txBody>
                    <a:bodyPr/>
                    <a:lstStyle/>
                    <a:p>
                      <a:pPr algn="ctr" fontAlgn="b">
                        <a:buNone/>
                      </a:pPr>
                      <a:r>
                        <a:rPr lang="en-US" sz="1600" b="1">
                          <a:effectLst/>
                        </a:rPr>
                        <a:t>Chemical Defenses of Nonspecific Innate Immunity</a:t>
                      </a:r>
                    </a:p>
                  </a:txBody>
                  <a:tcPr marL="12048" marR="12048" marT="6024" marB="6024"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3921415"/>
                  </a:ext>
                </a:extLst>
              </a:tr>
              <a:tr h="55516">
                <a:tc>
                  <a:txBody>
                    <a:bodyPr/>
                    <a:lstStyle/>
                    <a:p>
                      <a:pPr algn="ctr" fontAlgn="t">
                        <a:buNone/>
                      </a:pPr>
                      <a:r>
                        <a:rPr lang="en-US" sz="1600" b="1">
                          <a:effectLst/>
                        </a:rPr>
                        <a:t>Defense</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Examples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sz="1600" b="1">
                          <a:effectLst/>
                        </a:rPr>
                        <a:t>Function</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92943423"/>
                  </a:ext>
                </a:extLst>
              </a:tr>
              <a:tr h="471881">
                <a:tc rowSpan="4">
                  <a:txBody>
                    <a:bodyPr/>
                    <a:lstStyle/>
                    <a:p>
                      <a:pPr fontAlgn="t">
                        <a:buNone/>
                      </a:pPr>
                      <a:r>
                        <a:rPr lang="en-US" sz="1600" dirty="0">
                          <a:effectLst/>
                        </a:rPr>
                        <a:t>Inflammation-eliciting mediators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Histamine</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Promotes vasodilation, bronchoconstriction, smooth muscle contraction, increased secretion and mucus production</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323584446"/>
                  </a:ext>
                </a:extLst>
              </a:tr>
              <a:tr h="263698">
                <a:tc vMerge="1">
                  <a:txBody>
                    <a:bodyPr/>
                    <a:lstStyle/>
                    <a:p>
                      <a:endParaRPr lang="en-US"/>
                    </a:p>
                  </a:txBody>
                  <a:tcPr/>
                </a:tc>
                <a:tc>
                  <a:txBody>
                    <a:bodyPr/>
                    <a:lstStyle/>
                    <a:p>
                      <a:pPr fontAlgn="t">
                        <a:buNone/>
                      </a:pPr>
                      <a:r>
                        <a:rPr lang="en-US" sz="1600">
                          <a:effectLst/>
                        </a:rPr>
                        <a:t>Leukotrienes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Promote inflammation; stronger and longer lasting than histamine</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38383574"/>
                  </a:ext>
                </a:extLst>
              </a:tr>
              <a:tr h="138789">
                <a:tc vMerge="1">
                  <a:txBody>
                    <a:bodyPr/>
                    <a:lstStyle/>
                    <a:p>
                      <a:endParaRPr lang="en-US"/>
                    </a:p>
                  </a:txBody>
                  <a:tcPr/>
                </a:tc>
                <a:tc>
                  <a:txBody>
                    <a:bodyPr/>
                    <a:lstStyle/>
                    <a:p>
                      <a:pPr fontAlgn="t">
                        <a:buNone/>
                      </a:pPr>
                      <a:r>
                        <a:rPr lang="en-US" sz="1600">
                          <a:effectLst/>
                        </a:rPr>
                        <a:t>Prostaglandins</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Promote inflammation and fever</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90328902"/>
                  </a:ext>
                </a:extLst>
              </a:tr>
              <a:tr h="263698">
                <a:tc vMerge="1">
                  <a:txBody>
                    <a:bodyPr/>
                    <a:lstStyle/>
                    <a:p>
                      <a:endParaRPr lang="en-US"/>
                    </a:p>
                  </a:txBody>
                  <a:tcPr/>
                </a:tc>
                <a:tc>
                  <a:txBody>
                    <a:bodyPr/>
                    <a:lstStyle/>
                    <a:p>
                      <a:pPr fontAlgn="t">
                        <a:buNone/>
                      </a:pPr>
                      <a:r>
                        <a:rPr lang="en-US" sz="1600">
                          <a:effectLst/>
                        </a:rPr>
                        <a:t>Bradykinin</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Increases vasodilation and vascular permeability, leading to edema</a:t>
                      </a:r>
                    </a:p>
                  </a:txBody>
                  <a:tcPr marL="12048" marR="12048" marT="6024" marB="60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81534285"/>
                  </a:ext>
                </a:extLst>
              </a:tr>
            </a:tbl>
          </a:graphicData>
        </a:graphic>
      </p:graphicFrame>
    </p:spTree>
    <p:extLst>
      <p:ext uri="{BB962C8B-B14F-4D97-AF65-F5344CB8AC3E}">
        <p14:creationId xmlns:p14="http://schemas.microsoft.com/office/powerpoint/2010/main" val="2373918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17.12</a:t>
            </a:r>
          </a:p>
        </p:txBody>
      </p:sp>
      <p:pic>
        <p:nvPicPr>
          <p:cNvPr id="2" name="Picture Placeholder 1" descr="A flowchart showing progression of development for formed elements of blood. At the top is a multipotent hematopoietic stem cell (hemocytoblast). This cell divides and after division some of the new cells remain stem cells. Others go down one of two paths depending on the chemical signals received. One path begins with lymphoid stem cells which can either become natural killer cells (large granular lymphocytes) or small lymphocytes. The natural killer cell is a medium-large purple cell. Small lymphocytes can either become T lymphocytes or B lymphoctyes. The T and B lymphocytes are medium size cells with a large nucleus. B lymphocytes become plasma cells which are medium size cells with a large nucleus. The other option for the stem cell is to become a myeloid stem cell. Myeloid stem cells follow one of four paths. One path leads to megakaryocyte which leads to platelets. Platelets are small flecks. The second path leads to erythrocyte. Erythrocytes are small donut shaped red cells. The third path leads to mast cells. The fourth path leads to basophil, neutrophil, eosinophil, or monocyte. Basophils are medium cells with many dark purple spots. Neutrophils are medium pink cells with a multi-lobbed nucleus. Eosinophils are medium size cells with many pink spots. Monocytes lead to macrophages or dendritic cells. Macrophages are large irregularly shaped cells. Dendritic cells have longer tendons branching off of th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694" r="-51694"/>
          <a:stretch>
            <a:fillRect/>
          </a:stretch>
        </p:blipFill>
        <p:spPr/>
      </p:pic>
      <p:sp>
        <p:nvSpPr>
          <p:cNvPr id="7" name="Text Placeholder 6"/>
          <p:cNvSpPr>
            <a:spLocks noGrp="1"/>
          </p:cNvSpPr>
          <p:nvPr>
            <p:ph type="body" sz="quarter" idx="14"/>
          </p:nvPr>
        </p:nvSpPr>
        <p:spPr/>
        <p:txBody>
          <a:bodyPr>
            <a:normAutofit/>
          </a:bodyPr>
          <a:lstStyle/>
          <a:p>
            <a:r>
              <a:rPr lang="en-US" sz="1600" dirty="0"/>
              <a:t>All the formed elements of the blood arise by differentiation of hematopoietic stem cells in the bone marrow.</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02140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17.13</a:t>
            </a:r>
          </a:p>
        </p:txBody>
      </p:sp>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Formed elements of blood include erythrocytes (red blood cells), leukocytes (white blood cells), and platelets.</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A table of the formed elements. Top row reads: formed element, major subtypes, numbers present per microliter and mean, appearance in standard blood smear, summary of functions, and comments. The first row is for erythrocytes (red blood cells). There are 5.2 million per microliter of blood (ranging from 4.4 – 6 million). These cells are flattened biconcave disks with no nucleus and a pale red color. Their function is to transport oxygen and some carbon dioxide between tissue and lungs. Their lifespan is approximately 120 days. The set of rows is classified under leukocytes (white blood cells). Leukocytes as a group number 7000 per microliter of blood (ranging from 5000-10,000). Leukocytes have an obvious dark-staining nucleus and function in body defenses. They exit capillaries and move into tissues. Their lifespan is usually a few hours or days. Leukocytes are divided into two groups. The first is granulocytes including neutrophils, eosinophils, and basophils. The second is agranulocytes including lymphocytes and monocytes. Granulocytes number 4300 per microliter of blood (range of 1800-9950). Granulocytes have abundant granules in the cytoplasm and the nucleus is normally lobed. Granulocytes function in nonspecific (innate) resistance to disease and are classified according to membrane-bound granules in the cytoplasm. Neutrophils make up 50-70% of the total leukocytes and number 4150 per microliter of blood (range 1800-7300). Neutrophils have a nucleus with lobes that increase with age and pale lilac granules. They are phagocytic and particularly effective against bacteria; they release toxic chemicals from granules. Neutrophils are the most common leukocyte with a lifespan of minutes to days. Eosinophils make up 1-3% of total leukocytes. They number 165 per microliter of blood (range of 0 – 700). Eosinophils have a nucleus that is generally two-lobed and bright red-orange granules. They are phagocytic cells and particularly effective with antigen-antibody complexes. Eosinophils release degradative enzymes, toxic proteins, and antihistamines, they also help fight parasitic infections. Eosinophils have a lifespan of minutes to days. Basophils make up less than 1% of total leukocytes. They number 44 per microliter of blood (range 0 – 150). Basophils have a nucleus that is generally two lobed but difficult to see due to the presence of heavy, dense, dark purple granules. Basophils promote inflammation and are the least common leukocyte. Their lifespan is unknown. Agranulocytes (including lymphocytes and monocytes) number 2640 per microliter of blood (range 1700 – 4900). Agranulocytes lack abundant granules in the cytoplasm and have a simple-shaped nucleus that may be indented. They function in body defenses and are grouped into two major cell types from different lineages. Lymphocytes make up 20-40% of total leukocytes and number 2185 per microliter of blood (range 1500-4000). Lymphocytes are spherical cells with a single, often large, nucleus occupying much of the cell’s volume. They stain purple and are seen in large (natural killer cells) and small (B and T cells) variants. Lymphocytes are primarily involved in specific (adaptive) immunity. T cells directly attack other cells (cellular immunity); natural killer cells are similar to T cells but nonspecific. Lymphocytes originate in bone marrow but secondary production occurs in lymphatic tissue. Several distinct subtypes. Memory cells form after exposure to a pathogen and rapidly increase responses to subsequent exposure. Lifespan of many years. Monocytes make up 1-6% of total leukocytes. They number 455 per microliter of blood (range 200-950). Monocytes are large leukocytes with an indented or horseshoe-shaped nucleus. They are very effective phagocytic cells engulfing pathogens or worn out cells and also serve as antigen presenting cells (APCs) or other components of the immune system. Monocytes are produced in red bone marrow and are referred to as macrophages and dendritic cells after leaving circulation. The last row of the table is for platelets. These number 350,000 per microliter of blood (range 150,000-500,000). Platelets are cellular fragments surrounded by a plasma membrane and containing granules. They stain purple. The function of platelets is hemostasis plus releasing growth factors for repair and healing of tissues. They are formed from megakaryocytes that remain in the red bone marrow and shed platelets into circula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70388" y="965791"/>
            <a:ext cx="4480980" cy="5540624"/>
          </a:xfrm>
          <a:prstGeom prst="rect">
            <a:avLst/>
          </a:prstGeom>
        </p:spPr>
      </p:pic>
    </p:spTree>
    <p:extLst>
      <p:ext uri="{BB962C8B-B14F-4D97-AF65-F5344CB8AC3E}">
        <p14:creationId xmlns:p14="http://schemas.microsoft.com/office/powerpoint/2010/main" val="186175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39F84-C05D-749D-D94F-28AE0B1C6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4C960-9B67-7C44-C916-FFBC91F4B938}"/>
              </a:ext>
            </a:extLst>
          </p:cNvPr>
          <p:cNvSpPr>
            <a:spLocks noGrp="1"/>
          </p:cNvSpPr>
          <p:nvPr>
            <p:ph type="title"/>
          </p:nvPr>
        </p:nvSpPr>
        <p:spPr>
          <a:xfrm>
            <a:off x="403862" y="92242"/>
            <a:ext cx="8062912" cy="298170"/>
          </a:xfrm>
        </p:spPr>
        <p:txBody>
          <a:bodyPr>
            <a:normAutofit fontScale="90000"/>
          </a:bodyPr>
          <a:lstStyle/>
          <a:p>
            <a:pPr algn="ctr"/>
            <a:r>
              <a:rPr lang="en-US" i="1" dirty="0"/>
              <a:t>FIGURE 17.1A</a:t>
            </a:r>
            <a:endParaRPr lang="en-US" dirty="0"/>
          </a:p>
        </p:txBody>
      </p:sp>
      <p:sp>
        <p:nvSpPr>
          <p:cNvPr id="5" name="TextBox 4">
            <a:extLst>
              <a:ext uri="{FF2B5EF4-FFF2-40B4-BE49-F238E27FC236}">
                <a16:creationId xmlns:a16="http://schemas.microsoft.com/office/drawing/2014/main" id="{F488BC17-688F-513D-67FC-E2AF824244EA}"/>
              </a:ext>
            </a:extLst>
          </p:cNvPr>
          <p:cNvSpPr txBox="1"/>
          <p:nvPr/>
        </p:nvSpPr>
        <p:spPr>
          <a:xfrm>
            <a:off x="594360" y="804672"/>
            <a:ext cx="8062912" cy="1477328"/>
          </a:xfrm>
          <a:prstGeom prst="rect">
            <a:avLst/>
          </a:prstGeom>
          <a:noFill/>
        </p:spPr>
        <p:txBody>
          <a:bodyPr wrap="square">
            <a:spAutoFit/>
          </a:bodyPr>
          <a:lstStyle/>
          <a:p>
            <a:pPr marL="285750" indent="-285750">
              <a:buFont typeface="Arial" panose="020B0604020202020204" pitchFamily="34" charset="0"/>
              <a:buChar char="•"/>
            </a:pPr>
            <a:r>
              <a:rPr lang="en-US" sz="1800" b="1" dirty="0">
                <a:effectLst/>
                <a:latin typeface="Arial" panose="020B0604020202020204" pitchFamily="34" charset="0"/>
                <a:ea typeface="Aptos" panose="020B0004020202020204" pitchFamily="34" charset="0"/>
                <a:cs typeface="Arial" panose="020B0604020202020204" pitchFamily="34" charset="0"/>
              </a:rPr>
              <a:t>Innate immunity </a:t>
            </a:r>
            <a:r>
              <a:rPr lang="en-US" sz="1800" dirty="0">
                <a:effectLst/>
                <a:latin typeface="Arial" panose="020B0604020202020204" pitchFamily="34" charset="0"/>
                <a:ea typeface="Aptos" panose="020B0004020202020204" pitchFamily="34" charset="0"/>
                <a:cs typeface="Arial" panose="020B0604020202020204" pitchFamily="34" charset="0"/>
              </a:rPr>
              <a:t>is fast and nonspecific</a:t>
            </a:r>
          </a:p>
          <a:p>
            <a:pPr marL="285750" indent="-285750">
              <a:buFont typeface="Arial" panose="020B0604020202020204" pitchFamily="34" charset="0"/>
              <a:buChar char="•"/>
            </a:pPr>
            <a:endParaRPr lang="en-US" dirty="0">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US" sz="1800" b="1" dirty="0">
                <a:effectLst/>
                <a:latin typeface="Arial" panose="020B0604020202020204" pitchFamily="34" charset="0"/>
                <a:ea typeface="Aptos" panose="020B0004020202020204" pitchFamily="34" charset="0"/>
                <a:cs typeface="Arial" panose="020B0604020202020204" pitchFamily="34" charset="0"/>
              </a:rPr>
              <a:t>Adaptive immunity </a:t>
            </a:r>
            <a:r>
              <a:rPr lang="en-US" sz="1800" dirty="0">
                <a:effectLst/>
                <a:latin typeface="Arial" panose="020B0604020202020204" pitchFamily="34" charset="0"/>
                <a:ea typeface="Aptos" panose="020B0004020202020204" pitchFamily="34" charset="0"/>
                <a:cs typeface="Arial" panose="020B0604020202020204" pitchFamily="34" charset="0"/>
              </a:rPr>
              <a:t>is slower, specific, and has memory.</a:t>
            </a:r>
          </a:p>
          <a:p>
            <a:r>
              <a:rPr lang="en-US" sz="1800" dirty="0">
                <a:effectLst/>
                <a:latin typeface="Arial" panose="020B0604020202020204" pitchFamily="34" charset="0"/>
                <a:ea typeface="Aptos" panose="020B0004020202020204" pitchFamily="34" charset="0"/>
                <a:cs typeface="Arial" panose="020B0604020202020204" pitchFamily="34" charset="0"/>
              </a:rPr>
              <a:t> </a:t>
            </a:r>
          </a:p>
          <a:p>
            <a:pPr marL="285750" indent="-285750">
              <a:buFont typeface="Arial" panose="020B0604020202020204" pitchFamily="34" charset="0"/>
              <a:buChar char="•"/>
            </a:pPr>
            <a:r>
              <a:rPr lang="en-US" sz="1800" b="1" dirty="0">
                <a:effectLst/>
                <a:latin typeface="Arial" panose="020B0604020202020204" pitchFamily="34" charset="0"/>
                <a:ea typeface="Aptos" panose="020B0004020202020204" pitchFamily="34" charset="0"/>
                <a:cs typeface="Arial" panose="020B0604020202020204" pitchFamily="34" charset="0"/>
              </a:rPr>
              <a:t>Antigen presentation </a:t>
            </a:r>
            <a:r>
              <a:rPr lang="en-US" sz="1800" dirty="0">
                <a:effectLst/>
                <a:latin typeface="Arial" panose="020B0604020202020204" pitchFamily="34" charset="0"/>
                <a:ea typeface="Aptos" panose="020B0004020202020204" pitchFamily="34" charset="0"/>
                <a:cs typeface="Arial" panose="020B0604020202020204" pitchFamily="34" charset="0"/>
              </a:rPr>
              <a:t>connects the two systems.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536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17.14</a:t>
            </a:r>
          </a:p>
        </p:txBody>
      </p:sp>
      <p:pic>
        <p:nvPicPr>
          <p:cNvPr id="2" name="Picture Placeholder 1" descr="Neutrophils have a multi-lobed nucleus. Eosinophils have a two-lobed nucleus and distinct pink spots when stained. Basophils have a two-lobed nucleus and distinct purple spots when stained. Each type of granulocyte is illustrated with a micrograph above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216" r="-15216"/>
          <a:stretch>
            <a:fillRect/>
          </a:stretch>
        </p:blipFill>
        <p:spPr/>
      </p:pic>
      <p:sp>
        <p:nvSpPr>
          <p:cNvPr id="7" name="Text Placeholder 6"/>
          <p:cNvSpPr>
            <a:spLocks noGrp="1"/>
          </p:cNvSpPr>
          <p:nvPr>
            <p:ph type="body" sz="quarter" idx="14"/>
          </p:nvPr>
        </p:nvSpPr>
        <p:spPr/>
        <p:txBody>
          <a:bodyPr>
            <a:normAutofit/>
          </a:bodyPr>
          <a:lstStyle/>
          <a:p>
            <a:r>
              <a:rPr lang="en-US" sz="1600" dirty="0"/>
              <a:t>Granulocytes can be distinguished by the number of lobes in their nuclei and the staining properties of their granules. (credit “neutrophil” micrograph: modification of work by Ed </a:t>
            </a:r>
            <a:r>
              <a:rPr lang="en-US" sz="1600" dirty="0" err="1"/>
              <a:t>Uthman</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1052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17.15</a:t>
            </a:r>
          </a:p>
        </p:txBody>
      </p:sp>
      <p:pic>
        <p:nvPicPr>
          <p:cNvPr id="2" name="Picture Placeholder 1" descr="a) Mast cells in blood. Mast cells are large purple cells, red blood cells are small pink cells with a clear center. b) mast cell outside of bloo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207" r="-7207"/>
          <a:stretch>
            <a:fillRect/>
          </a:stretch>
        </p:blipFill>
        <p:spPr/>
      </p:pic>
      <p:sp>
        <p:nvSpPr>
          <p:cNvPr id="7" name="Text Placeholder 6"/>
          <p:cNvSpPr>
            <a:spLocks noGrp="1"/>
          </p:cNvSpPr>
          <p:nvPr>
            <p:ph type="body" sz="quarter" idx="14"/>
          </p:nvPr>
        </p:nvSpPr>
        <p:spPr/>
        <p:txBody>
          <a:bodyPr>
            <a:noAutofit/>
          </a:bodyPr>
          <a:lstStyle/>
          <a:p>
            <a:r>
              <a:rPr lang="en-US" sz="1550" dirty="0"/>
              <a:t>Mast cells function similarly to basophils by inducing and promoting inflammatory responses. </a:t>
            </a:r>
            <a:r>
              <a:rPr lang="en-US" sz="1550" dirty="0">
                <a:solidFill>
                  <a:srgbClr val="6CB255"/>
                </a:solidFill>
              </a:rPr>
              <a:t>(a)</a:t>
            </a:r>
            <a:r>
              <a:rPr lang="en-US" sz="1550" dirty="0"/>
              <a:t> This figure shows mast cells in blood. In a blood smear, they are difficult to differentiate from basophils </a:t>
            </a:r>
            <a:r>
              <a:rPr lang="en-US" sz="1550" dirty="0">
                <a:solidFill>
                  <a:srgbClr val="6CB255"/>
                </a:solidFill>
              </a:rPr>
              <a:t>(b)</a:t>
            </a:r>
            <a:r>
              <a:rPr lang="en-US" sz="1550" dirty="0"/>
              <a:t>. Unlike basophils, mast cells migrate from the blood into various tissues. (credit right: modification of work by Greenland JR, </a:t>
            </a:r>
            <a:r>
              <a:rPr lang="en-US" sz="1550" dirty="0" err="1"/>
              <a:t>Xu</a:t>
            </a:r>
            <a:r>
              <a:rPr lang="en-US" sz="1550" dirty="0"/>
              <a:t> X, </a:t>
            </a:r>
            <a:r>
              <a:rPr lang="en-US" sz="1550" dirty="0" err="1"/>
              <a:t>Sayah</a:t>
            </a:r>
            <a:r>
              <a:rPr lang="en-US" sz="1550" dirty="0"/>
              <a:t> DM, Liu FC, Jones KD, Looney MR, </a:t>
            </a:r>
            <a:r>
              <a:rPr lang="en-US" sz="1550" dirty="0" err="1"/>
              <a:t>Caughey</a:t>
            </a:r>
            <a:r>
              <a:rPr lang="en-US" sz="1550" dirty="0"/>
              <a:t> GH)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0535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17.16</a:t>
            </a:r>
          </a:p>
        </p:txBody>
      </p:sp>
      <p:pic>
        <p:nvPicPr>
          <p:cNvPr id="2" name="Picture Placeholder 1" descr="NK cells have both inhibitory and activating receptors. Normal cells have signals on their MHC molecules that bind to the inhibitory receptors; so the NK cell does not kill them. Cells that are infected with virus have ligands that bind to the activating receptor; this causes the NK cell to kill th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409" b="-9409"/>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Natural killer (NK) cells are inhibited by the presence of the major histocompatibility cell (MHC) receptor on healthy cells. Cancer cells and virus-infected cells have reduced expression of MHC and increased expression of activating molecules. When a NK cell recognizes decreased MHC and increased activating molecules, it will kill the abnormal cell.</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2555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17.17</a:t>
            </a:r>
          </a:p>
        </p:txBody>
      </p:sp>
      <p:pic>
        <p:nvPicPr>
          <p:cNvPr id="2" name="Picture Placeholder 1" descr="Many red blood cells with a single larger cell. The larger cell is pink with a purple region that fills nearly the entire cell. The purple region is labeled perforin-containing granu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639" r="-42639"/>
          <a:stretch>
            <a:fillRect/>
          </a:stretch>
        </p:blipFill>
        <p:spPr/>
      </p:pic>
      <p:sp>
        <p:nvSpPr>
          <p:cNvPr id="7" name="Text Placeholder 6"/>
          <p:cNvSpPr>
            <a:spLocks noGrp="1"/>
          </p:cNvSpPr>
          <p:nvPr>
            <p:ph type="body" sz="quarter" idx="14"/>
          </p:nvPr>
        </p:nvSpPr>
        <p:spPr/>
        <p:txBody>
          <a:bodyPr>
            <a:normAutofit/>
          </a:bodyPr>
          <a:lstStyle/>
          <a:p>
            <a:r>
              <a:rPr lang="en-US" sz="1600" dirty="0"/>
              <a:t>Natural killer cell with </a:t>
            </a:r>
            <a:r>
              <a:rPr lang="en-US" sz="1600" dirty="0" err="1"/>
              <a:t>perforin</a:t>
            </a:r>
            <a:r>
              <a:rPr lang="en-US" sz="1600" dirty="0"/>
              <a:t>-containing granules. (credit: modification of work by </a:t>
            </a:r>
            <a:r>
              <a:rPr lang="en-US" sz="1600" dirty="0" err="1"/>
              <a:t>Rolstad</a:t>
            </a:r>
            <a:r>
              <a:rPr lang="en-US" sz="1600" dirty="0"/>
              <a:t> B)</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68705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17.18</a:t>
            </a:r>
          </a:p>
        </p:txBody>
      </p:sp>
      <p:pic>
        <p:nvPicPr>
          <p:cNvPr id="2" name="Picture Placeholder 1" descr="Monocytes are large cells with a large purple nucleus. There is a cluster of them in a field of smaller red blood cells. A PMN is also visible with a dark, multi-lobed nucleus. Macrophages are large cells with a defined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38" b="-2938"/>
          <a:stretch>
            <a:fillRect/>
          </a:stretch>
        </p:blipFill>
        <p:spPr/>
      </p:pic>
      <p:sp>
        <p:nvSpPr>
          <p:cNvPr id="7" name="Text Placeholder 6"/>
          <p:cNvSpPr>
            <a:spLocks noGrp="1"/>
          </p:cNvSpPr>
          <p:nvPr>
            <p:ph type="body" sz="quarter" idx="14"/>
          </p:nvPr>
        </p:nvSpPr>
        <p:spPr/>
        <p:txBody>
          <a:bodyPr>
            <a:noAutofit/>
          </a:bodyPr>
          <a:lstStyle/>
          <a:p>
            <a:r>
              <a:rPr lang="en-US" sz="1540" dirty="0"/>
              <a:t>Monocytes are large, </a:t>
            </a:r>
            <a:r>
              <a:rPr lang="en-US" sz="1540" dirty="0" err="1"/>
              <a:t>agranular</a:t>
            </a:r>
            <a:r>
              <a:rPr lang="en-US" sz="1540" dirty="0"/>
              <a:t> white blood cells with a nucleus that lacks lobes. When monocytes leave the bloodstream, they differentiate and become macrophages with tissue-specific properties. (credit left: modification of work by Armed Forces Institute of Pathology; credit right: modification of work by Centers for Disease Control 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32087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365E-F292-821C-40F3-8A4F5EF65DB3}"/>
              </a:ext>
            </a:extLst>
          </p:cNvPr>
          <p:cNvSpPr>
            <a:spLocks noGrp="1"/>
          </p:cNvSpPr>
          <p:nvPr>
            <p:ph type="title"/>
          </p:nvPr>
        </p:nvSpPr>
        <p:spPr/>
        <p:txBody>
          <a:bodyPr>
            <a:normAutofit fontScale="90000"/>
          </a:bodyPr>
          <a:lstStyle/>
          <a:p>
            <a:r>
              <a:rPr lang="en-US" b="1" dirty="0"/>
              <a:t>Macrophages Found in Various Body Tissues</a:t>
            </a:r>
            <a:endParaRPr lang="en-US" dirty="0"/>
          </a:p>
        </p:txBody>
      </p:sp>
      <p:sp>
        <p:nvSpPr>
          <p:cNvPr id="4" name="Text Placeholder 3">
            <a:extLst>
              <a:ext uri="{FF2B5EF4-FFF2-40B4-BE49-F238E27FC236}">
                <a16:creationId xmlns:a16="http://schemas.microsoft.com/office/drawing/2014/main" id="{E1D04EAF-A60D-BBBD-DF86-39B34B4C1FE3}"/>
              </a:ext>
            </a:extLst>
          </p:cNvPr>
          <p:cNvSpPr>
            <a:spLocks noGrp="1"/>
          </p:cNvSpPr>
          <p:nvPr>
            <p:ph type="body" sz="quarter" idx="14"/>
          </p:nvPr>
        </p:nvSpPr>
        <p:spPr>
          <a:xfrm>
            <a:off x="457200" y="6278977"/>
            <a:ext cx="8062912" cy="337697"/>
          </a:xfrm>
        </p:spPr>
        <p:txBody>
          <a:bodyPr>
            <a:normAutofit fontScale="92500" lnSpcReduction="20000"/>
          </a:bodyPr>
          <a:lstStyle/>
          <a:p>
            <a:r>
              <a:rPr lang="en-US" dirty="0"/>
              <a:t>Table 17.6</a:t>
            </a:r>
          </a:p>
        </p:txBody>
      </p:sp>
      <p:graphicFrame>
        <p:nvGraphicFramePr>
          <p:cNvPr id="5" name="Table 4">
            <a:extLst>
              <a:ext uri="{FF2B5EF4-FFF2-40B4-BE49-F238E27FC236}">
                <a16:creationId xmlns:a16="http://schemas.microsoft.com/office/drawing/2014/main" id="{AB54778A-E872-2357-AF08-3AF8124E93AB}"/>
              </a:ext>
            </a:extLst>
          </p:cNvPr>
          <p:cNvGraphicFramePr>
            <a:graphicFrameLocks noGrp="1"/>
          </p:cNvGraphicFramePr>
          <p:nvPr>
            <p:extLst>
              <p:ext uri="{D42A27DB-BD31-4B8C-83A1-F6EECF244321}">
                <p14:modId xmlns:p14="http://schemas.microsoft.com/office/powerpoint/2010/main" val="3533365082"/>
              </p:ext>
            </p:extLst>
          </p:nvPr>
        </p:nvGraphicFramePr>
        <p:xfrm>
          <a:off x="262466" y="2156301"/>
          <a:ext cx="8257646" cy="2194560"/>
        </p:xfrm>
        <a:graphic>
          <a:graphicData uri="http://schemas.openxmlformats.org/drawingml/2006/table">
            <a:tbl>
              <a:tblPr/>
              <a:tblGrid>
                <a:gridCol w="4128823">
                  <a:extLst>
                    <a:ext uri="{9D8B030D-6E8A-4147-A177-3AD203B41FA5}">
                      <a16:colId xmlns:a16="http://schemas.microsoft.com/office/drawing/2014/main" val="449499942"/>
                    </a:ext>
                  </a:extLst>
                </a:gridCol>
                <a:gridCol w="4128823">
                  <a:extLst>
                    <a:ext uri="{9D8B030D-6E8A-4147-A177-3AD203B41FA5}">
                      <a16:colId xmlns:a16="http://schemas.microsoft.com/office/drawing/2014/main" val="3885514871"/>
                    </a:ext>
                  </a:extLst>
                </a:gridCol>
              </a:tblGrid>
              <a:tr h="0">
                <a:tc gridSpan="2">
                  <a:txBody>
                    <a:bodyPr/>
                    <a:lstStyle/>
                    <a:p>
                      <a:pPr algn="ctr" fontAlgn="b">
                        <a:buNone/>
                      </a:pPr>
                      <a:r>
                        <a:rPr lang="en-US" b="1" dirty="0">
                          <a:effectLst/>
                        </a:rPr>
                        <a:t>Macrophages Found in Various Body Tissues</a:t>
                      </a:r>
                    </a:p>
                  </a:txBody>
                  <a:tcPr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791032229"/>
                  </a:ext>
                </a:extLst>
              </a:tr>
              <a:tr h="0">
                <a:tc>
                  <a:txBody>
                    <a:bodyPr/>
                    <a:lstStyle/>
                    <a:p>
                      <a:pPr algn="ctr" fontAlgn="t">
                        <a:buNone/>
                      </a:pPr>
                      <a:r>
                        <a:rPr lang="en-US" b="1">
                          <a:effectLst/>
                        </a:rPr>
                        <a:t>Tissue</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en-US" b="1">
                          <a:effectLst/>
                        </a:rPr>
                        <a:t>Macrophage</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50146312"/>
                  </a:ext>
                </a:extLst>
              </a:tr>
              <a:tr h="0">
                <a:tc>
                  <a:txBody>
                    <a:bodyPr/>
                    <a:lstStyle/>
                    <a:p>
                      <a:pPr fontAlgn="t">
                        <a:buNone/>
                      </a:pPr>
                      <a:r>
                        <a:rPr lang="en-US">
                          <a:effectLst/>
                        </a:rPr>
                        <a:t>Brain and central nervous system</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a:effectLst/>
                        </a:rPr>
                        <a:t>Microglial cells</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9579827"/>
                  </a:ext>
                </a:extLst>
              </a:tr>
              <a:tr h="0">
                <a:tc>
                  <a:txBody>
                    <a:bodyPr/>
                    <a:lstStyle/>
                    <a:p>
                      <a:pPr fontAlgn="t">
                        <a:buNone/>
                      </a:pPr>
                      <a:r>
                        <a:rPr lang="en-US">
                          <a:effectLst/>
                        </a:rPr>
                        <a:t>Liver</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a:effectLst/>
                        </a:rPr>
                        <a:t>Kupffer cells</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74775430"/>
                  </a:ext>
                </a:extLst>
              </a:tr>
              <a:tr h="0">
                <a:tc>
                  <a:txBody>
                    <a:bodyPr/>
                    <a:lstStyle/>
                    <a:p>
                      <a:pPr fontAlgn="t">
                        <a:buNone/>
                      </a:pPr>
                      <a:r>
                        <a:rPr lang="en-US">
                          <a:effectLst/>
                        </a:rPr>
                        <a:t>Lungs</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a:effectLst/>
                        </a:rPr>
                        <a:t>Alveolar macrophages (dust cells)</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71063585"/>
                  </a:ext>
                </a:extLst>
              </a:tr>
              <a:tr h="0">
                <a:tc>
                  <a:txBody>
                    <a:bodyPr/>
                    <a:lstStyle/>
                    <a:p>
                      <a:pPr fontAlgn="t">
                        <a:buNone/>
                      </a:pPr>
                      <a:r>
                        <a:rPr lang="en-US">
                          <a:effectLst/>
                        </a:rPr>
                        <a:t>Peritoneal cavity</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dirty="0">
                          <a:effectLst/>
                        </a:rPr>
                        <a:t>Peritoneal macrophages</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48561543"/>
                  </a:ext>
                </a:extLst>
              </a:tr>
            </a:tbl>
          </a:graphicData>
        </a:graphic>
      </p:graphicFrame>
    </p:spTree>
    <p:extLst>
      <p:ext uri="{BB962C8B-B14F-4D97-AF65-F5344CB8AC3E}">
        <p14:creationId xmlns:p14="http://schemas.microsoft.com/office/powerpoint/2010/main" val="3755049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17.19</a:t>
            </a:r>
          </a:p>
        </p:txBody>
      </p:sp>
      <p:sp>
        <p:nvSpPr>
          <p:cNvPr id="7" name="Text Placeholder 6"/>
          <p:cNvSpPr>
            <a:spLocks noGrp="1"/>
          </p:cNvSpPr>
          <p:nvPr>
            <p:ph type="body" sz="quarter" idx="14"/>
          </p:nvPr>
        </p:nvSpPr>
        <p:spPr/>
        <p:txBody>
          <a:bodyPr>
            <a:noAutofit/>
          </a:bodyPr>
          <a:lstStyle/>
          <a:p>
            <a:r>
              <a:rPr lang="en-US" sz="1300" dirty="0"/>
              <a:t>Damaged cells and macrophages that have ingested pathogens release cytokines that are </a:t>
            </a:r>
            <a:r>
              <a:rPr lang="en-US" sz="1300" dirty="0" err="1"/>
              <a:t>proinflammatory</a:t>
            </a:r>
            <a:r>
              <a:rPr lang="en-US" sz="1300" dirty="0"/>
              <a:t> and chemotactic for leukocytes. In addition, activation of complement at the site of infection results in production of the chemotactic and </a:t>
            </a:r>
            <a:r>
              <a:rPr lang="en-US" sz="1300" dirty="0" err="1"/>
              <a:t>proinflammatory</a:t>
            </a:r>
            <a:r>
              <a:rPr lang="en-US" sz="1300" dirty="0"/>
              <a:t> C5a. Leukocytes exit the blood vessel and follow the </a:t>
            </a:r>
            <a:r>
              <a:rPr lang="en-US" sz="1300" dirty="0" err="1"/>
              <a:t>chemoattractant</a:t>
            </a:r>
            <a:r>
              <a:rPr lang="en-US" sz="1300" dirty="0"/>
              <a:t> signal of cytokines and C5a to the site of infection. Granulocytes such as neutrophils release chemicals that destroy pathogens. They are also capable of phagocytosis and intracellular killing of bacterial pathogens.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D043A85-D331-104B-BD76-6C14368FDA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41397" y="847636"/>
            <a:ext cx="3861205" cy="3893876"/>
          </a:xfrm>
          <a:prstGeom prst="rect">
            <a:avLst/>
          </a:prstGeom>
        </p:spPr>
      </p:pic>
    </p:spTree>
    <p:extLst>
      <p:ext uri="{BB962C8B-B14F-4D97-AF65-F5344CB8AC3E}">
        <p14:creationId xmlns:p14="http://schemas.microsoft.com/office/powerpoint/2010/main" val="445451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17.20</a:t>
            </a:r>
          </a:p>
        </p:txBody>
      </p:sp>
      <p:pic>
        <p:nvPicPr>
          <p:cNvPr id="2" name="Picture Placeholder 1" descr="A cell with three receptors. The lipopeptide receptor binds lipopeptides; the flagelin receptor binds flagelin and the peptidoglycan receptor binds peptidoglycans. A fourth receptor (the nucleic acid receptor which binds to nucleic acids) is found on the membrane of the phagosome. All four receptors have an arrow pointing to the nucleus which contains DNA. An arrow pointing out reads: production and secretion of antiviral interferons and other cytok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706" r="-45706"/>
          <a:stretch>
            <a:fillRect/>
          </a:stretch>
        </p:blipFill>
        <p:spPr/>
      </p:pic>
      <p:sp>
        <p:nvSpPr>
          <p:cNvPr id="7" name="Text Placeholder 6"/>
          <p:cNvSpPr>
            <a:spLocks noGrp="1"/>
          </p:cNvSpPr>
          <p:nvPr>
            <p:ph type="body" sz="quarter" idx="14"/>
          </p:nvPr>
        </p:nvSpPr>
        <p:spPr/>
        <p:txBody>
          <a:bodyPr>
            <a:noAutofit/>
          </a:bodyPr>
          <a:lstStyle/>
          <a:p>
            <a:r>
              <a:rPr lang="en-US" sz="1440" dirty="0"/>
              <a:t>Phagocytic cells contain pattern recognition receptors (PRRs) capable of recognizing various pathogen-associated molecular patterns (PAMPs). These PRRs can be found on the plasma membrane or in internal </a:t>
            </a:r>
            <a:r>
              <a:rPr lang="en-US" sz="1440" dirty="0" err="1"/>
              <a:t>phagosomes</a:t>
            </a:r>
            <a:r>
              <a:rPr lang="en-US" sz="1440" dirty="0"/>
              <a:t>. When a PRR recognizes a PAMP, it sends a signal to the nucleus that activates genes involved in phagocytosis, cellular proliferation, production and secretion of antiviral </a:t>
            </a:r>
            <a:r>
              <a:rPr lang="en-US" sz="1440" dirty="0" err="1"/>
              <a:t>interferons</a:t>
            </a:r>
            <a:r>
              <a:rPr lang="en-US" sz="1440" dirty="0"/>
              <a:t> and </a:t>
            </a:r>
            <a:r>
              <a:rPr lang="en-US" sz="1440" dirty="0" err="1"/>
              <a:t>proinflammatory</a:t>
            </a:r>
            <a:r>
              <a:rPr lang="en-US" sz="1440" dirty="0"/>
              <a:t> cytokines, and enhanced intracellular killing.</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44955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17.21</a:t>
            </a:r>
          </a:p>
        </p:txBody>
      </p:sp>
      <p:pic>
        <p:nvPicPr>
          <p:cNvPr id="2" name="Picture Placeholder 1" descr="Pseudopods of the larger cell engulf a smaller cell labeled infectious bacterium. The resulting vesicle containing the bacterium is labeled phagosome. This fuses with a lysosome which contains digestive enzymes. The resulting vesicle is labeled phagolysosome. Exocytosis removes the remaining debr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283" r="-17283"/>
          <a:stretch>
            <a:fillRect/>
          </a:stretch>
        </p:blipFill>
        <p:spPr/>
      </p:pic>
      <p:sp>
        <p:nvSpPr>
          <p:cNvPr id="7" name="Text Placeholder 6"/>
          <p:cNvSpPr>
            <a:spLocks noGrp="1"/>
          </p:cNvSpPr>
          <p:nvPr>
            <p:ph type="body" sz="quarter" idx="14"/>
          </p:nvPr>
        </p:nvSpPr>
        <p:spPr/>
        <p:txBody>
          <a:bodyPr>
            <a:normAutofit/>
          </a:bodyPr>
          <a:lstStyle/>
          <a:p>
            <a:r>
              <a:rPr lang="en-US" sz="1600" dirty="0"/>
              <a:t>The stages of phagocytosis include the engulfment of a pathogen, the formation of a </a:t>
            </a:r>
            <a:r>
              <a:rPr lang="en-US" sz="1600" dirty="0" err="1"/>
              <a:t>phagosome</a:t>
            </a:r>
            <a:r>
              <a:rPr lang="en-US" sz="1600" dirty="0"/>
              <a:t>, the digestion of the pathogenic particle in the </a:t>
            </a:r>
            <a:r>
              <a:rPr lang="en-US" sz="1600" dirty="0" err="1"/>
              <a:t>phagolysosome</a:t>
            </a:r>
            <a:r>
              <a:rPr lang="en-US" sz="1600" dirty="0"/>
              <a:t>, and the expulsion of undigested materials from the cell.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66056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17.22</a:t>
            </a:r>
          </a:p>
        </p:txBody>
      </p:sp>
      <p:pic>
        <p:nvPicPr>
          <p:cNvPr id="2" name="Picture Placeholder 1" descr="a) a photo of a man with large skin lesions covering his face b) A macrophage in a field of red blood cells. The macrophage has many smaller circles inside of it. Each of these has a distinct nucleus.&#10;&#10;Inflammation and Fe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05" r="-7905"/>
          <a:stretch>
            <a:fillRect/>
          </a:stretch>
        </p:blipFill>
        <p:spPr/>
      </p:pic>
      <p:sp>
        <p:nvSpPr>
          <p:cNvPr id="7" name="Text Placeholder 6"/>
          <p:cNvSpPr>
            <a:spLocks noGrp="1"/>
          </p:cNvSpPr>
          <p:nvPr>
            <p:ph type="body" sz="quarter" idx="14"/>
          </p:nvPr>
        </p:nvSpPr>
        <p:spPr/>
        <p:txBody>
          <a:bodyPr rIns="0">
            <a:noAutofit/>
          </a:bodyPr>
          <a:lstStyle/>
          <a:p>
            <a:pPr marL="342900" indent="-342900">
              <a:buFontTx/>
              <a:buAutoNum type="alphaLcParenBoth"/>
            </a:pPr>
            <a:r>
              <a:rPr lang="en-US" sz="1040" dirty="0"/>
              <a:t>Cutaneous </a:t>
            </a:r>
            <a:r>
              <a:rPr lang="en-US" sz="1040" dirty="0" err="1"/>
              <a:t>leishmaniasis</a:t>
            </a:r>
            <a:r>
              <a:rPr lang="en-US" sz="1040" dirty="0"/>
              <a:t> is a disfiguring disease caused by the intracellular flagellate </a:t>
            </a:r>
            <a:r>
              <a:rPr lang="en-US" sz="1040" i="1" dirty="0" err="1"/>
              <a:t>Leishmania</a:t>
            </a:r>
            <a:r>
              <a:rPr lang="en-US" sz="1040" i="1" dirty="0"/>
              <a:t> </a:t>
            </a:r>
            <a:r>
              <a:rPr lang="en-US" sz="1040" i="1" dirty="0" err="1"/>
              <a:t>tropica</a:t>
            </a:r>
            <a:r>
              <a:rPr lang="en-US" sz="1040" dirty="0"/>
              <a:t>, transmitted by the bite of a sand fly. </a:t>
            </a:r>
          </a:p>
          <a:p>
            <a:pPr marL="342900" indent="-342900">
              <a:buFontTx/>
              <a:buAutoNum type="alphaLcParenBoth"/>
            </a:pPr>
            <a:r>
              <a:rPr lang="en-US" sz="1040" dirty="0"/>
              <a:t>This light micrograph of a sample taken from a skin lesion shows a large cell, which is a macrophage infected with </a:t>
            </a:r>
            <a:r>
              <a:rPr lang="en-US" sz="1040" i="1" dirty="0"/>
              <a:t>L. </a:t>
            </a:r>
            <a:r>
              <a:rPr lang="en-US" sz="1040" i="1" dirty="0" err="1"/>
              <a:t>tropica</a:t>
            </a:r>
            <a:r>
              <a:rPr lang="en-US" sz="1040" dirty="0"/>
              <a:t> </a:t>
            </a:r>
            <a:r>
              <a:rPr lang="en-US" sz="1040" dirty="0" err="1"/>
              <a:t>amastigotes</a:t>
            </a:r>
            <a:r>
              <a:rPr lang="en-US" sz="1040" dirty="0"/>
              <a:t> (arrows). The </a:t>
            </a:r>
            <a:r>
              <a:rPr lang="en-US" sz="1040" dirty="0" err="1"/>
              <a:t>amastigotes</a:t>
            </a:r>
            <a:r>
              <a:rPr lang="en-US" sz="1040" dirty="0"/>
              <a:t> have lost their flagella but their nuclei are visible. Soon the </a:t>
            </a:r>
            <a:r>
              <a:rPr lang="en-US" sz="1040" dirty="0" err="1"/>
              <a:t>amastigotes</a:t>
            </a:r>
            <a:r>
              <a:rPr lang="en-US" sz="1040" dirty="0"/>
              <a:t> will lyse the macrophage and be engulfed by other phagocytes, spreading the infection. (credit a: modification of work by Otis Historical Archives of “National Museum of Health &amp; Medicine”; credit b: modification of work by Centers for Disease Control 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6908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17.1B</a:t>
            </a:r>
          </a:p>
        </p:txBody>
      </p:sp>
      <p:sp>
        <p:nvSpPr>
          <p:cNvPr id="7" name="Text Placeholder 6"/>
          <p:cNvSpPr>
            <a:spLocks noGrp="1"/>
          </p:cNvSpPr>
          <p:nvPr>
            <p:ph type="body" sz="quarter" idx="14"/>
          </p:nvPr>
        </p:nvSpPr>
        <p:spPr/>
        <p:txBody>
          <a:bodyPr>
            <a:noAutofit/>
          </a:bodyPr>
          <a:lstStyle/>
          <a:p>
            <a:r>
              <a:rPr lang="en-US" sz="1550" dirty="0"/>
              <a:t>Varicella, or chickenpox, is caused by the highly contagious varicella-zoster virus. The characteristic rash seen here is partly a result of inflammation associated with the body’s immune response to the virus. Inflammation is a response mechanism of innate immunity that helps the body fight off a wide range of infections. (credit: modification of work by Centers for Disease Control 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22E997E-A62F-EE49-BFAE-AD18601031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52233" y="950976"/>
            <a:ext cx="6239533" cy="384289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17.23</a:t>
            </a:r>
          </a:p>
        </p:txBody>
      </p:sp>
      <p:pic>
        <p:nvPicPr>
          <p:cNvPr id="2" name="Picture Placeholder 1" descr="a) a diagram of a wound in the skin that has let pathogens enter. Mast cells release histamines which signal to cells in the blood stream. B) The cells have left the blood stream; these phagocytes are engulfing the pathoge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80" r="-3080"/>
          <a:stretch>
            <a:fillRect/>
          </a:stretch>
        </p:blipFill>
        <p:spPr/>
      </p:pic>
      <p:sp>
        <p:nvSpPr>
          <p:cNvPr id="7" name="Text Placeholder 6"/>
          <p:cNvSpPr>
            <a:spLocks noGrp="1"/>
          </p:cNvSpPr>
          <p:nvPr>
            <p:ph type="body" sz="quarter" idx="14"/>
          </p:nvPr>
        </p:nvSpPr>
        <p:spPr/>
        <p:txBody>
          <a:bodyPr rIns="0">
            <a:noAutofit/>
          </a:bodyPr>
          <a:lstStyle/>
          <a:p>
            <a:pPr marL="342900" indent="-342900">
              <a:buFontTx/>
              <a:buAutoNum type="alphaLcParenBoth"/>
            </a:pPr>
            <a:r>
              <a:rPr lang="en-US" sz="1040" dirty="0"/>
              <a:t>Mast cells detect injury to nearby cells and release histamine, initiating an inflammatory response. </a:t>
            </a:r>
          </a:p>
          <a:p>
            <a:pPr marL="342900" indent="-342900">
              <a:buFontTx/>
              <a:buAutoNum type="alphaLcParenBoth"/>
            </a:pPr>
            <a:r>
              <a:rPr lang="en-US" sz="1040" dirty="0"/>
              <a:t>Histamine increases blood flow to the wound site, and increased vascular permeability allows fluid, proteins, phagocytes, and other immune cells to enter infected tissue. These events result in the swelling and reddening of the injured site, and the increased blood flow to the injured site causes it to feel warm. Inflammation is also associated with pain due to these events stimulating nerve pain receptors in the tissue. The interaction of phagocyte PRRs with cellular distress signals and PAMPs and </a:t>
            </a:r>
            <a:r>
              <a:rPr lang="en-US" sz="1040" dirty="0" err="1"/>
              <a:t>opsonins</a:t>
            </a:r>
            <a:r>
              <a:rPr lang="en-US" sz="1040" dirty="0"/>
              <a:t> on the surface of pathogens leads to the release of more </a:t>
            </a:r>
            <a:r>
              <a:rPr lang="en-US" sz="1040" dirty="0" err="1"/>
              <a:t>proinflammatory</a:t>
            </a:r>
            <a:r>
              <a:rPr lang="en-US" sz="1040" dirty="0"/>
              <a:t> chemicals, enhancing the inflammatory response.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01676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17.24</a:t>
            </a:r>
          </a:p>
        </p:txBody>
      </p:sp>
      <p:pic>
        <p:nvPicPr>
          <p:cNvPr id="2" name="Picture Placeholder 1" descr="A micrograph of a tubercle which consists of many darkly staining cells that form a circular struct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722" r="-20722"/>
          <a:stretch>
            <a:fillRect/>
          </a:stretch>
        </p:blipFill>
        <p:spPr/>
      </p:pic>
      <p:sp>
        <p:nvSpPr>
          <p:cNvPr id="7" name="Text Placeholder 6"/>
          <p:cNvSpPr>
            <a:spLocks noGrp="1"/>
          </p:cNvSpPr>
          <p:nvPr>
            <p:ph type="body" sz="quarter" idx="14"/>
          </p:nvPr>
        </p:nvSpPr>
        <p:spPr/>
        <p:txBody>
          <a:bodyPr>
            <a:noAutofit/>
          </a:bodyPr>
          <a:lstStyle/>
          <a:p>
            <a:r>
              <a:rPr lang="en-US" sz="1520" dirty="0"/>
              <a:t>A tubercle is a granuloma in the lung tissue of a patient with tuberculosis. In this micrograph, white blood cells (stained purple) have walled off a pocket of tissue infected with </a:t>
            </a:r>
            <a:r>
              <a:rPr lang="en-US" sz="1520" i="1" dirty="0"/>
              <a:t>Mycobacterium tuberculosis</a:t>
            </a:r>
            <a:r>
              <a:rPr lang="en-US" sz="1520" dirty="0"/>
              <a:t>. Granulomas also occur in many other forms of disease. (credit: modification of work by </a:t>
            </a:r>
            <a:r>
              <a:rPr lang="en-US" sz="1520" dirty="0" err="1"/>
              <a:t>Piotrowski</a:t>
            </a:r>
            <a:r>
              <a:rPr lang="en-US" sz="1520" dirty="0"/>
              <a:t> WJ, </a:t>
            </a:r>
            <a:r>
              <a:rPr lang="en-US" sz="1520" dirty="0" err="1"/>
              <a:t>Górski</a:t>
            </a:r>
            <a:r>
              <a:rPr lang="en-US" sz="1520" dirty="0"/>
              <a:t> P, </a:t>
            </a:r>
            <a:r>
              <a:rPr lang="en-US" sz="1520" dirty="0" err="1"/>
              <a:t>Duda-Szymańska</a:t>
            </a:r>
            <a:r>
              <a:rPr lang="en-US" sz="1520" dirty="0"/>
              <a:t> J, </a:t>
            </a:r>
            <a:r>
              <a:rPr lang="en-US" sz="1520" dirty="0" err="1"/>
              <a:t>Kwiatkowska</a:t>
            </a:r>
            <a:r>
              <a:rPr lang="en-US" sz="1520" dirty="0"/>
              <a:t> 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20533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17.25</a:t>
            </a:r>
          </a:p>
        </p:txBody>
      </p:sp>
      <p:pic>
        <p:nvPicPr>
          <p:cNvPr id="2" name="Picture Placeholder 1" descr="A photo of a person with extremely swollen lower le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549" r="-62549"/>
          <a:stretch>
            <a:fillRect/>
          </a:stretch>
        </p:blipFill>
        <p:spPr/>
      </p:pic>
      <p:sp>
        <p:nvSpPr>
          <p:cNvPr id="7" name="Text Placeholder 6"/>
          <p:cNvSpPr>
            <a:spLocks noGrp="1"/>
          </p:cNvSpPr>
          <p:nvPr>
            <p:ph type="body" sz="quarter" idx="14"/>
          </p:nvPr>
        </p:nvSpPr>
        <p:spPr/>
        <p:txBody>
          <a:bodyPr>
            <a:normAutofit/>
          </a:bodyPr>
          <a:lstStyle/>
          <a:p>
            <a:r>
              <a:rPr lang="en-US" sz="1600" dirty="0"/>
              <a:t>Elephantiasis (chronic edema) of the legs due to </a:t>
            </a:r>
            <a:r>
              <a:rPr lang="en-US" sz="1600" dirty="0" err="1"/>
              <a:t>filariasis</a:t>
            </a:r>
            <a:r>
              <a:rPr lang="en-US" sz="1600" dirty="0"/>
              <a:t>. (credit: modification of work by Centers for Disease Control 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85415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17.26</a:t>
            </a:r>
          </a:p>
        </p:txBody>
      </p:sp>
      <p:pic>
        <p:nvPicPr>
          <p:cNvPr id="2" name="Picture Placeholder 1" descr="A diagram with exogenous pyrogen at the top. These activate leukocytes which in turn release IL-6. The leukocytes also produce pyrogenic cytokines (IL-1, TNF-α, IFN-γ) which lead to the production of IL-6. IL-6 signals the circumventricular organs of the brain to produce PGE2 which results in fever. The temperature dependent feedback on cytokine expression decreases the production of IL-6 in a negative feedback lo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972" r="-8972"/>
          <a:stretch>
            <a:fillRect/>
          </a:stretch>
        </p:blipFill>
        <p:spPr/>
      </p:pic>
      <p:sp>
        <p:nvSpPr>
          <p:cNvPr id="7" name="Text Placeholder 6"/>
          <p:cNvSpPr>
            <a:spLocks noGrp="1"/>
          </p:cNvSpPr>
          <p:nvPr>
            <p:ph type="body" sz="quarter" idx="14"/>
          </p:nvPr>
        </p:nvSpPr>
        <p:spPr/>
        <p:txBody>
          <a:bodyPr>
            <a:normAutofit/>
          </a:bodyPr>
          <a:lstStyle/>
          <a:p>
            <a:r>
              <a:rPr lang="en-US" sz="1600" dirty="0"/>
              <a:t>The role of the hypothalamus in the inflammatory response. Macrophages recognize pathogens in an area and release cytokines that trigger inflammation. The cytokines also send a signal up the </a:t>
            </a:r>
            <a:r>
              <a:rPr lang="en-US" sz="1600" dirty="0" err="1"/>
              <a:t>vagus</a:t>
            </a:r>
            <a:r>
              <a:rPr lang="en-US" sz="1600" dirty="0"/>
              <a:t> nerve to the hypothalamus.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35381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r>
              <a:rPr lang="en-US"/>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19944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A8319-420D-EE04-7DB8-E163EF9E2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2B4DA-F11C-B566-29D7-BB35DAAC043C}"/>
              </a:ext>
            </a:extLst>
          </p:cNvPr>
          <p:cNvSpPr>
            <a:spLocks noGrp="1"/>
          </p:cNvSpPr>
          <p:nvPr>
            <p:ph type="title"/>
          </p:nvPr>
        </p:nvSpPr>
        <p:spPr/>
        <p:txBody>
          <a:bodyPr>
            <a:normAutofit fontScale="90000"/>
          </a:bodyPr>
          <a:lstStyle/>
          <a:p>
            <a:pPr algn="ctr"/>
            <a:r>
              <a:rPr lang="en-US" i="1" dirty="0"/>
              <a:t>Concept map about the parts of innate immunity</a:t>
            </a:r>
            <a:endParaRPr lang="en-US" dirty="0"/>
          </a:p>
        </p:txBody>
      </p:sp>
      <p:pic>
        <p:nvPicPr>
          <p:cNvPr id="10" name="Picture 9" descr="An introductory overview of physical defenses, chemical defenses, cellular defenses, pathogen recognition, phagocytosis, and inflammation is shown as a concept map ">
            <a:extLst>
              <a:ext uri="{FF2B5EF4-FFF2-40B4-BE49-F238E27FC236}">
                <a16:creationId xmlns:a16="http://schemas.microsoft.com/office/drawing/2014/main" id="{4FD24C65-E0FF-5EFF-53C4-2253CE7463B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97238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50ED-B728-68B4-FE24-083CEDC529D7}"/>
              </a:ext>
            </a:extLst>
          </p:cNvPr>
          <p:cNvSpPr>
            <a:spLocks noGrp="1"/>
          </p:cNvSpPr>
          <p:nvPr>
            <p:ph type="title"/>
          </p:nvPr>
        </p:nvSpPr>
        <p:spPr/>
        <p:txBody>
          <a:bodyPr/>
          <a:lstStyle/>
          <a:p>
            <a:r>
              <a:rPr lang="en-US" b="1" u="sng" dirty="0"/>
              <a:t>Physical Defenses</a:t>
            </a:r>
            <a:endParaRPr lang="en-US" dirty="0"/>
          </a:p>
        </p:txBody>
      </p:sp>
      <p:sp>
        <p:nvSpPr>
          <p:cNvPr id="4" name="Text Placeholder 3">
            <a:extLst>
              <a:ext uri="{FF2B5EF4-FFF2-40B4-BE49-F238E27FC236}">
                <a16:creationId xmlns:a16="http://schemas.microsoft.com/office/drawing/2014/main" id="{7994051A-CE43-F87A-B056-497C67069249}"/>
              </a:ext>
            </a:extLst>
          </p:cNvPr>
          <p:cNvSpPr>
            <a:spLocks noGrp="1"/>
          </p:cNvSpPr>
          <p:nvPr>
            <p:ph type="body" sz="quarter" idx="14"/>
          </p:nvPr>
        </p:nvSpPr>
        <p:spPr>
          <a:xfrm>
            <a:off x="457200" y="1049867"/>
            <a:ext cx="8062912" cy="4960497"/>
          </a:xfrm>
        </p:spPr>
        <p:txBody>
          <a:bodyPr>
            <a:normAutofit fontScale="92500" lnSpcReduction="20000"/>
          </a:bodyPr>
          <a:lstStyle/>
          <a:p>
            <a:r>
              <a:rPr lang="en-US" b="1" dirty="0"/>
              <a:t>17.1</a:t>
            </a:r>
            <a:r>
              <a:rPr lang="en-US" b="1" u="sng" dirty="0"/>
              <a:t> Physical Defenses</a:t>
            </a:r>
            <a:endParaRPr lang="en-US" b="1" u="sng" dirty="0">
              <a:hlinkClick r:id="rId2"/>
            </a:endParaRPr>
          </a:p>
          <a:p>
            <a:r>
              <a:rPr lang="en-US" b="1" dirty="0"/>
              <a:t>Nonspecific innate immunity</a:t>
            </a:r>
            <a:r>
              <a:rPr lang="en-US" dirty="0"/>
              <a:t> provides a first line of defense against infection by nonspecifically blocking entry of microbes and targeting them for destruction or removal from the body.</a:t>
            </a:r>
          </a:p>
          <a:p>
            <a:r>
              <a:rPr lang="en-US" dirty="0"/>
              <a:t>The physical defenses of innate immunity include physical barriers, mechanical actions that remove microbes and debris, and the microbiome, which competes with and inhibits the growth of pathogens.</a:t>
            </a:r>
          </a:p>
          <a:p>
            <a:r>
              <a:rPr lang="en-US" dirty="0"/>
              <a:t>The skin, mucous membranes, and endothelia throughout the body serve as physical barriers that prevent microbes from reaching potential sites of infection. Tight cell junctions in these tissues prevent microbes from passing through.</a:t>
            </a:r>
          </a:p>
          <a:p>
            <a:r>
              <a:rPr lang="en-US" dirty="0"/>
              <a:t>Microbes trapped in dead skin cells or </a:t>
            </a:r>
            <a:r>
              <a:rPr lang="en-US" b="1" dirty="0"/>
              <a:t>mucus</a:t>
            </a:r>
            <a:r>
              <a:rPr lang="en-US" dirty="0"/>
              <a:t> are removed from the body by mechanical actions such as shedding of skin cells, mucociliary sweeping, coughing, </a:t>
            </a:r>
            <a:r>
              <a:rPr lang="en-US" b="1" dirty="0"/>
              <a:t>peristalsis</a:t>
            </a:r>
            <a:r>
              <a:rPr lang="en-US" dirty="0"/>
              <a:t>, and flushing of bodily fluids (e.g., urination, tears)</a:t>
            </a:r>
          </a:p>
          <a:p>
            <a:r>
              <a:rPr lang="en-US" dirty="0"/>
              <a:t>The resident microbiota provide a physical defense by occupying available cellular binding sites and competing with pathogens for available nutrients.</a:t>
            </a:r>
          </a:p>
        </p:txBody>
      </p:sp>
    </p:spTree>
    <p:extLst>
      <p:ext uri="{BB962C8B-B14F-4D97-AF65-F5344CB8AC3E}">
        <p14:creationId xmlns:p14="http://schemas.microsoft.com/office/powerpoint/2010/main" val="299537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D0A97-D9FD-A8FB-BDBE-67F9779EA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2744E-C2C0-59DD-F282-FF2F267AA8EA}"/>
              </a:ext>
            </a:extLst>
          </p:cNvPr>
          <p:cNvSpPr>
            <a:spLocks noGrp="1"/>
          </p:cNvSpPr>
          <p:nvPr>
            <p:ph type="title"/>
          </p:nvPr>
        </p:nvSpPr>
        <p:spPr/>
        <p:txBody>
          <a:bodyPr/>
          <a:lstStyle/>
          <a:p>
            <a:r>
              <a:rPr lang="en-US" b="1" u="sng" dirty="0"/>
              <a:t>Chemical Defenses</a:t>
            </a:r>
            <a:endParaRPr lang="en-US" dirty="0"/>
          </a:p>
        </p:txBody>
      </p:sp>
      <p:sp>
        <p:nvSpPr>
          <p:cNvPr id="4" name="Text Placeholder 3">
            <a:extLst>
              <a:ext uri="{FF2B5EF4-FFF2-40B4-BE49-F238E27FC236}">
                <a16:creationId xmlns:a16="http://schemas.microsoft.com/office/drawing/2014/main" id="{1220CE7E-9308-89DA-85EA-FB42BCF9C657}"/>
              </a:ext>
            </a:extLst>
          </p:cNvPr>
          <p:cNvSpPr>
            <a:spLocks noGrp="1"/>
          </p:cNvSpPr>
          <p:nvPr>
            <p:ph type="body" sz="quarter" idx="14"/>
          </p:nvPr>
        </p:nvSpPr>
        <p:spPr>
          <a:xfrm>
            <a:off x="457200" y="1049867"/>
            <a:ext cx="8062912" cy="4960497"/>
          </a:xfrm>
        </p:spPr>
        <p:txBody>
          <a:bodyPr>
            <a:normAutofit fontScale="70000" lnSpcReduction="20000"/>
          </a:bodyPr>
          <a:lstStyle/>
          <a:p>
            <a:r>
              <a:rPr lang="en-US" b="1" dirty="0"/>
              <a:t>17.2</a:t>
            </a:r>
            <a:r>
              <a:rPr lang="en-US" b="1" u="sng" dirty="0"/>
              <a:t> Chemical Defenses</a:t>
            </a:r>
            <a:endParaRPr lang="en-US" b="1" u="sng" dirty="0">
              <a:hlinkClick r:id="rId2"/>
            </a:endParaRPr>
          </a:p>
          <a:p>
            <a:r>
              <a:rPr lang="en-US" dirty="0"/>
              <a:t>Numerous </a:t>
            </a:r>
            <a:r>
              <a:rPr lang="en-US" b="1" dirty="0"/>
              <a:t>chemical mediators</a:t>
            </a:r>
            <a:r>
              <a:rPr lang="en-US" dirty="0"/>
              <a:t> produced endogenously and exogenously exhibit nonspecific antimicrobial functions.</a:t>
            </a:r>
          </a:p>
          <a:p>
            <a:r>
              <a:rPr lang="en-US" dirty="0"/>
              <a:t>Many chemical mediators are found in body fluids such as sebum, saliva, mucus, gastric and intestinal fluids, urine, tears, cerumen, and vaginal secretions.</a:t>
            </a:r>
          </a:p>
          <a:p>
            <a:r>
              <a:rPr lang="en-US" b="1" dirty="0"/>
              <a:t>Antimicrobial peptides (AMPs)</a:t>
            </a:r>
            <a:r>
              <a:rPr lang="en-US" dirty="0"/>
              <a:t> found on the skin and in other areas of the body are largely produced in response to the presence of pathogens. These include dermcidin, </a:t>
            </a:r>
            <a:r>
              <a:rPr lang="en-US" dirty="0" err="1"/>
              <a:t>cathelicidin</a:t>
            </a:r>
            <a:r>
              <a:rPr lang="en-US" dirty="0"/>
              <a:t>, defensins, histatins, and bacteriocins.</a:t>
            </a:r>
          </a:p>
          <a:p>
            <a:r>
              <a:rPr lang="en-US" b="1" dirty="0"/>
              <a:t>Plasma</a:t>
            </a:r>
            <a:r>
              <a:rPr lang="en-US" dirty="0"/>
              <a:t> contains various proteins that serve as chemical mediators, including </a:t>
            </a:r>
            <a:r>
              <a:rPr lang="en-US" b="1" dirty="0"/>
              <a:t>acute-phase proteins</a:t>
            </a:r>
            <a:r>
              <a:rPr lang="en-US" dirty="0"/>
              <a:t>, </a:t>
            </a:r>
            <a:r>
              <a:rPr lang="en-US" b="1" dirty="0"/>
              <a:t>complement proteins</a:t>
            </a:r>
            <a:r>
              <a:rPr lang="en-US" dirty="0"/>
              <a:t>, and </a:t>
            </a:r>
            <a:r>
              <a:rPr lang="en-US" b="1" dirty="0"/>
              <a:t>cytokines</a:t>
            </a:r>
            <a:r>
              <a:rPr lang="en-US" dirty="0"/>
              <a:t>.</a:t>
            </a:r>
          </a:p>
          <a:p>
            <a:r>
              <a:rPr lang="en-US" dirty="0"/>
              <a:t>The </a:t>
            </a:r>
            <a:r>
              <a:rPr lang="en-US" b="1" dirty="0"/>
              <a:t>complement system</a:t>
            </a:r>
            <a:r>
              <a:rPr lang="en-US" dirty="0"/>
              <a:t> involves numerous precursor proteins that circulate in plasma. These proteins become activated in a cascading sequence in the presence of microbes, resulting in the </a:t>
            </a:r>
            <a:r>
              <a:rPr lang="en-US" b="1" dirty="0"/>
              <a:t>opsonization</a:t>
            </a:r>
            <a:r>
              <a:rPr lang="en-US" dirty="0"/>
              <a:t> of pathogens, chemoattraction of leukocytes, induction of inflammation, and cytolysis through the formation of a </a:t>
            </a:r>
            <a:r>
              <a:rPr lang="en-US" b="1" dirty="0"/>
              <a:t>membrane attack complex (MAC)</a:t>
            </a:r>
            <a:r>
              <a:rPr lang="en-US" dirty="0"/>
              <a:t>.</a:t>
            </a:r>
          </a:p>
          <a:p>
            <a:r>
              <a:rPr lang="en-US" b="1" dirty="0"/>
              <a:t>Cytokines</a:t>
            </a:r>
            <a:r>
              <a:rPr lang="en-US" dirty="0"/>
              <a:t> are proteins that facilitate various nonspecific responses by innate immune cells, including production of other chemical mediators, cell proliferation, cell death, and differentiation.</a:t>
            </a:r>
          </a:p>
          <a:p>
            <a:r>
              <a:rPr lang="en-US" dirty="0"/>
              <a:t>Cytokines play a key role in the inflammatory response, triggering production of inflammation-eliciting mediators such as acute-phase proteins, </a:t>
            </a:r>
            <a:r>
              <a:rPr lang="en-US" b="1" dirty="0"/>
              <a:t>histamine</a:t>
            </a:r>
            <a:r>
              <a:rPr lang="en-US" dirty="0"/>
              <a:t>, leukotrienes, </a:t>
            </a:r>
            <a:r>
              <a:rPr lang="en-US" b="1" dirty="0"/>
              <a:t>prostaglandins</a:t>
            </a:r>
            <a:r>
              <a:rPr lang="en-US" dirty="0"/>
              <a:t>, and </a:t>
            </a:r>
            <a:r>
              <a:rPr lang="en-US" b="1" dirty="0"/>
              <a:t>bradykinin</a:t>
            </a:r>
            <a:r>
              <a:rPr lang="en-US" dirty="0"/>
              <a:t>.</a:t>
            </a:r>
          </a:p>
        </p:txBody>
      </p:sp>
    </p:spTree>
    <p:extLst>
      <p:ext uri="{BB962C8B-B14F-4D97-AF65-F5344CB8AC3E}">
        <p14:creationId xmlns:p14="http://schemas.microsoft.com/office/powerpoint/2010/main" val="88653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A085-B7D7-CD7F-4108-EE5AC5AF6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7C836-A883-A2B1-DD40-9FBD48DAB81E}"/>
              </a:ext>
            </a:extLst>
          </p:cNvPr>
          <p:cNvSpPr>
            <a:spLocks noGrp="1"/>
          </p:cNvSpPr>
          <p:nvPr>
            <p:ph type="title"/>
          </p:nvPr>
        </p:nvSpPr>
        <p:spPr/>
        <p:txBody>
          <a:bodyPr/>
          <a:lstStyle/>
          <a:p>
            <a:r>
              <a:rPr lang="en-US" b="1" u="sng" dirty="0"/>
              <a:t>Cellular Defenses</a:t>
            </a:r>
            <a:endParaRPr lang="en-US" dirty="0"/>
          </a:p>
        </p:txBody>
      </p:sp>
      <p:sp>
        <p:nvSpPr>
          <p:cNvPr id="4" name="Text Placeholder 3">
            <a:extLst>
              <a:ext uri="{FF2B5EF4-FFF2-40B4-BE49-F238E27FC236}">
                <a16:creationId xmlns:a16="http://schemas.microsoft.com/office/drawing/2014/main" id="{01808DFD-A4DC-91C4-D3F2-53F2BE7E305D}"/>
              </a:ext>
            </a:extLst>
          </p:cNvPr>
          <p:cNvSpPr>
            <a:spLocks noGrp="1"/>
          </p:cNvSpPr>
          <p:nvPr>
            <p:ph type="body" sz="quarter" idx="14"/>
          </p:nvPr>
        </p:nvSpPr>
        <p:spPr>
          <a:xfrm>
            <a:off x="457200" y="1049867"/>
            <a:ext cx="8062912" cy="4960497"/>
          </a:xfrm>
        </p:spPr>
        <p:txBody>
          <a:bodyPr>
            <a:normAutofit fontScale="70000" lnSpcReduction="20000"/>
          </a:bodyPr>
          <a:lstStyle/>
          <a:p>
            <a:r>
              <a:rPr lang="en-US" b="1" dirty="0"/>
              <a:t>17.3</a:t>
            </a:r>
            <a:r>
              <a:rPr lang="en-US" b="1" u="sng" dirty="0"/>
              <a:t> Cellular Defenses</a:t>
            </a:r>
            <a:endParaRPr lang="en-US" b="1" u="sng" dirty="0">
              <a:hlinkClick r:id="rId2"/>
            </a:endParaRPr>
          </a:p>
          <a:p>
            <a:r>
              <a:rPr lang="en-US" dirty="0"/>
              <a:t>The </a:t>
            </a:r>
            <a:r>
              <a:rPr lang="en-US" b="1" dirty="0"/>
              <a:t>formed elements</a:t>
            </a:r>
            <a:r>
              <a:rPr lang="en-US" dirty="0"/>
              <a:t> of the blood include red blood cells (</a:t>
            </a:r>
            <a:r>
              <a:rPr lang="en-US" b="1" dirty="0"/>
              <a:t>erythrocytes</a:t>
            </a:r>
            <a:r>
              <a:rPr lang="en-US" dirty="0"/>
              <a:t>), white blood cells (</a:t>
            </a:r>
            <a:r>
              <a:rPr lang="en-US" b="1" dirty="0"/>
              <a:t>leukocytes</a:t>
            </a:r>
            <a:r>
              <a:rPr lang="en-US" dirty="0"/>
              <a:t>), and </a:t>
            </a:r>
            <a:r>
              <a:rPr lang="en-US" b="1" dirty="0"/>
              <a:t>platelets (thrombocytes</a:t>
            </a:r>
            <a:r>
              <a:rPr lang="en-US" dirty="0"/>
              <a:t>). Of these, leukocytes are primarily involved in the immune response.</a:t>
            </a:r>
          </a:p>
          <a:p>
            <a:r>
              <a:rPr lang="en-US" dirty="0"/>
              <a:t>All formed elements originate in the bone marrow as stem cells (HSCs) that differentiate through </a:t>
            </a:r>
            <a:r>
              <a:rPr lang="en-US" b="1" dirty="0"/>
              <a:t>hematopoiesis</a:t>
            </a:r>
            <a:r>
              <a:rPr lang="en-US" dirty="0"/>
              <a:t>.</a:t>
            </a:r>
          </a:p>
          <a:p>
            <a:r>
              <a:rPr lang="en-US" b="1" dirty="0"/>
              <a:t>Granulocytes</a:t>
            </a:r>
            <a:r>
              <a:rPr lang="en-US" dirty="0"/>
              <a:t> are leukocytes characterized by a lobed nucleus and granules in the cytoplasm. These include </a:t>
            </a:r>
            <a:r>
              <a:rPr lang="en-US" b="1" dirty="0"/>
              <a:t>neutrophils (PMNs)</a:t>
            </a:r>
            <a:r>
              <a:rPr lang="en-US" dirty="0"/>
              <a:t>, </a:t>
            </a:r>
            <a:r>
              <a:rPr lang="en-US" b="1" dirty="0"/>
              <a:t>eosinophils</a:t>
            </a:r>
            <a:r>
              <a:rPr lang="en-US" dirty="0"/>
              <a:t>, and </a:t>
            </a:r>
            <a:r>
              <a:rPr lang="en-US" b="1" dirty="0"/>
              <a:t>basophils</a:t>
            </a:r>
            <a:r>
              <a:rPr lang="en-US" dirty="0"/>
              <a:t>.</a:t>
            </a:r>
          </a:p>
          <a:p>
            <a:r>
              <a:rPr lang="en-US" dirty="0"/>
              <a:t>Neutrophils are the leukocytes found in the largest numbers in the bloodstream and they primarily fight bacterial infections.</a:t>
            </a:r>
          </a:p>
          <a:p>
            <a:r>
              <a:rPr lang="en-US" dirty="0"/>
              <a:t>Eosinophils target parasitic infections. Eosinophils and basophils are involved in allergic reactions. Both release histamine and other proinflammatory compounds from their granules upon stimulation.</a:t>
            </a:r>
          </a:p>
          <a:p>
            <a:r>
              <a:rPr lang="en-US" b="1" dirty="0"/>
              <a:t>Mast cells</a:t>
            </a:r>
            <a:r>
              <a:rPr lang="en-US" dirty="0"/>
              <a:t> function similarly to basophils but can be found in tissues outside the bloodstream.</a:t>
            </a:r>
          </a:p>
          <a:p>
            <a:r>
              <a:rPr lang="en-US" b="1" dirty="0"/>
              <a:t>Natural killer</a:t>
            </a:r>
            <a:r>
              <a:rPr lang="en-US" dirty="0"/>
              <a:t> (</a:t>
            </a:r>
            <a:r>
              <a:rPr lang="en-US" b="1" dirty="0"/>
              <a:t>NK</a:t>
            </a:r>
            <a:r>
              <a:rPr lang="en-US" dirty="0"/>
              <a:t>) cells are lymphocytes that recognize and kill abnormal or infected cells by releasing proteins that trigger apoptosis.</a:t>
            </a:r>
          </a:p>
          <a:p>
            <a:r>
              <a:rPr lang="en-US" b="1" dirty="0"/>
              <a:t>Monocytes</a:t>
            </a:r>
            <a:r>
              <a:rPr lang="en-US" dirty="0"/>
              <a:t> are large, mononuclear leukocytes that circulate in the bloodstream. They may leave the bloodstream and take up residence in body tissues, where they differentiate and become tissue-specific </a:t>
            </a:r>
            <a:r>
              <a:rPr lang="en-US" b="1" dirty="0"/>
              <a:t>macrophages</a:t>
            </a:r>
            <a:r>
              <a:rPr lang="en-US" dirty="0"/>
              <a:t> and </a:t>
            </a:r>
            <a:r>
              <a:rPr lang="en-US" b="1" dirty="0"/>
              <a:t>dendritic cells</a:t>
            </a:r>
            <a:r>
              <a:rPr lang="en-US" dirty="0"/>
              <a:t>.</a:t>
            </a:r>
          </a:p>
        </p:txBody>
      </p:sp>
    </p:spTree>
    <p:extLst>
      <p:ext uri="{BB962C8B-B14F-4D97-AF65-F5344CB8AC3E}">
        <p14:creationId xmlns:p14="http://schemas.microsoft.com/office/powerpoint/2010/main" val="192900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27DAE-F02D-6479-97DC-0DA0A88E4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7E888-228D-DC47-5A8D-C097A4119EBA}"/>
              </a:ext>
            </a:extLst>
          </p:cNvPr>
          <p:cNvSpPr>
            <a:spLocks noGrp="1"/>
          </p:cNvSpPr>
          <p:nvPr>
            <p:ph type="title"/>
          </p:nvPr>
        </p:nvSpPr>
        <p:spPr/>
        <p:txBody>
          <a:bodyPr/>
          <a:lstStyle/>
          <a:p>
            <a:r>
              <a:rPr lang="en-US" b="1" u="sng" dirty="0"/>
              <a:t>Pathogen Recognition and Phagocytosis</a:t>
            </a:r>
            <a:endParaRPr lang="en-US" dirty="0"/>
          </a:p>
        </p:txBody>
      </p:sp>
      <p:sp>
        <p:nvSpPr>
          <p:cNvPr id="4" name="Text Placeholder 3">
            <a:extLst>
              <a:ext uri="{FF2B5EF4-FFF2-40B4-BE49-F238E27FC236}">
                <a16:creationId xmlns:a16="http://schemas.microsoft.com/office/drawing/2014/main" id="{7761396B-CCA2-D927-CDB8-471EA2AC201E}"/>
              </a:ext>
            </a:extLst>
          </p:cNvPr>
          <p:cNvSpPr>
            <a:spLocks noGrp="1"/>
          </p:cNvSpPr>
          <p:nvPr>
            <p:ph type="body" sz="quarter" idx="14"/>
          </p:nvPr>
        </p:nvSpPr>
        <p:spPr>
          <a:xfrm>
            <a:off x="457200" y="1049867"/>
            <a:ext cx="8062912" cy="4960497"/>
          </a:xfrm>
        </p:spPr>
        <p:txBody>
          <a:bodyPr>
            <a:normAutofit lnSpcReduction="10000"/>
          </a:bodyPr>
          <a:lstStyle/>
          <a:p>
            <a:r>
              <a:rPr lang="en-US" b="1" dirty="0"/>
              <a:t>17.4</a:t>
            </a:r>
            <a:r>
              <a:rPr lang="en-US" b="1" u="sng" dirty="0"/>
              <a:t> Pathogen Recognition and Phagocytosis</a:t>
            </a:r>
            <a:endParaRPr lang="en-US" b="1" u="sng" dirty="0">
              <a:hlinkClick r:id="rId2"/>
            </a:endParaRPr>
          </a:p>
          <a:p>
            <a:r>
              <a:rPr lang="en-US" dirty="0"/>
              <a:t>Phagocytes are cells that recognize pathogens and destroy them through phagocytosis.</a:t>
            </a:r>
          </a:p>
          <a:p>
            <a:r>
              <a:rPr lang="en-US" dirty="0"/>
              <a:t>Recognition often takes place by the use of phagocyte receptors that bind molecules commonly found on pathogens, known as </a:t>
            </a:r>
            <a:r>
              <a:rPr lang="en-US" b="1" dirty="0"/>
              <a:t>pathogen-associated molecular patterns (PAMPs)</a:t>
            </a:r>
            <a:r>
              <a:rPr lang="en-US" dirty="0"/>
              <a:t>.</a:t>
            </a:r>
          </a:p>
          <a:p>
            <a:r>
              <a:rPr lang="en-US" dirty="0"/>
              <a:t>The receptors that bind PAMPs are called </a:t>
            </a:r>
            <a:r>
              <a:rPr lang="en-US" b="1" dirty="0"/>
              <a:t>pattern recognition receptors</a:t>
            </a:r>
            <a:r>
              <a:rPr lang="en-US" dirty="0"/>
              <a:t>, or </a:t>
            </a:r>
            <a:r>
              <a:rPr lang="en-US" b="1" dirty="0"/>
              <a:t>PRRs</a:t>
            </a:r>
            <a:r>
              <a:rPr lang="en-US" dirty="0"/>
              <a:t>. </a:t>
            </a:r>
            <a:r>
              <a:rPr lang="en-US" b="1" dirty="0"/>
              <a:t>Toll-like receptors</a:t>
            </a:r>
            <a:r>
              <a:rPr lang="en-US" dirty="0"/>
              <a:t> (</a:t>
            </a:r>
            <a:r>
              <a:rPr lang="en-US" b="1" dirty="0"/>
              <a:t>TLRs</a:t>
            </a:r>
            <a:r>
              <a:rPr lang="en-US" dirty="0"/>
              <a:t>) are one type of PRR found on phagocytes.</a:t>
            </a:r>
          </a:p>
          <a:p>
            <a:r>
              <a:rPr lang="en-US" b="1" dirty="0"/>
              <a:t>Extravasation</a:t>
            </a:r>
            <a:r>
              <a:rPr lang="en-US" dirty="0"/>
              <a:t> of white blood cells from the bloodstream into infected tissue occurs through the process of </a:t>
            </a:r>
            <a:r>
              <a:rPr lang="en-US" b="1" dirty="0" err="1"/>
              <a:t>transendothelial</a:t>
            </a:r>
            <a:r>
              <a:rPr lang="en-US" b="1" dirty="0"/>
              <a:t> migration</a:t>
            </a:r>
            <a:r>
              <a:rPr lang="en-US" dirty="0"/>
              <a:t>.</a:t>
            </a:r>
          </a:p>
          <a:p>
            <a:r>
              <a:rPr lang="en-US" dirty="0"/>
              <a:t>Phagocytes degrade pathogens through </a:t>
            </a:r>
            <a:r>
              <a:rPr lang="en-US" b="1" dirty="0"/>
              <a:t>phagocytosis</a:t>
            </a:r>
            <a:r>
              <a:rPr lang="en-US" dirty="0"/>
              <a:t>, which involves engulfing the pathogen, killing and digesting it within a </a:t>
            </a:r>
            <a:r>
              <a:rPr lang="en-US" b="1" dirty="0"/>
              <a:t>phagolysosome</a:t>
            </a:r>
            <a:r>
              <a:rPr lang="en-US" dirty="0"/>
              <a:t>, and then excreting undigested matter.</a:t>
            </a:r>
          </a:p>
        </p:txBody>
      </p:sp>
    </p:spTree>
    <p:extLst>
      <p:ext uri="{BB962C8B-B14F-4D97-AF65-F5344CB8AC3E}">
        <p14:creationId xmlns:p14="http://schemas.microsoft.com/office/powerpoint/2010/main" val="4009739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bd3a062d-b6d5-4647-98c5-13e78e1b0431}" enabled="1" method="Standard" siteId="{8b060f29-a887-4768-ab67-98eb9937fb04}" contentBits="0" removed="0"/>
</clbl:labelList>
</file>

<file path=docProps/app.xml><?xml version="1.0" encoding="utf-8"?>
<Properties xmlns="http://schemas.openxmlformats.org/officeDocument/2006/extended-properties" xmlns:vt="http://schemas.openxmlformats.org/officeDocument/2006/docPropsVTypes">
  <Template/>
  <TotalTime>375</TotalTime>
  <Words>3157</Words>
  <Application>Microsoft Office PowerPoint</Application>
  <PresentationFormat>On-screen Show (4:3)</PresentationFormat>
  <Paragraphs>258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Arial Black</vt:lpstr>
      <vt:lpstr>Calibri</vt:lpstr>
      <vt:lpstr>Zapf Dingbats</vt:lpstr>
      <vt:lpstr>Essential</vt:lpstr>
      <vt:lpstr>PowerPoint Presentation</vt:lpstr>
      <vt:lpstr>FIGURE 17.1A</vt:lpstr>
      <vt:lpstr>FIGURE 17.1A</vt:lpstr>
      <vt:lpstr>Figure 17.1B</vt:lpstr>
      <vt:lpstr>Concept map about the parts of innate immunity</vt:lpstr>
      <vt:lpstr>Physical Defenses</vt:lpstr>
      <vt:lpstr>Chemical Defenses</vt:lpstr>
      <vt:lpstr>Cellular Defenses</vt:lpstr>
      <vt:lpstr>Pathogen Recognition and Phagocytosis</vt:lpstr>
      <vt:lpstr>Inflammation and Fever</vt:lpstr>
      <vt:lpstr>Overview of Nonspecific Innate Immune Defenses</vt:lpstr>
      <vt:lpstr>Figure 17.2</vt:lpstr>
      <vt:lpstr>Figure 17.3</vt:lpstr>
      <vt:lpstr>Figure 17.4</vt:lpstr>
      <vt:lpstr>Figure 17.5</vt:lpstr>
      <vt:lpstr>Figure 17.6</vt:lpstr>
      <vt:lpstr>Figure 17.7</vt:lpstr>
      <vt:lpstr>Physical Defenses of Nonspecific Innate Immunity</vt:lpstr>
      <vt:lpstr>Figure 17.8</vt:lpstr>
      <vt:lpstr>Characteristics of Selected Antimicrobial Peptides (AMPs)</vt:lpstr>
      <vt:lpstr>Some Acute-Phase Proteins and Their Functions</vt:lpstr>
      <vt:lpstr>Figure 17.9</vt:lpstr>
      <vt:lpstr>Figure 17.10</vt:lpstr>
      <vt:lpstr>Figure 17.11</vt:lpstr>
      <vt:lpstr>Chemical Defenses of Nonspecific Innate Immunity – Part 1</vt:lpstr>
      <vt:lpstr>Chemical Defenses of Nonspecific Innate Immunity – Part 2</vt:lpstr>
      <vt:lpstr>Chemical Defenses of Nonspecific Innate Immunity – Part 3</vt:lpstr>
      <vt:lpstr>Figure 17.12</vt:lpstr>
      <vt:lpstr>Figure 17.13</vt:lpstr>
      <vt:lpstr>Figure 17.14</vt:lpstr>
      <vt:lpstr>Figure 17.15</vt:lpstr>
      <vt:lpstr>Figure 17.16</vt:lpstr>
      <vt:lpstr>Figure 17.17</vt:lpstr>
      <vt:lpstr>Figure 17.18</vt:lpstr>
      <vt:lpstr>Macrophages Found in Various Body Tissues</vt:lpstr>
      <vt:lpstr>Figure 17.19</vt:lpstr>
      <vt:lpstr>Figure 17.20</vt:lpstr>
      <vt:lpstr>Figure 17.21</vt:lpstr>
      <vt:lpstr>Figure 17.22</vt:lpstr>
      <vt:lpstr>Figure 17.23</vt:lpstr>
      <vt:lpstr>Figure 17.24</vt:lpstr>
      <vt:lpstr>Figure 17.25</vt:lpstr>
      <vt:lpstr>Figure 17.26</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Illya Tietzel</cp:lastModifiedBy>
  <cp:revision>78</cp:revision>
  <dcterms:created xsi:type="dcterms:W3CDTF">2012-06-04T02:13:36Z</dcterms:created>
  <dcterms:modified xsi:type="dcterms:W3CDTF">2026-05-05T20:35:54Z</dcterms:modified>
</cp:coreProperties>
</file>