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5" r:id="rId1"/>
  </p:sldMasterIdLst>
  <p:notesMasterIdLst>
    <p:notesMasterId r:id="rId24"/>
  </p:notesMasterIdLst>
  <p:handoutMasterIdLst>
    <p:handoutMasterId r:id="rId25"/>
  </p:handoutMasterIdLst>
  <p:sldIdLst>
    <p:sldId id="388" r:id="rId2"/>
    <p:sldId id="390" r:id="rId3"/>
    <p:sldId id="391" r:id="rId4"/>
    <p:sldId id="392" r:id="rId5"/>
    <p:sldId id="393" r:id="rId6"/>
    <p:sldId id="394" r:id="rId7"/>
    <p:sldId id="395" r:id="rId8"/>
    <p:sldId id="396" r:id="rId9"/>
    <p:sldId id="397" r:id="rId10"/>
    <p:sldId id="398" r:id="rId11"/>
    <p:sldId id="399" r:id="rId12"/>
    <p:sldId id="400" r:id="rId13"/>
    <p:sldId id="401" r:id="rId14"/>
    <p:sldId id="402" r:id="rId15"/>
    <p:sldId id="403" r:id="rId16"/>
    <p:sldId id="404" r:id="rId17"/>
    <p:sldId id="405" r:id="rId18"/>
    <p:sldId id="406" r:id="rId19"/>
    <p:sldId id="407" r:id="rId20"/>
    <p:sldId id="408" r:id="rId21"/>
    <p:sldId id="409" r:id="rId22"/>
    <p:sldId id="410" r:id="rId23"/>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1pPr>
    <a:lvl2pPr marL="4572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2pPr>
    <a:lvl3pPr marL="9144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3pPr>
    <a:lvl4pPr marL="13716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4pPr>
    <a:lvl5pPr marL="18288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5pPr>
    <a:lvl6pPr marL="2286000" algn="l" defTabSz="914400" rtl="0" eaLnBrk="1" latinLnBrk="0" hangingPunct="1">
      <a:defRPr kern="1200">
        <a:solidFill>
          <a:schemeClr val="tx1"/>
        </a:solidFill>
        <a:latin typeface="Calibri" charset="0"/>
        <a:ea typeface="ＭＳ Ｐゴシック" charset="-128"/>
        <a:cs typeface="+mn-cs"/>
      </a:defRPr>
    </a:lvl6pPr>
    <a:lvl7pPr marL="2743200" algn="l" defTabSz="914400" rtl="0" eaLnBrk="1" latinLnBrk="0" hangingPunct="1">
      <a:defRPr kern="1200">
        <a:solidFill>
          <a:schemeClr val="tx1"/>
        </a:solidFill>
        <a:latin typeface="Calibri" charset="0"/>
        <a:ea typeface="ＭＳ Ｐゴシック" charset="-128"/>
        <a:cs typeface="+mn-cs"/>
      </a:defRPr>
    </a:lvl7pPr>
    <a:lvl8pPr marL="3200400" algn="l" defTabSz="914400" rtl="0" eaLnBrk="1" latinLnBrk="0" hangingPunct="1">
      <a:defRPr kern="1200">
        <a:solidFill>
          <a:schemeClr val="tx1"/>
        </a:solidFill>
        <a:latin typeface="Calibri" charset="0"/>
        <a:ea typeface="ＭＳ Ｐゴシック" charset="-128"/>
        <a:cs typeface="+mn-cs"/>
      </a:defRPr>
    </a:lvl8pPr>
    <a:lvl9pPr marL="3657600" algn="l" defTabSz="914400" rtl="0" eaLnBrk="1" latinLnBrk="0" hangingPunct="1">
      <a:defRPr kern="1200">
        <a:solidFill>
          <a:schemeClr val="tx1"/>
        </a:solidFill>
        <a:latin typeface="Calibri" charset="0"/>
        <a:ea typeface="ＭＳ Ｐゴシック" charset="-128"/>
        <a:cs typeface="+mn-cs"/>
      </a:defRPr>
    </a:lvl9pPr>
  </p:defaultTextStyle>
  <p:extLst>
    <p:ext uri="{EFAFB233-063F-42B5-8137-9DF3F51BA10A}">
      <p15:sldGuideLst xmlns:p15="http://schemas.microsoft.com/office/powerpoint/2012/main">
        <p15:guide id="1" orient="horz" pos="1104" userDrawn="1">
          <p15:clr>
            <a:srgbClr val="A4A3A4"/>
          </p15:clr>
        </p15:guide>
        <p15:guide id="2" pos="5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37"/>
    <p:restoredTop sz="94614"/>
  </p:normalViewPr>
  <p:slideViewPr>
    <p:cSldViewPr snapToObjects="1">
      <p:cViewPr varScale="1">
        <p:scale>
          <a:sx n="98" d="100"/>
          <a:sy n="98" d="100"/>
        </p:scale>
        <p:origin x="870" y="96"/>
      </p:cViewPr>
      <p:guideLst>
        <p:guide orient="horz" pos="1104"/>
        <p:guide pos="5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33DC6183-7414-414F-9E03-372B7125CBA8}" type="datetimeFigureOut">
              <a:rPr lang="en-US" altLang="en-US"/>
              <a:pPr/>
              <a:t>5/26/2022</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AC34A504-7FC4-AA40-953B-213CF68D90C6}" type="slidenum">
              <a:rPr lang="en-US" altLang="en-US"/>
              <a:pPr/>
              <a:t>‹#›</a:t>
            </a:fld>
            <a:endParaRPr lang="en-US" altLang="en-US"/>
          </a:p>
        </p:txBody>
      </p:sp>
    </p:spTree>
    <p:extLst>
      <p:ext uri="{BB962C8B-B14F-4D97-AF65-F5344CB8AC3E}">
        <p14:creationId xmlns:p14="http://schemas.microsoft.com/office/powerpoint/2010/main" val="20034773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E90C4BE7-7E82-684D-AAE2-F7238D2FA5B6}" type="datetimeFigureOut">
              <a:rPr lang="en-US" altLang="en-US"/>
              <a:pPr/>
              <a:t>5/26/2022</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24DB9486-2C70-9E45-98E3-4BB2B3EC885F}" type="slidenum">
              <a:rPr lang="en-US" altLang="en-US"/>
              <a:pPr/>
              <a:t>‹#›</a:t>
            </a:fld>
            <a:endParaRPr lang="en-US" altLang="en-US"/>
          </a:p>
        </p:txBody>
      </p:sp>
    </p:spTree>
    <p:extLst>
      <p:ext uri="{BB962C8B-B14F-4D97-AF65-F5344CB8AC3E}">
        <p14:creationId xmlns:p14="http://schemas.microsoft.com/office/powerpoint/2010/main" val="39524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20967263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21015682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4249120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11418743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13</a:t>
            </a:fld>
            <a:endParaRPr/>
          </a:p>
        </p:txBody>
      </p:sp>
    </p:spTree>
    <p:extLst>
      <p:ext uri="{BB962C8B-B14F-4D97-AF65-F5344CB8AC3E}">
        <p14:creationId xmlns:p14="http://schemas.microsoft.com/office/powerpoint/2010/main" val="32174195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14</a:t>
            </a:fld>
            <a:endParaRPr/>
          </a:p>
        </p:txBody>
      </p:sp>
    </p:spTree>
    <p:extLst>
      <p:ext uri="{BB962C8B-B14F-4D97-AF65-F5344CB8AC3E}">
        <p14:creationId xmlns:p14="http://schemas.microsoft.com/office/powerpoint/2010/main" val="34751130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15</a:t>
            </a:fld>
            <a:endParaRPr/>
          </a:p>
        </p:txBody>
      </p:sp>
    </p:spTree>
    <p:extLst>
      <p:ext uri="{BB962C8B-B14F-4D97-AF65-F5344CB8AC3E}">
        <p14:creationId xmlns:p14="http://schemas.microsoft.com/office/powerpoint/2010/main" val="543109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16</a:t>
            </a:fld>
            <a:endParaRPr/>
          </a:p>
        </p:txBody>
      </p:sp>
    </p:spTree>
    <p:extLst>
      <p:ext uri="{BB962C8B-B14F-4D97-AF65-F5344CB8AC3E}">
        <p14:creationId xmlns:p14="http://schemas.microsoft.com/office/powerpoint/2010/main" val="42347840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17</a:t>
            </a:fld>
            <a:endParaRPr/>
          </a:p>
        </p:txBody>
      </p:sp>
    </p:spTree>
    <p:extLst>
      <p:ext uri="{BB962C8B-B14F-4D97-AF65-F5344CB8AC3E}">
        <p14:creationId xmlns:p14="http://schemas.microsoft.com/office/powerpoint/2010/main" val="4013502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18</a:t>
            </a:fld>
            <a:endParaRPr/>
          </a:p>
        </p:txBody>
      </p:sp>
    </p:spTree>
    <p:extLst>
      <p:ext uri="{BB962C8B-B14F-4D97-AF65-F5344CB8AC3E}">
        <p14:creationId xmlns:p14="http://schemas.microsoft.com/office/powerpoint/2010/main" val="7275565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19</a:t>
            </a:fld>
            <a:endParaRPr/>
          </a:p>
        </p:txBody>
      </p:sp>
    </p:spTree>
    <p:extLst>
      <p:ext uri="{BB962C8B-B14F-4D97-AF65-F5344CB8AC3E}">
        <p14:creationId xmlns:p14="http://schemas.microsoft.com/office/powerpoint/2010/main" val="2736520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36481308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20</a:t>
            </a:fld>
            <a:endParaRPr/>
          </a:p>
        </p:txBody>
      </p:sp>
    </p:spTree>
    <p:extLst>
      <p:ext uri="{BB962C8B-B14F-4D97-AF65-F5344CB8AC3E}">
        <p14:creationId xmlns:p14="http://schemas.microsoft.com/office/powerpoint/2010/main" val="30627069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21</a:t>
            </a:fld>
            <a:endParaRPr/>
          </a:p>
        </p:txBody>
      </p:sp>
    </p:spTree>
    <p:extLst>
      <p:ext uri="{BB962C8B-B14F-4D97-AF65-F5344CB8AC3E}">
        <p14:creationId xmlns:p14="http://schemas.microsoft.com/office/powerpoint/2010/main" val="30010421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22</a:t>
            </a:fld>
            <a:endParaRPr/>
          </a:p>
        </p:txBody>
      </p:sp>
    </p:spTree>
    <p:extLst>
      <p:ext uri="{BB962C8B-B14F-4D97-AF65-F5344CB8AC3E}">
        <p14:creationId xmlns:p14="http://schemas.microsoft.com/office/powerpoint/2010/main" val="33378345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4284577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4294101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1320537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25333717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3722721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2327511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386977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E4D45D9-8B9D-544B-BC88-344F513C347C}" type="slidenum">
              <a:rPr lang="en-US" altLang="en-US"/>
              <a:pPr/>
              <a:t>‹#›</a:t>
            </a:fld>
            <a:endParaRPr lang="en-US" altLang="en-US"/>
          </a:p>
        </p:txBody>
      </p:sp>
    </p:spTree>
    <p:extLst>
      <p:ext uri="{BB962C8B-B14F-4D97-AF65-F5344CB8AC3E}">
        <p14:creationId xmlns:p14="http://schemas.microsoft.com/office/powerpoint/2010/main" val="1963041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BFBEBAC-F332-7541-B2C0-4CCD943FC43F}" type="slidenum">
              <a:rPr lang="en-US" altLang="en-US"/>
              <a:pPr/>
              <a:t>‹#›</a:t>
            </a:fld>
            <a:endParaRPr lang="en-US" altLang="en-US"/>
          </a:p>
        </p:txBody>
      </p:sp>
    </p:spTree>
    <p:extLst>
      <p:ext uri="{BB962C8B-B14F-4D97-AF65-F5344CB8AC3E}">
        <p14:creationId xmlns:p14="http://schemas.microsoft.com/office/powerpoint/2010/main" val="1512717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6A0CC6E-8B3C-CB46-93CF-419EEAFA9D14}" type="slidenum">
              <a:rPr lang="en-US" altLang="en-US"/>
              <a:pPr/>
              <a:t>‹#›</a:t>
            </a:fld>
            <a:endParaRPr lang="en-US" altLang="en-US"/>
          </a:p>
        </p:txBody>
      </p:sp>
    </p:spTree>
    <p:extLst>
      <p:ext uri="{BB962C8B-B14F-4D97-AF65-F5344CB8AC3E}">
        <p14:creationId xmlns:p14="http://schemas.microsoft.com/office/powerpoint/2010/main" val="1773020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Brand Purple Content Slide">
  <p:cSld name="1_Brand Purple Content Slide">
    <p:bg>
      <p:bgPr>
        <a:solidFill>
          <a:schemeClr val="lt1"/>
        </a:solidFill>
        <a:effectLst/>
      </p:bgPr>
    </p:bg>
    <p:spTree>
      <p:nvGrpSpPr>
        <p:cNvPr id="1" name="Shape 18"/>
        <p:cNvGrpSpPr/>
        <p:nvPr/>
      </p:nvGrpSpPr>
      <p:grpSpPr>
        <a:xfrm>
          <a:off x="0" y="0"/>
          <a:ext cx="0" cy="0"/>
          <a:chOff x="0" y="0"/>
          <a:chExt cx="0" cy="0"/>
        </a:xfrm>
      </p:grpSpPr>
      <p:sp>
        <p:nvSpPr>
          <p:cNvPr id="19" name="Google Shape;19;p4"/>
          <p:cNvSpPr/>
          <p:nvPr/>
        </p:nvSpPr>
        <p:spPr>
          <a:xfrm>
            <a:off x="0" y="6146850"/>
            <a:ext cx="9144000" cy="711300"/>
          </a:xfrm>
          <a:prstGeom prst="rect">
            <a:avLst/>
          </a:prstGeom>
          <a:solidFill>
            <a:srgbClr val="70208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20" name="Google Shape;20;p4"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21" name="Google Shape;21;p4"/>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22" name="Google Shape;22;p4"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1898303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Light Purple Content Slide">
  <p:cSld name="1_Light Purple Content Slide">
    <p:bg>
      <p:bgPr>
        <a:solidFill>
          <a:schemeClr val="lt1"/>
        </a:solidFill>
        <a:effectLst/>
      </p:bgPr>
    </p:bg>
    <p:spTree>
      <p:nvGrpSpPr>
        <p:cNvPr id="1" name="Shape 28"/>
        <p:cNvGrpSpPr/>
        <p:nvPr/>
      </p:nvGrpSpPr>
      <p:grpSpPr>
        <a:xfrm>
          <a:off x="0" y="0"/>
          <a:ext cx="0" cy="0"/>
          <a:chOff x="0" y="0"/>
          <a:chExt cx="0" cy="0"/>
        </a:xfrm>
      </p:grpSpPr>
      <p:sp>
        <p:nvSpPr>
          <p:cNvPr id="29" name="Google Shape;29;p6"/>
          <p:cNvSpPr/>
          <p:nvPr/>
        </p:nvSpPr>
        <p:spPr>
          <a:xfrm>
            <a:off x="0" y="6146850"/>
            <a:ext cx="9144000" cy="711300"/>
          </a:xfrm>
          <a:prstGeom prst="rect">
            <a:avLst/>
          </a:prstGeom>
          <a:solidFill>
            <a:srgbClr val="96005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30" name="Google Shape;30;p6"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31" name="Google Shape;31;p6"/>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32" name="Google Shape;32;p6"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3854250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3FAF754-40F3-6B40-BB8D-397E9718E2A2}" type="slidenum">
              <a:rPr lang="en-US" altLang="en-US"/>
              <a:pPr/>
              <a:t>‹#›</a:t>
            </a:fld>
            <a:endParaRPr lang="en-US" altLang="en-US"/>
          </a:p>
        </p:txBody>
      </p:sp>
    </p:spTree>
    <p:extLst>
      <p:ext uri="{BB962C8B-B14F-4D97-AF65-F5344CB8AC3E}">
        <p14:creationId xmlns:p14="http://schemas.microsoft.com/office/powerpoint/2010/main" val="1053759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46194C2-324D-4440-9CFF-4A3E412E0CF0}" type="slidenum">
              <a:rPr lang="en-US" altLang="en-US"/>
              <a:pPr/>
              <a:t>‹#›</a:t>
            </a:fld>
            <a:endParaRPr lang="en-US" altLang="en-US"/>
          </a:p>
        </p:txBody>
      </p:sp>
    </p:spTree>
    <p:extLst>
      <p:ext uri="{BB962C8B-B14F-4D97-AF65-F5344CB8AC3E}">
        <p14:creationId xmlns:p14="http://schemas.microsoft.com/office/powerpoint/2010/main" val="239321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45550E6-CA3D-DA4C-94D4-09831D675413}" type="slidenum">
              <a:rPr lang="en-US" altLang="en-US"/>
              <a:pPr/>
              <a:t>‹#›</a:t>
            </a:fld>
            <a:endParaRPr lang="en-US" altLang="en-US"/>
          </a:p>
        </p:txBody>
      </p:sp>
    </p:spTree>
    <p:extLst>
      <p:ext uri="{BB962C8B-B14F-4D97-AF65-F5344CB8AC3E}">
        <p14:creationId xmlns:p14="http://schemas.microsoft.com/office/powerpoint/2010/main" val="43361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BD9E3096-1796-5B40-B4FD-EDDF26B0D609}" type="slidenum">
              <a:rPr lang="en-US" altLang="en-US"/>
              <a:pPr/>
              <a:t>‹#›</a:t>
            </a:fld>
            <a:endParaRPr lang="en-US" altLang="en-US"/>
          </a:p>
        </p:txBody>
      </p:sp>
    </p:spTree>
    <p:extLst>
      <p:ext uri="{BB962C8B-B14F-4D97-AF65-F5344CB8AC3E}">
        <p14:creationId xmlns:p14="http://schemas.microsoft.com/office/powerpoint/2010/main" val="775471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28363048-8FCA-D441-ADB6-3E5D0CF412F6}" type="slidenum">
              <a:rPr lang="en-US" altLang="en-US"/>
              <a:pPr/>
              <a:t>‹#›</a:t>
            </a:fld>
            <a:endParaRPr lang="en-US" altLang="en-US"/>
          </a:p>
        </p:txBody>
      </p:sp>
    </p:spTree>
    <p:extLst>
      <p:ext uri="{BB962C8B-B14F-4D97-AF65-F5344CB8AC3E}">
        <p14:creationId xmlns:p14="http://schemas.microsoft.com/office/powerpoint/2010/main" val="272507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AD54C62B-2D16-3649-B16E-6033ABDC11AD}" type="slidenum">
              <a:rPr lang="en-US" altLang="en-US"/>
              <a:pPr/>
              <a:t>‹#›</a:t>
            </a:fld>
            <a:endParaRPr lang="en-US" altLang="en-US"/>
          </a:p>
        </p:txBody>
      </p:sp>
    </p:spTree>
    <p:extLst>
      <p:ext uri="{BB962C8B-B14F-4D97-AF65-F5344CB8AC3E}">
        <p14:creationId xmlns:p14="http://schemas.microsoft.com/office/powerpoint/2010/main" val="1596433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1DD7E55-B2E8-8348-AC9D-2EDB35237B7B}" type="slidenum">
              <a:rPr lang="en-US" altLang="en-US"/>
              <a:pPr/>
              <a:t>‹#›</a:t>
            </a:fld>
            <a:endParaRPr lang="en-US" altLang="en-US"/>
          </a:p>
        </p:txBody>
      </p:sp>
    </p:spTree>
    <p:extLst>
      <p:ext uri="{BB962C8B-B14F-4D97-AF65-F5344CB8AC3E}">
        <p14:creationId xmlns:p14="http://schemas.microsoft.com/office/powerpoint/2010/main" val="603367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00029FF-8893-B149-878C-20485EEC3BD1}" type="slidenum">
              <a:rPr lang="en-US" altLang="en-US"/>
              <a:pPr/>
              <a:t>‹#›</a:t>
            </a:fld>
            <a:endParaRPr lang="en-US" altLang="en-US"/>
          </a:p>
        </p:txBody>
      </p:sp>
    </p:spTree>
    <p:extLst>
      <p:ext uri="{BB962C8B-B14F-4D97-AF65-F5344CB8AC3E}">
        <p14:creationId xmlns:p14="http://schemas.microsoft.com/office/powerpoint/2010/main" val="379320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fld id="{1263D85D-6796-414C-8110-C902D48B7FF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180" r:id="rId1"/>
    <p:sldLayoutId id="2147484181" r:id="rId2"/>
    <p:sldLayoutId id="2147484182" r:id="rId3"/>
    <p:sldLayoutId id="2147484183" r:id="rId4"/>
    <p:sldLayoutId id="2147484184" r:id="rId5"/>
    <p:sldLayoutId id="2147484185" r:id="rId6"/>
    <p:sldLayoutId id="2147484186" r:id="rId7"/>
    <p:sldLayoutId id="2147484187" r:id="rId8"/>
    <p:sldLayoutId id="2147484188" r:id="rId9"/>
    <p:sldLayoutId id="2147484189" r:id="rId10"/>
    <p:sldLayoutId id="2147484190" r:id="rId11"/>
    <p:sldLayoutId id="2147484194" r:id="rId12"/>
    <p:sldLayoutId id="2147484195" r:id="rId13"/>
  </p:sldLayoutIdLst>
  <p:hf hdr="0" ftr="0" dt="0"/>
  <p:txStyles>
    <p:title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p:titleStyle>
    <p:bodyStyle>
      <a:lvl1pPr marL="257175" indent="-257175" algn="l" defTabSz="3429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ＭＳ Ｐゴシック" charset="0"/>
        </a:defRPr>
      </a:lvl1pPr>
      <a:lvl2pPr marL="557213" indent="-214313" algn="l" defTabSz="342900" rtl="0" eaLnBrk="0" fontAlgn="base" hangingPunct="0">
        <a:spcBef>
          <a:spcPct val="20000"/>
        </a:spcBef>
        <a:spcAft>
          <a:spcPct val="0"/>
        </a:spcAft>
        <a:buFont typeface="Arial" charset="0"/>
        <a:buChar char="–"/>
        <a:defRPr sz="2100" kern="1200">
          <a:solidFill>
            <a:schemeClr val="tx1"/>
          </a:solidFill>
          <a:latin typeface="+mn-lt"/>
          <a:ea typeface="ＭＳ Ｐゴシック" charset="0"/>
          <a:cs typeface="+mn-cs"/>
        </a:defRPr>
      </a:lvl2pPr>
      <a:lvl3pPr marL="857250" indent="-171450" algn="l" defTabSz="342900" rtl="0" eaLnBrk="0" fontAlgn="base" hangingPunct="0">
        <a:spcBef>
          <a:spcPct val="20000"/>
        </a:spcBef>
        <a:spcAft>
          <a:spcPct val="0"/>
        </a:spcAft>
        <a:buFont typeface="Arial" charset="0"/>
        <a:buChar char="•"/>
        <a:defRPr sz="1800" kern="1200">
          <a:solidFill>
            <a:schemeClr val="tx1"/>
          </a:solidFill>
          <a:latin typeface="+mn-lt"/>
          <a:ea typeface="ＭＳ Ｐゴシック" charset="0"/>
          <a:cs typeface="+mn-cs"/>
        </a:defRPr>
      </a:lvl3pPr>
      <a:lvl4pPr marL="12001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ＭＳ Ｐゴシック" charset="0"/>
          <a:cs typeface="+mn-cs"/>
        </a:defRPr>
      </a:lvl4pPr>
      <a:lvl5pPr marL="15430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ＭＳ Ｐゴシック" charset="0"/>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a:t>
            </a:fld>
            <a:endParaRPr/>
          </a:p>
        </p:txBody>
      </p:sp>
      <p:sp>
        <p:nvSpPr>
          <p:cNvPr id="3" name="Rectangle 2"/>
          <p:cNvSpPr>
            <a:spLocks noChangeArrowheads="1"/>
          </p:cNvSpPr>
          <p:nvPr/>
        </p:nvSpPr>
        <p:spPr bwMode="auto">
          <a:xfrm>
            <a:off x="1965723" y="3238500"/>
            <a:ext cx="5222081" cy="7848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2250" b="1" dirty="0"/>
              <a:t>Module Overview </a:t>
            </a:r>
          </a:p>
          <a:p>
            <a:pPr algn="ctr" eaLnBrk="1" hangingPunct="1"/>
            <a:endParaRPr lang="en-US" altLang="en-US" sz="2250" b="1" dirty="0"/>
          </a:p>
        </p:txBody>
      </p:sp>
      <p:sp>
        <p:nvSpPr>
          <p:cNvPr id="4" name="Title 7"/>
          <p:cNvSpPr txBox="1">
            <a:spLocks/>
          </p:cNvSpPr>
          <p:nvPr/>
        </p:nvSpPr>
        <p:spPr bwMode="auto">
          <a:xfrm>
            <a:off x="457200" y="2228850"/>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Fighting the Good Fight in World War II, 1941-1945</a:t>
            </a:r>
            <a:endParaRPr lang="en-US" sz="3000" b="1" dirty="0">
              <a:ea typeface="+mj-ea"/>
              <a:cs typeface="+mj-cs"/>
            </a:endParaRPr>
          </a:p>
        </p:txBody>
      </p:sp>
    </p:spTree>
    <p:extLst>
      <p:ext uri="{BB962C8B-B14F-4D97-AF65-F5344CB8AC3E}">
        <p14:creationId xmlns:p14="http://schemas.microsoft.com/office/powerpoint/2010/main" val="4201473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10</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The war effort finally and definitively ended the economic depression. </a:t>
            </a:r>
          </a:p>
          <a:p>
            <a:pPr>
              <a:spcAft>
                <a:spcPts val="900"/>
              </a:spcAft>
            </a:pPr>
            <a:r>
              <a:rPr lang="en-US" sz="1875" dirty="0"/>
              <a:t>Production of armaments increased as a result of cash and carry and lend-lease. However, when the United States entered the war, the majority of its factories were still engaged in civilian production. Enlisting industrialists in the nation’s crusade was necessary to produce enough armaments to win the war. </a:t>
            </a:r>
          </a:p>
          <a:p>
            <a:pPr>
              <a:spcAft>
                <a:spcPts val="900"/>
              </a:spcAft>
            </a:pPr>
            <a:endParaRPr lang="en-US" sz="1875" dirty="0"/>
          </a:p>
          <a:p>
            <a:pPr>
              <a:spcAft>
                <a:spcPts val="900"/>
              </a:spcAft>
            </a:pPr>
            <a:r>
              <a:rPr lang="en-US" sz="1875" dirty="0"/>
              <a:t>A massive draft program expanded the nation’s military forces. Approximately one million African-Americans and forty-four thousand Native Americans served. </a:t>
            </a:r>
            <a:endParaRPr lang="en-US" sz="2100" dirty="0"/>
          </a:p>
          <a:p>
            <a:endParaRPr lang="en-US" sz="2100" dirty="0"/>
          </a:p>
          <a:p>
            <a:r>
              <a:rPr lang="en-US" sz="2100" dirty="0"/>
              <a:t>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home front</a:t>
            </a:r>
            <a:endParaRPr lang="en-US" sz="3000" b="1" dirty="0">
              <a:ea typeface="+mj-ea"/>
              <a:cs typeface="+mj-cs"/>
            </a:endParaRPr>
          </a:p>
        </p:txBody>
      </p:sp>
    </p:spTree>
    <p:extLst>
      <p:ext uri="{BB962C8B-B14F-4D97-AF65-F5344CB8AC3E}">
        <p14:creationId xmlns:p14="http://schemas.microsoft.com/office/powerpoint/2010/main" val="3560121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11</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Thousands of Americans migrated to the West Coast to take jobs in defense plants and shipyards. African-Americans moved out of the rural South to northern or West Coast cities for war jobs. To recruit women for factory jobs, the government created a propaganda campaign centered on the now-iconic figure known as </a:t>
            </a:r>
            <a:r>
              <a:rPr lang="en-US" sz="1875" b="1" dirty="0"/>
              <a:t>Rosie the Riveter</a:t>
            </a:r>
            <a:r>
              <a:rPr lang="en-US" sz="1875" dirty="0"/>
              <a:t>.</a:t>
            </a:r>
            <a:r>
              <a:rPr lang="en-US" sz="1875" b="1" dirty="0"/>
              <a:t> </a:t>
            </a:r>
            <a:endParaRPr lang="en-US" sz="1875" dirty="0"/>
          </a:p>
          <a:p>
            <a:endParaRPr lang="en-US" sz="1875" dirty="0"/>
          </a:p>
          <a:p>
            <a:r>
              <a:rPr lang="en-US" sz="1875" dirty="0"/>
              <a:t>Rationing on the home front helped supply the army. Civilians also recycled, conserved, and participated in scrap drives to collect items to produce war materiel. </a:t>
            </a:r>
          </a:p>
          <a:p>
            <a:endParaRPr lang="en-US" sz="1875" dirty="0"/>
          </a:p>
          <a:p>
            <a:r>
              <a:rPr lang="en-US" sz="1875" dirty="0"/>
              <a:t>Roosevelt created the Office of Price Administration (OPA), which regulated prices to fight inflation. Bond drives helped finance the war. </a:t>
            </a:r>
          </a:p>
          <a:p>
            <a:endParaRPr lang="en-US" sz="2100" dirty="0"/>
          </a:p>
          <a:p>
            <a:endParaRPr lang="en-US" sz="2100" dirty="0"/>
          </a:p>
          <a:p>
            <a:endParaRPr lang="en-US" sz="2100" dirty="0"/>
          </a:p>
          <a:p>
            <a:endParaRPr lang="en-US" sz="2100" dirty="0"/>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Employment and migration patterns</a:t>
            </a:r>
            <a:endParaRPr lang="en-US" sz="3000" b="1" dirty="0">
              <a:ea typeface="+mj-ea"/>
              <a:cs typeface="+mj-cs"/>
            </a:endParaRPr>
          </a:p>
        </p:txBody>
      </p:sp>
    </p:spTree>
    <p:extLst>
      <p:ext uri="{BB962C8B-B14F-4D97-AF65-F5344CB8AC3E}">
        <p14:creationId xmlns:p14="http://schemas.microsoft.com/office/powerpoint/2010/main" val="17194906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12</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numCol="2"/>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spcBef>
                <a:spcPts val="0"/>
              </a:spcBef>
              <a:spcAft>
                <a:spcPts val="450"/>
              </a:spcAft>
              <a:defRPr/>
            </a:pPr>
            <a:r>
              <a:rPr lang="en-US" sz="1875" dirty="0"/>
              <a:t>Movies still served as a welcome diversion. Newsreels, shown in movie theaters before feature films, informed the public of what was happening elsewhere in the world. Many feature films were patriotic stories that showed the day’s biggest stars as soldiers fighting the German and Japanese enemy. During the war years, there was a constant supply of patriotic movies.</a:t>
            </a:r>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culture of war</a:t>
            </a:r>
            <a:endParaRPr lang="en-US" sz="3000" b="1" dirty="0">
              <a:ea typeface="+mj-ea"/>
              <a:cs typeface="+mj-cs"/>
            </a:endParaRPr>
          </a:p>
        </p:txBody>
      </p:sp>
      <p:pic>
        <p:nvPicPr>
          <p:cNvPr id="5" name="Picture 4" descr="Jimmy Stewart, a movie star, enlisted in the military. He was awarded numerous commendations for his military service." title="Jimmy Stewart, a movie star, receiving a medal"/>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6401" y="1947387"/>
            <a:ext cx="2526572" cy="3196113"/>
          </a:xfrm>
          <a:prstGeom prst="rect">
            <a:avLst/>
          </a:prstGeom>
        </p:spPr>
      </p:pic>
      <p:sp>
        <p:nvSpPr>
          <p:cNvPr id="6" name="TextBox 5">
            <a:extLst>
              <a:ext uri="{FF2B5EF4-FFF2-40B4-BE49-F238E27FC236}">
                <a16:creationId xmlns:a16="http://schemas.microsoft.com/office/drawing/2014/main" id="{77853C51-2AC2-464F-B0BF-7C86E130DC0C}"/>
              </a:ext>
            </a:extLst>
          </p:cNvPr>
          <p:cNvSpPr txBox="1"/>
          <p:nvPr/>
        </p:nvSpPr>
        <p:spPr>
          <a:xfrm>
            <a:off x="7200900" y="5257800"/>
            <a:ext cx="1590500" cy="184666"/>
          </a:xfrm>
          <a:prstGeom prst="rect">
            <a:avLst/>
          </a:prstGeom>
          <a:noFill/>
        </p:spPr>
        <p:txBody>
          <a:bodyPr wrap="none" rtlCol="0">
            <a:spAutoFit/>
          </a:bodyPr>
          <a:lstStyle/>
          <a:p>
            <a:r>
              <a:rPr lang="en-US" sz="600" dirty="0"/>
              <a:t>(Image: U.S. History. OpenStax. Fig 27.12(b)) </a:t>
            </a:r>
          </a:p>
        </p:txBody>
      </p:sp>
    </p:spTree>
    <p:extLst>
      <p:ext uri="{BB962C8B-B14F-4D97-AF65-F5344CB8AC3E}">
        <p14:creationId xmlns:p14="http://schemas.microsoft.com/office/powerpoint/2010/main" val="3877874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13</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Aft>
                <a:spcPts val="450"/>
              </a:spcAft>
            </a:pPr>
            <a:r>
              <a:rPr lang="en-US" sz="1875" dirty="0"/>
              <a:t>African-Americans wanted to ensure that their service to the country earned them better opportunities and more equal treatment. In 1942, the President created the Fair Employment Practices Committee to ensure that there was no discrimination in the defense industries. They were effective in forcing defense contractors to hire African-Americans, but not in well-paid positions. During the war, the Congress of Racial Equality (CORE) used peaceful civil disobedience in the form of sit-ins to desegregate public spaces. CORE’s actions were in keeping with the goals of the </a:t>
            </a:r>
            <a:r>
              <a:rPr lang="en-US" sz="1875" b="1" dirty="0"/>
              <a:t>Double V campaign </a:t>
            </a:r>
            <a:r>
              <a:rPr lang="en-US" sz="1875" dirty="0"/>
              <a:t>that was begun in 1942. It called upon African-Americans to accomplish the two Vs: victory over foreign enemies and victory over racism in the United States. </a:t>
            </a:r>
          </a:p>
          <a:p>
            <a:pPr eaLnBrk="1" hangingPunct="1">
              <a:spcAft>
                <a:spcPts val="450"/>
              </a:spcAft>
            </a:pPr>
            <a:endParaRPr lang="en-US" sz="2100" dirty="0"/>
          </a:p>
          <a:p>
            <a:pPr eaLnBrk="1" hangingPunct="1">
              <a:spcAft>
                <a:spcPts val="450"/>
              </a:spcAft>
            </a:pPr>
            <a:endParaRPr lang="en-US" sz="210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Social tensions on the home front</a:t>
            </a:r>
            <a:endParaRPr lang="en-US" sz="3000" b="1" dirty="0">
              <a:ea typeface="+mj-ea"/>
              <a:cs typeface="+mj-cs"/>
            </a:endParaRPr>
          </a:p>
        </p:txBody>
      </p:sp>
    </p:spTree>
    <p:extLst>
      <p:ext uri="{BB962C8B-B14F-4D97-AF65-F5344CB8AC3E}">
        <p14:creationId xmlns:p14="http://schemas.microsoft.com/office/powerpoint/2010/main" val="3951172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14</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The Japanese attack on Pearl Harbor unleashed a cascade of racist assumptions about Japanese immigrants and Japanese-Americans in the United States that culminated in the relocation and </a:t>
            </a:r>
            <a:r>
              <a:rPr lang="en-US" sz="1875" b="1" dirty="0"/>
              <a:t>internment </a:t>
            </a:r>
            <a:r>
              <a:rPr lang="en-US" sz="1875" dirty="0"/>
              <a:t>of 120,000 people of Japanese ancestry, 66 percent of whom had been born in the United States. </a:t>
            </a:r>
          </a:p>
          <a:p>
            <a:endParaRPr lang="en-US" sz="1875" b="1" dirty="0"/>
          </a:p>
          <a:p>
            <a:r>
              <a:rPr lang="en-US" sz="1875" b="1" dirty="0"/>
              <a:t>Executive Order 9066</a:t>
            </a:r>
            <a:r>
              <a:rPr lang="en-US" sz="1875" dirty="0"/>
              <a:t>, signed in 1942, gave the army power to remove people from “military areas” to prevent sabotage or espionage. The army used this authority to relocate people of Japanese ancestry living along the Pacific coast to internment camps. Many Japanese-Americans lost their homes, businesses, property, and savings during internment. </a:t>
            </a:r>
            <a:endParaRPr lang="en-US" sz="1950" dirty="0"/>
          </a:p>
          <a:p>
            <a:endParaRPr lang="en-US" sz="2100" dirty="0"/>
          </a:p>
          <a:p>
            <a:endParaRPr lang="en-US" sz="195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Internment</a:t>
            </a:r>
            <a:endParaRPr lang="en-US" sz="3000" b="1" dirty="0">
              <a:ea typeface="+mj-ea"/>
              <a:cs typeface="+mj-cs"/>
            </a:endParaRPr>
          </a:p>
        </p:txBody>
      </p:sp>
    </p:spTree>
    <p:extLst>
      <p:ext uri="{BB962C8B-B14F-4D97-AF65-F5344CB8AC3E}">
        <p14:creationId xmlns:p14="http://schemas.microsoft.com/office/powerpoint/2010/main" val="4032702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15</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Franklin Roosevelt entered World War II with an eye toward a new postwar world where the United States would succeed Britain as the leader of Western capitalist democracies. Roosevelt, Churchill, and Joseph Stalin, known as the </a:t>
            </a:r>
            <a:r>
              <a:rPr lang="en-US" sz="1875" b="1" dirty="0"/>
              <a:t>Big Three</a:t>
            </a:r>
            <a:r>
              <a:rPr lang="en-US" sz="1875" dirty="0"/>
              <a:t>, took steps towards working in concert despite their differences. In January 1943, at Casablanca, Morocco, Churchill convinced Roosevelt to delay an invasion of France in favor of an invasion of Sicily. It was also at this conference that Roosevelt articulated the doctrine of “unconditional surrender.” Roosevelt agreed to demand an unconditional surrender from Germany and Japan to assure the Soviet Union that the United States would not negotiate a separate peace and prepare the former belligerents for a thorough and permanent transformation after the war. </a:t>
            </a:r>
          </a:p>
          <a:p>
            <a:endParaRPr lang="en-US" sz="2100" dirty="0"/>
          </a:p>
          <a:p>
            <a:endParaRPr lang="en-US" sz="2100" dirty="0"/>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Wartime diplomacy</a:t>
            </a:r>
            <a:endParaRPr lang="en-US" sz="3000" b="1" dirty="0">
              <a:ea typeface="+mj-ea"/>
              <a:cs typeface="+mj-cs"/>
            </a:endParaRPr>
          </a:p>
        </p:txBody>
      </p:sp>
    </p:spTree>
    <p:extLst>
      <p:ext uri="{BB962C8B-B14F-4D97-AF65-F5344CB8AC3E}">
        <p14:creationId xmlns:p14="http://schemas.microsoft.com/office/powerpoint/2010/main" val="2738235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16</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The Soviets engaged Germany in bitter struggles at Stalingrad and Leningrad. The United States landed in North Africa in 1942 and next invaded </a:t>
            </a:r>
          </a:p>
          <a:p>
            <a:endParaRPr lang="en-US" sz="1875" dirty="0"/>
          </a:p>
          <a:p>
            <a:r>
              <a:rPr lang="en-US" sz="1875" dirty="0"/>
              <a:t>On June 6, 1944, Allied forces stormed the beaches of northern France on </a:t>
            </a:r>
            <a:r>
              <a:rPr lang="en-US" sz="1875" b="1" dirty="0"/>
              <a:t>D-Day</a:t>
            </a:r>
            <a:r>
              <a:rPr lang="en-US" sz="1875" dirty="0"/>
              <a:t>. This diverted German forces from the eastern front to the west, though by then Russian forces had defeated the German army at Stalingrad and begun to push the Germans out of the Soviet Union. The Battle of the Bulge began on December 16, when the Germans attempted to divide the armies of the Western Allies, and raged until the end of January. The battle stopped German advances.</a:t>
            </a:r>
          </a:p>
          <a:p>
            <a:endParaRPr lang="en-US" sz="2100" dirty="0"/>
          </a:p>
          <a:p>
            <a:endParaRPr lang="en-US" sz="2100" dirty="0"/>
          </a:p>
          <a:p>
            <a:endParaRPr lang="en-US" sz="2100" dirty="0"/>
          </a:p>
          <a:p>
            <a:endParaRPr lang="en-US" sz="2100" dirty="0"/>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invasion of Europe</a:t>
            </a:r>
            <a:endParaRPr lang="en-US" sz="3000" b="1" dirty="0">
              <a:ea typeface="+mj-ea"/>
              <a:cs typeface="+mj-cs"/>
            </a:endParaRPr>
          </a:p>
        </p:txBody>
      </p:sp>
    </p:spTree>
    <p:extLst>
      <p:ext uri="{BB962C8B-B14F-4D97-AF65-F5344CB8AC3E}">
        <p14:creationId xmlns:p14="http://schemas.microsoft.com/office/powerpoint/2010/main" val="1022745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17</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Aft>
                <a:spcPts val="450"/>
              </a:spcAft>
            </a:pPr>
            <a:r>
              <a:rPr lang="en-US" sz="1875" dirty="0"/>
              <a:t>The Big Three last met in February 1945 at Yalta in the Soviet Union. Stalin’s armies were pushing the Germans back towards Berlin. Churchill and Roosevelt thus had to accept a number of compromises, including allowing the Communist government installed by the Soviet Union in Poland to remain in power until free elections took place. Stalin did reaffirm his commitment to enter the war against Japan following the surrender of Germany, and agreed that the Soviet Union would participate in the United Nations, a new peacekeeping body. The Big Three left Yalta planning to finalize plans for the shape of postwar Europe at a later conference. Roosevelt died on April 12, 1945, before the next meeting. Harry S. Truman became President.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Yalta</a:t>
            </a:r>
            <a:endParaRPr lang="en-US" sz="3000" b="1" dirty="0">
              <a:ea typeface="+mj-ea"/>
              <a:cs typeface="+mj-cs"/>
            </a:endParaRPr>
          </a:p>
        </p:txBody>
      </p:sp>
    </p:spTree>
    <p:extLst>
      <p:ext uri="{BB962C8B-B14F-4D97-AF65-F5344CB8AC3E}">
        <p14:creationId xmlns:p14="http://schemas.microsoft.com/office/powerpoint/2010/main" val="2644777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18</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By April 1945, Soviet forces reached Berlin and both the U.S. and Britain pushed up against Germany’s last defenses. Hitler committed suicide on April 30, 1945. On May 8, 1945, Germany surrendered.</a:t>
            </a:r>
          </a:p>
          <a:p>
            <a:pPr>
              <a:spcAft>
                <a:spcPts val="900"/>
              </a:spcAft>
            </a:pPr>
            <a:endParaRPr lang="en-US" sz="1875" dirty="0"/>
          </a:p>
          <a:p>
            <a:pPr>
              <a:spcAft>
                <a:spcPts val="900"/>
              </a:spcAft>
            </a:pPr>
            <a:r>
              <a:rPr lang="en-US" sz="1875" dirty="0"/>
              <a:t>Germany’s industries and cities were badly damaged. The Allies planned their rebuilding of Europe at the 1945 Potsdam Conference. Their plans included  dividing Germany and Austria into separate nations again and dividing their capital cities into four zones, each zone to be occupied by either the British, French, Americans, or Soviets.</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Victory in Europe</a:t>
            </a:r>
            <a:endParaRPr lang="en-US" sz="3000" b="1" dirty="0">
              <a:ea typeface="+mj-ea"/>
              <a:cs typeface="+mj-cs"/>
            </a:endParaRPr>
          </a:p>
        </p:txBody>
      </p:sp>
    </p:spTree>
    <p:extLst>
      <p:ext uri="{BB962C8B-B14F-4D97-AF65-F5344CB8AC3E}">
        <p14:creationId xmlns:p14="http://schemas.microsoft.com/office/powerpoint/2010/main" val="1125877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19</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spcBef>
                <a:spcPts val="0"/>
              </a:spcBef>
              <a:spcAft>
                <a:spcPts val="450"/>
              </a:spcAft>
              <a:defRPr/>
            </a:pPr>
            <a:r>
              <a:rPr lang="en-US" sz="1875" dirty="0"/>
              <a:t>Japanese forces won a series of early victories against Allied forces from 1941 to 1942. </a:t>
            </a:r>
          </a:p>
          <a:p>
            <a:pPr eaLnBrk="1" hangingPunct="1">
              <a:spcBef>
                <a:spcPts val="0"/>
              </a:spcBef>
              <a:spcAft>
                <a:spcPts val="450"/>
              </a:spcAft>
              <a:defRPr/>
            </a:pPr>
            <a:endParaRPr lang="en-US" sz="1875" dirty="0"/>
          </a:p>
          <a:p>
            <a:pPr eaLnBrk="1" hangingPunct="1">
              <a:spcBef>
                <a:spcPts val="0"/>
              </a:spcBef>
              <a:spcAft>
                <a:spcPts val="450"/>
              </a:spcAft>
              <a:defRPr/>
            </a:pPr>
            <a:r>
              <a:rPr lang="en-US" sz="1875" dirty="0"/>
              <a:t>The Allies turned the tide in 1942. Throughout 1943, the United States engaged in a campaign of island hopping, gradually moving across the Pacific to Japan. </a:t>
            </a:r>
          </a:p>
          <a:p>
            <a:pPr eaLnBrk="1" hangingPunct="1">
              <a:spcBef>
                <a:spcPts val="0"/>
              </a:spcBef>
              <a:spcAft>
                <a:spcPts val="450"/>
              </a:spcAft>
              <a:defRPr/>
            </a:pPr>
            <a:endParaRPr lang="en-US" sz="1875" dirty="0"/>
          </a:p>
          <a:p>
            <a:pPr eaLnBrk="1" hangingPunct="1">
              <a:spcBef>
                <a:spcPts val="0"/>
              </a:spcBef>
              <a:spcAft>
                <a:spcPts val="450"/>
              </a:spcAft>
              <a:defRPr/>
            </a:pPr>
            <a:r>
              <a:rPr lang="en-US" sz="1875" dirty="0"/>
              <a:t>By February 1945, American forces had reached the island of Iwo Jima, a forward air base for fighter planes. Two months later, the hardest-fought and bloodiest battle of the Pacific theater took place as American forces invaded Okinawa. The island was finally secured at the cost of seventeen thousand American soldiers killed and thirty-six thousand wounded. </a:t>
            </a:r>
          </a:p>
          <a:p>
            <a:pPr eaLnBrk="1" hangingPunct="1">
              <a:spcBef>
                <a:spcPts val="0"/>
              </a:spcBef>
              <a:spcAft>
                <a:spcPts val="450"/>
              </a:spcAft>
              <a:defRPr/>
            </a:pPr>
            <a:r>
              <a:rPr lang="en-US" sz="2100" dirty="0"/>
              <a:t> </a:t>
            </a:r>
          </a:p>
          <a:p>
            <a:pPr eaLnBrk="1" hangingPunct="1">
              <a:spcBef>
                <a:spcPts val="0"/>
              </a:spcBef>
              <a:spcAft>
                <a:spcPts val="450"/>
              </a:spcAft>
              <a:defRPr/>
            </a:pPr>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Pacific theater</a:t>
            </a:r>
            <a:endParaRPr lang="en-US" sz="3000" b="1" dirty="0">
              <a:ea typeface="+mj-ea"/>
              <a:cs typeface="+mj-cs"/>
            </a:endParaRPr>
          </a:p>
        </p:txBody>
      </p:sp>
    </p:spTree>
    <p:extLst>
      <p:ext uri="{BB962C8B-B14F-4D97-AF65-F5344CB8AC3E}">
        <p14:creationId xmlns:p14="http://schemas.microsoft.com/office/powerpoint/2010/main" val="3206704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The Russian Revolution of 1917, Germany’s defeat in World War I, and the Treaty of Versailles broke up empires and redrew the map of Europe. </a:t>
            </a:r>
          </a:p>
          <a:p>
            <a:endParaRPr lang="en-US" sz="1875" dirty="0"/>
          </a:p>
          <a:p>
            <a:r>
              <a:rPr lang="en-US" sz="1875" dirty="0"/>
              <a:t>During the 1920s and 1930s, most Americans were leery of international commitments to other nations that might restrict America’s ability to act independently. </a:t>
            </a:r>
          </a:p>
          <a:p>
            <a:endParaRPr lang="en-US" sz="1875" dirty="0"/>
          </a:p>
          <a:p>
            <a:r>
              <a:rPr lang="en-US" sz="1875" dirty="0"/>
              <a:t>While the United States focused on domestic issues, economic depression and political instability grew in Europe. The financial crash of 1929 further jeopardized global security. </a:t>
            </a:r>
          </a:p>
          <a:p>
            <a:endParaRPr lang="en-US" sz="2100" dirty="0"/>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origins of war</a:t>
            </a:r>
            <a:endParaRPr lang="en-US" sz="3000" b="1" dirty="0">
              <a:ea typeface="+mj-ea"/>
              <a:cs typeface="+mj-cs"/>
            </a:endParaRPr>
          </a:p>
        </p:txBody>
      </p:sp>
    </p:spTree>
    <p:extLst>
      <p:ext uri="{BB962C8B-B14F-4D97-AF65-F5344CB8AC3E}">
        <p14:creationId xmlns:p14="http://schemas.microsoft.com/office/powerpoint/2010/main" val="593587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20</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As early as 1939, German scientists had discovered the technology for the creation of the atomic bomb. Albert Einstein, who had emigrated to the United States to escape the Nazis, urged President Roosevelt to launch an American atomic research project. In 1941, the program received its code name: the </a:t>
            </a:r>
            <a:r>
              <a:rPr lang="en-US" sz="1875" b="1" dirty="0"/>
              <a:t>Manhattan Project</a:t>
            </a:r>
            <a:r>
              <a:rPr lang="en-US" sz="1875" dirty="0"/>
              <a:t>. </a:t>
            </a:r>
          </a:p>
          <a:p>
            <a:r>
              <a:rPr lang="en-US" sz="1875" dirty="0"/>
              <a:t>In 1945, the project’s scientists successfully tested the first atomic bomb. That year, the military began to prepare for its possible use. The city of Hiroshima, headquarters of the Japanese Second Army and a communications and supply hub, was chosen as the first target. The city of Kokura was chosen as the primary target of the second bomb, and Nagasaki, an industrial center producing war materiel and the largest seaport in southern Japan, was selected as a secondary target. </a:t>
            </a:r>
          </a:p>
          <a:p>
            <a:endParaRPr lang="en-US" sz="2100" dirty="0"/>
          </a:p>
          <a:p>
            <a:endParaRPr lang="en-US" sz="1950" dirty="0"/>
          </a:p>
          <a:p>
            <a:endParaRPr lang="en-US" sz="1950" dirty="0"/>
          </a:p>
          <a:p>
            <a:endParaRPr lang="en-US" sz="2100" dirty="0"/>
          </a:p>
          <a:p>
            <a:endParaRPr lang="en-US" sz="2100" dirty="0"/>
          </a:p>
          <a:p>
            <a:endParaRPr lang="en-US" sz="2100" dirty="0"/>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Manhattan Project</a:t>
            </a:r>
            <a:endParaRPr lang="en-US" sz="3000" b="1" dirty="0">
              <a:ea typeface="+mj-ea"/>
              <a:cs typeface="+mj-cs"/>
            </a:endParaRPr>
          </a:p>
        </p:txBody>
      </p:sp>
    </p:spTree>
    <p:extLst>
      <p:ext uri="{BB962C8B-B14F-4D97-AF65-F5344CB8AC3E}">
        <p14:creationId xmlns:p14="http://schemas.microsoft.com/office/powerpoint/2010/main" val="23049506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21</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Aft>
                <a:spcPts val="450"/>
              </a:spcAft>
            </a:pPr>
            <a:r>
              <a:rPr lang="en-US" sz="1875" dirty="0"/>
              <a:t>The </a:t>
            </a:r>
            <a:r>
              <a:rPr lang="en-US" sz="1875" b="1" i="1" dirty="0"/>
              <a:t>Enola Gay</a:t>
            </a:r>
            <a:r>
              <a:rPr lang="en-US" sz="1875" dirty="0"/>
              <a:t> dropped an atomic bomb on Hiroshima on August 6, 1945. Approximately seventy thousand people died in the original blast. The same number would later die of radiation poisoning. </a:t>
            </a:r>
          </a:p>
          <a:p>
            <a:pPr eaLnBrk="1" hangingPunct="1">
              <a:spcAft>
                <a:spcPts val="450"/>
              </a:spcAft>
            </a:pPr>
            <a:endParaRPr lang="en-US" sz="1875" dirty="0"/>
          </a:p>
          <a:p>
            <a:pPr eaLnBrk="1" hangingPunct="1">
              <a:spcAft>
                <a:spcPts val="450"/>
              </a:spcAft>
            </a:pPr>
            <a:r>
              <a:rPr lang="en-US" sz="1875" dirty="0"/>
              <a:t>A second atomic bomb was dropped on Nagasaki on August 9, 1945, killing at least sixty thousand people. </a:t>
            </a:r>
          </a:p>
          <a:p>
            <a:pPr eaLnBrk="1" hangingPunct="1">
              <a:spcAft>
                <a:spcPts val="450"/>
              </a:spcAft>
            </a:pPr>
            <a:endParaRPr lang="en-US" sz="1875" dirty="0"/>
          </a:p>
          <a:p>
            <a:pPr eaLnBrk="1" hangingPunct="1">
              <a:spcAft>
                <a:spcPts val="450"/>
              </a:spcAft>
            </a:pPr>
            <a:r>
              <a:rPr lang="en-US" sz="1875" dirty="0"/>
              <a:t>The decision to use nuclear weapons remains widely debated. American planners asserted that any invasion of Japan’s main islands would lead to excessive military and civilian deaths. Critics contend that Japan was ready to surrender. </a:t>
            </a: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Hiroshima and Nagasaki</a:t>
            </a:r>
            <a:endParaRPr lang="en-US" sz="3000" b="1" dirty="0">
              <a:ea typeface="+mj-ea"/>
              <a:cs typeface="+mj-cs"/>
            </a:endParaRPr>
          </a:p>
        </p:txBody>
      </p:sp>
    </p:spTree>
    <p:extLst>
      <p:ext uri="{BB962C8B-B14F-4D97-AF65-F5344CB8AC3E}">
        <p14:creationId xmlns:p14="http://schemas.microsoft.com/office/powerpoint/2010/main" val="26856238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22</a:t>
            </a:fld>
            <a:endParaRPr/>
          </a:p>
        </p:txBody>
      </p:sp>
      <p:sp>
        <p:nvSpPr>
          <p:cNvPr id="3" name="Rectangle 2"/>
          <p:cNvSpPr>
            <a:spLocks noChangeArrowheads="1"/>
          </p:cNvSpPr>
          <p:nvPr/>
        </p:nvSpPr>
        <p:spPr bwMode="auto">
          <a:xfrm>
            <a:off x="697706" y="1920478"/>
            <a:ext cx="7849791" cy="30739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Aft>
                <a:spcPts val="450"/>
              </a:spcAft>
              <a:buFont typeface="Arial" charset="0"/>
              <a:buChar char="•"/>
            </a:pPr>
            <a:r>
              <a:rPr lang="en-US" altLang="en-US" sz="1875" dirty="0"/>
              <a:t>Read the syllabus or schedule of assignments regularly. </a:t>
            </a:r>
          </a:p>
          <a:p>
            <a:pPr eaLnBrk="1" hangingPunct="1">
              <a:spcAft>
                <a:spcPts val="450"/>
              </a:spcAft>
              <a:buFont typeface="Arial" charset="0"/>
              <a:buChar char="•"/>
            </a:pPr>
            <a:r>
              <a:rPr lang="en-US" altLang="en-US" sz="1875" dirty="0"/>
              <a:t>Understand key terms; look up and define all unfamiliar words and terms.</a:t>
            </a:r>
          </a:p>
          <a:p>
            <a:pPr eaLnBrk="1" hangingPunct="1">
              <a:spcAft>
                <a:spcPts val="450"/>
              </a:spcAft>
              <a:buFont typeface="Arial" charset="0"/>
              <a:buChar char="•"/>
            </a:pPr>
            <a:r>
              <a:rPr lang="en-US" altLang="en-US" sz="1875" dirty="0"/>
              <a:t>Take notes on your readings, assigned media, and lectures. </a:t>
            </a:r>
          </a:p>
          <a:p>
            <a:pPr eaLnBrk="1" hangingPunct="1">
              <a:spcAft>
                <a:spcPts val="450"/>
              </a:spcAft>
              <a:buFont typeface="Arial" charset="0"/>
              <a:buChar char="•"/>
            </a:pPr>
            <a:r>
              <a:rPr lang="en-US" altLang="en-US" sz="1875" dirty="0"/>
              <a:t>As appropriate, work all questions and/or problems assigned and as many additional questions and/or problems as possible.</a:t>
            </a:r>
          </a:p>
          <a:p>
            <a:pPr eaLnBrk="1" hangingPunct="1">
              <a:spcAft>
                <a:spcPts val="450"/>
              </a:spcAft>
              <a:buFont typeface="Arial" charset="0"/>
              <a:buChar char="•"/>
            </a:pPr>
            <a:r>
              <a:rPr lang="en-US" altLang="en-US" sz="1875" dirty="0"/>
              <a:t>Discuss topics with classmates. </a:t>
            </a:r>
          </a:p>
          <a:p>
            <a:pPr eaLnBrk="1" hangingPunct="1">
              <a:spcAft>
                <a:spcPts val="450"/>
              </a:spcAft>
              <a:buFont typeface="Arial" charset="0"/>
              <a:buChar char="•"/>
            </a:pPr>
            <a:r>
              <a:rPr lang="en-US" altLang="en-US" sz="1875" dirty="0"/>
              <a:t>Frequently review your notes. Make flow charts and outlines from your notes to help you study for assessments. </a:t>
            </a:r>
          </a:p>
          <a:p>
            <a:pPr eaLnBrk="1" hangingPunct="1">
              <a:spcAft>
                <a:spcPts val="450"/>
              </a:spcAft>
              <a:buFont typeface="Arial" charset="0"/>
              <a:buChar char="•"/>
            </a:pPr>
            <a:r>
              <a:rPr lang="en-US" altLang="en-US" sz="1875" dirty="0"/>
              <a:t>Complete all course assessments. </a:t>
            </a:r>
          </a:p>
        </p:txBody>
      </p:sp>
      <p:sp>
        <p:nvSpPr>
          <p:cNvPr id="4" name="Rectangle 3"/>
          <p:cNvSpPr>
            <a:spLocks noChangeArrowheads="1"/>
          </p:cNvSpPr>
          <p:nvPr/>
        </p:nvSpPr>
        <p:spPr bwMode="auto">
          <a:xfrm>
            <a:off x="2341960" y="1095375"/>
            <a:ext cx="4290726"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r>
              <a:rPr lang="en-US" altLang="en-US" sz="3000" b="1"/>
              <a:t>How to study this module</a:t>
            </a:r>
          </a:p>
        </p:txBody>
      </p:sp>
    </p:spTree>
    <p:extLst>
      <p:ext uri="{BB962C8B-B14F-4D97-AF65-F5344CB8AC3E}">
        <p14:creationId xmlns:p14="http://schemas.microsoft.com/office/powerpoint/2010/main" val="4103860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3</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In 1919, Mussolini created the Italian Combat Squadron. The fascist organization called for a totalitarian form of government, loyalty to the state, and a heightened focus on national unity, militarism, and social Darwinism. Industrialists, who saw Fascism as a bulwark against growing socialist and communist movements, supported Mussolini’s rise to prime minister in 1922. </a:t>
            </a:r>
          </a:p>
          <a:p>
            <a:endParaRPr lang="en-US" sz="1875" dirty="0"/>
          </a:p>
          <a:p>
            <a:r>
              <a:rPr lang="en-US" sz="1875" dirty="0"/>
              <a:t>In Germany, Adolf Hitler’s anti-communist National Socialist Party—the Nazis—promised to return Germany to greatness after a long period of economic instability following World War I. Further, the growth of the Communist Party frightened the wealthy and middle class and the Treaty of Versailles led to resentment of the Allies. was born. By 1933, the Nazis were the largest party in the German legislature. </a:t>
            </a:r>
          </a:p>
          <a:p>
            <a:endParaRPr lang="en-US" sz="1950" dirty="0"/>
          </a:p>
          <a:p>
            <a:endParaRPr lang="en-US" sz="2100" dirty="0"/>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Fascism</a:t>
            </a:r>
            <a:endParaRPr lang="en-US" sz="3000" b="1" dirty="0">
              <a:ea typeface="+mj-ea"/>
              <a:cs typeface="+mj-cs"/>
            </a:endParaRPr>
          </a:p>
        </p:txBody>
      </p:sp>
    </p:spTree>
    <p:extLst>
      <p:ext uri="{BB962C8B-B14F-4D97-AF65-F5344CB8AC3E}">
        <p14:creationId xmlns:p14="http://schemas.microsoft.com/office/powerpoint/2010/main" val="2795454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4</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The Nazis legislature passed the Enabling Act, which gave Hitler the power to make all laws for the next four years. Hitler thus effectively became the dictator of Germany and remained so long after the four-year term passed. </a:t>
            </a:r>
          </a:p>
          <a:p>
            <a:endParaRPr lang="en-US" sz="1875" dirty="0"/>
          </a:p>
          <a:p>
            <a:r>
              <a:rPr lang="en-US" sz="1875" dirty="0"/>
              <a:t>Once in power, Hitler began to rebuild German military might. </a:t>
            </a:r>
          </a:p>
          <a:p>
            <a:endParaRPr lang="en-US" sz="1875" dirty="0"/>
          </a:p>
          <a:p>
            <a:r>
              <a:rPr lang="en-US" sz="1875" dirty="0"/>
              <a:t>In 1936, Hitler dispatched military units into the Rhineland, on the border with France, which was an act contrary to the provisions of the Versailles Treaty. </a:t>
            </a:r>
          </a:p>
          <a:p>
            <a:endParaRPr lang="en-US" sz="1875" dirty="0"/>
          </a:p>
          <a:p>
            <a:r>
              <a:rPr lang="en-US" sz="1875" dirty="0"/>
              <a:t>In March 1938, claiming that he sought to reunite ethnic Germans within one country, Hitler invaded and annexed Austria. </a:t>
            </a:r>
            <a:endParaRPr lang="en-US" altLang="en-US" sz="1875"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Germany</a:t>
            </a:r>
            <a:endParaRPr lang="en-US" sz="3000" b="1" dirty="0">
              <a:ea typeface="+mj-ea"/>
              <a:cs typeface="+mj-cs"/>
            </a:endParaRPr>
          </a:p>
        </p:txBody>
      </p:sp>
    </p:spTree>
    <p:extLst>
      <p:ext uri="{BB962C8B-B14F-4D97-AF65-F5344CB8AC3E}">
        <p14:creationId xmlns:p14="http://schemas.microsoft.com/office/powerpoint/2010/main" val="1588327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5</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At a conference in Munich later that year, the prime ministers of Great Britain and France agreed to the partial dismemberment of Czechoslovakia and the occupation of the Sudetenland (a region with a sizable German population) by German troops. This Munich Pact offered a policy of </a:t>
            </a:r>
            <a:r>
              <a:rPr lang="en-US" sz="1875" b="1" dirty="0"/>
              <a:t>appeasement </a:t>
            </a:r>
            <a:r>
              <a:rPr lang="en-US" sz="1875" dirty="0"/>
              <a:t>to avoid war. </a:t>
            </a:r>
          </a:p>
          <a:p>
            <a:endParaRPr lang="en-US" sz="1875" dirty="0"/>
          </a:p>
          <a:p>
            <a:r>
              <a:rPr lang="en-US" sz="1875" dirty="0"/>
              <a:t>Not long after the agreement, Germany occupied the rest of Czechoslovakia. In the Soviet Union, Premier Joseph Stalin realized that Poland was most likely next. Although fiercely opposed to Hitler, Stalin decided the best way to protect the Soviet Union and gain territory was to form a non-aggression pact dividing influence over Poland. In 1939, both countries invaded Poland.</a:t>
            </a:r>
          </a:p>
          <a:p>
            <a:endParaRPr lang="en-US" altLang="en-US" sz="1875" dirty="0"/>
          </a:p>
          <a:p>
            <a:r>
              <a:rPr lang="en-US" altLang="en-US" sz="1875" dirty="0"/>
              <a:t>Britain and France declared war on Germany. </a:t>
            </a: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Appeasement</a:t>
            </a:r>
            <a:endParaRPr lang="en-US" sz="3000" b="1" dirty="0">
              <a:ea typeface="+mj-ea"/>
              <a:cs typeface="+mj-cs"/>
            </a:endParaRPr>
          </a:p>
        </p:txBody>
      </p:sp>
    </p:spTree>
    <p:extLst>
      <p:ext uri="{BB962C8B-B14F-4D97-AF65-F5344CB8AC3E}">
        <p14:creationId xmlns:p14="http://schemas.microsoft.com/office/powerpoint/2010/main" val="1691446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6</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Militaristic politicians also took control of Japan in the 1930s. The Japanese had worked for decades to become a prosperous, respected nation. Japanese militarists were fiercely supportive of a capitalist economy. They viewed with great concern the rise of communism in the Soviet Union and, in particular, China. Like its European allies, Japan was intent upon creating an empire for itself. In 1931, it created a new nation, a puppet state called Manchukuo, which had been cobbled together from the three northernmost provinces of China. Although the League of Nations formally protested Japan’s seizure of Chinese territory in 1931 and 1932, it did nothing else. In 1937, a clash between Japanese and Chinese troops, known as the Marco Polo Bridge Incident, led to a full-scale invasion of China by the Japanese.</a:t>
            </a:r>
            <a:endParaRPr lang="en-US" sz="1875"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Japan</a:t>
            </a:r>
            <a:endParaRPr lang="en-US" sz="3000" b="1" dirty="0">
              <a:ea typeface="+mj-ea"/>
              <a:cs typeface="+mj-cs"/>
            </a:endParaRPr>
          </a:p>
        </p:txBody>
      </p:sp>
    </p:spTree>
    <p:extLst>
      <p:ext uri="{BB962C8B-B14F-4D97-AF65-F5344CB8AC3E}">
        <p14:creationId xmlns:p14="http://schemas.microsoft.com/office/powerpoint/2010/main" val="2825856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7</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President Roosevelt hoped to offer U.S. support in Europe and Asia, but Congress’s commitment to nonintervention was difficult to overcome. Roosevelt was aware of Nazi persecution of the Jews but did little to aid them. To ensure that the United States did not get drawn into another war, Congress passed a series of Neutrality Acts. </a:t>
            </a:r>
          </a:p>
          <a:p>
            <a:endParaRPr lang="en-US" sz="1875" dirty="0"/>
          </a:p>
          <a:p>
            <a:r>
              <a:rPr lang="en-US" sz="1875" dirty="0"/>
              <a:t>Once all-out war began between Japan and China in 1937 and war broke out in Europe in 1939, Roosevelt worked with Congress to alter the Neutrality Laws and permit a policy of “cash and carry” for Britain and France. The legislation permitted belligerents to purchase war </a:t>
            </a:r>
            <a:r>
              <a:rPr lang="en-US" sz="1875" b="1" dirty="0"/>
              <a:t>materiel </a:t>
            </a:r>
            <a:r>
              <a:rPr lang="en-US" sz="1875" dirty="0"/>
              <a:t>if they could pay cash for it and arrange for its transportation on their own ships. </a:t>
            </a:r>
          </a:p>
          <a:p>
            <a:endParaRPr lang="en-US" sz="1950" dirty="0"/>
          </a:p>
          <a:p>
            <a:endParaRPr lang="en-US" sz="2100" dirty="0"/>
          </a:p>
          <a:p>
            <a:endParaRPr lang="en-US" sz="2100" dirty="0"/>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From neutrality to engagement</a:t>
            </a:r>
            <a:endParaRPr lang="en-US" sz="3000" b="1" dirty="0">
              <a:ea typeface="+mj-ea"/>
              <a:cs typeface="+mj-cs"/>
            </a:endParaRPr>
          </a:p>
        </p:txBody>
      </p:sp>
    </p:spTree>
    <p:extLst>
      <p:ext uri="{BB962C8B-B14F-4D97-AF65-F5344CB8AC3E}">
        <p14:creationId xmlns:p14="http://schemas.microsoft.com/office/powerpoint/2010/main" val="1795549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8</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The Germans defeated France. Then Germany tried to bomb England into submission. In June 1941, Hitler broke the nonaggression pact with the Soviet Union and marched his armies into Soviet territory. In August 1941, Roosevelt met with the new British prime minister, Winston Churchill. They drafted the </a:t>
            </a:r>
            <a:r>
              <a:rPr lang="en-US" sz="1875" b="1" dirty="0"/>
              <a:t>Atlantic Charter</a:t>
            </a:r>
            <a:r>
              <a:rPr lang="en-US" sz="1875" dirty="0"/>
              <a:t>, which stated that citizens of all countries should be given the right of self-determination, self-government should be restored, and trade barriers should be lowered. It also renounced the use of force to settle international disputes and called for postwar disarmament. Concerns over Britain’s ability to defend itself influenced Congress to authorize a policy of </a:t>
            </a:r>
            <a:r>
              <a:rPr lang="en-US" sz="1875" b="1" dirty="0"/>
              <a:t>lend-lease</a:t>
            </a:r>
            <a:r>
              <a:rPr lang="en-US" sz="1875" dirty="0"/>
              <a:t>, by which the United States could sell, lease, or transfer armaments to any nation important to the defense of the U.S.</a:t>
            </a:r>
            <a:endParaRPr lang="en-US" sz="1875"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Atlantic Charter</a:t>
            </a:r>
            <a:endParaRPr lang="en-US" sz="3000" b="1" dirty="0">
              <a:ea typeface="+mj-ea"/>
              <a:cs typeface="+mj-cs"/>
            </a:endParaRPr>
          </a:p>
        </p:txBody>
      </p:sp>
    </p:spTree>
    <p:extLst>
      <p:ext uri="{BB962C8B-B14F-4D97-AF65-F5344CB8AC3E}">
        <p14:creationId xmlns:p14="http://schemas.microsoft.com/office/powerpoint/2010/main" val="3297915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9</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After France’s defeat, Japan occupied French Indochina. In response, the United States began to embargo the shipment of materials to Japan. Japan sought to control oil reserves in the Dutch East Indies, but the Philippines, a U.S. territory, lay on the oil tanker route. The Japanese negotiated with the U.S., who called for Japan to completely withdraw from China and enter into nonaggression pacts with all the Pacific powers. </a:t>
            </a:r>
          </a:p>
          <a:p>
            <a:endParaRPr lang="en-US" sz="1875" dirty="0"/>
          </a:p>
          <a:p>
            <a:r>
              <a:rPr lang="en-US" sz="1875" dirty="0"/>
              <a:t>Japan attacked the U.S. Pacific fleet at anchor in Pearl Harbor, Hawaii, on December 7, 1941. President Roosevelt asked Congress for a declaration of war, which it delivered to Japan on December 8. On December 11, Germany and Italy declared war on the U.S. in accordance with their alliance with Japan.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“A date which will live in infamy”</a:t>
            </a:r>
            <a:endParaRPr lang="en-US" sz="3000" b="1" dirty="0">
              <a:ea typeface="+mj-ea"/>
              <a:cs typeface="+mj-cs"/>
            </a:endParaRPr>
          </a:p>
        </p:txBody>
      </p:sp>
    </p:spTree>
    <p:extLst>
      <p:ext uri="{BB962C8B-B14F-4D97-AF65-F5344CB8AC3E}">
        <p14:creationId xmlns:p14="http://schemas.microsoft.com/office/powerpoint/2010/main" val="41260341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3691</TotalTime>
  <Words>2586</Words>
  <Application>Microsoft Office PowerPoint</Application>
  <PresentationFormat>On-screen Show (4:3)</PresentationFormat>
  <Paragraphs>196</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Quicksand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Government</dc:title>
  <dc:creator>Schulze, Amy</dc:creator>
  <cp:lastModifiedBy>Lang, Jennifer R.</cp:lastModifiedBy>
  <cp:revision>149</cp:revision>
  <cp:lastPrinted>2018-01-31T01:50:56Z</cp:lastPrinted>
  <dcterms:modified xsi:type="dcterms:W3CDTF">2022-05-26T17:47:12Z</dcterms:modified>
</cp:coreProperties>
</file>