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handoutMasterIdLst>
    <p:handoutMasterId r:id="rId38"/>
  </p:handoutMasterIdLst>
  <p:sldIdLst>
    <p:sldId id="256" r:id="rId2"/>
    <p:sldId id="291" r:id="rId3"/>
    <p:sldId id="266" r:id="rId4"/>
    <p:sldId id="257" r:id="rId5"/>
    <p:sldId id="267" r:id="rId6"/>
    <p:sldId id="280" r:id="rId7"/>
    <p:sldId id="268" r:id="rId8"/>
    <p:sldId id="281" r:id="rId9"/>
    <p:sldId id="282" r:id="rId10"/>
    <p:sldId id="283" r:id="rId11"/>
    <p:sldId id="258" r:id="rId12"/>
    <p:sldId id="269" r:id="rId13"/>
    <p:sldId id="259" r:id="rId14"/>
    <p:sldId id="270" r:id="rId15"/>
    <p:sldId id="284" r:id="rId16"/>
    <p:sldId id="260" r:id="rId17"/>
    <p:sldId id="271" r:id="rId18"/>
    <p:sldId id="261" r:id="rId19"/>
    <p:sldId id="272" r:id="rId20"/>
    <p:sldId id="262" r:id="rId21"/>
    <p:sldId id="273" r:id="rId22"/>
    <p:sldId id="285" r:id="rId23"/>
    <p:sldId id="286" r:id="rId24"/>
    <p:sldId id="287" r:id="rId25"/>
    <p:sldId id="263" r:id="rId26"/>
    <p:sldId id="274" r:id="rId27"/>
    <p:sldId id="264" r:id="rId28"/>
    <p:sldId id="275" r:id="rId29"/>
    <p:sldId id="265" r:id="rId30"/>
    <p:sldId id="278" r:id="rId31"/>
    <p:sldId id="276" r:id="rId32"/>
    <p:sldId id="277" r:id="rId33"/>
    <p:sldId id="288" r:id="rId34"/>
    <p:sldId id="289" r:id="rId35"/>
    <p:sldId id="290" r:id="rId36"/>
    <p:sldId id="279"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Garamond" panose="02020404030301010803" pitchFamily="18"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Garamond" panose="02020404030301010803" pitchFamily="18"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Garamond" panose="02020404030301010803" pitchFamily="18"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Garamond" panose="02020404030301010803"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1A7686C-B8DA-297D-E5B7-8279823674F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23555" name="Rectangle 3">
            <a:extLst>
              <a:ext uri="{FF2B5EF4-FFF2-40B4-BE49-F238E27FC236}">
                <a16:creationId xmlns:a16="http://schemas.microsoft.com/office/drawing/2014/main" id="{51460673-FF1D-AB05-F880-891F73F5FC40}"/>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en-US"/>
          </a:p>
        </p:txBody>
      </p:sp>
      <p:sp>
        <p:nvSpPr>
          <p:cNvPr id="23556" name="Rectangle 4">
            <a:extLst>
              <a:ext uri="{FF2B5EF4-FFF2-40B4-BE49-F238E27FC236}">
                <a16:creationId xmlns:a16="http://schemas.microsoft.com/office/drawing/2014/main" id="{8CC53E87-F4DF-2BFB-1DC7-A8F3841B9B34}"/>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23557" name="Rectangle 5">
            <a:extLst>
              <a:ext uri="{FF2B5EF4-FFF2-40B4-BE49-F238E27FC236}">
                <a16:creationId xmlns:a16="http://schemas.microsoft.com/office/drawing/2014/main" id="{93622258-D88D-9C52-5855-1A3743072CE7}"/>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7C411815-D7CE-124B-B9F0-B106A9CF8C09}"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63C004F-3307-BA0E-43BA-72B93BAA7FEA}"/>
              </a:ext>
            </a:extLst>
          </p:cNvPr>
          <p:cNvGrpSpPr>
            <a:grpSpLocks/>
          </p:cNvGrpSpPr>
          <p:nvPr/>
        </p:nvGrpSpPr>
        <p:grpSpPr bwMode="auto">
          <a:xfrm>
            <a:off x="0" y="2438400"/>
            <a:ext cx="9144000" cy="4046538"/>
            <a:chOff x="0" y="1536"/>
            <a:chExt cx="5760" cy="2549"/>
          </a:xfrm>
        </p:grpSpPr>
        <p:sp>
          <p:nvSpPr>
            <p:cNvPr id="5" name="Rectangle 3">
              <a:extLst>
                <a:ext uri="{FF2B5EF4-FFF2-40B4-BE49-F238E27FC236}">
                  <a16:creationId xmlns:a16="http://schemas.microsoft.com/office/drawing/2014/main" id="{F0003C19-6DD6-52A0-BB7E-E25F39D64298}"/>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ZW">
                <a:ea typeface="+mn-ea"/>
              </a:endParaRPr>
            </a:p>
          </p:txBody>
        </p:sp>
        <p:sp>
          <p:nvSpPr>
            <p:cNvPr id="6" name="Freeform 4">
              <a:extLst>
                <a:ext uri="{FF2B5EF4-FFF2-40B4-BE49-F238E27FC236}">
                  <a16:creationId xmlns:a16="http://schemas.microsoft.com/office/drawing/2014/main" id="{71CEB8BC-5509-F07C-BE34-ED48774C4AB8}"/>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a:extLst>
                <a:ext uri="{FF2B5EF4-FFF2-40B4-BE49-F238E27FC236}">
                  <a16:creationId xmlns:a16="http://schemas.microsoft.com/office/drawing/2014/main" id="{4D51A60C-5B6A-229F-A761-A34BD5633FBB}"/>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a:extLst>
                <a:ext uri="{FF2B5EF4-FFF2-40B4-BE49-F238E27FC236}">
                  <a16:creationId xmlns:a16="http://schemas.microsoft.com/office/drawing/2014/main" id="{B6437E58-D707-3A77-B2AF-0E0E3951A8CC}"/>
                </a:ext>
              </a:extLst>
            </p:cNvPr>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ZW">
                <a:ea typeface="+mn-ea"/>
              </a:endParaRPr>
            </a:p>
          </p:txBody>
        </p:sp>
        <p:sp>
          <p:nvSpPr>
            <p:cNvPr id="9" name="Freeform 7">
              <a:extLst>
                <a:ext uri="{FF2B5EF4-FFF2-40B4-BE49-F238E27FC236}">
                  <a16:creationId xmlns:a16="http://schemas.microsoft.com/office/drawing/2014/main" id="{7B77F3E6-A377-AD10-8239-14828670D4F8}"/>
                </a:ext>
              </a:extLst>
            </p:cNvPr>
            <p:cNvSpPr>
              <a:spLocks/>
            </p:cNvSpPr>
            <p:nvPr userDrawn="1"/>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19650490-4CAF-51EF-9BF9-EC2B16EE02D5}"/>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39654274-E907-6F1A-5D1B-E720B420DEDE}"/>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1DBD210A-FB2B-0087-36D2-507D273CDE9D}"/>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a:extLst>
                <a:ext uri="{FF2B5EF4-FFF2-40B4-BE49-F238E27FC236}">
                  <a16:creationId xmlns:a16="http://schemas.microsoft.com/office/drawing/2014/main" id="{57A132BF-D73D-0545-7575-7D8FF7696589}"/>
                </a:ext>
              </a:extLst>
            </p:cNvPr>
            <p:cNvSpPr>
              <a:spLocks/>
            </p:cNvSpPr>
            <p:nvPr userDrawn="1"/>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57F80CA4-071D-56D1-DAA5-EA9EA7A475B3}"/>
                </a:ext>
              </a:extLst>
            </p:cNvPr>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ZW">
                <a:ea typeface="+mn-ea"/>
              </a:endParaRPr>
            </a:p>
          </p:txBody>
        </p:sp>
        <p:sp>
          <p:nvSpPr>
            <p:cNvPr id="15" name="Freeform 13">
              <a:extLst>
                <a:ext uri="{FF2B5EF4-FFF2-40B4-BE49-F238E27FC236}">
                  <a16:creationId xmlns:a16="http://schemas.microsoft.com/office/drawing/2014/main" id="{539FB3FE-CDA9-FF8C-4EC2-FD14645EF168}"/>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46D9F4B7-3525-C50C-E1CF-B5D2A059C7F6}"/>
                </a:ext>
              </a:extLst>
            </p:cNvPr>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ZW">
                <a:ea typeface="+mn-ea"/>
              </a:endParaRPr>
            </a:p>
          </p:txBody>
        </p:sp>
        <p:sp>
          <p:nvSpPr>
            <p:cNvPr id="17" name="Freeform 15">
              <a:extLst>
                <a:ext uri="{FF2B5EF4-FFF2-40B4-BE49-F238E27FC236}">
                  <a16:creationId xmlns:a16="http://schemas.microsoft.com/office/drawing/2014/main" id="{82264182-3396-0CDC-48D3-F88B025BFF36}"/>
                </a:ext>
              </a:extLst>
            </p:cNvPr>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ZW">
                <a:ea typeface="+mn-ea"/>
              </a:endParaRPr>
            </a:p>
          </p:txBody>
        </p:sp>
        <p:sp>
          <p:nvSpPr>
            <p:cNvPr id="18" name="Freeform 16">
              <a:extLst>
                <a:ext uri="{FF2B5EF4-FFF2-40B4-BE49-F238E27FC236}">
                  <a16:creationId xmlns:a16="http://schemas.microsoft.com/office/drawing/2014/main" id="{49F77D3E-C70F-4982-8D89-01725B2D7F1F}"/>
                </a:ext>
              </a:extLst>
            </p:cNvPr>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ZW">
                <a:ea typeface="+mn-ea"/>
              </a:endParaRPr>
            </a:p>
          </p:txBody>
        </p:sp>
        <p:sp>
          <p:nvSpPr>
            <p:cNvPr id="19" name="Freeform 17">
              <a:extLst>
                <a:ext uri="{FF2B5EF4-FFF2-40B4-BE49-F238E27FC236}">
                  <a16:creationId xmlns:a16="http://schemas.microsoft.com/office/drawing/2014/main" id="{5A7897F6-E80D-33E8-7857-1CE17C4B324A}"/>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30"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13331"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a:extLst>
              <a:ext uri="{FF2B5EF4-FFF2-40B4-BE49-F238E27FC236}">
                <a16:creationId xmlns:a16="http://schemas.microsoft.com/office/drawing/2014/main" id="{1AAF3E2C-EDEE-440F-0542-09B50420D44D}"/>
              </a:ext>
            </a:extLst>
          </p:cNvPr>
          <p:cNvSpPr>
            <a:spLocks noGrp="1" noChangeArrowheads="1"/>
          </p:cNvSpPr>
          <p:nvPr>
            <p:ph type="dt" sz="quarter" idx="10"/>
          </p:nvPr>
        </p:nvSpPr>
        <p:spPr/>
        <p:txBody>
          <a:bodyPr/>
          <a:lstStyle>
            <a:lvl1pPr>
              <a:defRPr/>
            </a:lvl1pPr>
          </a:lstStyle>
          <a:p>
            <a:pPr>
              <a:defRPr/>
            </a:pPr>
            <a:endParaRPr lang="en-US"/>
          </a:p>
        </p:txBody>
      </p:sp>
      <p:sp>
        <p:nvSpPr>
          <p:cNvPr id="21" name="Rectangle 21">
            <a:extLst>
              <a:ext uri="{FF2B5EF4-FFF2-40B4-BE49-F238E27FC236}">
                <a16:creationId xmlns:a16="http://schemas.microsoft.com/office/drawing/2014/main" id="{7B4EB50B-46E6-2E99-9C8A-49959B6508D9}"/>
              </a:ext>
            </a:extLst>
          </p:cNvPr>
          <p:cNvSpPr>
            <a:spLocks noGrp="1" noChangeArrowheads="1"/>
          </p:cNvSpPr>
          <p:nvPr>
            <p:ph type="ftr" sz="quarter" idx="11"/>
          </p:nvPr>
        </p:nvSpPr>
        <p:spPr/>
        <p:txBody>
          <a:bodyPr/>
          <a:lstStyle>
            <a:lvl1pPr>
              <a:defRPr/>
            </a:lvl1pPr>
          </a:lstStyle>
          <a:p>
            <a:pPr>
              <a:defRPr/>
            </a:pPr>
            <a:endParaRPr lang="en-US"/>
          </a:p>
        </p:txBody>
      </p:sp>
      <p:sp>
        <p:nvSpPr>
          <p:cNvPr id="22" name="Rectangle 22">
            <a:extLst>
              <a:ext uri="{FF2B5EF4-FFF2-40B4-BE49-F238E27FC236}">
                <a16:creationId xmlns:a16="http://schemas.microsoft.com/office/drawing/2014/main" id="{86758896-0B95-1020-540B-CF61F26E466E}"/>
              </a:ext>
            </a:extLst>
          </p:cNvPr>
          <p:cNvSpPr>
            <a:spLocks noGrp="1" noChangeArrowheads="1"/>
          </p:cNvSpPr>
          <p:nvPr>
            <p:ph type="sldNum" sz="quarter" idx="12"/>
          </p:nvPr>
        </p:nvSpPr>
        <p:spPr/>
        <p:txBody>
          <a:bodyPr/>
          <a:lstStyle>
            <a:lvl1pPr>
              <a:defRPr/>
            </a:lvl1pPr>
          </a:lstStyle>
          <a:p>
            <a:fld id="{097EBC21-78CD-D845-B6F8-2011C645AD02}" type="slidenum">
              <a:rPr lang="en-US" altLang="en-US"/>
              <a:pPr/>
              <a:t>‹#›</a:t>
            </a:fld>
            <a:endParaRPr lang="en-US" altLang="en-US"/>
          </a:p>
        </p:txBody>
      </p:sp>
    </p:spTree>
    <p:extLst>
      <p:ext uri="{BB962C8B-B14F-4D97-AF65-F5344CB8AC3E}">
        <p14:creationId xmlns:p14="http://schemas.microsoft.com/office/powerpoint/2010/main" val="139451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Rectangle 19">
            <a:extLst>
              <a:ext uri="{FF2B5EF4-FFF2-40B4-BE49-F238E27FC236}">
                <a16:creationId xmlns:a16="http://schemas.microsoft.com/office/drawing/2014/main" id="{79938DE1-60B2-EDC6-2B50-E20B75D15C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EE512352-482E-5E65-3ABA-2A05D63049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7FE2740F-72E2-03A6-B9FD-2AF4D02C5E7F}"/>
              </a:ext>
            </a:extLst>
          </p:cNvPr>
          <p:cNvSpPr>
            <a:spLocks noGrp="1" noChangeArrowheads="1"/>
          </p:cNvSpPr>
          <p:nvPr>
            <p:ph type="sldNum" sz="quarter" idx="12"/>
          </p:nvPr>
        </p:nvSpPr>
        <p:spPr>
          <a:ln/>
        </p:spPr>
        <p:txBody>
          <a:bodyPr/>
          <a:lstStyle>
            <a:lvl1pPr>
              <a:defRPr/>
            </a:lvl1pPr>
          </a:lstStyle>
          <a:p>
            <a:fld id="{77BEF0B2-F283-5A4E-A8A9-394DA0420023}" type="slidenum">
              <a:rPr lang="en-US" altLang="en-US"/>
              <a:pPr/>
              <a:t>‹#›</a:t>
            </a:fld>
            <a:endParaRPr lang="en-US" altLang="en-US"/>
          </a:p>
        </p:txBody>
      </p:sp>
    </p:spTree>
    <p:extLst>
      <p:ext uri="{BB962C8B-B14F-4D97-AF65-F5344CB8AC3E}">
        <p14:creationId xmlns:p14="http://schemas.microsoft.com/office/powerpoint/2010/main" val="363799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Rectangle 19">
            <a:extLst>
              <a:ext uri="{FF2B5EF4-FFF2-40B4-BE49-F238E27FC236}">
                <a16:creationId xmlns:a16="http://schemas.microsoft.com/office/drawing/2014/main" id="{3F86926D-BACB-FB92-0246-FC5F87DE86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8F0F3E64-F4C5-7B61-C040-13BDA3C088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134F18DA-3839-519F-584F-A867563D6519}"/>
              </a:ext>
            </a:extLst>
          </p:cNvPr>
          <p:cNvSpPr>
            <a:spLocks noGrp="1" noChangeArrowheads="1"/>
          </p:cNvSpPr>
          <p:nvPr>
            <p:ph type="sldNum" sz="quarter" idx="12"/>
          </p:nvPr>
        </p:nvSpPr>
        <p:spPr>
          <a:ln/>
        </p:spPr>
        <p:txBody>
          <a:bodyPr/>
          <a:lstStyle>
            <a:lvl1pPr>
              <a:defRPr/>
            </a:lvl1pPr>
          </a:lstStyle>
          <a:p>
            <a:fld id="{AB3D081A-408D-E74D-AAD2-A2E451062544}" type="slidenum">
              <a:rPr lang="en-US" altLang="en-US"/>
              <a:pPr/>
              <a:t>‹#›</a:t>
            </a:fld>
            <a:endParaRPr lang="en-US" altLang="en-US"/>
          </a:p>
        </p:txBody>
      </p:sp>
    </p:spTree>
    <p:extLst>
      <p:ext uri="{BB962C8B-B14F-4D97-AF65-F5344CB8AC3E}">
        <p14:creationId xmlns:p14="http://schemas.microsoft.com/office/powerpoint/2010/main" val="4042364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Rectangle 19">
            <a:extLst>
              <a:ext uri="{FF2B5EF4-FFF2-40B4-BE49-F238E27FC236}">
                <a16:creationId xmlns:a16="http://schemas.microsoft.com/office/drawing/2014/main" id="{2D99087C-C786-34D2-A867-84BE02C41B6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E4F6EB37-7AC9-2AD0-6C99-C79B8B5CBC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5EB9F690-BCEC-7D5A-F050-1581D30A1580}"/>
              </a:ext>
            </a:extLst>
          </p:cNvPr>
          <p:cNvSpPr>
            <a:spLocks noGrp="1" noChangeArrowheads="1"/>
          </p:cNvSpPr>
          <p:nvPr>
            <p:ph type="sldNum" sz="quarter" idx="12"/>
          </p:nvPr>
        </p:nvSpPr>
        <p:spPr>
          <a:ln/>
        </p:spPr>
        <p:txBody>
          <a:bodyPr/>
          <a:lstStyle>
            <a:lvl1pPr>
              <a:defRPr/>
            </a:lvl1pPr>
          </a:lstStyle>
          <a:p>
            <a:fld id="{846662D9-7FCE-9D47-8E63-F7F314FEE3BF}" type="slidenum">
              <a:rPr lang="en-US" altLang="en-US"/>
              <a:pPr/>
              <a:t>‹#›</a:t>
            </a:fld>
            <a:endParaRPr lang="en-US" altLang="en-US"/>
          </a:p>
        </p:txBody>
      </p:sp>
    </p:spTree>
    <p:extLst>
      <p:ext uri="{BB962C8B-B14F-4D97-AF65-F5344CB8AC3E}">
        <p14:creationId xmlns:p14="http://schemas.microsoft.com/office/powerpoint/2010/main" val="43963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W"/>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C3C3F195-32A5-9EE4-F13F-7EB30353FB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A72BD52B-D138-F395-358B-D972A0C281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0C4A6E74-3E14-1AA7-3230-B103DA9CA335}"/>
              </a:ext>
            </a:extLst>
          </p:cNvPr>
          <p:cNvSpPr>
            <a:spLocks noGrp="1" noChangeArrowheads="1"/>
          </p:cNvSpPr>
          <p:nvPr>
            <p:ph type="sldNum" sz="quarter" idx="12"/>
          </p:nvPr>
        </p:nvSpPr>
        <p:spPr>
          <a:ln/>
        </p:spPr>
        <p:txBody>
          <a:bodyPr/>
          <a:lstStyle>
            <a:lvl1pPr>
              <a:defRPr/>
            </a:lvl1pPr>
          </a:lstStyle>
          <a:p>
            <a:fld id="{C36B800E-2B11-234E-B1BD-7CE5CDFEF963}" type="slidenum">
              <a:rPr lang="en-US" altLang="en-US"/>
              <a:pPr/>
              <a:t>‹#›</a:t>
            </a:fld>
            <a:endParaRPr lang="en-US" altLang="en-US"/>
          </a:p>
        </p:txBody>
      </p:sp>
    </p:spTree>
    <p:extLst>
      <p:ext uri="{BB962C8B-B14F-4D97-AF65-F5344CB8AC3E}">
        <p14:creationId xmlns:p14="http://schemas.microsoft.com/office/powerpoint/2010/main" val="2271187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Rectangle 19">
            <a:extLst>
              <a:ext uri="{FF2B5EF4-FFF2-40B4-BE49-F238E27FC236}">
                <a16:creationId xmlns:a16="http://schemas.microsoft.com/office/drawing/2014/main" id="{9E24D162-5109-0AF9-230D-1AD9F813AF8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0393EBF9-F337-2558-924B-B0CDB6B8BD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65CFB7E4-8933-15E7-482C-578E18EBB8E4}"/>
              </a:ext>
            </a:extLst>
          </p:cNvPr>
          <p:cNvSpPr>
            <a:spLocks noGrp="1" noChangeArrowheads="1"/>
          </p:cNvSpPr>
          <p:nvPr>
            <p:ph type="sldNum" sz="quarter" idx="12"/>
          </p:nvPr>
        </p:nvSpPr>
        <p:spPr>
          <a:ln/>
        </p:spPr>
        <p:txBody>
          <a:bodyPr/>
          <a:lstStyle>
            <a:lvl1pPr>
              <a:defRPr/>
            </a:lvl1pPr>
          </a:lstStyle>
          <a:p>
            <a:fld id="{A2AA0089-FA4D-3240-991C-0CD1FE3E7D9D}" type="slidenum">
              <a:rPr lang="en-US" altLang="en-US"/>
              <a:pPr/>
              <a:t>‹#›</a:t>
            </a:fld>
            <a:endParaRPr lang="en-US" altLang="en-US"/>
          </a:p>
        </p:txBody>
      </p:sp>
    </p:spTree>
    <p:extLst>
      <p:ext uri="{BB962C8B-B14F-4D97-AF65-F5344CB8AC3E}">
        <p14:creationId xmlns:p14="http://schemas.microsoft.com/office/powerpoint/2010/main" val="596565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W"/>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Rectangle 19">
            <a:extLst>
              <a:ext uri="{FF2B5EF4-FFF2-40B4-BE49-F238E27FC236}">
                <a16:creationId xmlns:a16="http://schemas.microsoft.com/office/drawing/2014/main" id="{E3193BB7-A1B9-ABA6-7850-01800621EA4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0">
            <a:extLst>
              <a:ext uri="{FF2B5EF4-FFF2-40B4-BE49-F238E27FC236}">
                <a16:creationId xmlns:a16="http://schemas.microsoft.com/office/drawing/2014/main" id="{69D6F1AF-EF9C-065C-3A07-19872281FC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1">
            <a:extLst>
              <a:ext uri="{FF2B5EF4-FFF2-40B4-BE49-F238E27FC236}">
                <a16:creationId xmlns:a16="http://schemas.microsoft.com/office/drawing/2014/main" id="{80765C4B-BF4F-AAA0-6329-CE9D67E3E111}"/>
              </a:ext>
            </a:extLst>
          </p:cNvPr>
          <p:cNvSpPr>
            <a:spLocks noGrp="1" noChangeArrowheads="1"/>
          </p:cNvSpPr>
          <p:nvPr>
            <p:ph type="sldNum" sz="quarter" idx="12"/>
          </p:nvPr>
        </p:nvSpPr>
        <p:spPr>
          <a:ln/>
        </p:spPr>
        <p:txBody>
          <a:bodyPr/>
          <a:lstStyle>
            <a:lvl1pPr>
              <a:defRPr/>
            </a:lvl1pPr>
          </a:lstStyle>
          <a:p>
            <a:fld id="{DC7D8DC1-89D1-9340-8333-3DF24BCD1B9F}" type="slidenum">
              <a:rPr lang="en-US" altLang="en-US"/>
              <a:pPr/>
              <a:t>‹#›</a:t>
            </a:fld>
            <a:endParaRPr lang="en-US" altLang="en-US"/>
          </a:p>
        </p:txBody>
      </p:sp>
    </p:spTree>
    <p:extLst>
      <p:ext uri="{BB962C8B-B14F-4D97-AF65-F5344CB8AC3E}">
        <p14:creationId xmlns:p14="http://schemas.microsoft.com/office/powerpoint/2010/main" val="282602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Rectangle 19">
            <a:extLst>
              <a:ext uri="{FF2B5EF4-FFF2-40B4-BE49-F238E27FC236}">
                <a16:creationId xmlns:a16="http://schemas.microsoft.com/office/drawing/2014/main" id="{5D272482-30F1-5414-BD96-E2E8EE617A4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9EFCFFC3-23F5-B2FE-6E43-110D74AF6F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554D757B-A099-75A3-5599-4C246378BB49}"/>
              </a:ext>
            </a:extLst>
          </p:cNvPr>
          <p:cNvSpPr>
            <a:spLocks noGrp="1" noChangeArrowheads="1"/>
          </p:cNvSpPr>
          <p:nvPr>
            <p:ph type="sldNum" sz="quarter" idx="12"/>
          </p:nvPr>
        </p:nvSpPr>
        <p:spPr>
          <a:ln/>
        </p:spPr>
        <p:txBody>
          <a:bodyPr/>
          <a:lstStyle>
            <a:lvl1pPr>
              <a:defRPr/>
            </a:lvl1pPr>
          </a:lstStyle>
          <a:p>
            <a:fld id="{E2B214CE-F3F1-524E-B5A3-CD62D40B57EC}" type="slidenum">
              <a:rPr lang="en-US" altLang="en-US"/>
              <a:pPr/>
              <a:t>‹#›</a:t>
            </a:fld>
            <a:endParaRPr lang="en-US" altLang="en-US"/>
          </a:p>
        </p:txBody>
      </p:sp>
    </p:spTree>
    <p:extLst>
      <p:ext uri="{BB962C8B-B14F-4D97-AF65-F5344CB8AC3E}">
        <p14:creationId xmlns:p14="http://schemas.microsoft.com/office/powerpoint/2010/main" val="324025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88904806-295C-3B2F-6733-25178F0C13E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0">
            <a:extLst>
              <a:ext uri="{FF2B5EF4-FFF2-40B4-BE49-F238E27FC236}">
                <a16:creationId xmlns:a16="http://schemas.microsoft.com/office/drawing/2014/main" id="{A545A0FC-C4FD-3237-BD18-7291AF6A40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1">
            <a:extLst>
              <a:ext uri="{FF2B5EF4-FFF2-40B4-BE49-F238E27FC236}">
                <a16:creationId xmlns:a16="http://schemas.microsoft.com/office/drawing/2014/main" id="{434D19EE-1FB4-693A-3FA5-4BA0016436D9}"/>
              </a:ext>
            </a:extLst>
          </p:cNvPr>
          <p:cNvSpPr>
            <a:spLocks noGrp="1" noChangeArrowheads="1"/>
          </p:cNvSpPr>
          <p:nvPr>
            <p:ph type="sldNum" sz="quarter" idx="12"/>
          </p:nvPr>
        </p:nvSpPr>
        <p:spPr>
          <a:ln/>
        </p:spPr>
        <p:txBody>
          <a:bodyPr/>
          <a:lstStyle>
            <a:lvl1pPr>
              <a:defRPr/>
            </a:lvl1pPr>
          </a:lstStyle>
          <a:p>
            <a:fld id="{6C36211C-33D2-0A42-8B8A-1CC302678738}" type="slidenum">
              <a:rPr lang="en-US" altLang="en-US"/>
              <a:pPr/>
              <a:t>‹#›</a:t>
            </a:fld>
            <a:endParaRPr lang="en-US" altLang="en-US"/>
          </a:p>
        </p:txBody>
      </p:sp>
    </p:spTree>
    <p:extLst>
      <p:ext uri="{BB962C8B-B14F-4D97-AF65-F5344CB8AC3E}">
        <p14:creationId xmlns:p14="http://schemas.microsoft.com/office/powerpoint/2010/main" val="2389153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W"/>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2F94D36B-AADF-A956-A366-F16BF1EF9F7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FD4BA922-3E2A-7511-EB98-4A60C27941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4647245F-C7C5-7877-1652-71D53D332447}"/>
              </a:ext>
            </a:extLst>
          </p:cNvPr>
          <p:cNvSpPr>
            <a:spLocks noGrp="1" noChangeArrowheads="1"/>
          </p:cNvSpPr>
          <p:nvPr>
            <p:ph type="sldNum" sz="quarter" idx="12"/>
          </p:nvPr>
        </p:nvSpPr>
        <p:spPr>
          <a:ln/>
        </p:spPr>
        <p:txBody>
          <a:bodyPr/>
          <a:lstStyle>
            <a:lvl1pPr>
              <a:defRPr/>
            </a:lvl1pPr>
          </a:lstStyle>
          <a:p>
            <a:fld id="{9FAE6CA7-C396-0640-B3E1-BDD063F7062B}" type="slidenum">
              <a:rPr lang="en-US" altLang="en-US"/>
              <a:pPr/>
              <a:t>‹#›</a:t>
            </a:fld>
            <a:endParaRPr lang="en-US" altLang="en-US"/>
          </a:p>
        </p:txBody>
      </p:sp>
    </p:spTree>
    <p:extLst>
      <p:ext uri="{BB962C8B-B14F-4D97-AF65-F5344CB8AC3E}">
        <p14:creationId xmlns:p14="http://schemas.microsoft.com/office/powerpoint/2010/main" val="4101577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W"/>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W"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B4CF06FF-8B0E-DCCC-3111-B8B3BC10B52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A2DCC922-314B-A514-C516-A677ECB815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E2BAAB25-E635-FCDF-8612-47C845CA339C}"/>
              </a:ext>
            </a:extLst>
          </p:cNvPr>
          <p:cNvSpPr>
            <a:spLocks noGrp="1" noChangeArrowheads="1"/>
          </p:cNvSpPr>
          <p:nvPr>
            <p:ph type="sldNum" sz="quarter" idx="12"/>
          </p:nvPr>
        </p:nvSpPr>
        <p:spPr>
          <a:ln/>
        </p:spPr>
        <p:txBody>
          <a:bodyPr/>
          <a:lstStyle>
            <a:lvl1pPr>
              <a:defRPr/>
            </a:lvl1pPr>
          </a:lstStyle>
          <a:p>
            <a:fld id="{6706FB04-B157-BA4C-9021-CD965B55C5CD}" type="slidenum">
              <a:rPr lang="en-US" altLang="en-US"/>
              <a:pPr/>
              <a:t>‹#›</a:t>
            </a:fld>
            <a:endParaRPr lang="en-US" altLang="en-US"/>
          </a:p>
        </p:txBody>
      </p:sp>
    </p:spTree>
    <p:extLst>
      <p:ext uri="{BB962C8B-B14F-4D97-AF65-F5344CB8AC3E}">
        <p14:creationId xmlns:p14="http://schemas.microsoft.com/office/powerpoint/2010/main" val="3115456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56F7B9E-FAEE-71A8-A9D8-078C2D2FBDF4}"/>
              </a:ext>
            </a:extLst>
          </p:cNvPr>
          <p:cNvGrpSpPr>
            <a:grpSpLocks/>
          </p:cNvGrpSpPr>
          <p:nvPr/>
        </p:nvGrpSpPr>
        <p:grpSpPr bwMode="auto">
          <a:xfrm>
            <a:off x="0" y="2438400"/>
            <a:ext cx="9144000" cy="4046538"/>
            <a:chOff x="0" y="1536"/>
            <a:chExt cx="5760" cy="2549"/>
          </a:xfrm>
        </p:grpSpPr>
        <p:sp>
          <p:nvSpPr>
            <p:cNvPr id="12291" name="Rectangle 3">
              <a:extLst>
                <a:ext uri="{FF2B5EF4-FFF2-40B4-BE49-F238E27FC236}">
                  <a16:creationId xmlns:a16="http://schemas.microsoft.com/office/drawing/2014/main" id="{B4D29FAC-4F93-2160-F2C7-60C3364B559E}"/>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ZW">
                <a:ea typeface="+mn-ea"/>
              </a:endParaRPr>
            </a:p>
          </p:txBody>
        </p:sp>
        <p:sp>
          <p:nvSpPr>
            <p:cNvPr id="1033" name="Freeform 4">
              <a:extLst>
                <a:ext uri="{FF2B5EF4-FFF2-40B4-BE49-F238E27FC236}">
                  <a16:creationId xmlns:a16="http://schemas.microsoft.com/office/drawing/2014/main" id="{79327140-4E05-8BE3-E410-AB3A9E35732B}"/>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a:extLst>
                <a:ext uri="{FF2B5EF4-FFF2-40B4-BE49-F238E27FC236}">
                  <a16:creationId xmlns:a16="http://schemas.microsoft.com/office/drawing/2014/main" id="{012F0E2E-3C08-9CCE-7343-8F0A0E43A866}"/>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4" name="Freeform 6">
              <a:extLst>
                <a:ext uri="{FF2B5EF4-FFF2-40B4-BE49-F238E27FC236}">
                  <a16:creationId xmlns:a16="http://schemas.microsoft.com/office/drawing/2014/main" id="{35DD8A31-821F-4D09-25EA-1A4D644471E6}"/>
                </a:ext>
              </a:extLst>
            </p:cNvPr>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ZW">
                <a:ea typeface="+mn-ea"/>
              </a:endParaRPr>
            </a:p>
          </p:txBody>
        </p:sp>
        <p:sp>
          <p:nvSpPr>
            <p:cNvPr id="1036" name="Freeform 7">
              <a:extLst>
                <a:ext uri="{FF2B5EF4-FFF2-40B4-BE49-F238E27FC236}">
                  <a16:creationId xmlns:a16="http://schemas.microsoft.com/office/drawing/2014/main" id="{1A75DFF6-881C-0A04-08DC-F2F0A29D10EE}"/>
                </a:ext>
              </a:extLst>
            </p:cNvPr>
            <p:cNvSpPr>
              <a:spLocks/>
            </p:cNvSpPr>
            <p:nvPr userDrawn="1"/>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a:extLst>
                <a:ext uri="{FF2B5EF4-FFF2-40B4-BE49-F238E27FC236}">
                  <a16:creationId xmlns:a16="http://schemas.microsoft.com/office/drawing/2014/main" id="{052E1795-D950-68D4-76FB-5F4688E3F403}"/>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F37BFE31-0526-D4C4-EC93-AADF1FE56D16}"/>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a:extLst>
                <a:ext uri="{FF2B5EF4-FFF2-40B4-BE49-F238E27FC236}">
                  <a16:creationId xmlns:a16="http://schemas.microsoft.com/office/drawing/2014/main" id="{93755F8A-C6F3-1480-AC2C-404D44BB9C4E}"/>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1">
              <a:extLst>
                <a:ext uri="{FF2B5EF4-FFF2-40B4-BE49-F238E27FC236}">
                  <a16:creationId xmlns:a16="http://schemas.microsoft.com/office/drawing/2014/main" id="{A90BB46C-4A6F-DEF8-09BF-DA1D5D5A208D}"/>
                </a:ext>
              </a:extLst>
            </p:cNvPr>
            <p:cNvSpPr>
              <a:spLocks/>
            </p:cNvSpPr>
            <p:nvPr userDrawn="1"/>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0" name="Freeform 12">
              <a:extLst>
                <a:ext uri="{FF2B5EF4-FFF2-40B4-BE49-F238E27FC236}">
                  <a16:creationId xmlns:a16="http://schemas.microsoft.com/office/drawing/2014/main" id="{44E3210A-7F47-6B64-857E-954A5DDCCC95}"/>
                </a:ext>
              </a:extLst>
            </p:cNvPr>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ZW">
                <a:ea typeface="+mn-ea"/>
              </a:endParaRPr>
            </a:p>
          </p:txBody>
        </p:sp>
        <p:sp>
          <p:nvSpPr>
            <p:cNvPr id="1042" name="Freeform 13">
              <a:extLst>
                <a:ext uri="{FF2B5EF4-FFF2-40B4-BE49-F238E27FC236}">
                  <a16:creationId xmlns:a16="http://schemas.microsoft.com/office/drawing/2014/main" id="{C00932EF-2481-7B47-58B2-0F4C6BCFFB14}"/>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2" name="Freeform 14">
              <a:extLst>
                <a:ext uri="{FF2B5EF4-FFF2-40B4-BE49-F238E27FC236}">
                  <a16:creationId xmlns:a16="http://schemas.microsoft.com/office/drawing/2014/main" id="{55CA19E6-7791-4016-F395-82A3C7A0C911}"/>
                </a:ext>
              </a:extLst>
            </p:cNvPr>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ZW">
                <a:ea typeface="+mn-ea"/>
              </a:endParaRPr>
            </a:p>
          </p:txBody>
        </p:sp>
        <p:sp>
          <p:nvSpPr>
            <p:cNvPr id="12303" name="Freeform 15">
              <a:extLst>
                <a:ext uri="{FF2B5EF4-FFF2-40B4-BE49-F238E27FC236}">
                  <a16:creationId xmlns:a16="http://schemas.microsoft.com/office/drawing/2014/main" id="{B4E25642-EB06-E7D0-04DD-BD82A002BA99}"/>
                </a:ext>
              </a:extLst>
            </p:cNvPr>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ZW">
                <a:ea typeface="+mn-ea"/>
              </a:endParaRPr>
            </a:p>
          </p:txBody>
        </p:sp>
        <p:sp>
          <p:nvSpPr>
            <p:cNvPr id="12304" name="Freeform 16">
              <a:extLst>
                <a:ext uri="{FF2B5EF4-FFF2-40B4-BE49-F238E27FC236}">
                  <a16:creationId xmlns:a16="http://schemas.microsoft.com/office/drawing/2014/main" id="{04BA70D4-BE22-224D-8E4F-D3AEF10AE6F0}"/>
                </a:ext>
              </a:extLst>
            </p:cNvPr>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ZW">
                <a:ea typeface="+mn-ea"/>
              </a:endParaRPr>
            </a:p>
          </p:txBody>
        </p:sp>
        <p:sp>
          <p:nvSpPr>
            <p:cNvPr id="1046" name="Freeform 17">
              <a:extLst>
                <a:ext uri="{FF2B5EF4-FFF2-40B4-BE49-F238E27FC236}">
                  <a16:creationId xmlns:a16="http://schemas.microsoft.com/office/drawing/2014/main" id="{E0F85EB4-9A20-7737-428B-639561D2A6BF}"/>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06" name="Rectangle 18">
            <a:extLst>
              <a:ext uri="{FF2B5EF4-FFF2-40B4-BE49-F238E27FC236}">
                <a16:creationId xmlns:a16="http://schemas.microsoft.com/office/drawing/2014/main" id="{E38C5246-827C-BCE9-1562-F918A105820D}"/>
              </a:ext>
            </a:extLst>
          </p:cNvPr>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2307" name="Rectangle 19">
            <a:extLst>
              <a:ext uri="{FF2B5EF4-FFF2-40B4-BE49-F238E27FC236}">
                <a16:creationId xmlns:a16="http://schemas.microsoft.com/office/drawing/2014/main" id="{618E0A1C-85EF-D2EF-7F16-F313D427C684}"/>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Garamond" pitchFamily="18" charset="0"/>
                <a:ea typeface="+mn-ea"/>
              </a:defRPr>
            </a:lvl1pPr>
          </a:lstStyle>
          <a:p>
            <a:pPr>
              <a:defRPr/>
            </a:pPr>
            <a:endParaRPr lang="en-US"/>
          </a:p>
        </p:txBody>
      </p:sp>
      <p:sp>
        <p:nvSpPr>
          <p:cNvPr id="12308" name="Rectangle 20">
            <a:extLst>
              <a:ext uri="{FF2B5EF4-FFF2-40B4-BE49-F238E27FC236}">
                <a16:creationId xmlns:a16="http://schemas.microsoft.com/office/drawing/2014/main" id="{B89D699C-A514-2144-3567-9C945557EDE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Garamond" pitchFamily="18" charset="0"/>
                <a:ea typeface="+mn-ea"/>
              </a:defRPr>
            </a:lvl1pPr>
          </a:lstStyle>
          <a:p>
            <a:pPr>
              <a:defRPr/>
            </a:pPr>
            <a:endParaRPr lang="en-US"/>
          </a:p>
        </p:txBody>
      </p:sp>
      <p:sp>
        <p:nvSpPr>
          <p:cNvPr id="12309" name="Rectangle 21">
            <a:extLst>
              <a:ext uri="{FF2B5EF4-FFF2-40B4-BE49-F238E27FC236}">
                <a16:creationId xmlns:a16="http://schemas.microsoft.com/office/drawing/2014/main" id="{3FA581D2-33A9-48F1-C703-BDB612FA5B39}"/>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0EF550B-E7AF-0D48-9FB5-D5BD4F680510}" type="slidenum">
              <a:rPr lang="en-US" altLang="en-US"/>
              <a:pPr/>
              <a:t>‹#›</a:t>
            </a:fld>
            <a:endParaRPr lang="en-US" altLang="en-US"/>
          </a:p>
        </p:txBody>
      </p:sp>
      <p:sp>
        <p:nvSpPr>
          <p:cNvPr id="12310" name="Rectangle 22">
            <a:extLst>
              <a:ext uri="{FF2B5EF4-FFF2-40B4-BE49-F238E27FC236}">
                <a16:creationId xmlns:a16="http://schemas.microsoft.com/office/drawing/2014/main" id="{5CBED9AA-CEBB-2BA1-B7BB-69DC90909479}"/>
              </a:ext>
            </a:extLst>
          </p:cNvPr>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92"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4keEyZ7LFq8?feature=oembe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RJzeD4HHnxs&amp;feature=youtu.be"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E87627F-B341-13C4-3227-42CB18FFC073}"/>
              </a:ext>
            </a:extLst>
          </p:cNvPr>
          <p:cNvSpPr>
            <a:spLocks noGrp="1" noChangeArrowheads="1"/>
          </p:cNvSpPr>
          <p:nvPr>
            <p:ph type="ctrTitle"/>
          </p:nvPr>
        </p:nvSpPr>
        <p:spPr>
          <a:solidFill>
            <a:schemeClr val="bg1"/>
          </a:solidFill>
        </p:spPr>
        <p:txBody>
          <a:bodyPr/>
          <a:lstStyle/>
          <a:p>
            <a:pPr eaLnBrk="1" hangingPunct="1"/>
            <a:r>
              <a:rPr lang="en-US" altLang="en-US" dirty="0">
                <a:ea typeface="ＭＳ Ｐゴシック" panose="020B0600070205080204" pitchFamily="34" charset="-128"/>
              </a:rPr>
              <a:t>MEDIEVAL PERIOD</a:t>
            </a:r>
            <a:br>
              <a:rPr lang="en-US" altLang="en-US" dirty="0">
                <a:ea typeface="ＭＳ Ｐゴシック" panose="020B0600070205080204" pitchFamily="34" charset="-128"/>
              </a:rPr>
            </a:br>
            <a:r>
              <a:rPr lang="en-US" altLang="en-US" dirty="0">
                <a:ea typeface="ＭＳ Ｐゴシック" panose="020B0600070205080204" pitchFamily="34" charset="-128"/>
              </a:rPr>
              <a:t>(DARK AGES)</a:t>
            </a:r>
          </a:p>
        </p:txBody>
      </p:sp>
      <p:sp>
        <p:nvSpPr>
          <p:cNvPr id="2051" name="Rectangle 3">
            <a:extLst>
              <a:ext uri="{FF2B5EF4-FFF2-40B4-BE49-F238E27FC236}">
                <a16:creationId xmlns:a16="http://schemas.microsoft.com/office/drawing/2014/main" id="{70EC2967-2CEF-AF4D-0F9F-E7789BDA4FE1}"/>
              </a:ext>
            </a:extLst>
          </p:cNvPr>
          <p:cNvSpPr>
            <a:spLocks noGrp="1" noChangeArrowheads="1"/>
          </p:cNvSpPr>
          <p:nvPr>
            <p:ph type="subTitle" idx="1"/>
          </p:nvPr>
        </p:nvSpPr>
        <p:spPr/>
        <p:txBody>
          <a:bodyPr/>
          <a:lstStyle/>
          <a:p>
            <a:pPr eaLnBrk="1" hangingPunct="1"/>
            <a:r>
              <a:rPr lang="en-US" altLang="en-US" b="1" dirty="0">
                <a:ea typeface="ＭＳ Ｐゴシック" panose="020B0600070205080204" pitchFamily="34" charset="-128"/>
              </a:rPr>
              <a:t>Dr. Doris -Spooner Hall</a:t>
            </a:r>
          </a:p>
          <a:p>
            <a:pPr eaLnBrk="1" hangingPunct="1"/>
            <a:r>
              <a:rPr lang="en-US" altLang="en-US" b="1" dirty="0">
                <a:ea typeface="ＭＳ Ｐゴシック" panose="020B0600070205080204" pitchFamily="34" charset="-128"/>
              </a:rPr>
              <a:t>Exploring The Arts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16330C-6862-A8D1-7F68-3B608B45CB58}"/>
              </a:ext>
            </a:extLst>
          </p:cNvPr>
          <p:cNvSpPr txBox="1"/>
          <p:nvPr/>
        </p:nvSpPr>
        <p:spPr>
          <a:xfrm>
            <a:off x="457200" y="914400"/>
            <a:ext cx="8382000" cy="5078313"/>
          </a:xfrm>
          <a:prstGeom prst="rect">
            <a:avLst/>
          </a:prstGeom>
          <a:solidFill>
            <a:srgbClr val="002060"/>
          </a:solidFill>
        </p:spPr>
        <p:txBody>
          <a:bodyPr wrap="square" rtlCol="0">
            <a:spAutoFit/>
          </a:bodyPr>
          <a:lstStyle/>
          <a:p>
            <a:r>
              <a:rPr lang="en-US" sz="2000" dirty="0"/>
              <a:t>Not surprisingly, given their importance during the Middle Ages, both the Catholic Church and the network of aristocratic courts left a significant mark on music of the time. Much of the </a:t>
            </a:r>
            <a:r>
              <a:rPr lang="en-US" sz="2400" dirty="0"/>
              <a:t>music</a:t>
            </a:r>
            <a:r>
              <a:rPr lang="en-US" sz="2000" dirty="0"/>
              <a:t> from that era that was written down in notation and still exists comes from Christian worship or court entertainment. Churches and courts employed scribes and artists to write down their music in beautifully illuminated manuscripts such as this one that features Guillaume Machaut’s “Dame, </a:t>
            </a:r>
            <a:r>
              <a:rPr lang="en-US" sz="2000" i="1" dirty="0" err="1"/>
              <a:t>avous</a:t>
            </a:r>
            <a:r>
              <a:rPr lang="en-US" sz="2000" i="1" dirty="0"/>
              <a:t> sans </a:t>
            </a:r>
            <a:r>
              <a:rPr lang="en-US" sz="2000" i="1" dirty="0" err="1"/>
              <a:t>retollir</a:t>
            </a:r>
            <a:r>
              <a:rPr lang="en-US" sz="2000" i="1" dirty="0"/>
              <a:t>,”</a:t>
            </a:r>
            <a:r>
              <a:rPr lang="en-US" sz="2000" dirty="0"/>
              <a:t> discussed later. Churchmen such as the monk Guido of Arezzo devised musical systems such as “solfège” still used today. </a:t>
            </a:r>
          </a:p>
          <a:p>
            <a:r>
              <a:rPr lang="en-US" sz="2000" dirty="0"/>
              <a:t> </a:t>
            </a:r>
          </a:p>
          <a:p>
            <a:r>
              <a:rPr lang="en-US" sz="2000" dirty="0"/>
              <a:t>As we study a few compositions from the Middle Ages, we will see the following musical developments at play: (1) the development of musical texture from monophony to polyphony, and (2) the shift from music whose rhythm is hinted at by its words, to music that has what we refer to today as meter. Although we know that instrumental music existed in the Middle Ages, most of the music that has survived is vocal.</a:t>
            </a:r>
          </a:p>
          <a:p>
            <a:r>
              <a:rPr lang="en-US" sz="2000" dirty="0"/>
              <a:t> </a:t>
            </a:r>
          </a:p>
        </p:txBody>
      </p:sp>
    </p:spTree>
    <p:extLst>
      <p:ext uri="{BB962C8B-B14F-4D97-AF65-F5344CB8AC3E}">
        <p14:creationId xmlns:p14="http://schemas.microsoft.com/office/powerpoint/2010/main" val="149453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80EE8AC-1795-8235-E061-9781949290E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Medieval Period</a:t>
            </a:r>
          </a:p>
        </p:txBody>
      </p:sp>
      <p:sp>
        <p:nvSpPr>
          <p:cNvPr id="15363" name="Rectangle 3">
            <a:extLst>
              <a:ext uri="{FF2B5EF4-FFF2-40B4-BE49-F238E27FC236}">
                <a16:creationId xmlns:a16="http://schemas.microsoft.com/office/drawing/2014/main" id="{123D9383-B067-3C22-C721-E96358D3ADD1}"/>
              </a:ext>
            </a:extLst>
          </p:cNvPr>
          <p:cNvSpPr>
            <a:spLocks noGrp="1" noChangeArrowheads="1"/>
          </p:cNvSpPr>
          <p:nvPr>
            <p:ph type="body" idx="1"/>
          </p:nvPr>
        </p:nvSpPr>
        <p:spPr>
          <a:solidFill>
            <a:schemeClr val="bg1"/>
          </a:solidFill>
        </p:spPr>
        <p:txBody>
          <a:bodyPr/>
          <a:lstStyle/>
          <a:p>
            <a:pPr eaLnBrk="1" hangingPunct="1"/>
            <a:r>
              <a:rPr lang="en-US" altLang="en-US" b="1" dirty="0">
                <a:ea typeface="ＭＳ Ｐゴシック" panose="020B0600070205080204" pitchFamily="34" charset="-128"/>
              </a:rPr>
              <a:t>Women as well as men played a role in preserving knowledge and cultivating music for the church.</a:t>
            </a:r>
          </a:p>
          <a:p>
            <a:pPr eaLnBrk="1" hangingPunct="1"/>
            <a:r>
              <a:rPr lang="en-US" altLang="en-US" b="1" dirty="0">
                <a:ea typeface="ＭＳ Ｐゴシック" panose="020B0600070205080204" pitchFamily="34" charset="-128"/>
              </a:rPr>
              <a:t>Great Cathedrals were built which was the beginning of the structure of the church.</a:t>
            </a:r>
          </a:p>
          <a:p>
            <a:pPr eaLnBrk="1" hangingPunct="1"/>
            <a:r>
              <a:rPr lang="en-US" altLang="en-US" b="1" dirty="0">
                <a:ea typeface="ＭＳ Ｐゴシック" panose="020B0600070205080204" pitchFamily="34" charset="-128"/>
              </a:rPr>
              <a:t>Our word </a:t>
            </a:r>
            <a:r>
              <a:rPr lang="ja-JP" altLang="en-US" b="1">
                <a:ea typeface="ＭＳ Ｐゴシック" panose="020B0600070205080204" pitchFamily="34" charset="-128"/>
              </a:rPr>
              <a:t>“</a:t>
            </a:r>
            <a:r>
              <a:rPr lang="en-US" altLang="ja-JP" b="1" dirty="0">
                <a:ea typeface="ＭＳ Ｐゴシック" panose="020B0600070205080204" pitchFamily="34" charset="-128"/>
              </a:rPr>
              <a:t>music</a:t>
            </a:r>
            <a:r>
              <a:rPr lang="ja-JP" altLang="en-US" b="1">
                <a:ea typeface="ＭＳ Ｐゴシック" panose="020B0600070205080204" pitchFamily="34" charset="-128"/>
              </a:rPr>
              <a:t>”</a:t>
            </a:r>
            <a:r>
              <a:rPr lang="en-US" altLang="ja-JP" b="1" dirty="0">
                <a:ea typeface="ＭＳ Ｐゴシック" panose="020B0600070205080204" pitchFamily="34" charset="-128"/>
              </a:rPr>
              <a:t> derives from the Greek </a:t>
            </a:r>
            <a:r>
              <a:rPr lang="en-US" altLang="ja-JP" b="1" i="1" dirty="0" err="1">
                <a:ea typeface="ＭＳ Ｐゴシック" panose="020B0600070205080204" pitchFamily="34" charset="-128"/>
              </a:rPr>
              <a:t>Mousike</a:t>
            </a:r>
            <a:r>
              <a:rPr lang="en-US" altLang="ja-JP" b="1" dirty="0">
                <a:ea typeface="ＭＳ Ｐゴシック" panose="020B0600070205080204" pitchFamily="34" charset="-128"/>
              </a:rPr>
              <a:t> which refers to the art of the Muses of Greek mythology.</a:t>
            </a:r>
            <a:r>
              <a:rPr lang="en-US" altLang="ja-JP" dirty="0">
                <a:ea typeface="ＭＳ Ｐゴシック" panose="020B0600070205080204" pitchFamily="34" charset="-128"/>
              </a:rPr>
              <a:t>  </a:t>
            </a:r>
            <a:endParaRPr lang="en-US" altLang="en-US" dirty="0">
              <a:ea typeface="ＭＳ Ｐゴシック" panose="020B0600070205080204"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EAAC03C-4048-4595-EA18-5FA70588222D}"/>
              </a:ext>
            </a:extLst>
          </p:cNvPr>
          <p:cNvSpPr>
            <a:spLocks noGrp="1" noChangeArrowheads="1"/>
          </p:cNvSpPr>
          <p:nvPr>
            <p:ph type="title"/>
          </p:nvPr>
        </p:nvSpPr>
        <p:spPr/>
        <p:txBody>
          <a:bodyPr/>
          <a:lstStyle/>
          <a:p>
            <a:pPr eaLnBrk="1" hangingPunct="1">
              <a:defRPr/>
            </a:pPr>
            <a:endParaRPr lang="en-US">
              <a:ea typeface="+mj-ea"/>
            </a:endParaRPr>
          </a:p>
        </p:txBody>
      </p:sp>
      <p:sp>
        <p:nvSpPr>
          <p:cNvPr id="28675" name="Rectangle 3">
            <a:extLst>
              <a:ext uri="{FF2B5EF4-FFF2-40B4-BE49-F238E27FC236}">
                <a16:creationId xmlns:a16="http://schemas.microsoft.com/office/drawing/2014/main" id="{28A58330-AB70-FCA7-86ED-D0C03CDEB8D1}"/>
              </a:ext>
            </a:extLst>
          </p:cNvPr>
          <p:cNvSpPr>
            <a:spLocks noGrp="1" noChangeArrowheads="1"/>
          </p:cNvSpPr>
          <p:nvPr>
            <p:ph type="body" idx="1"/>
          </p:nvPr>
        </p:nvSpPr>
        <p:spPr/>
        <p:txBody>
          <a:bodyPr/>
          <a:lstStyle/>
          <a:p>
            <a:pPr eaLnBrk="1" hangingPunct="1">
              <a:defRPr/>
            </a:pPr>
            <a:endParaRPr lang="en-US">
              <a:ea typeface="+mn-ea"/>
            </a:endParaRPr>
          </a:p>
        </p:txBody>
      </p:sp>
      <p:pic>
        <p:nvPicPr>
          <p:cNvPr id="20483" name="Picture 5" descr="embrace165">
            <a:extLst>
              <a:ext uri="{FF2B5EF4-FFF2-40B4-BE49-F238E27FC236}">
                <a16:creationId xmlns:a16="http://schemas.microsoft.com/office/drawing/2014/main" id="{66F7A7BB-5C46-DA15-5810-AD09E5F55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6038"/>
            <a:ext cx="85344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48FBA8E-D529-5E64-E5F5-7A46BAC6117C}"/>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Sacred Music in the Medieval Period</a:t>
            </a:r>
          </a:p>
        </p:txBody>
      </p:sp>
      <p:sp>
        <p:nvSpPr>
          <p:cNvPr id="16387" name="Rectangle 3">
            <a:extLst>
              <a:ext uri="{FF2B5EF4-FFF2-40B4-BE49-F238E27FC236}">
                <a16:creationId xmlns:a16="http://schemas.microsoft.com/office/drawing/2014/main" id="{3DFC24CB-CC23-131F-B396-781C935174A2}"/>
              </a:ext>
            </a:extLst>
          </p:cNvPr>
          <p:cNvSpPr>
            <a:spLocks noGrp="1" noChangeArrowheads="1"/>
          </p:cNvSpPr>
          <p:nvPr>
            <p:ph type="body" idx="1"/>
          </p:nvPr>
        </p:nvSpPr>
        <p:spPr>
          <a:solidFill>
            <a:schemeClr val="bg1"/>
          </a:solidFill>
        </p:spPr>
        <p:txBody>
          <a:bodyPr/>
          <a:lstStyle/>
          <a:p>
            <a:pPr eaLnBrk="1" hangingPunct="1">
              <a:lnSpc>
                <a:spcPct val="80000"/>
              </a:lnSpc>
              <a:defRPr/>
            </a:pPr>
            <a:r>
              <a:rPr lang="en-US" sz="2800" b="1" dirty="0">
                <a:ea typeface="+mn-ea"/>
              </a:rPr>
              <a:t>What was the age of knighthood? ___________</a:t>
            </a:r>
          </a:p>
          <a:p>
            <a:pPr eaLnBrk="1" hangingPunct="1">
              <a:lnSpc>
                <a:spcPct val="80000"/>
              </a:lnSpc>
              <a:defRPr/>
            </a:pPr>
            <a:r>
              <a:rPr lang="en-US" sz="2800" b="1" dirty="0">
                <a:ea typeface="+mn-ea"/>
              </a:rPr>
              <a:t>Monophonic in texture</a:t>
            </a:r>
          </a:p>
          <a:p>
            <a:pPr eaLnBrk="1" hangingPunct="1">
              <a:lnSpc>
                <a:spcPct val="80000"/>
              </a:lnSpc>
              <a:defRPr/>
            </a:pPr>
            <a:r>
              <a:rPr lang="en-US" sz="2800" b="1" dirty="0">
                <a:ea typeface="+mn-ea"/>
              </a:rPr>
              <a:t>Gregorian Chant:  5 parts</a:t>
            </a:r>
          </a:p>
          <a:p>
            <a:pPr eaLnBrk="1" hangingPunct="1">
              <a:lnSpc>
                <a:spcPct val="80000"/>
              </a:lnSpc>
              <a:buFontTx/>
              <a:buNone/>
              <a:defRPr/>
            </a:pPr>
            <a:r>
              <a:rPr lang="en-US" sz="2800" b="1" dirty="0">
                <a:ea typeface="+mn-ea"/>
              </a:rPr>
              <a:t>		Kyrie</a:t>
            </a:r>
          </a:p>
          <a:p>
            <a:pPr eaLnBrk="1" hangingPunct="1">
              <a:lnSpc>
                <a:spcPct val="80000"/>
              </a:lnSpc>
              <a:buFontTx/>
              <a:buNone/>
              <a:defRPr/>
            </a:pPr>
            <a:r>
              <a:rPr lang="en-US" sz="2800" b="1" dirty="0">
                <a:ea typeface="+mn-ea"/>
              </a:rPr>
              <a:t>		Gloria</a:t>
            </a:r>
          </a:p>
          <a:p>
            <a:pPr eaLnBrk="1" hangingPunct="1">
              <a:lnSpc>
                <a:spcPct val="80000"/>
              </a:lnSpc>
              <a:buFontTx/>
              <a:buNone/>
              <a:defRPr/>
            </a:pPr>
            <a:r>
              <a:rPr lang="en-US" sz="2800" b="1" dirty="0">
                <a:ea typeface="+mn-ea"/>
              </a:rPr>
              <a:t>		Credo</a:t>
            </a:r>
          </a:p>
          <a:p>
            <a:pPr eaLnBrk="1" hangingPunct="1">
              <a:lnSpc>
                <a:spcPct val="80000"/>
              </a:lnSpc>
              <a:buFontTx/>
              <a:buNone/>
              <a:defRPr/>
            </a:pPr>
            <a:r>
              <a:rPr lang="en-US" sz="2800" b="1" dirty="0">
                <a:ea typeface="+mn-ea"/>
              </a:rPr>
              <a:t>		Sanctus-Benedictus</a:t>
            </a:r>
          </a:p>
          <a:p>
            <a:pPr eaLnBrk="1" hangingPunct="1">
              <a:lnSpc>
                <a:spcPct val="80000"/>
              </a:lnSpc>
              <a:buFontTx/>
              <a:buNone/>
              <a:defRPr/>
            </a:pPr>
            <a:r>
              <a:rPr lang="en-US" sz="2800" b="1" dirty="0">
                <a:ea typeface="+mn-ea"/>
              </a:rPr>
              <a:t>		Agnus Dei</a:t>
            </a:r>
          </a:p>
          <a:p>
            <a:pPr eaLnBrk="1" hangingPunct="1">
              <a:lnSpc>
                <a:spcPct val="80000"/>
              </a:lnSpc>
              <a:buFontTx/>
              <a:buNone/>
              <a:defRPr/>
            </a:pPr>
            <a:r>
              <a:rPr lang="en-US" sz="2800" b="1" dirty="0">
                <a:ea typeface="+mn-ea"/>
              </a:rPr>
              <a:t>The Gregorian Chant received its name from Pope Gregory I.</a:t>
            </a:r>
          </a:p>
          <a:p>
            <a:pPr eaLnBrk="1" hangingPunct="1">
              <a:lnSpc>
                <a:spcPct val="80000"/>
              </a:lnSpc>
              <a:defRPr/>
            </a:pPr>
            <a:endParaRPr lang="en-US" sz="2800" dirty="0">
              <a:ea typeface="+mn-ea"/>
            </a:endParaRPr>
          </a:p>
          <a:p>
            <a:pPr eaLnBrk="1" hangingPunct="1">
              <a:lnSpc>
                <a:spcPct val="80000"/>
              </a:lnSpc>
              <a:defRPr/>
            </a:pPr>
            <a:endParaRPr lang="en-US" sz="2800" dirty="0">
              <a:ea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943FACE-B4C3-54D6-E1C6-049E8934C157}"/>
              </a:ext>
            </a:extLst>
          </p:cNvPr>
          <p:cNvSpPr>
            <a:spLocks noGrp="1" noChangeArrowheads="1"/>
          </p:cNvSpPr>
          <p:nvPr>
            <p:ph type="title"/>
          </p:nvPr>
        </p:nvSpPr>
        <p:spPr/>
        <p:txBody>
          <a:bodyPr/>
          <a:lstStyle/>
          <a:p>
            <a:pPr eaLnBrk="1" hangingPunct="1">
              <a:defRPr/>
            </a:pPr>
            <a:endParaRPr lang="en-US">
              <a:ea typeface="+mj-ea"/>
            </a:endParaRPr>
          </a:p>
        </p:txBody>
      </p:sp>
      <p:sp>
        <p:nvSpPr>
          <p:cNvPr id="29699" name="Rectangle 3">
            <a:extLst>
              <a:ext uri="{FF2B5EF4-FFF2-40B4-BE49-F238E27FC236}">
                <a16:creationId xmlns:a16="http://schemas.microsoft.com/office/drawing/2014/main" id="{59743345-AC0E-01D3-E883-3E381A77980C}"/>
              </a:ext>
            </a:extLst>
          </p:cNvPr>
          <p:cNvSpPr>
            <a:spLocks noGrp="1" noChangeArrowheads="1"/>
          </p:cNvSpPr>
          <p:nvPr>
            <p:ph type="body" idx="1"/>
          </p:nvPr>
        </p:nvSpPr>
        <p:spPr/>
        <p:txBody>
          <a:bodyPr/>
          <a:lstStyle/>
          <a:p>
            <a:pPr eaLnBrk="1" hangingPunct="1">
              <a:defRPr/>
            </a:pPr>
            <a:endParaRPr lang="en-US">
              <a:ea typeface="+mn-ea"/>
            </a:endParaRPr>
          </a:p>
        </p:txBody>
      </p:sp>
      <p:pic>
        <p:nvPicPr>
          <p:cNvPr id="22531" name="Picture 5" descr="0028947667742">
            <a:extLst>
              <a:ext uri="{FF2B5EF4-FFF2-40B4-BE49-F238E27FC236}">
                <a16:creationId xmlns:a16="http://schemas.microsoft.com/office/drawing/2014/main" id="{C68E7DB7-5DDD-E17B-7F66-C28174491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8988425"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A20C8C-686A-80A0-ED3A-E938613E71A2}"/>
              </a:ext>
            </a:extLst>
          </p:cNvPr>
          <p:cNvSpPr txBox="1"/>
          <p:nvPr/>
        </p:nvSpPr>
        <p:spPr>
          <a:xfrm>
            <a:off x="228600" y="152400"/>
            <a:ext cx="8763000" cy="6463308"/>
          </a:xfrm>
          <a:prstGeom prst="rect">
            <a:avLst/>
          </a:prstGeom>
          <a:solidFill>
            <a:srgbClr val="002060"/>
          </a:solidFill>
        </p:spPr>
        <p:txBody>
          <a:bodyPr wrap="square" rtlCol="0">
            <a:spAutoFit/>
          </a:bodyPr>
          <a:lstStyle/>
          <a:p>
            <a:r>
              <a:rPr lang="en-US" dirty="0"/>
              <a:t>The earliest music of Catholic Christianity was chant, that is, monophonic a cappella music, most often sung in worship. As you learned in the first chapter of this book, monophony refers to music with one melodic line that may be performed by one or many individuals at the same time. Largely due to the belief of some Catholics that instruments were too closely associated with secular music, instruments were rarely used in medieval worship; therefore, most chant was sung a cappella, or without instruments. As musical notation for rhythm had not yet developed, the exact development of rhythm in chant is uncertain. However, based on church traditions (some of which still exist), we believe that the rhythms of medieval chants were guided by the natural rhythms provided by the words. </a:t>
            </a:r>
          </a:p>
          <a:p>
            <a:r>
              <a:rPr lang="en-US" dirty="0"/>
              <a:t> </a:t>
            </a:r>
          </a:p>
          <a:p>
            <a:r>
              <a:rPr lang="en-US" dirty="0"/>
              <a:t>Medieval Catholic worship included services throughout the day. The most important of these services was the Mass, at which the Eucharist, also known as communion, was celebrated (this celebration includes the consumption of bread and wine representing the flesh and blood of Jesus Christ). Five chants of the mass (the Kyrie, Gloria, Credo, Sanctus, and Agnus Dei) were typically included in every mass, no matter what date in the church calendar. The chants were called the Gregorian Chants.  </a:t>
            </a:r>
          </a:p>
          <a:p>
            <a:r>
              <a:rPr lang="en-US" dirty="0"/>
              <a:t> </a:t>
            </a:r>
          </a:p>
          <a:p>
            <a:r>
              <a:rPr lang="en-US" dirty="0"/>
              <a:t>Catholics, as well as some Protestants, still use this Liturgy in worship today. In the evening, one might attend a Vespers service, at which chants called hymns were sung. Hymns, like most of the rest of the Catholic liturgy, were sung in Latin. Hymns most often featured four-line strophes in which the lines were generally the same length and often rhymed. Each strophe of a given hymn was sung to the same music, and for that reason, we say that hymns are in strophic form. </a:t>
            </a:r>
          </a:p>
          <a:p>
            <a:r>
              <a:rPr lang="en-US" dirty="0"/>
              <a:t> </a:t>
            </a:r>
          </a:p>
        </p:txBody>
      </p:sp>
    </p:spTree>
    <p:extLst>
      <p:ext uri="{BB962C8B-B14F-4D97-AF65-F5344CB8AC3E}">
        <p14:creationId xmlns:p14="http://schemas.microsoft.com/office/powerpoint/2010/main" val="1530675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06E7561-A38F-2C32-09D4-911CDB0692CF}"/>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Sacred Music of the Medieval Period</a:t>
            </a:r>
          </a:p>
        </p:txBody>
      </p:sp>
      <p:sp>
        <p:nvSpPr>
          <p:cNvPr id="17411" name="Rectangle 3">
            <a:extLst>
              <a:ext uri="{FF2B5EF4-FFF2-40B4-BE49-F238E27FC236}">
                <a16:creationId xmlns:a16="http://schemas.microsoft.com/office/drawing/2014/main" id="{E86FF930-92BD-2A93-D56E-D7A5584E520C}"/>
              </a:ext>
            </a:extLst>
          </p:cNvPr>
          <p:cNvSpPr>
            <a:spLocks noGrp="1" noChangeArrowheads="1"/>
          </p:cNvSpPr>
          <p:nvPr>
            <p:ph type="body" idx="1"/>
          </p:nvPr>
        </p:nvSpPr>
        <p:spPr>
          <a:solidFill>
            <a:schemeClr val="bg1"/>
          </a:solidFill>
        </p:spPr>
        <p:txBody>
          <a:bodyPr/>
          <a:lstStyle/>
          <a:p>
            <a:pPr eaLnBrk="1" hangingPunct="1"/>
            <a:r>
              <a:rPr lang="en-US" altLang="en-US" sz="2800" b="1" dirty="0">
                <a:ea typeface="ＭＳ Ｐゴシック" panose="020B0600070205080204" pitchFamily="34" charset="-128"/>
              </a:rPr>
              <a:t>What is Syllabic, </a:t>
            </a:r>
            <a:r>
              <a:rPr lang="en-US" altLang="en-US" sz="2800" b="1" dirty="0" err="1">
                <a:ea typeface="ＭＳ Ｐゴシック" panose="020B0600070205080204" pitchFamily="34" charset="-128"/>
              </a:rPr>
              <a:t>Neumatic</a:t>
            </a:r>
            <a:r>
              <a:rPr lang="en-US" altLang="en-US" sz="2800" b="1" dirty="0">
                <a:ea typeface="ＭＳ Ｐゴシック" panose="020B0600070205080204" pitchFamily="34" charset="-128"/>
              </a:rPr>
              <a:t>, and Melismatic?</a:t>
            </a:r>
          </a:p>
          <a:p>
            <a:pPr eaLnBrk="1" hangingPunct="1"/>
            <a:r>
              <a:rPr lang="en-US" altLang="en-US" sz="2800" b="1" dirty="0">
                <a:ea typeface="ＭＳ Ｐゴシック" panose="020B0600070205080204" pitchFamily="34" charset="-128"/>
              </a:rPr>
              <a:t>What is the Organum and its significance?</a:t>
            </a:r>
          </a:p>
          <a:p>
            <a:pPr eaLnBrk="1" hangingPunct="1"/>
            <a:r>
              <a:rPr lang="en-US" altLang="en-US" sz="2800" b="1" dirty="0">
                <a:ea typeface="ＭＳ Ｐゴシック" panose="020B0600070205080204" pitchFamily="34" charset="-128"/>
              </a:rPr>
              <a:t>The Notre Dame School and the Notre Dame Cathedral… </a:t>
            </a:r>
            <a:r>
              <a:rPr lang="en-US" altLang="en-US" sz="2800" b="1" dirty="0" err="1">
                <a:ea typeface="ＭＳ Ｐゴシック" panose="020B0600070205080204" pitchFamily="34" charset="-128"/>
              </a:rPr>
              <a:t>Leonin</a:t>
            </a:r>
            <a:r>
              <a:rPr lang="en-US" altLang="en-US" sz="2800" b="1" dirty="0">
                <a:ea typeface="ＭＳ Ｐゴシック" panose="020B0600070205080204" pitchFamily="34" charset="-128"/>
              </a:rPr>
              <a:t> and </a:t>
            </a:r>
            <a:r>
              <a:rPr lang="en-US" altLang="en-US" sz="2800" b="1" dirty="0" err="1">
                <a:ea typeface="ＭＳ Ｐゴシック" panose="020B0600070205080204" pitchFamily="34" charset="-128"/>
              </a:rPr>
              <a:t>Perotin</a:t>
            </a:r>
            <a:endParaRPr lang="en-US" altLang="en-US" sz="2800" b="1" dirty="0">
              <a:ea typeface="ＭＳ Ｐゴシック" panose="020B0600070205080204" pitchFamily="34" charset="-128"/>
            </a:endParaRPr>
          </a:p>
          <a:p>
            <a:pPr eaLnBrk="1" hangingPunct="1"/>
            <a:r>
              <a:rPr lang="en-US" altLang="en-US" sz="2800" b="1" dirty="0">
                <a:ea typeface="ＭＳ Ｐゴシック" panose="020B0600070205080204" pitchFamily="34" charset="-128"/>
              </a:rPr>
              <a:t>The Notre Dame Cathedral is in Paris, France.</a:t>
            </a:r>
          </a:p>
          <a:p>
            <a:pPr eaLnBrk="1" hangingPunct="1"/>
            <a:r>
              <a:rPr lang="en-US" altLang="en-US" sz="2800" b="1" dirty="0">
                <a:ea typeface="ＭＳ Ｐゴシック" panose="020B0600070205080204" pitchFamily="34" charset="-128"/>
              </a:rPr>
              <a:t>The beginning of polyphonic music.</a:t>
            </a:r>
          </a:p>
          <a:p>
            <a:pPr eaLnBrk="1" hangingPunct="1"/>
            <a:r>
              <a:rPr lang="en-US" altLang="en-US" sz="2800" b="1" dirty="0">
                <a:ea typeface="ＭＳ Ｐゴシック" panose="020B0600070205080204" pitchFamily="34" charset="-128"/>
              </a:rPr>
              <a:t>What is iso-rhythm or same rhythm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32E3B66-8913-500E-9E36-261B28E6B7CA}"/>
              </a:ext>
            </a:extLst>
          </p:cNvPr>
          <p:cNvSpPr>
            <a:spLocks noGrp="1" noChangeArrowheads="1"/>
          </p:cNvSpPr>
          <p:nvPr>
            <p:ph type="title"/>
          </p:nvPr>
        </p:nvSpPr>
        <p:spPr/>
        <p:txBody>
          <a:bodyPr/>
          <a:lstStyle/>
          <a:p>
            <a:pPr eaLnBrk="1" hangingPunct="1">
              <a:defRPr/>
            </a:pPr>
            <a:endParaRPr lang="en-US">
              <a:ea typeface="+mj-ea"/>
            </a:endParaRPr>
          </a:p>
        </p:txBody>
      </p:sp>
      <p:sp>
        <p:nvSpPr>
          <p:cNvPr id="30723" name="Rectangle 3">
            <a:extLst>
              <a:ext uri="{FF2B5EF4-FFF2-40B4-BE49-F238E27FC236}">
                <a16:creationId xmlns:a16="http://schemas.microsoft.com/office/drawing/2014/main" id="{2256A064-6A8F-7490-CD11-1599127B6571}"/>
              </a:ext>
            </a:extLst>
          </p:cNvPr>
          <p:cNvSpPr>
            <a:spLocks noGrp="1" noChangeArrowheads="1"/>
          </p:cNvSpPr>
          <p:nvPr>
            <p:ph type="body" idx="1"/>
          </p:nvPr>
        </p:nvSpPr>
        <p:spPr/>
        <p:txBody>
          <a:bodyPr/>
          <a:lstStyle/>
          <a:p>
            <a:pPr eaLnBrk="1" hangingPunct="1">
              <a:defRPr/>
            </a:pPr>
            <a:endParaRPr lang="en-US">
              <a:ea typeface="+mn-ea"/>
            </a:endParaRPr>
          </a:p>
        </p:txBody>
      </p:sp>
      <p:pic>
        <p:nvPicPr>
          <p:cNvPr id="24579" name="Picture 5" descr="asperges_me_domine">
            <a:extLst>
              <a:ext uri="{FF2B5EF4-FFF2-40B4-BE49-F238E27FC236}">
                <a16:creationId xmlns:a16="http://schemas.microsoft.com/office/drawing/2014/main" id="{90BC2354-FE98-9604-9B6C-59B5C1B37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28600"/>
            <a:ext cx="8988425" cy="6629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0C845C3-7D72-8E6E-30F4-843180FFFACD}"/>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Characteristics of the Gregorian Chant</a:t>
            </a:r>
          </a:p>
        </p:txBody>
      </p:sp>
      <p:sp>
        <p:nvSpPr>
          <p:cNvPr id="18435" name="Rectangle 3">
            <a:extLst>
              <a:ext uri="{FF2B5EF4-FFF2-40B4-BE49-F238E27FC236}">
                <a16:creationId xmlns:a16="http://schemas.microsoft.com/office/drawing/2014/main" id="{1C2D99B3-727A-3DB7-38FB-0CAA8BBF77FE}"/>
              </a:ext>
            </a:extLst>
          </p:cNvPr>
          <p:cNvSpPr>
            <a:spLocks noGrp="1" noChangeArrowheads="1"/>
          </p:cNvSpPr>
          <p:nvPr>
            <p:ph type="body" idx="1"/>
          </p:nvPr>
        </p:nvSpPr>
        <p:spPr>
          <a:solidFill>
            <a:schemeClr val="bg1"/>
          </a:solidFill>
        </p:spPr>
        <p:txBody>
          <a:bodyPr/>
          <a:lstStyle/>
          <a:p>
            <a:pPr eaLnBrk="1" hangingPunct="1"/>
            <a:r>
              <a:rPr lang="en-US" altLang="en-US" b="1" dirty="0">
                <a:ea typeface="ＭＳ Ｐゴシック" panose="020B0600070205080204" pitchFamily="34" charset="-128"/>
              </a:rPr>
              <a:t>Music of the Greek and Hebrews</a:t>
            </a:r>
          </a:p>
          <a:p>
            <a:pPr eaLnBrk="1" hangingPunct="1"/>
            <a:r>
              <a:rPr lang="en-US" altLang="en-US" b="1" dirty="0">
                <a:ea typeface="ＭＳ Ｐゴシック" panose="020B0600070205080204" pitchFamily="34" charset="-128"/>
              </a:rPr>
              <a:t>Monophonic texture </a:t>
            </a:r>
          </a:p>
          <a:p>
            <a:pPr eaLnBrk="1" hangingPunct="1"/>
            <a:r>
              <a:rPr lang="en-US" altLang="en-US" b="1" dirty="0">
                <a:ea typeface="ＭＳ Ｐゴシック" panose="020B0600070205080204" pitchFamily="34" charset="-128"/>
              </a:rPr>
              <a:t>Lacking in harmony and counterpoint</a:t>
            </a:r>
          </a:p>
          <a:p>
            <a:pPr eaLnBrk="1" hangingPunct="1"/>
            <a:r>
              <a:rPr lang="en-US" altLang="en-US" b="1" dirty="0">
                <a:ea typeface="ＭＳ Ｐゴシック" panose="020B0600070205080204" pitchFamily="34" charset="-128"/>
              </a:rPr>
              <a:t>Free flowing vocal lines.</a:t>
            </a:r>
          </a:p>
          <a:p>
            <a:pPr eaLnBrk="1" hangingPunct="1"/>
            <a:r>
              <a:rPr lang="en-US" altLang="en-US" b="1" dirty="0">
                <a:ea typeface="ＭＳ Ｐゴシック" panose="020B0600070205080204" pitchFamily="34" charset="-128"/>
              </a:rPr>
              <a:t>Avoids wide leaps, mostly steps</a:t>
            </a:r>
          </a:p>
          <a:p>
            <a:pPr eaLnBrk="1" hangingPunct="1"/>
            <a:r>
              <a:rPr lang="en-US" altLang="en-US" b="1" dirty="0">
                <a:ea typeface="ＭＳ Ｐゴシック" panose="020B0600070205080204" pitchFamily="34" charset="-128"/>
              </a:rPr>
              <a:t>Syllabic, </a:t>
            </a:r>
            <a:r>
              <a:rPr lang="en-US" altLang="en-US" b="1" dirty="0" err="1">
                <a:ea typeface="ＭＳ Ｐゴシック" panose="020B0600070205080204" pitchFamily="34" charset="-128"/>
              </a:rPr>
              <a:t>Neumatic</a:t>
            </a:r>
            <a:r>
              <a:rPr lang="en-US" altLang="en-US" b="1" dirty="0">
                <a:ea typeface="ＭＳ Ｐゴシック" panose="020B0600070205080204" pitchFamily="34" charset="-128"/>
              </a:rPr>
              <a:t>, and Melismatic</a:t>
            </a:r>
          </a:p>
          <a:p>
            <a:pPr eaLnBrk="1" hangingPunct="1"/>
            <a:r>
              <a:rPr lang="en-US" altLang="en-US" b="1" dirty="0">
                <a:ea typeface="ＭＳ Ｐゴシック" panose="020B0600070205080204" pitchFamily="34" charset="-128"/>
              </a:rPr>
              <a:t>Elaborate improvisation sometimes.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A12334E-5358-7563-DC40-82788AA90323}"/>
              </a:ext>
            </a:extLst>
          </p:cNvPr>
          <p:cNvSpPr>
            <a:spLocks noGrp="1" noChangeArrowheads="1"/>
          </p:cNvSpPr>
          <p:nvPr>
            <p:ph type="title"/>
          </p:nvPr>
        </p:nvSpPr>
        <p:spPr/>
        <p:txBody>
          <a:bodyPr/>
          <a:lstStyle/>
          <a:p>
            <a:pPr eaLnBrk="1" hangingPunct="1">
              <a:defRPr/>
            </a:pPr>
            <a:endParaRPr lang="en-US">
              <a:ea typeface="+mj-ea"/>
            </a:endParaRPr>
          </a:p>
        </p:txBody>
      </p:sp>
      <p:sp>
        <p:nvSpPr>
          <p:cNvPr id="31747" name="Rectangle 3">
            <a:extLst>
              <a:ext uri="{FF2B5EF4-FFF2-40B4-BE49-F238E27FC236}">
                <a16:creationId xmlns:a16="http://schemas.microsoft.com/office/drawing/2014/main" id="{26229C0D-0A5A-B255-3865-0686CB6B34D8}"/>
              </a:ext>
            </a:extLst>
          </p:cNvPr>
          <p:cNvSpPr>
            <a:spLocks noGrp="1" noChangeArrowheads="1"/>
          </p:cNvSpPr>
          <p:nvPr>
            <p:ph type="body" idx="1"/>
          </p:nvPr>
        </p:nvSpPr>
        <p:spPr/>
        <p:txBody>
          <a:bodyPr/>
          <a:lstStyle/>
          <a:p>
            <a:pPr eaLnBrk="1" hangingPunct="1">
              <a:defRPr/>
            </a:pPr>
            <a:endParaRPr lang="en-US">
              <a:ea typeface="+mn-ea"/>
            </a:endParaRPr>
          </a:p>
        </p:txBody>
      </p:sp>
      <p:pic>
        <p:nvPicPr>
          <p:cNvPr id="26627" name="Picture 5" descr="chant">
            <a:extLst>
              <a:ext uri="{FF2B5EF4-FFF2-40B4-BE49-F238E27FC236}">
                <a16:creationId xmlns:a16="http://schemas.microsoft.com/office/drawing/2014/main" id="{9263686B-EA85-A58C-5590-C4D91F5B4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8759825"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6D635E5-970E-F0B6-187C-45CA93EDD872}"/>
              </a:ext>
            </a:extLst>
          </p:cNvPr>
          <p:cNvSpPr>
            <a:spLocks noGrp="1"/>
          </p:cNvSpPr>
          <p:nvPr>
            <p:ph type="title"/>
          </p:nvPr>
        </p:nvSpPr>
        <p:spPr>
          <a:xfrm>
            <a:off x="457200" y="274638"/>
            <a:ext cx="8229600" cy="1143000"/>
          </a:xfrm>
          <a:solidFill>
            <a:srgbClr val="00B0F0"/>
          </a:solidFill>
          <a:ln>
            <a:solidFill>
              <a:srgbClr val="002060"/>
            </a:solidFill>
          </a:ln>
        </p:spPr>
        <p:txBody>
          <a:bodyPr/>
          <a:lstStyle/>
          <a:p>
            <a:r>
              <a:rPr lang="en-US" dirty="0"/>
              <a:t>Overview of the Medieval Period</a:t>
            </a:r>
          </a:p>
        </p:txBody>
      </p:sp>
      <p:pic>
        <p:nvPicPr>
          <p:cNvPr id="2" name="Online Media 1" descr="Medieval Music [Music History]">
            <a:hlinkClick r:id="" action="ppaction://media"/>
            <a:extLst>
              <a:ext uri="{FF2B5EF4-FFF2-40B4-BE49-F238E27FC236}">
                <a16:creationId xmlns:a16="http://schemas.microsoft.com/office/drawing/2014/main" id="{D9640EC7-AACF-9740-9A36-84953E123DA0}"/>
              </a:ext>
            </a:extLst>
          </p:cNvPr>
          <p:cNvPicPr>
            <a:picLocks noRot="1" noChangeAspect="1"/>
          </p:cNvPicPr>
          <p:nvPr>
            <a:videoFile r:link="rId1"/>
          </p:nvPr>
        </p:nvPicPr>
        <p:blipFill>
          <a:blip r:embed="rId3"/>
          <a:stretch>
            <a:fillRect/>
          </a:stretch>
        </p:blipFill>
        <p:spPr>
          <a:xfrm>
            <a:off x="593416" y="1600200"/>
            <a:ext cx="7957168" cy="4495800"/>
          </a:xfrm>
          <a:prstGeom prst="rect">
            <a:avLst/>
          </a:prstGeom>
          <a:noFill/>
        </p:spPr>
      </p:pic>
    </p:spTree>
    <p:extLst>
      <p:ext uri="{BB962C8B-B14F-4D97-AF65-F5344CB8AC3E}">
        <p14:creationId xmlns:p14="http://schemas.microsoft.com/office/powerpoint/2010/main" val="290457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0124580-5C35-67DB-3F1A-2B6CEC305F6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Gregorian Chant</a:t>
            </a:r>
          </a:p>
        </p:txBody>
      </p:sp>
      <p:sp>
        <p:nvSpPr>
          <p:cNvPr id="19459" name="Rectangle 3">
            <a:extLst>
              <a:ext uri="{FF2B5EF4-FFF2-40B4-BE49-F238E27FC236}">
                <a16:creationId xmlns:a16="http://schemas.microsoft.com/office/drawing/2014/main" id="{5EBF721A-E6CC-3004-82CD-C8238208EB79}"/>
              </a:ext>
            </a:extLst>
          </p:cNvPr>
          <p:cNvSpPr>
            <a:spLocks noGrp="1" noChangeArrowheads="1"/>
          </p:cNvSpPr>
          <p:nvPr>
            <p:ph type="body" idx="1"/>
          </p:nvPr>
        </p:nvSpPr>
        <p:spPr>
          <a:solidFill>
            <a:schemeClr val="bg1"/>
          </a:solidFill>
        </p:spPr>
        <p:txBody>
          <a:bodyPr/>
          <a:lstStyle/>
          <a:p>
            <a:pPr eaLnBrk="1" hangingPunct="1"/>
            <a:r>
              <a:rPr lang="en-US" altLang="en-US" b="1" dirty="0">
                <a:ea typeface="ＭＳ Ｐゴシック" panose="020B0600070205080204" pitchFamily="34" charset="-128"/>
              </a:rPr>
              <a:t>Neumes representing notes</a:t>
            </a:r>
          </a:p>
          <a:p>
            <a:pPr eaLnBrk="1" hangingPunct="1"/>
            <a:r>
              <a:rPr lang="en-US" altLang="en-US" b="1" dirty="0">
                <a:ea typeface="ＭＳ Ｐゴシック" panose="020B0600070205080204" pitchFamily="34" charset="-128"/>
              </a:rPr>
              <a:t>Modes – Bases of the modern scales</a:t>
            </a:r>
          </a:p>
          <a:p>
            <a:pPr eaLnBrk="1" hangingPunct="1"/>
            <a:r>
              <a:rPr lang="en-US" altLang="en-US" b="1" dirty="0">
                <a:ea typeface="ＭＳ Ｐゴシック" panose="020B0600070205080204" pitchFamily="34" charset="-128"/>
              </a:rPr>
              <a:t>Used in the Mass consisting of the Proper and the Ordinary.</a:t>
            </a:r>
          </a:p>
          <a:p>
            <a:pPr eaLnBrk="1" hangingPunct="1"/>
            <a:r>
              <a:rPr lang="en-US" altLang="en-US" b="1" dirty="0">
                <a:ea typeface="ＭＳ Ｐゴシック" panose="020B0600070205080204" pitchFamily="34" charset="-128"/>
              </a:rPr>
              <a:t>What are the Offices, Proper, and Ordinary of the Mass.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D629F78-29BF-EC58-6967-026BA33F6A0F}"/>
              </a:ext>
            </a:extLst>
          </p:cNvPr>
          <p:cNvSpPr>
            <a:spLocks noGrp="1" noChangeArrowheads="1"/>
          </p:cNvSpPr>
          <p:nvPr>
            <p:ph type="title"/>
          </p:nvPr>
        </p:nvSpPr>
        <p:spPr/>
        <p:txBody>
          <a:bodyPr/>
          <a:lstStyle/>
          <a:p>
            <a:pPr eaLnBrk="1" hangingPunct="1">
              <a:defRPr/>
            </a:pPr>
            <a:endParaRPr lang="en-US">
              <a:ea typeface="+mj-ea"/>
            </a:endParaRPr>
          </a:p>
        </p:txBody>
      </p:sp>
      <p:sp>
        <p:nvSpPr>
          <p:cNvPr id="32771" name="Rectangle 3">
            <a:extLst>
              <a:ext uri="{FF2B5EF4-FFF2-40B4-BE49-F238E27FC236}">
                <a16:creationId xmlns:a16="http://schemas.microsoft.com/office/drawing/2014/main" id="{E9F7223C-D7DE-E399-2A34-F82C76CAD3C1}"/>
              </a:ext>
            </a:extLst>
          </p:cNvPr>
          <p:cNvSpPr>
            <a:spLocks noGrp="1" noChangeArrowheads="1"/>
          </p:cNvSpPr>
          <p:nvPr>
            <p:ph type="body" idx="1"/>
          </p:nvPr>
        </p:nvSpPr>
        <p:spPr/>
        <p:txBody>
          <a:bodyPr/>
          <a:lstStyle/>
          <a:p>
            <a:pPr eaLnBrk="1" hangingPunct="1">
              <a:defRPr/>
            </a:pPr>
            <a:endParaRPr lang="en-US">
              <a:ea typeface="+mn-ea"/>
            </a:endParaRPr>
          </a:p>
        </p:txBody>
      </p:sp>
      <p:pic>
        <p:nvPicPr>
          <p:cNvPr id="28675" name="Picture 5" descr="hearing_gregorian_chant">
            <a:extLst>
              <a:ext uri="{FF2B5EF4-FFF2-40B4-BE49-F238E27FC236}">
                <a16:creationId xmlns:a16="http://schemas.microsoft.com/office/drawing/2014/main" id="{A0613E19-BF8E-8575-2F02-AD9539AC7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8988425"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3CA9BC-48B4-9B15-3021-1106CAB2EFDE}"/>
              </a:ext>
            </a:extLst>
          </p:cNvPr>
          <p:cNvSpPr txBox="1"/>
          <p:nvPr/>
        </p:nvSpPr>
        <p:spPr>
          <a:xfrm>
            <a:off x="457200" y="228600"/>
            <a:ext cx="8382000" cy="3693319"/>
          </a:xfrm>
          <a:prstGeom prst="rect">
            <a:avLst/>
          </a:prstGeom>
          <a:solidFill>
            <a:srgbClr val="002060"/>
          </a:solidFill>
        </p:spPr>
        <p:txBody>
          <a:bodyPr wrap="square" rtlCol="0">
            <a:spAutoFit/>
          </a:bodyPr>
          <a:lstStyle/>
          <a:p>
            <a:r>
              <a:rPr lang="en-US" dirty="0"/>
              <a:t>Catholics, as well as some Protestants, still use this Liturgy in worship today. In the evening, one might attend a Vespers service, at which chants called hymns were sung. Hymns, like most of the rest of the Catholic liturgy, were sung in Latin. Hymns most often featured four-line strophes in which the lines were generally the same length and often rhymed. Each strophe of a given hymn was sung to the same music, and for that reason, we say that hymns are in strophic form. </a:t>
            </a:r>
          </a:p>
          <a:p>
            <a:r>
              <a:rPr lang="en-US" dirty="0"/>
              <a:t> </a:t>
            </a:r>
          </a:p>
          <a:p>
            <a:r>
              <a:rPr lang="en-US" dirty="0"/>
              <a:t>Hymns like most chants generally had a range of about an octave, which made them easy to sing. Throughout the Middle Ages, Mary the mother of Jesus, referred to as the Virgin Mary, was a central figure in Catholic devotion and worship. Under Catholic belief, she is upheld as the perfect woman, having been chosen by God to miraculously give birth to the Christ while still a virgin. She was given the role of intercessor, a mediator for the Christian believer with a petition for God, and as such appeared in many medieval chants. </a:t>
            </a:r>
          </a:p>
        </p:txBody>
      </p:sp>
      <p:sp>
        <p:nvSpPr>
          <p:cNvPr id="9" name="Rectangle 8">
            <a:extLst>
              <a:ext uri="{FF2B5EF4-FFF2-40B4-BE49-F238E27FC236}">
                <a16:creationId xmlns:a16="http://schemas.microsoft.com/office/drawing/2014/main" id="{FFE9C68F-8414-DC1E-1B61-D611D55FAF37}"/>
              </a:ext>
            </a:extLst>
          </p:cNvPr>
          <p:cNvSpPr>
            <a:spLocks noChangeArrowheads="1"/>
          </p:cNvSpPr>
          <p:nvPr/>
        </p:nvSpPr>
        <p:spPr bwMode="auto">
          <a:xfrm>
            <a:off x="914400" y="3886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07" name="Picture 141" descr="A picture containing text, picture frame&#10;&#10;Description automatically generated">
            <a:extLst>
              <a:ext uri="{FF2B5EF4-FFF2-40B4-BE49-F238E27FC236}">
                <a16:creationId xmlns:a16="http://schemas.microsoft.com/office/drawing/2014/main" id="{B370D06D-8A44-AC00-A983-79FBD61B14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49" y="3921918"/>
            <a:ext cx="3359820" cy="1881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2F66B59-64A7-68B9-9BE8-B0F3CE8728EB}"/>
              </a:ext>
            </a:extLst>
          </p:cNvPr>
          <p:cNvSpPr>
            <a:spLocks noChangeArrowheads="1"/>
          </p:cNvSpPr>
          <p:nvPr/>
        </p:nvSpPr>
        <p:spPr bwMode="auto">
          <a:xfrm>
            <a:off x="914400" y="5803418"/>
            <a:ext cx="7315200" cy="738664"/>
          </a:xfrm>
          <a:prstGeom prst="rect">
            <a:avLst/>
          </a:prstGeom>
          <a:solidFill>
            <a:srgbClr val="002060"/>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Garamond" panose="02020404030301010803" pitchFamily="18" charset="0"/>
                <a:ea typeface="ＭＳ Ｐゴシック" panose="020B0600070205080204" pitchFamily="34" charset="-128"/>
              </a:rPr>
              <a:t>The Virgin Mary featured in a panel from an altarpiece painted by Cimabue around 1280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Garamond" panose="02020404030301010803" pitchFamily="18" charset="0"/>
                <a:ea typeface="ＭＳ Ｐゴシック" panose="020B0600070205080204" pitchFamily="34" charset="-128"/>
              </a:rPr>
              <a:t>Author: Cimabue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Garamond" panose="02020404030301010803" pitchFamily="18" charset="0"/>
                <a:ea typeface="ＭＳ Ｐゴシック" panose="020B0600070205080204" pitchFamily="34" charset="-128"/>
              </a:rPr>
              <a:t>Source: Wikimedia Commons</a:t>
            </a:r>
          </a:p>
        </p:txBody>
      </p:sp>
    </p:spTree>
    <p:extLst>
      <p:ext uri="{BB962C8B-B14F-4D97-AF65-F5344CB8AC3E}">
        <p14:creationId xmlns:p14="http://schemas.microsoft.com/office/powerpoint/2010/main" val="3796118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E8C545-8967-562D-49E1-8A81F01431AE}"/>
              </a:ext>
            </a:extLst>
          </p:cNvPr>
          <p:cNvSpPr txBox="1"/>
          <p:nvPr/>
        </p:nvSpPr>
        <p:spPr>
          <a:xfrm>
            <a:off x="0" y="0"/>
            <a:ext cx="9144000" cy="7017306"/>
          </a:xfrm>
          <a:prstGeom prst="rect">
            <a:avLst/>
          </a:prstGeom>
          <a:solidFill>
            <a:srgbClr val="002060"/>
          </a:solidFill>
        </p:spPr>
        <p:txBody>
          <a:bodyPr wrap="square" rtlCol="0">
            <a:spAutoFit/>
          </a:bodyPr>
          <a:lstStyle/>
          <a:p>
            <a:pPr algn="ctr"/>
            <a:endParaRPr lang="en-US" sz="2400" b="1" i="1" dirty="0"/>
          </a:p>
          <a:p>
            <a:pPr algn="ctr"/>
            <a:r>
              <a:rPr lang="en-US" sz="2400" b="1" i="1" dirty="0"/>
              <a:t>“Ave </a:t>
            </a:r>
            <a:r>
              <a:rPr lang="en-US" sz="2400" b="1" i="1" dirty="0" err="1"/>
              <a:t>Generosa</a:t>
            </a:r>
            <a:r>
              <a:rPr lang="en-US" sz="2400" b="1" i="1" dirty="0"/>
              <a:t>”</a:t>
            </a:r>
            <a:r>
              <a:rPr lang="en-US" sz="2400" b="1" dirty="0"/>
              <a:t> by Hildegard of </a:t>
            </a:r>
            <a:r>
              <a:rPr lang="en-US" sz="2400" b="1" dirty="0" err="1"/>
              <a:t>Bingen</a:t>
            </a:r>
            <a:r>
              <a:rPr lang="en-US" sz="2400" b="1" dirty="0"/>
              <a:t> (Twelfth Century)</a:t>
            </a:r>
            <a:endParaRPr lang="en-US" sz="2400" dirty="0"/>
          </a:p>
          <a:p>
            <a:pPr algn="ctr"/>
            <a:r>
              <a:rPr lang="en-US" sz="2400" dirty="0"/>
              <a:t> </a:t>
            </a:r>
          </a:p>
          <a:p>
            <a:r>
              <a:rPr lang="en-US" sz="2000" dirty="0"/>
              <a:t>Many composers of the Middle Ages will forever remain anonymous. Hildegard of </a:t>
            </a:r>
            <a:r>
              <a:rPr lang="en-US" sz="2000" dirty="0" err="1"/>
              <a:t>Bingen</a:t>
            </a:r>
            <a:r>
              <a:rPr lang="en-US" sz="2000" dirty="0"/>
              <a:t> (1098-1179) from the German Rhineland is a notable exception. At the age of fourteen, Hildegard’s family gave her to the Catholic Church where she studied Latin and theology at the local monastery. Known for her religious visions, Hildegard eventually became an influential religious leader, artist, poet, scientist, and musician. She would go on to found three convents and become an abbess, the chief administrator of an abbey. </a:t>
            </a:r>
          </a:p>
          <a:p>
            <a:r>
              <a:rPr lang="en-US" sz="2000" dirty="0"/>
              <a:t> </a:t>
            </a:r>
          </a:p>
          <a:p>
            <a:r>
              <a:rPr lang="en-US" sz="2000" dirty="0"/>
              <a:t>Writing poetry and music for her fellow nuns to use in worship was one of many of Hildegard’s activities, and the hymn “</a:t>
            </a:r>
            <a:r>
              <a:rPr lang="en-US" sz="2000" i="1" dirty="0"/>
              <a:t>Ave </a:t>
            </a:r>
            <a:r>
              <a:rPr lang="en-US" sz="2000" i="1" dirty="0" err="1"/>
              <a:t>Generosa</a:t>
            </a:r>
            <a:r>
              <a:rPr lang="en-US" sz="2000" dirty="0"/>
              <a:t>” is just one of her many compositions.   This hymn is a 12</a:t>
            </a:r>
            <a:r>
              <a:rPr lang="en-US" sz="2000" baseline="30000" dirty="0"/>
              <a:t>th</a:t>
            </a:r>
            <a:r>
              <a:rPr lang="en-US" sz="2000" dirty="0"/>
              <a:t> century composition, and a type of chant.  It is strophic in form.  This hymn has multiple strophes in Latin that praise Mary and her role as the bearer of the Son of God. The manuscript contains one melodic line that is sung for each of the strophes, making it a strophic monophonic chant. Although some leaps occur, the melody is conjunct. The range of the melody line, although still approachable for the amateur singer, is a bit wider than other church chant of the Middle Ages. The melody also contains melismatic at several places. A melismatic style is the singing of multiple pitches on one syllable of text. Overall, the rhythm of the chant follows the rhythm of the syllables of the text. </a:t>
            </a:r>
          </a:p>
          <a:p>
            <a:pPr algn="ctr"/>
            <a:r>
              <a:rPr lang="en-US" dirty="0"/>
              <a:t> </a:t>
            </a:r>
          </a:p>
        </p:txBody>
      </p:sp>
    </p:spTree>
    <p:extLst>
      <p:ext uri="{BB962C8B-B14F-4D97-AF65-F5344CB8AC3E}">
        <p14:creationId xmlns:p14="http://schemas.microsoft.com/office/powerpoint/2010/main" val="2578748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4D9BCB-51F5-9076-841B-06BAE304F102}"/>
              </a:ext>
            </a:extLst>
          </p:cNvPr>
          <p:cNvSpPr txBox="1"/>
          <p:nvPr/>
        </p:nvSpPr>
        <p:spPr>
          <a:xfrm>
            <a:off x="685800" y="609600"/>
            <a:ext cx="7543800" cy="369332"/>
          </a:xfrm>
          <a:prstGeom prst="rect">
            <a:avLst/>
          </a:prstGeom>
          <a:solidFill>
            <a:srgbClr val="002060"/>
          </a:solidFill>
        </p:spPr>
        <p:txBody>
          <a:bodyPr wrap="square" rtlCol="0">
            <a:spAutoFit/>
          </a:bodyPr>
          <a:lstStyle/>
          <a:p>
            <a:r>
              <a:rPr lang="en-US" dirty="0"/>
              <a:t>YouTube:  </a:t>
            </a:r>
            <a:r>
              <a:rPr lang="en-US" u="sng" dirty="0">
                <a:hlinkClick r:id="rId2"/>
              </a:rPr>
              <a:t>https://www.youtube.com/watch?v=RJzeD4HHnxs&amp;feature=youtu.be</a:t>
            </a:r>
            <a:endParaRPr lang="en-US" dirty="0"/>
          </a:p>
        </p:txBody>
      </p:sp>
      <p:pic>
        <p:nvPicPr>
          <p:cNvPr id="4" name="Picture 3" descr="A picture containing text, picture frame&#10;&#10;Description automatically generated">
            <a:extLst>
              <a:ext uri="{FF2B5EF4-FFF2-40B4-BE49-F238E27FC236}">
                <a16:creationId xmlns:a16="http://schemas.microsoft.com/office/drawing/2014/main" id="{3C023FC1-4C7E-32EF-C629-9230C6BB5B8A}"/>
              </a:ext>
            </a:extLst>
          </p:cNvPr>
          <p:cNvPicPr>
            <a:picLocks noChangeAspect="1"/>
          </p:cNvPicPr>
          <p:nvPr/>
        </p:nvPicPr>
        <p:blipFill>
          <a:blip r:embed="rId3"/>
          <a:stretch>
            <a:fillRect/>
          </a:stretch>
        </p:blipFill>
        <p:spPr>
          <a:xfrm>
            <a:off x="2743200" y="1224038"/>
            <a:ext cx="3505200" cy="517676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835739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78B6B77-58E0-1A45-19C8-79EC4F1288DF}"/>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Explanation from You</a:t>
            </a:r>
          </a:p>
        </p:txBody>
      </p:sp>
      <p:sp>
        <p:nvSpPr>
          <p:cNvPr id="20483" name="Rectangle 3">
            <a:extLst>
              <a:ext uri="{FF2B5EF4-FFF2-40B4-BE49-F238E27FC236}">
                <a16:creationId xmlns:a16="http://schemas.microsoft.com/office/drawing/2014/main" id="{10837E24-24E8-CBC8-83AE-7F59EAE58A21}"/>
              </a:ext>
            </a:extLst>
          </p:cNvPr>
          <p:cNvSpPr>
            <a:spLocks noGrp="1" noChangeArrowheads="1"/>
          </p:cNvSpPr>
          <p:nvPr>
            <p:ph type="body" idx="1"/>
          </p:nvPr>
        </p:nvSpPr>
        <p:spPr>
          <a:solidFill>
            <a:schemeClr val="bg1"/>
          </a:solidFill>
        </p:spPr>
        <p:txBody>
          <a:bodyPr/>
          <a:lstStyle/>
          <a:p>
            <a:pPr eaLnBrk="1" hangingPunct="1"/>
            <a:r>
              <a:rPr lang="en-US" altLang="en-US" b="1" dirty="0">
                <a:ea typeface="ＭＳ Ｐゴシック" panose="020B0600070205080204" pitchFamily="34" charset="-128"/>
              </a:rPr>
              <a:t>What is a Motet and an Organum?</a:t>
            </a:r>
          </a:p>
          <a:p>
            <a:pPr eaLnBrk="1" hangingPunct="1"/>
            <a:endParaRPr lang="en-US" altLang="en-US" b="1" dirty="0">
              <a:ea typeface="ＭＳ Ｐゴシック" panose="020B0600070205080204" pitchFamily="34" charset="-128"/>
            </a:endParaRPr>
          </a:p>
          <a:p>
            <a:pPr eaLnBrk="1" hangingPunct="1">
              <a:buFontTx/>
              <a:buNone/>
            </a:pPr>
            <a:r>
              <a:rPr lang="en-US" altLang="en-US" b="1" dirty="0">
                <a:ea typeface="ＭＳ Ｐゴシック" panose="020B0600070205080204" pitchFamily="34" charset="-128"/>
              </a:rPr>
              <a:t>What do we mean by polyphonic?</a:t>
            </a:r>
          </a:p>
          <a:p>
            <a:pPr eaLnBrk="1" hangingPunct="1">
              <a:buFontTx/>
              <a:buNone/>
            </a:pPr>
            <a:endParaRPr lang="en-US" altLang="en-US" b="1" dirty="0">
              <a:ea typeface="ＭＳ Ｐゴシック" panose="020B0600070205080204" pitchFamily="34" charset="-128"/>
            </a:endParaRPr>
          </a:p>
          <a:p>
            <a:pPr eaLnBrk="1" hangingPunct="1">
              <a:buFontTx/>
              <a:buNone/>
            </a:pPr>
            <a:r>
              <a:rPr lang="en-US" altLang="en-US" b="1" dirty="0">
                <a:ea typeface="ＭＳ Ｐゴシック" panose="020B0600070205080204" pitchFamily="34" charset="-128"/>
              </a:rPr>
              <a:t>Explain </a:t>
            </a:r>
            <a:r>
              <a:rPr lang="ja-JP" altLang="en-US" b="1">
                <a:ea typeface="ＭＳ Ｐゴシック" panose="020B0600070205080204" pitchFamily="34" charset="-128"/>
              </a:rPr>
              <a:t>“</a:t>
            </a:r>
            <a:r>
              <a:rPr lang="en-US" altLang="ja-JP" b="1" dirty="0">
                <a:ea typeface="ＭＳ Ｐゴシック" panose="020B0600070205080204" pitchFamily="34" charset="-128"/>
              </a:rPr>
              <a:t>Chant as Music for Worship</a:t>
            </a:r>
            <a:r>
              <a:rPr lang="ja-JP" altLang="en-US" b="1">
                <a:ea typeface="ＭＳ Ｐゴシック" panose="020B0600070205080204" pitchFamily="34" charset="-128"/>
              </a:rPr>
              <a:t>”</a:t>
            </a:r>
            <a:r>
              <a:rPr lang="en-US" altLang="ja-JP" b="1" dirty="0">
                <a:ea typeface="ＭＳ Ｐゴシック" panose="020B0600070205080204" pitchFamily="34" charset="-128"/>
              </a:rPr>
              <a:t> in your own words – p. 86-87 Cultural Perspective 4</a:t>
            </a:r>
            <a:endParaRPr lang="en-US" altLang="en-US" b="1" dirty="0">
              <a:ea typeface="ＭＳ Ｐゴシック" panose="020B0600070205080204"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6822D93-342C-0FD8-28BD-9BBA251E6C24}"/>
              </a:ext>
            </a:extLst>
          </p:cNvPr>
          <p:cNvSpPr>
            <a:spLocks noGrp="1" noChangeArrowheads="1"/>
          </p:cNvSpPr>
          <p:nvPr>
            <p:ph type="title"/>
          </p:nvPr>
        </p:nvSpPr>
        <p:spPr/>
        <p:txBody>
          <a:bodyPr/>
          <a:lstStyle/>
          <a:p>
            <a:pPr eaLnBrk="1" hangingPunct="1">
              <a:defRPr/>
            </a:pPr>
            <a:endParaRPr lang="en-US">
              <a:ea typeface="+mj-ea"/>
            </a:endParaRPr>
          </a:p>
        </p:txBody>
      </p:sp>
      <p:sp>
        <p:nvSpPr>
          <p:cNvPr id="33795" name="Rectangle 3">
            <a:extLst>
              <a:ext uri="{FF2B5EF4-FFF2-40B4-BE49-F238E27FC236}">
                <a16:creationId xmlns:a16="http://schemas.microsoft.com/office/drawing/2014/main" id="{208BBD06-7CE5-B2CB-B63B-087BF2BB3D84}"/>
              </a:ext>
            </a:extLst>
          </p:cNvPr>
          <p:cNvSpPr>
            <a:spLocks noGrp="1" noChangeArrowheads="1"/>
          </p:cNvSpPr>
          <p:nvPr>
            <p:ph type="body" idx="1"/>
          </p:nvPr>
        </p:nvSpPr>
        <p:spPr/>
        <p:txBody>
          <a:bodyPr/>
          <a:lstStyle/>
          <a:p>
            <a:pPr eaLnBrk="1" hangingPunct="1">
              <a:defRPr/>
            </a:pPr>
            <a:endParaRPr lang="en-US">
              <a:ea typeface="+mn-ea"/>
            </a:endParaRPr>
          </a:p>
        </p:txBody>
      </p:sp>
      <p:pic>
        <p:nvPicPr>
          <p:cNvPr id="30723" name="Picture 5" descr="etpcd">
            <a:extLst>
              <a:ext uri="{FF2B5EF4-FFF2-40B4-BE49-F238E27FC236}">
                <a16:creationId xmlns:a16="http://schemas.microsoft.com/office/drawing/2014/main" id="{66D2CCDC-8AB9-3A28-2C0C-09CA48A80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8988425"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E102804-911E-37DA-5438-E03C5B2C19B0}"/>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Secular Music of the Medieval Period</a:t>
            </a:r>
          </a:p>
        </p:txBody>
      </p:sp>
      <p:sp>
        <p:nvSpPr>
          <p:cNvPr id="21507" name="Rectangle 3">
            <a:extLst>
              <a:ext uri="{FF2B5EF4-FFF2-40B4-BE49-F238E27FC236}">
                <a16:creationId xmlns:a16="http://schemas.microsoft.com/office/drawing/2014/main" id="{32DC091E-31AA-C62F-886E-FEA50E0EC38A}"/>
              </a:ext>
            </a:extLst>
          </p:cNvPr>
          <p:cNvSpPr>
            <a:spLocks noGrp="1" noChangeArrowheads="1"/>
          </p:cNvSpPr>
          <p:nvPr>
            <p:ph type="body" idx="1"/>
          </p:nvPr>
        </p:nvSpPr>
        <p:spPr>
          <a:solidFill>
            <a:schemeClr val="bg1"/>
          </a:solidFill>
        </p:spPr>
        <p:txBody>
          <a:bodyPr/>
          <a:lstStyle/>
          <a:p>
            <a:pPr eaLnBrk="1" hangingPunct="1">
              <a:defRPr/>
            </a:pPr>
            <a:r>
              <a:rPr lang="en-US" sz="2800" b="1" dirty="0">
                <a:ea typeface="+mn-ea"/>
              </a:rPr>
              <a:t>Secular music arose in courts.  Performed by aristocratic </a:t>
            </a:r>
            <a:r>
              <a:rPr lang="en-US" sz="2800" b="1" dirty="0" err="1">
                <a:ea typeface="+mn-ea"/>
              </a:rPr>
              <a:t>Trouveres</a:t>
            </a:r>
            <a:r>
              <a:rPr lang="en-US" sz="2800" b="1" dirty="0">
                <a:ea typeface="+mn-ea"/>
              </a:rPr>
              <a:t> ( Northern France, </a:t>
            </a:r>
            <a:r>
              <a:rPr lang="en-US" sz="2800" b="1" dirty="0" err="1">
                <a:ea typeface="+mn-ea"/>
              </a:rPr>
              <a:t>Troubadors</a:t>
            </a:r>
            <a:r>
              <a:rPr lang="en-US" sz="2800" b="1" dirty="0">
                <a:ea typeface="+mn-ea"/>
              </a:rPr>
              <a:t> came from (Southern Region of France, Jongleurs and Minnesingers (Germany)</a:t>
            </a:r>
          </a:p>
          <a:p>
            <a:pPr eaLnBrk="1" hangingPunct="1">
              <a:defRPr/>
            </a:pPr>
            <a:r>
              <a:rPr lang="en-US" sz="2800" b="1" dirty="0">
                <a:ea typeface="+mn-ea"/>
              </a:rPr>
              <a:t>Secular songs were sung Monophonically.</a:t>
            </a:r>
          </a:p>
          <a:p>
            <a:pPr eaLnBrk="1" hangingPunct="1">
              <a:defRPr/>
            </a:pPr>
            <a:r>
              <a:rPr lang="en-US" sz="2800" b="1" dirty="0">
                <a:ea typeface="+mn-ea"/>
              </a:rPr>
              <a:t>Instrumental music was improvised</a:t>
            </a:r>
          </a:p>
          <a:p>
            <a:pPr eaLnBrk="1" hangingPunct="1">
              <a:defRPr/>
            </a:pPr>
            <a:r>
              <a:rPr lang="en-US" sz="2800" b="1" dirty="0">
                <a:ea typeface="+mn-ea"/>
              </a:rPr>
              <a:t>There music derived from simple ballads to love songs, political and moral duties, war songs, laments, and dance songs.</a:t>
            </a:r>
          </a:p>
          <a:p>
            <a:pPr eaLnBrk="1" hangingPunct="1">
              <a:buFontTx/>
              <a:buNone/>
              <a:defRPr/>
            </a:pPr>
            <a:endParaRPr lang="en-US" sz="2800" b="1" dirty="0">
              <a:ea typeface="+mn-ea"/>
            </a:endParaRPr>
          </a:p>
          <a:p>
            <a:pPr eaLnBrk="1" hangingPunct="1">
              <a:defRPr/>
            </a:pPr>
            <a:endParaRPr lang="en-US" sz="2800" dirty="0">
              <a:ea typeface="+mn-ea"/>
            </a:endParaRPr>
          </a:p>
          <a:p>
            <a:pPr eaLnBrk="1" hangingPunct="1">
              <a:defRPr/>
            </a:pPr>
            <a:endParaRPr lang="en-US" sz="2800" dirty="0">
              <a:ea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7F7AFE2-DB2D-8384-5F66-63D9A205668C}"/>
              </a:ext>
            </a:extLst>
          </p:cNvPr>
          <p:cNvSpPr>
            <a:spLocks noGrp="1" noChangeArrowheads="1"/>
          </p:cNvSpPr>
          <p:nvPr>
            <p:ph type="title"/>
          </p:nvPr>
        </p:nvSpPr>
        <p:spPr/>
        <p:txBody>
          <a:bodyPr/>
          <a:lstStyle/>
          <a:p>
            <a:pPr eaLnBrk="1" hangingPunct="1">
              <a:defRPr/>
            </a:pPr>
            <a:endParaRPr lang="en-US">
              <a:ea typeface="+mj-ea"/>
            </a:endParaRPr>
          </a:p>
        </p:txBody>
      </p:sp>
      <p:sp>
        <p:nvSpPr>
          <p:cNvPr id="34819" name="Rectangle 3">
            <a:extLst>
              <a:ext uri="{FF2B5EF4-FFF2-40B4-BE49-F238E27FC236}">
                <a16:creationId xmlns:a16="http://schemas.microsoft.com/office/drawing/2014/main" id="{6166EABB-9927-D67B-59D6-672ADBBAC8FA}"/>
              </a:ext>
            </a:extLst>
          </p:cNvPr>
          <p:cNvSpPr>
            <a:spLocks noGrp="1" noChangeArrowheads="1"/>
          </p:cNvSpPr>
          <p:nvPr>
            <p:ph type="body" idx="1"/>
          </p:nvPr>
        </p:nvSpPr>
        <p:spPr/>
        <p:txBody>
          <a:bodyPr/>
          <a:lstStyle/>
          <a:p>
            <a:pPr eaLnBrk="1" hangingPunct="1">
              <a:defRPr/>
            </a:pPr>
            <a:endParaRPr lang="en-US">
              <a:ea typeface="+mn-ea"/>
            </a:endParaRPr>
          </a:p>
        </p:txBody>
      </p:sp>
      <p:pic>
        <p:nvPicPr>
          <p:cNvPr id="32771" name="Picture 5" descr="AH015">
            <a:extLst>
              <a:ext uri="{FF2B5EF4-FFF2-40B4-BE49-F238E27FC236}">
                <a16:creationId xmlns:a16="http://schemas.microsoft.com/office/drawing/2014/main" id="{C0036DB8-A115-7960-D6FF-089CB927E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8759825"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9147852-35E9-1B39-C40F-E6E98212FEC3}"/>
              </a:ext>
            </a:extLst>
          </p:cNvPr>
          <p:cNvSpPr>
            <a:spLocks noGrp="1" noChangeArrowheads="1"/>
          </p:cNvSpPr>
          <p:nvPr>
            <p:ph type="title"/>
          </p:nvPr>
        </p:nvSpPr>
        <p:spPr>
          <a:solidFill>
            <a:schemeClr val="bg1"/>
          </a:solidFill>
        </p:spPr>
        <p:txBody>
          <a:bodyPr/>
          <a:lstStyle/>
          <a:p>
            <a:pPr eaLnBrk="1" hangingPunct="1"/>
            <a:r>
              <a:rPr lang="en-US" altLang="en-US" sz="4000" dirty="0">
                <a:ea typeface="ＭＳ Ｐゴシック" panose="020B0600070205080204" pitchFamily="34" charset="-128"/>
              </a:rPr>
              <a:t>Guillaume de Machaut and the French Ars Nova</a:t>
            </a:r>
          </a:p>
        </p:txBody>
      </p:sp>
      <p:sp>
        <p:nvSpPr>
          <p:cNvPr id="22531" name="Rectangle 3">
            <a:extLst>
              <a:ext uri="{FF2B5EF4-FFF2-40B4-BE49-F238E27FC236}">
                <a16:creationId xmlns:a16="http://schemas.microsoft.com/office/drawing/2014/main" id="{C0006FA4-8230-435E-83C9-AAB1F35AB497}"/>
              </a:ext>
            </a:extLst>
          </p:cNvPr>
          <p:cNvSpPr>
            <a:spLocks noGrp="1" noChangeArrowheads="1"/>
          </p:cNvSpPr>
          <p:nvPr>
            <p:ph type="body" idx="1"/>
          </p:nvPr>
        </p:nvSpPr>
        <p:spPr>
          <a:solidFill>
            <a:srgbClr val="002060"/>
          </a:solidFill>
        </p:spPr>
        <p:txBody>
          <a:bodyPr/>
          <a:lstStyle/>
          <a:p>
            <a:pPr eaLnBrk="1" hangingPunct="1"/>
            <a:r>
              <a:rPr lang="en-US" altLang="en-US" sz="2800" b="1" dirty="0">
                <a:ea typeface="ＭＳ Ｐゴシック" panose="020B0600070205080204" pitchFamily="34" charset="-128"/>
              </a:rPr>
              <a:t>Ars Nova meaning – New Music, New Style, New Technique</a:t>
            </a:r>
          </a:p>
          <a:p>
            <a:pPr eaLnBrk="1" hangingPunct="1"/>
            <a:r>
              <a:rPr lang="en-US" altLang="en-US" sz="2800" b="1" dirty="0">
                <a:ea typeface="ＭＳ Ｐゴシック" panose="020B0600070205080204" pitchFamily="34" charset="-128"/>
              </a:rPr>
              <a:t>French composer, poet, musician, composer, and a priest who took the Holy Orders.</a:t>
            </a:r>
          </a:p>
          <a:p>
            <a:pPr eaLnBrk="1" hangingPunct="1"/>
            <a:r>
              <a:rPr lang="en-US" altLang="en-US" sz="2800" b="1" dirty="0">
                <a:ea typeface="ＭＳ Ｐゴシック" panose="020B0600070205080204" pitchFamily="34" charset="-128"/>
              </a:rPr>
              <a:t>Developed in to  rhythm, meter , harmony, and counterpoint that transformed the art of music.</a:t>
            </a:r>
          </a:p>
          <a:p>
            <a:pPr eaLnBrk="1" hangingPunct="1"/>
            <a:r>
              <a:rPr lang="en-US" altLang="en-US" sz="2800" b="1" dirty="0">
                <a:ea typeface="ＭＳ Ｐゴシック" panose="020B0600070205080204" pitchFamily="34" charset="-128"/>
              </a:rPr>
              <a:t>Explain the Instrumental Music of the Medieval Period from reading in your textbook.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1A68C71-1626-4771-CE8F-920365D88F0E}"/>
              </a:ext>
            </a:extLst>
          </p:cNvPr>
          <p:cNvSpPr>
            <a:spLocks noGrp="1" noChangeArrowheads="1"/>
          </p:cNvSpPr>
          <p:nvPr>
            <p:ph type="title"/>
          </p:nvPr>
        </p:nvSpPr>
        <p:spPr>
          <a:xfrm>
            <a:off x="3200400" y="274638"/>
            <a:ext cx="5486400" cy="792162"/>
          </a:xfrm>
          <a:solidFill>
            <a:schemeClr val="bg1"/>
          </a:solidFill>
        </p:spPr>
        <p:txBody>
          <a:bodyPr/>
          <a:lstStyle/>
          <a:p>
            <a:pPr eaLnBrk="1" hangingPunct="1"/>
            <a:r>
              <a:rPr lang="en-US" altLang="en-US" dirty="0">
                <a:ea typeface="ＭＳ Ｐゴシック" panose="020B0600070205080204" pitchFamily="34" charset="-128"/>
              </a:rPr>
              <a:t>Medieval Period</a:t>
            </a:r>
          </a:p>
        </p:txBody>
      </p:sp>
      <p:sp>
        <p:nvSpPr>
          <p:cNvPr id="25603" name="Rectangle 3">
            <a:extLst>
              <a:ext uri="{FF2B5EF4-FFF2-40B4-BE49-F238E27FC236}">
                <a16:creationId xmlns:a16="http://schemas.microsoft.com/office/drawing/2014/main" id="{F519D67C-E189-DEE9-A9BF-0DEEB6EF4C7B}"/>
              </a:ext>
            </a:extLst>
          </p:cNvPr>
          <p:cNvSpPr>
            <a:spLocks noGrp="1" noChangeArrowheads="1"/>
          </p:cNvSpPr>
          <p:nvPr>
            <p:ph type="body" idx="1"/>
          </p:nvPr>
        </p:nvSpPr>
        <p:spPr>
          <a:xfrm>
            <a:off x="2917824" y="1143000"/>
            <a:ext cx="5921375" cy="1371600"/>
          </a:xfrm>
          <a:solidFill>
            <a:srgbClr val="002060"/>
          </a:solidFill>
        </p:spPr>
        <p:txBody>
          <a:bodyPr/>
          <a:lstStyle/>
          <a:p>
            <a:pPr marL="1828800" lvl="4" indent="0" eaLnBrk="1" hangingPunct="1">
              <a:buNone/>
            </a:pPr>
            <a:r>
              <a:rPr lang="en-US" altLang="en-US" sz="2400" b="1" dirty="0">
                <a:ea typeface="ＭＳ Ｐゴシック" panose="020B0600070205080204" pitchFamily="34" charset="-128"/>
              </a:rPr>
              <a:t>Music of the Medieval Period </a:t>
            </a:r>
          </a:p>
          <a:p>
            <a:pPr marL="1828800" lvl="4" indent="0" eaLnBrk="1" hangingPunct="1">
              <a:buNone/>
            </a:pPr>
            <a:r>
              <a:rPr lang="en-US" altLang="en-US" sz="2400" b="1" dirty="0">
                <a:ea typeface="ＭＳ Ｐゴシック" panose="020B0600070205080204" pitchFamily="34" charset="-128"/>
              </a:rPr>
              <a:t>        consisted of neumes,  </a:t>
            </a:r>
          </a:p>
          <a:p>
            <a:pPr marL="1828800" lvl="4" indent="0" eaLnBrk="1" hangingPunct="1">
              <a:buNone/>
            </a:pPr>
            <a:r>
              <a:rPr lang="en-US" altLang="en-US" sz="2400" b="1" dirty="0">
                <a:ea typeface="ＭＳ Ｐゴシック" panose="020B0600070205080204" pitchFamily="34" charset="-128"/>
              </a:rPr>
              <a:t>       3 spaces and a 4 line staff.</a:t>
            </a:r>
          </a:p>
        </p:txBody>
      </p:sp>
      <p:pic>
        <p:nvPicPr>
          <p:cNvPr id="15363" name="Picture 5" descr="chant_music">
            <a:extLst>
              <a:ext uri="{FF2B5EF4-FFF2-40B4-BE49-F238E27FC236}">
                <a16:creationId xmlns:a16="http://schemas.microsoft.com/office/drawing/2014/main" id="{DCB5CF28-90C9-6B0D-206A-1C9AA7E3C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276225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CEEC2-DBD5-3FD7-45CF-B1BD5E7305AE}"/>
              </a:ext>
            </a:extLst>
          </p:cNvPr>
          <p:cNvSpPr>
            <a:spLocks noGrp="1"/>
          </p:cNvSpPr>
          <p:nvPr>
            <p:ph type="ctrTitle" sz="quarter"/>
          </p:nvPr>
        </p:nvSpPr>
        <p:spPr>
          <a:solidFill>
            <a:srgbClr val="002060"/>
          </a:solidFill>
        </p:spPr>
        <p:txBody>
          <a:bodyPr/>
          <a:lstStyle/>
          <a:p>
            <a:pPr eaLnBrk="1" hangingPunct="1"/>
            <a:r>
              <a:rPr lang="en-ZW" altLang="en-US" dirty="0">
                <a:ea typeface="ＭＳ Ｐゴシック" panose="020B0600070205080204" pitchFamily="34" charset="-128"/>
              </a:rPr>
              <a:t>Guillaume de Machaut</a:t>
            </a:r>
          </a:p>
        </p:txBody>
      </p:sp>
      <p:sp>
        <p:nvSpPr>
          <p:cNvPr id="3" name="Subtitle 2">
            <a:extLst>
              <a:ext uri="{FF2B5EF4-FFF2-40B4-BE49-F238E27FC236}">
                <a16:creationId xmlns:a16="http://schemas.microsoft.com/office/drawing/2014/main" id="{7BDEF7F2-75BB-EC7B-6F73-1B8112C306DF}"/>
              </a:ext>
            </a:extLst>
          </p:cNvPr>
          <p:cNvSpPr>
            <a:spLocks noGrp="1"/>
          </p:cNvSpPr>
          <p:nvPr>
            <p:ph type="subTitle" sz="quarter" idx="1"/>
          </p:nvPr>
        </p:nvSpPr>
        <p:spPr>
          <a:solidFill>
            <a:schemeClr val="bg1"/>
          </a:solidFill>
        </p:spPr>
        <p:txBody>
          <a:bodyPr/>
          <a:lstStyle/>
          <a:p>
            <a:pPr eaLnBrk="1" hangingPunct="1"/>
            <a:r>
              <a:rPr lang="en-ZW" altLang="en-US" dirty="0">
                <a:ea typeface="ＭＳ Ｐゴシック" panose="020B0600070205080204" pitchFamily="34" charset="-128"/>
              </a:rPr>
              <a:t>End of the Times for the Medieval Period moving to the Renaissance 16</a:t>
            </a:r>
            <a:r>
              <a:rPr lang="en-ZW" altLang="en-US" baseline="30000" dirty="0">
                <a:ea typeface="ＭＳ Ｐゴシック" panose="020B0600070205080204" pitchFamily="34" charset="-128"/>
              </a:rPr>
              <a:t>th</a:t>
            </a:r>
            <a:r>
              <a:rPr lang="en-ZW" altLang="en-US" dirty="0">
                <a:ea typeface="ＭＳ Ｐゴシック" panose="020B0600070205080204" pitchFamily="34" charset="-128"/>
              </a:rPr>
              <a:t> Century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28381B4-C54C-5639-640D-F57EB3DD5178}"/>
              </a:ext>
            </a:extLst>
          </p:cNvPr>
          <p:cNvSpPr>
            <a:spLocks noGrp="1" noChangeArrowheads="1"/>
          </p:cNvSpPr>
          <p:nvPr>
            <p:ph type="title"/>
          </p:nvPr>
        </p:nvSpPr>
        <p:spPr/>
        <p:txBody>
          <a:bodyPr/>
          <a:lstStyle/>
          <a:p>
            <a:pPr eaLnBrk="1" hangingPunct="1">
              <a:defRPr/>
            </a:pPr>
            <a:endParaRPr lang="en-US">
              <a:ea typeface="+mj-ea"/>
            </a:endParaRPr>
          </a:p>
        </p:txBody>
      </p:sp>
      <p:sp>
        <p:nvSpPr>
          <p:cNvPr id="35843" name="Rectangle 3">
            <a:extLst>
              <a:ext uri="{FF2B5EF4-FFF2-40B4-BE49-F238E27FC236}">
                <a16:creationId xmlns:a16="http://schemas.microsoft.com/office/drawing/2014/main" id="{BA674DA6-C840-A176-8FBD-0880EAC3FD20}"/>
              </a:ext>
            </a:extLst>
          </p:cNvPr>
          <p:cNvSpPr>
            <a:spLocks noGrp="1" noChangeArrowheads="1"/>
          </p:cNvSpPr>
          <p:nvPr>
            <p:ph type="body" idx="1"/>
          </p:nvPr>
        </p:nvSpPr>
        <p:spPr/>
        <p:txBody>
          <a:bodyPr/>
          <a:lstStyle/>
          <a:p>
            <a:pPr eaLnBrk="1" hangingPunct="1">
              <a:defRPr/>
            </a:pPr>
            <a:endParaRPr lang="en-US">
              <a:ea typeface="+mn-ea"/>
            </a:endParaRPr>
          </a:p>
        </p:txBody>
      </p:sp>
      <p:pic>
        <p:nvPicPr>
          <p:cNvPr id="2" name="Picture 5" descr="41DMGAT4XTL">
            <a:extLst>
              <a:ext uri="{FF2B5EF4-FFF2-40B4-BE49-F238E27FC236}">
                <a16:creationId xmlns:a16="http://schemas.microsoft.com/office/drawing/2014/main" id="{8E9F632B-604E-3C18-B6F3-99849BFA3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8759825"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D270A0B-2176-4DB5-7F8E-8333D8E09DEB}"/>
              </a:ext>
            </a:extLst>
          </p:cNvPr>
          <p:cNvSpPr>
            <a:spLocks noGrp="1" noChangeArrowheads="1"/>
          </p:cNvSpPr>
          <p:nvPr>
            <p:ph type="title"/>
          </p:nvPr>
        </p:nvSpPr>
        <p:spPr/>
        <p:txBody>
          <a:bodyPr/>
          <a:lstStyle/>
          <a:p>
            <a:pPr eaLnBrk="1" hangingPunct="1">
              <a:defRPr/>
            </a:pPr>
            <a:endParaRPr lang="en-US">
              <a:ea typeface="+mj-ea"/>
            </a:endParaRPr>
          </a:p>
        </p:txBody>
      </p:sp>
      <p:sp>
        <p:nvSpPr>
          <p:cNvPr id="36867" name="Rectangle 3">
            <a:extLst>
              <a:ext uri="{FF2B5EF4-FFF2-40B4-BE49-F238E27FC236}">
                <a16:creationId xmlns:a16="http://schemas.microsoft.com/office/drawing/2014/main" id="{B531D83E-2E4E-36C8-41CC-9BC62D52C7BA}"/>
              </a:ext>
            </a:extLst>
          </p:cNvPr>
          <p:cNvSpPr>
            <a:spLocks noGrp="1" noChangeArrowheads="1"/>
          </p:cNvSpPr>
          <p:nvPr>
            <p:ph type="body" idx="1"/>
          </p:nvPr>
        </p:nvSpPr>
        <p:spPr/>
        <p:txBody>
          <a:bodyPr/>
          <a:lstStyle/>
          <a:p>
            <a:pPr eaLnBrk="1" hangingPunct="1">
              <a:defRPr/>
            </a:pPr>
            <a:endParaRPr lang="en-US">
              <a:ea typeface="+mn-ea"/>
            </a:endParaRPr>
          </a:p>
        </p:txBody>
      </p:sp>
      <p:pic>
        <p:nvPicPr>
          <p:cNvPr id="2" name="Picture 5" descr="machaut">
            <a:extLst>
              <a:ext uri="{FF2B5EF4-FFF2-40B4-BE49-F238E27FC236}">
                <a16:creationId xmlns:a16="http://schemas.microsoft.com/office/drawing/2014/main" id="{24EECA3E-D2FF-BE43-78F7-BC6B48A8A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8988425"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7586F4-ACAF-94DA-8A13-442243F23E81}"/>
              </a:ext>
            </a:extLst>
          </p:cNvPr>
          <p:cNvSpPr txBox="1"/>
          <p:nvPr/>
        </p:nvSpPr>
        <p:spPr>
          <a:xfrm>
            <a:off x="304800" y="228600"/>
            <a:ext cx="8534400" cy="6709529"/>
          </a:xfrm>
          <a:prstGeom prst="rect">
            <a:avLst/>
          </a:prstGeom>
          <a:solidFill>
            <a:schemeClr val="bg1"/>
          </a:solidFill>
        </p:spPr>
        <p:txBody>
          <a:bodyPr wrap="square" rtlCol="0">
            <a:spAutoFit/>
          </a:bodyPr>
          <a:lstStyle/>
          <a:p>
            <a:pPr algn="ctr"/>
            <a:r>
              <a:rPr lang="en-US" sz="2800" dirty="0"/>
              <a:t>Medieval Summary</a:t>
            </a:r>
          </a:p>
          <a:p>
            <a:r>
              <a:rPr lang="en-US" dirty="0"/>
              <a:t> </a:t>
            </a:r>
          </a:p>
          <a:p>
            <a:r>
              <a:rPr lang="en-US" sz="2400" dirty="0"/>
              <a:t>In the Medieval period, we have studied music that dates back almost 1500 years from today. In some ways, it differs greatly from our music today, though some continuous threads exist. Individuals in the Middle Ages used music for worship and entertainment, just as occurs today. They wrote sacred music for worship and used sacred ideas in entertainment music. Music for entertainment included songs about love, religion, and current events as well as music that might be danced to. Though the style and form of their music is quite different from ours in many ways, some aspects of musical style have not changed. Conjunct music with a relatively narrow range is still a typical choice in folk and pop music, because it is easy for even the amateur to sing. Songs in strophic form and songs with a refrain and contrasting verses also still appear in today’s pop music. As we continue to study music of the Renaissance, keep in mind these categories of music that remain to the present day. </a:t>
            </a:r>
          </a:p>
          <a:p>
            <a:r>
              <a:rPr lang="en-US" sz="2400" dirty="0"/>
              <a:t> </a:t>
            </a:r>
          </a:p>
        </p:txBody>
      </p:sp>
    </p:spTree>
    <p:extLst>
      <p:ext uri="{BB962C8B-B14F-4D97-AF65-F5344CB8AC3E}">
        <p14:creationId xmlns:p14="http://schemas.microsoft.com/office/powerpoint/2010/main" val="844736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FFCF85-1888-16E1-7C9B-D5F497499C39}"/>
              </a:ext>
            </a:extLst>
          </p:cNvPr>
          <p:cNvSpPr txBox="1"/>
          <p:nvPr/>
        </p:nvSpPr>
        <p:spPr>
          <a:xfrm>
            <a:off x="0" y="228601"/>
            <a:ext cx="9067800" cy="6463308"/>
          </a:xfrm>
          <a:prstGeom prst="rect">
            <a:avLst/>
          </a:prstGeom>
          <a:solidFill>
            <a:schemeClr val="bg1"/>
          </a:solidFill>
        </p:spPr>
        <p:txBody>
          <a:bodyPr wrap="square" rtlCol="0">
            <a:spAutoFit/>
          </a:bodyPr>
          <a:lstStyle/>
          <a:p>
            <a:pPr algn="ctr"/>
            <a:r>
              <a:rPr lang="en-US" b="1" dirty="0"/>
              <a:t>Medieval Glossary/Vocabulary</a:t>
            </a:r>
          </a:p>
          <a:p>
            <a:r>
              <a:rPr lang="en-US" dirty="0"/>
              <a:t> </a:t>
            </a:r>
          </a:p>
          <a:p>
            <a:pPr lvl="0"/>
            <a:r>
              <a:rPr lang="en-US" dirty="0"/>
              <a:t>A cappella – vocal music without instrumental accompaniment </a:t>
            </a:r>
          </a:p>
          <a:p>
            <a:r>
              <a:rPr lang="en-US" dirty="0"/>
              <a:t> </a:t>
            </a:r>
          </a:p>
          <a:p>
            <a:pPr lvl="0"/>
            <a:r>
              <a:rPr lang="en-US" dirty="0"/>
              <a:t>Cadence – the ending of a musical phrase providing a sense of closure, often using one chord that resolves to another </a:t>
            </a:r>
          </a:p>
          <a:p>
            <a:r>
              <a:rPr lang="en-US" dirty="0"/>
              <a:t> </a:t>
            </a:r>
          </a:p>
          <a:p>
            <a:pPr lvl="0"/>
            <a:r>
              <a:rPr lang="en-US" dirty="0"/>
              <a:t>Chant – text set to a melody written in monophonic texture with un-notated rhythms typically used in religious worship </a:t>
            </a:r>
          </a:p>
          <a:p>
            <a:r>
              <a:rPr lang="en-US" dirty="0"/>
              <a:t> </a:t>
            </a:r>
          </a:p>
          <a:p>
            <a:pPr lvl="0"/>
            <a:r>
              <a:rPr lang="en-US" dirty="0"/>
              <a:t>Courtly Love – love for a beloved, without any concern for whether the love will be returned, called “courtly” because it was praised by those participating in medieval courts </a:t>
            </a:r>
          </a:p>
          <a:p>
            <a:r>
              <a:rPr lang="en-US" dirty="0"/>
              <a:t> </a:t>
            </a:r>
          </a:p>
          <a:p>
            <a:pPr lvl="0"/>
            <a:r>
              <a:rPr lang="en-US" dirty="0"/>
              <a:t>Drone – a sustained pitch or pitches often found in music of the Middle Ages or earlier and in folk music </a:t>
            </a:r>
          </a:p>
          <a:p>
            <a:r>
              <a:rPr lang="en-US" dirty="0"/>
              <a:t> </a:t>
            </a:r>
          </a:p>
          <a:p>
            <a:pPr lvl="0"/>
            <a:r>
              <a:rPr lang="en-US" dirty="0"/>
              <a:t>Hymn – religious song most generally having multiple strophes of the same number and length of lines and using strophic form </a:t>
            </a:r>
          </a:p>
          <a:p>
            <a:r>
              <a:rPr lang="en-US" dirty="0"/>
              <a:t> </a:t>
            </a:r>
          </a:p>
          <a:p>
            <a:pPr lvl="0"/>
            <a:r>
              <a:rPr lang="en-US" dirty="0"/>
              <a:t>Mass – Catholic celebration of the Eucharist consisting of liturgical texts set to music by composers starting in the Middle Ages </a:t>
            </a:r>
          </a:p>
          <a:p>
            <a:r>
              <a:rPr lang="en-US" dirty="0"/>
              <a:t> </a:t>
            </a:r>
          </a:p>
          <a:p>
            <a:pPr lvl="0"/>
            <a:endParaRPr lang="en-US" dirty="0"/>
          </a:p>
        </p:txBody>
      </p:sp>
    </p:spTree>
    <p:extLst>
      <p:ext uri="{BB962C8B-B14F-4D97-AF65-F5344CB8AC3E}">
        <p14:creationId xmlns:p14="http://schemas.microsoft.com/office/powerpoint/2010/main" val="460042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3F8AB6-866F-C7F1-D859-CC9A63163C14}"/>
              </a:ext>
            </a:extLst>
          </p:cNvPr>
          <p:cNvSpPr txBox="1"/>
          <p:nvPr/>
        </p:nvSpPr>
        <p:spPr>
          <a:xfrm>
            <a:off x="457200" y="381000"/>
            <a:ext cx="8458200" cy="5909310"/>
          </a:xfrm>
          <a:prstGeom prst="rect">
            <a:avLst/>
          </a:prstGeom>
          <a:solidFill>
            <a:schemeClr val="bg1"/>
          </a:solidFill>
        </p:spPr>
        <p:txBody>
          <a:bodyPr wrap="square" rtlCol="0">
            <a:spAutoFit/>
          </a:bodyPr>
          <a:lstStyle/>
          <a:p>
            <a:pPr lvl="0"/>
            <a:r>
              <a:rPr lang="en-US" dirty="0"/>
              <a:t>Melisma – multiple pitches sung to one syllable of text Polyphony – musical texture that simultaneously features two or more relatively independent and important melodic lines </a:t>
            </a:r>
          </a:p>
          <a:p>
            <a:r>
              <a:rPr lang="en-US" dirty="0"/>
              <a:t> </a:t>
            </a:r>
          </a:p>
          <a:p>
            <a:pPr lvl="0"/>
            <a:r>
              <a:rPr lang="en-US" dirty="0"/>
              <a:t>Refrain – a repeating musical section, generally also with repeated text; sometimes called a “chorus” </a:t>
            </a:r>
          </a:p>
          <a:p>
            <a:r>
              <a:rPr lang="en-US" dirty="0"/>
              <a:t> </a:t>
            </a:r>
          </a:p>
          <a:p>
            <a:pPr lvl="0"/>
            <a:r>
              <a:rPr lang="en-US" dirty="0"/>
              <a:t>Rhythm According to the Text – rhythm that follows the rhythm of the text and is not notated </a:t>
            </a:r>
          </a:p>
          <a:p>
            <a:r>
              <a:rPr lang="en-US" dirty="0"/>
              <a:t> </a:t>
            </a:r>
          </a:p>
          <a:p>
            <a:pPr lvl="0"/>
            <a:r>
              <a:rPr lang="en-US" dirty="0"/>
              <a:t>Song – a composition sung by voice(s) </a:t>
            </a:r>
          </a:p>
          <a:p>
            <a:r>
              <a:rPr lang="en-US" dirty="0"/>
              <a:t> </a:t>
            </a:r>
          </a:p>
          <a:p>
            <a:pPr lvl="0"/>
            <a:r>
              <a:rPr lang="en-US" dirty="0"/>
              <a:t>Strophe – section of a poem or lyric text generally of a set number of lines and line length; a text may have multiple strophes </a:t>
            </a:r>
          </a:p>
          <a:p>
            <a:r>
              <a:rPr lang="en-US" dirty="0"/>
              <a:t> </a:t>
            </a:r>
          </a:p>
          <a:p>
            <a:pPr lvl="0"/>
            <a:r>
              <a:rPr lang="en-US" dirty="0"/>
              <a:t>Strophic – musical form in which all verses or strophes of a song are sung to the same music </a:t>
            </a:r>
          </a:p>
          <a:p>
            <a:r>
              <a:rPr lang="en-US" dirty="0"/>
              <a:t> </a:t>
            </a:r>
          </a:p>
          <a:p>
            <a:pPr lvl="0"/>
            <a:r>
              <a:rPr lang="en-US" dirty="0"/>
              <a:t>Syllabic – music in which each syllable of a text is set to one musical note </a:t>
            </a:r>
          </a:p>
          <a:p>
            <a:r>
              <a:rPr lang="en-US" dirty="0"/>
              <a:t> </a:t>
            </a:r>
          </a:p>
          <a:p>
            <a:pPr lvl="0"/>
            <a:r>
              <a:rPr lang="en-US" dirty="0"/>
              <a:t>Verse and Refrain Form – a musical form (sometimes referred to as verse and chorus) in which one section of music is sung to all the verses and a different section of music is sung to the repeating refrain or chorus</a:t>
            </a:r>
          </a:p>
        </p:txBody>
      </p:sp>
    </p:spTree>
    <p:extLst>
      <p:ext uri="{BB962C8B-B14F-4D97-AF65-F5344CB8AC3E}">
        <p14:creationId xmlns:p14="http://schemas.microsoft.com/office/powerpoint/2010/main" val="3485969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F5DDA-901E-7FE8-635F-D4A61A6EC362}"/>
              </a:ext>
            </a:extLst>
          </p:cNvPr>
          <p:cNvSpPr>
            <a:spLocks noGrp="1"/>
          </p:cNvSpPr>
          <p:nvPr>
            <p:ph type="title"/>
          </p:nvPr>
        </p:nvSpPr>
        <p:spPr>
          <a:xfrm>
            <a:off x="722313" y="3657600"/>
            <a:ext cx="7772400" cy="2971800"/>
          </a:xfrm>
          <a:solidFill>
            <a:srgbClr val="002060"/>
          </a:solidFill>
        </p:spPr>
        <p:txBody>
          <a:bodyPr/>
          <a:lstStyle/>
          <a:p>
            <a:pPr algn="ctr" eaLnBrk="1" hangingPunct="1"/>
            <a:r>
              <a:rPr lang="en-ZW" altLang="en-US" sz="4800" cap="none" dirty="0">
                <a:solidFill>
                  <a:srgbClr val="FFFF00"/>
                </a:solidFill>
                <a:ea typeface="ＭＳ Ｐゴシック" panose="020B0600070205080204" pitchFamily="34" charset="-128"/>
              </a:rPr>
              <a:t>RENAISSANCE PERIOD</a:t>
            </a:r>
            <a:br>
              <a:rPr lang="en-ZW" altLang="en-US" sz="4800" cap="none" dirty="0">
                <a:solidFill>
                  <a:srgbClr val="FFFF00"/>
                </a:solidFill>
                <a:ea typeface="ＭＳ Ｐゴシック" panose="020B0600070205080204" pitchFamily="34" charset="-128"/>
              </a:rPr>
            </a:br>
            <a:r>
              <a:rPr lang="en-ZW" altLang="en-US" sz="4800" cap="none" dirty="0">
                <a:solidFill>
                  <a:srgbClr val="FFFF00"/>
                </a:solidFill>
                <a:ea typeface="ＭＳ Ｐゴシック" panose="020B0600070205080204" pitchFamily="34" charset="-128"/>
              </a:rPr>
              <a:t>MUSIC</a:t>
            </a:r>
            <a:br>
              <a:rPr lang="en-ZW" altLang="en-US" sz="4800" cap="none" dirty="0">
                <a:solidFill>
                  <a:srgbClr val="FFFF00"/>
                </a:solidFill>
                <a:ea typeface="ＭＳ Ｐゴシック" panose="020B0600070205080204" pitchFamily="34" charset="-128"/>
              </a:rPr>
            </a:br>
            <a:r>
              <a:rPr lang="en-ZW" altLang="en-US" sz="4800" cap="none" dirty="0">
                <a:solidFill>
                  <a:srgbClr val="FFFF00"/>
                </a:solidFill>
                <a:ea typeface="ＭＳ Ｐゴシック" panose="020B0600070205080204" pitchFamily="34" charset="-128"/>
              </a:rPr>
              <a:t>OF THE </a:t>
            </a:r>
            <a:br>
              <a:rPr lang="en-ZW" altLang="en-US" sz="4800" cap="none" dirty="0">
                <a:solidFill>
                  <a:srgbClr val="FFFF00"/>
                </a:solidFill>
                <a:ea typeface="ＭＳ Ｐゴシック" panose="020B0600070205080204" pitchFamily="34" charset="-128"/>
              </a:rPr>
            </a:br>
            <a:r>
              <a:rPr lang="en-ZW" altLang="en-US" sz="4800" cap="none" dirty="0">
                <a:solidFill>
                  <a:srgbClr val="FFFF00"/>
                </a:solidFill>
                <a:ea typeface="ＭＳ Ｐゴシック" panose="020B0600070205080204" pitchFamily="34" charset="-128"/>
              </a:rPr>
              <a:t>16</a:t>
            </a:r>
            <a:r>
              <a:rPr lang="en-ZW" altLang="en-US" sz="4800" cap="none" baseline="30000" dirty="0">
                <a:solidFill>
                  <a:srgbClr val="FFFF00"/>
                </a:solidFill>
                <a:ea typeface="ＭＳ Ｐゴシック" panose="020B0600070205080204" pitchFamily="34" charset="-128"/>
              </a:rPr>
              <a:t>TH</a:t>
            </a:r>
            <a:r>
              <a:rPr lang="en-ZW" altLang="en-US" sz="4800" cap="none" dirty="0">
                <a:solidFill>
                  <a:srgbClr val="FFFF00"/>
                </a:solidFill>
                <a:ea typeface="ＭＳ Ｐゴシック" panose="020B0600070205080204" pitchFamily="34" charset="-128"/>
              </a:rPr>
              <a:t> CENTURY</a:t>
            </a:r>
          </a:p>
        </p:txBody>
      </p:sp>
      <p:sp>
        <p:nvSpPr>
          <p:cNvPr id="3" name="Text Placeholder 2">
            <a:extLst>
              <a:ext uri="{FF2B5EF4-FFF2-40B4-BE49-F238E27FC236}">
                <a16:creationId xmlns:a16="http://schemas.microsoft.com/office/drawing/2014/main" id="{233F9F8E-BDB2-62D0-8C64-E26DE63F4183}"/>
              </a:ext>
            </a:extLst>
          </p:cNvPr>
          <p:cNvSpPr>
            <a:spLocks noGrp="1"/>
          </p:cNvSpPr>
          <p:nvPr>
            <p:ph type="body" idx="1"/>
          </p:nvPr>
        </p:nvSpPr>
        <p:spPr>
          <a:xfrm>
            <a:off x="76200" y="222738"/>
            <a:ext cx="8915399" cy="3206262"/>
          </a:xfrm>
          <a:solidFill>
            <a:schemeClr val="bg1"/>
          </a:solidFill>
        </p:spPr>
        <p:txBody>
          <a:bodyPr/>
          <a:lstStyle/>
          <a:p>
            <a:pPr algn="ctr" eaLnBrk="1" hangingPunct="1"/>
            <a:r>
              <a:rPr lang="en-ZW" altLang="en-US" sz="4400" b="1" i="1" dirty="0">
                <a:ea typeface="ＭＳ Ｐゴシック" panose="020B0600070205080204" pitchFamily="34" charset="-128"/>
              </a:rPr>
              <a:t>The End</a:t>
            </a:r>
          </a:p>
          <a:p>
            <a:pPr algn="ctr" eaLnBrk="1" hangingPunct="1"/>
            <a:r>
              <a:rPr lang="en-ZW" altLang="en-US" sz="4400" b="1" i="1" dirty="0">
                <a:ea typeface="ＭＳ Ｐゴシック" panose="020B0600070205080204" pitchFamily="34" charset="-128"/>
              </a:rPr>
              <a:t>Of the</a:t>
            </a:r>
          </a:p>
          <a:p>
            <a:pPr algn="ctr" eaLnBrk="1" hangingPunct="1"/>
            <a:r>
              <a:rPr lang="en-ZW" altLang="en-US" sz="4400" b="1" i="1" dirty="0">
                <a:ea typeface="ＭＳ Ｐゴシック" panose="020B0600070205080204" pitchFamily="34" charset="-128"/>
              </a:rPr>
              <a:t>Medieval Period</a:t>
            </a:r>
          </a:p>
          <a:p>
            <a:pPr algn="ctr" eaLnBrk="1" hangingPunct="1"/>
            <a:r>
              <a:rPr lang="en-ZW" altLang="en-US" sz="4400" b="1" i="1" dirty="0">
                <a:ea typeface="ＭＳ Ｐゴシック" panose="020B0600070205080204" pitchFamily="34" charset="-128"/>
              </a:rPr>
              <a:t>5</a:t>
            </a:r>
            <a:r>
              <a:rPr lang="en-ZW" altLang="en-US" sz="4400" b="1" i="1" baseline="30000" dirty="0">
                <a:ea typeface="ＭＳ Ｐゴシック" panose="020B0600070205080204" pitchFamily="34" charset="-128"/>
              </a:rPr>
              <a:t>th</a:t>
            </a:r>
            <a:r>
              <a:rPr lang="en-ZW" altLang="en-US" sz="4400" b="1" i="1" dirty="0">
                <a:ea typeface="ＭＳ Ｐゴシック" panose="020B0600070205080204" pitchFamily="34" charset="-128"/>
              </a:rPr>
              <a:t> Century to the 15</a:t>
            </a:r>
            <a:r>
              <a:rPr lang="en-ZW" altLang="en-US" sz="4400" b="1" i="1" baseline="30000" dirty="0">
                <a:ea typeface="ＭＳ Ｐゴシック" panose="020B0600070205080204" pitchFamily="34" charset="-128"/>
              </a:rPr>
              <a:t>th</a:t>
            </a:r>
            <a:r>
              <a:rPr lang="en-ZW" altLang="en-US" sz="4400" b="1" i="1" dirty="0">
                <a:ea typeface="ＭＳ Ｐゴシック" panose="020B0600070205080204" pitchFamily="34" charset="-128"/>
              </a:rPr>
              <a:t> Century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F321013-07C5-6942-5922-46140F77385D}"/>
              </a:ext>
            </a:extLst>
          </p:cNvPr>
          <p:cNvSpPr>
            <a:spLocks noGrp="1" noChangeArrowheads="1"/>
          </p:cNvSpPr>
          <p:nvPr>
            <p:ph type="title"/>
          </p:nvPr>
        </p:nvSpPr>
        <p:spPr>
          <a:xfrm>
            <a:off x="492369" y="190500"/>
            <a:ext cx="8229600" cy="1143000"/>
          </a:xfrm>
          <a:solidFill>
            <a:schemeClr val="bg1"/>
          </a:solidFill>
        </p:spPr>
        <p:txBody>
          <a:bodyPr/>
          <a:lstStyle/>
          <a:p>
            <a:pPr eaLnBrk="1" hangingPunct="1"/>
            <a:r>
              <a:rPr lang="en-US" altLang="en-US" dirty="0">
                <a:ea typeface="ＭＳ Ｐゴシック" panose="020B0600070205080204" pitchFamily="34" charset="-128"/>
              </a:rPr>
              <a:t>Medieval Period</a:t>
            </a:r>
          </a:p>
        </p:txBody>
      </p:sp>
      <p:sp>
        <p:nvSpPr>
          <p:cNvPr id="14339" name="Rectangle 3">
            <a:extLst>
              <a:ext uri="{FF2B5EF4-FFF2-40B4-BE49-F238E27FC236}">
                <a16:creationId xmlns:a16="http://schemas.microsoft.com/office/drawing/2014/main" id="{B3E0D69D-BE2F-41FB-5DC6-CF3D653DA99A}"/>
              </a:ext>
            </a:extLst>
          </p:cNvPr>
          <p:cNvSpPr>
            <a:spLocks noGrp="1" noChangeArrowheads="1"/>
          </p:cNvSpPr>
          <p:nvPr>
            <p:ph type="body" idx="1"/>
          </p:nvPr>
        </p:nvSpPr>
        <p:spPr>
          <a:solidFill>
            <a:schemeClr val="bg2"/>
          </a:solidFill>
        </p:spPr>
        <p:txBody>
          <a:bodyPr/>
          <a:lstStyle/>
          <a:p>
            <a:pPr eaLnBrk="1" hangingPunct="1"/>
            <a:r>
              <a:rPr lang="en-US" altLang="en-US" sz="2800" b="1" dirty="0">
                <a:ea typeface="ＭＳ Ｐゴシック" panose="020B0600070205080204" pitchFamily="34" charset="-128"/>
              </a:rPr>
              <a:t>The Middle ages span from the 5</a:t>
            </a:r>
            <a:r>
              <a:rPr lang="en-US" altLang="en-US" sz="2800" b="1" baseline="30000" dirty="0">
                <a:ea typeface="ＭＳ Ｐゴシック" panose="020B0600070205080204" pitchFamily="34" charset="-128"/>
              </a:rPr>
              <a:t>th</a:t>
            </a:r>
            <a:r>
              <a:rPr lang="en-US" altLang="en-US" sz="2800" b="1" dirty="0">
                <a:ea typeface="ＭＳ Ｐゴシック" panose="020B0600070205080204" pitchFamily="34" charset="-128"/>
              </a:rPr>
              <a:t> Century to the 15</a:t>
            </a:r>
            <a:r>
              <a:rPr lang="en-US" altLang="en-US" sz="2800" b="1" baseline="30000" dirty="0">
                <a:ea typeface="ＭＳ Ｐゴシック" panose="020B0600070205080204" pitchFamily="34" charset="-128"/>
              </a:rPr>
              <a:t>th</a:t>
            </a:r>
            <a:r>
              <a:rPr lang="en-US" altLang="en-US" sz="2800" b="1" dirty="0">
                <a:ea typeface="ＭＳ Ｐゴシック" panose="020B0600070205080204" pitchFamily="34" charset="-128"/>
              </a:rPr>
              <a:t> Century</a:t>
            </a:r>
          </a:p>
          <a:p>
            <a:pPr eaLnBrk="1" hangingPunct="1"/>
            <a:endParaRPr lang="en-US" altLang="en-US" sz="2800" b="1" dirty="0">
              <a:ea typeface="ＭＳ Ｐゴシック" panose="020B0600070205080204" pitchFamily="34" charset="-128"/>
            </a:endParaRPr>
          </a:p>
          <a:p>
            <a:pPr eaLnBrk="1" hangingPunct="1"/>
            <a:r>
              <a:rPr lang="en-US" altLang="en-US" sz="2800" b="1" dirty="0">
                <a:ea typeface="ＭＳ Ｐゴシック" panose="020B0600070205080204" pitchFamily="34" charset="-128"/>
              </a:rPr>
              <a:t>Music held a central place in the cultures of ancient Greece, Rome and the </a:t>
            </a:r>
            <a:r>
              <a:rPr lang="en-US" altLang="en-US" sz="2800" b="1" dirty="0" err="1">
                <a:ea typeface="ＭＳ Ｐゴシック" panose="020B0600070205080204" pitchFamily="34" charset="-128"/>
              </a:rPr>
              <a:t>Judiac</a:t>
            </a:r>
            <a:r>
              <a:rPr lang="en-US" altLang="en-US" sz="2800" b="1" dirty="0">
                <a:ea typeface="ＭＳ Ｐゴシック" panose="020B0600070205080204" pitchFamily="34" charset="-128"/>
              </a:rPr>
              <a:t> world.</a:t>
            </a:r>
          </a:p>
          <a:p>
            <a:pPr eaLnBrk="1" hangingPunct="1"/>
            <a:endParaRPr lang="en-US" altLang="en-US" sz="2800" b="1" dirty="0">
              <a:ea typeface="ＭＳ Ｐゴシック" panose="020B0600070205080204" pitchFamily="34" charset="-128"/>
            </a:endParaRPr>
          </a:p>
          <a:p>
            <a:pPr eaLnBrk="1" hangingPunct="1"/>
            <a:r>
              <a:rPr lang="en-US" altLang="en-US" sz="2800" b="1" dirty="0">
                <a:ea typeface="ＭＳ Ｐゴシック" panose="020B0600070205080204" pitchFamily="34" charset="-128"/>
              </a:rPr>
              <a:t>The culture was shaped by Monasteries.</a:t>
            </a:r>
          </a:p>
          <a:p>
            <a:pPr eaLnBrk="1" hangingPunct="1"/>
            <a:r>
              <a:rPr lang="en-US" altLang="en-US" sz="2800" b="1" dirty="0">
                <a:ea typeface="ＭＳ Ｐゴシック" panose="020B0600070205080204" pitchFamily="34" charset="-128"/>
              </a:rPr>
              <a:t>Center of power was the church and state in terms of music.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50D28A4-56B9-8A78-5846-5372823792F8}"/>
              </a:ext>
            </a:extLst>
          </p:cNvPr>
          <p:cNvSpPr>
            <a:spLocks noGrp="1" noChangeArrowheads="1"/>
          </p:cNvSpPr>
          <p:nvPr>
            <p:ph type="title"/>
          </p:nvPr>
        </p:nvSpPr>
        <p:spPr/>
        <p:txBody>
          <a:bodyPr/>
          <a:lstStyle/>
          <a:p>
            <a:pPr eaLnBrk="1" hangingPunct="1">
              <a:defRPr/>
            </a:pPr>
            <a:endParaRPr lang="en-US">
              <a:ea typeface="+mj-ea"/>
            </a:endParaRPr>
          </a:p>
        </p:txBody>
      </p:sp>
      <p:sp>
        <p:nvSpPr>
          <p:cNvPr id="26627" name="Rectangle 3">
            <a:extLst>
              <a:ext uri="{FF2B5EF4-FFF2-40B4-BE49-F238E27FC236}">
                <a16:creationId xmlns:a16="http://schemas.microsoft.com/office/drawing/2014/main" id="{1D755A71-8ACA-7E39-32C1-584ECF546ED4}"/>
              </a:ext>
            </a:extLst>
          </p:cNvPr>
          <p:cNvSpPr>
            <a:spLocks noGrp="1" noChangeArrowheads="1"/>
          </p:cNvSpPr>
          <p:nvPr>
            <p:ph type="body" idx="1"/>
          </p:nvPr>
        </p:nvSpPr>
        <p:spPr/>
        <p:txBody>
          <a:bodyPr/>
          <a:lstStyle/>
          <a:p>
            <a:pPr eaLnBrk="1" hangingPunct="1">
              <a:defRPr/>
            </a:pPr>
            <a:endParaRPr lang="en-US">
              <a:ea typeface="+mn-ea"/>
            </a:endParaRPr>
          </a:p>
        </p:txBody>
      </p:sp>
      <p:pic>
        <p:nvPicPr>
          <p:cNvPr id="17411" name="Picture 5" descr="232171154_b022132710">
            <a:extLst>
              <a:ext uri="{FF2B5EF4-FFF2-40B4-BE49-F238E27FC236}">
                <a16:creationId xmlns:a16="http://schemas.microsoft.com/office/drawing/2014/main" id="{796D867D-8BC6-61CD-EC76-C8FDBB43B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8683625" cy="635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1BD971-FDD1-4EB5-439B-9DCB9B2D80C3}"/>
              </a:ext>
            </a:extLst>
          </p:cNvPr>
          <p:cNvSpPr txBox="1"/>
          <p:nvPr/>
        </p:nvSpPr>
        <p:spPr>
          <a:xfrm>
            <a:off x="152400" y="228600"/>
            <a:ext cx="8839200" cy="6247864"/>
          </a:xfrm>
          <a:prstGeom prst="rect">
            <a:avLst/>
          </a:prstGeom>
          <a:solidFill>
            <a:srgbClr val="002060"/>
          </a:solidFill>
        </p:spPr>
        <p:txBody>
          <a:bodyPr wrap="square" rtlCol="0">
            <a:spAutoFit/>
          </a:bodyPr>
          <a:lstStyle/>
          <a:p>
            <a:r>
              <a:rPr lang="en-US" sz="2000" dirty="0"/>
              <a:t>During the Middle Ages, as during other periods of Western history, sacred and secular worlds were both separate and integrated. However, during this time, the Catholic Church was the most widespread and influential institution and leader in all things sacred. The Catholic Church’s head, the Pope, maintained political and spiritual power and influence among the noble classes and their geographic territories; the life of a high church official was not completely different from that of a noble counterpart, and many younger sons and daughters of the aristocracy found vocations in the church. Towns large and small had churches, spaces open to all: commoners, clergy, and nobles.</a:t>
            </a:r>
          </a:p>
          <a:p>
            <a:endParaRPr lang="en-US" sz="2000" dirty="0"/>
          </a:p>
          <a:p>
            <a:endParaRPr lang="en-US" sz="2000" dirty="0"/>
          </a:p>
          <a:p>
            <a:r>
              <a:rPr lang="en-US" sz="2000" dirty="0"/>
              <a:t>The Catholic Church also developed a system of monasteries, where monks studied and prayed, often in solitude, even while making cultural and scientific discoveries that would eventually shape human life more broadly. In civic and secular life, kings, dukes, and lords wielded power over their lands and the commoners living therein. Kings and dukes had courts, gatherings of fellow nobles, where they forged political alliances, threw lavish parties, and celebrated both love and war in song and dance. Many of the important historical developments of the Middle Ages arose from either in the church or the court. One such important development stemming from the Catholic Church would be the developments of architecture. </a:t>
            </a:r>
          </a:p>
          <a:p>
            <a:r>
              <a:rPr lang="en-US" sz="2000" dirty="0"/>
              <a:t> </a:t>
            </a:r>
          </a:p>
        </p:txBody>
      </p:sp>
    </p:spTree>
    <p:extLst>
      <p:ext uri="{BB962C8B-B14F-4D97-AF65-F5344CB8AC3E}">
        <p14:creationId xmlns:p14="http://schemas.microsoft.com/office/powerpoint/2010/main" val="185596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63193E3-D37F-2290-9828-8F58DBD22F1C}"/>
              </a:ext>
            </a:extLst>
          </p:cNvPr>
          <p:cNvSpPr>
            <a:spLocks noGrp="1" noChangeArrowheads="1"/>
          </p:cNvSpPr>
          <p:nvPr>
            <p:ph type="title"/>
          </p:nvPr>
        </p:nvSpPr>
        <p:spPr/>
        <p:txBody>
          <a:bodyPr/>
          <a:lstStyle/>
          <a:p>
            <a:pPr eaLnBrk="1" hangingPunct="1">
              <a:defRPr/>
            </a:pPr>
            <a:endParaRPr lang="en-US">
              <a:ea typeface="+mj-ea"/>
            </a:endParaRPr>
          </a:p>
        </p:txBody>
      </p:sp>
      <p:sp>
        <p:nvSpPr>
          <p:cNvPr id="27651" name="Rectangle 3">
            <a:extLst>
              <a:ext uri="{FF2B5EF4-FFF2-40B4-BE49-F238E27FC236}">
                <a16:creationId xmlns:a16="http://schemas.microsoft.com/office/drawing/2014/main" id="{54334EA4-4566-F709-1E5C-217629ACFD63}"/>
              </a:ext>
            </a:extLst>
          </p:cNvPr>
          <p:cNvSpPr>
            <a:spLocks noGrp="1" noChangeArrowheads="1"/>
          </p:cNvSpPr>
          <p:nvPr>
            <p:ph type="body" idx="1"/>
          </p:nvPr>
        </p:nvSpPr>
        <p:spPr/>
        <p:txBody>
          <a:bodyPr/>
          <a:lstStyle/>
          <a:p>
            <a:pPr eaLnBrk="1" hangingPunct="1">
              <a:defRPr/>
            </a:pPr>
            <a:endParaRPr lang="en-US">
              <a:ea typeface="+mn-ea"/>
            </a:endParaRPr>
          </a:p>
        </p:txBody>
      </p:sp>
      <p:pic>
        <p:nvPicPr>
          <p:cNvPr id="18435" name="Picture 5" descr="c7a8b">
            <a:extLst>
              <a:ext uri="{FF2B5EF4-FFF2-40B4-BE49-F238E27FC236}">
                <a16:creationId xmlns:a16="http://schemas.microsoft.com/office/drawing/2014/main" id="{E79C7E5A-7699-2E59-35CC-7115E0BC0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8988425"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D4206B-B7F3-007F-EA98-F7D805B3937A}"/>
              </a:ext>
            </a:extLst>
          </p:cNvPr>
          <p:cNvSpPr txBox="1"/>
          <p:nvPr/>
        </p:nvSpPr>
        <p:spPr>
          <a:xfrm>
            <a:off x="152400" y="381000"/>
            <a:ext cx="8839200" cy="6370975"/>
          </a:xfrm>
          <a:prstGeom prst="rect">
            <a:avLst/>
          </a:prstGeom>
          <a:solidFill>
            <a:srgbClr val="002060"/>
          </a:solidFill>
        </p:spPr>
        <p:txBody>
          <a:bodyPr wrap="square" rtlCol="0">
            <a:spAutoFit/>
          </a:bodyPr>
          <a:lstStyle/>
          <a:p>
            <a:r>
              <a:rPr lang="en-US" sz="2400" dirty="0"/>
              <a:t>During this period, architects built increasingly tall and imposing cathedrals for worship through the technological innovations of pointed arches, flying buttresses, and large cut glass windows. This new architectural style was referred to as “gothic,” which vastly contrast the Romanesque style, with its rounded arches and smaller windows. Another important development stemming from the courts occurred in the arts. Poets and musicians, attached to the courts, wrote poetry, literature, and music, less and less in Latin—still the common language of the church—and increasingly in their own vernacular languages (the predecessors of today’s French, Italian, Spanish, German, and English). </a:t>
            </a:r>
          </a:p>
          <a:p>
            <a:endParaRPr lang="en-US" sz="2400" dirty="0"/>
          </a:p>
          <a:p>
            <a:r>
              <a:rPr lang="en-US" sz="2400" dirty="0"/>
              <a:t> However, one major development of the Middle Ages spanned sacred and secular worlds: universities shot up in locales from Bologna, Italy, and Paris, France, to Oxford, England (the University of Bologna begin the first). At university, a young man could pursue a degree in theology, law, or medicine. Music of a sort was studied as one of the seven liberal arts and sciences, specifically as the science of proportions. </a:t>
            </a:r>
          </a:p>
        </p:txBody>
      </p:sp>
    </p:spTree>
    <p:extLst>
      <p:ext uri="{BB962C8B-B14F-4D97-AF65-F5344CB8AC3E}">
        <p14:creationId xmlns:p14="http://schemas.microsoft.com/office/powerpoint/2010/main" val="924825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water, outdoor, stone&#10;&#10;Description automatically generated">
            <a:extLst>
              <a:ext uri="{FF2B5EF4-FFF2-40B4-BE49-F238E27FC236}">
                <a16:creationId xmlns:a16="http://schemas.microsoft.com/office/drawing/2014/main" id="{7902C9C1-7CEA-6ECC-9C87-FC16F43B7FEA}"/>
              </a:ext>
            </a:extLst>
          </p:cNvPr>
          <p:cNvPicPr>
            <a:picLocks noChangeAspect="1"/>
          </p:cNvPicPr>
          <p:nvPr/>
        </p:nvPicPr>
        <p:blipFill>
          <a:blip r:embed="rId2"/>
          <a:stretch>
            <a:fillRect/>
          </a:stretch>
        </p:blipFill>
        <p:spPr>
          <a:xfrm>
            <a:off x="886086" y="902732"/>
            <a:ext cx="7512369" cy="5345668"/>
          </a:xfrm>
          <a:prstGeom prst="rect">
            <a:avLst/>
          </a:prstGeom>
          <a:ln w="127000" cap="sq">
            <a:solidFill>
              <a:srgbClr val="002060"/>
            </a:solidFill>
            <a:miter lim="800000"/>
          </a:ln>
          <a:effectLst>
            <a:outerShdw blurRad="57150" dist="50800" dir="2700000" algn="tl" rotWithShape="0">
              <a:srgbClr val="000000">
                <a:alpha val="40000"/>
              </a:srgbClr>
            </a:outerShdw>
          </a:effectLst>
        </p:spPr>
      </p:pic>
      <p:sp>
        <p:nvSpPr>
          <p:cNvPr id="4" name="TextBox 3">
            <a:extLst>
              <a:ext uri="{FF2B5EF4-FFF2-40B4-BE49-F238E27FC236}">
                <a16:creationId xmlns:a16="http://schemas.microsoft.com/office/drawing/2014/main" id="{6680A9D0-CBD6-A97F-C4A1-F11FFA63D812}"/>
              </a:ext>
            </a:extLst>
          </p:cNvPr>
          <p:cNvSpPr txBox="1"/>
          <p:nvPr/>
        </p:nvSpPr>
        <p:spPr>
          <a:xfrm>
            <a:off x="152400" y="5181600"/>
            <a:ext cx="4038600" cy="1477328"/>
          </a:xfrm>
          <a:prstGeom prst="rect">
            <a:avLst/>
          </a:prstGeom>
          <a:solidFill>
            <a:srgbClr val="002060"/>
          </a:solidFill>
          <a:ln>
            <a:solidFill>
              <a:schemeClr val="tx1"/>
            </a:solidFill>
          </a:ln>
        </p:spPr>
        <p:txBody>
          <a:bodyPr wrap="square" rtlCol="0">
            <a:spAutoFit/>
          </a:bodyPr>
          <a:lstStyle/>
          <a:p>
            <a:r>
              <a:rPr lang="en-US" dirty="0"/>
              <a:t>Notre Dame de Paris/ </a:t>
            </a:r>
          </a:p>
          <a:p>
            <a:r>
              <a:rPr lang="en-US" dirty="0"/>
              <a:t>Author: “</a:t>
            </a:r>
            <a:r>
              <a:rPr lang="en-US" dirty="0" err="1"/>
              <a:t>Zuffe</a:t>
            </a:r>
            <a:r>
              <a:rPr lang="en-US" dirty="0"/>
              <a:t>” </a:t>
            </a:r>
          </a:p>
          <a:p>
            <a:r>
              <a:rPr lang="en-US" dirty="0"/>
              <a:t>The ambulatory of Notre Dame</a:t>
            </a:r>
          </a:p>
          <a:p>
            <a:r>
              <a:rPr lang="en-US" dirty="0"/>
              <a:t>Source: Wikimedia Commons				</a:t>
            </a:r>
          </a:p>
        </p:txBody>
      </p:sp>
    </p:spTree>
    <p:extLst>
      <p:ext uri="{BB962C8B-B14F-4D97-AF65-F5344CB8AC3E}">
        <p14:creationId xmlns:p14="http://schemas.microsoft.com/office/powerpoint/2010/main" val="2811960596"/>
      </p:ext>
    </p:extLst>
  </p:cSld>
  <p:clrMapOvr>
    <a:masterClrMapping/>
  </p:clrMapOvr>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{33705D8E-C151-654C-AF71-3E181EEAB116}tf10001058</Template>
  <TotalTime>2011</TotalTime>
  <Words>2635</Words>
  <Application>Microsoft Macintosh PowerPoint</Application>
  <PresentationFormat>On-screen Show (4:3)</PresentationFormat>
  <Paragraphs>144</Paragraphs>
  <Slides>36</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Garamond</vt:lpstr>
      <vt:lpstr>Teamwork</vt:lpstr>
      <vt:lpstr>MEDIEVAL PERIOD (DARK AGES)</vt:lpstr>
      <vt:lpstr>Overview of the Medieval Period</vt:lpstr>
      <vt:lpstr>Medieval Period</vt:lpstr>
      <vt:lpstr>Medieval Period</vt:lpstr>
      <vt:lpstr>PowerPoint Presentation</vt:lpstr>
      <vt:lpstr>PowerPoint Presentation</vt:lpstr>
      <vt:lpstr>PowerPoint Presentation</vt:lpstr>
      <vt:lpstr>PowerPoint Presentation</vt:lpstr>
      <vt:lpstr>PowerPoint Presentation</vt:lpstr>
      <vt:lpstr>PowerPoint Presentation</vt:lpstr>
      <vt:lpstr>Medieval Period</vt:lpstr>
      <vt:lpstr>PowerPoint Presentation</vt:lpstr>
      <vt:lpstr>Sacred Music in the Medieval Period</vt:lpstr>
      <vt:lpstr>PowerPoint Presentation</vt:lpstr>
      <vt:lpstr>PowerPoint Presentation</vt:lpstr>
      <vt:lpstr>Sacred Music of the Medieval Period</vt:lpstr>
      <vt:lpstr>PowerPoint Presentation</vt:lpstr>
      <vt:lpstr>Characteristics of the Gregorian Chant</vt:lpstr>
      <vt:lpstr>PowerPoint Presentation</vt:lpstr>
      <vt:lpstr>Gregorian Chant</vt:lpstr>
      <vt:lpstr>PowerPoint Presentation</vt:lpstr>
      <vt:lpstr>PowerPoint Presentation</vt:lpstr>
      <vt:lpstr>PowerPoint Presentation</vt:lpstr>
      <vt:lpstr>PowerPoint Presentation</vt:lpstr>
      <vt:lpstr>Explanation from You</vt:lpstr>
      <vt:lpstr>PowerPoint Presentation</vt:lpstr>
      <vt:lpstr>Secular Music of the Medieval Period</vt:lpstr>
      <vt:lpstr>PowerPoint Presentation</vt:lpstr>
      <vt:lpstr>Guillaume de Machaut and the French Ars Nova</vt:lpstr>
      <vt:lpstr>Guillaume de Machaut</vt:lpstr>
      <vt:lpstr>PowerPoint Presentation</vt:lpstr>
      <vt:lpstr>PowerPoint Presentation</vt:lpstr>
      <vt:lpstr>PowerPoint Presentation</vt:lpstr>
      <vt:lpstr>PowerPoint Presentation</vt:lpstr>
      <vt:lpstr>PowerPoint Presentation</vt:lpstr>
      <vt:lpstr>RENAISSANCE PERIOD MUSIC OF THE  16TH CENTURY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MEDIEVAL PERIOD (DARK AGES)</dc:title>
  <dc:creator>Doris Hall</dc:creator>
  <cp:lastModifiedBy>Doris Hall</cp:lastModifiedBy>
  <cp:revision>10</cp:revision>
  <dcterms:created xsi:type="dcterms:W3CDTF">2009-02-20T16:15:45Z</dcterms:created>
  <dcterms:modified xsi:type="dcterms:W3CDTF">2022-08-08T16:45:46Z</dcterms:modified>
</cp:coreProperties>
</file>