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57" r:id="rId3"/>
    <p:sldId id="306" r:id="rId4"/>
    <p:sldId id="307" r:id="rId5"/>
    <p:sldId id="276" r:id="rId6"/>
    <p:sldId id="308" r:id="rId7"/>
    <p:sldId id="304" r:id="rId8"/>
    <p:sldId id="305" r:id="rId9"/>
    <p:sldId id="310" r:id="rId10"/>
    <p:sldId id="359" r:id="rId11"/>
    <p:sldId id="358" r:id="rId12"/>
    <p:sldId id="360" r:id="rId13"/>
    <p:sldId id="361" r:id="rId14"/>
    <p:sldId id="312" r:id="rId15"/>
    <p:sldId id="313" r:id="rId16"/>
    <p:sldId id="314" r:id="rId17"/>
    <p:sldId id="365" r:id="rId18"/>
    <p:sldId id="363" r:id="rId19"/>
    <p:sldId id="315" r:id="rId20"/>
    <p:sldId id="316" r:id="rId21"/>
    <p:sldId id="364" r:id="rId22"/>
    <p:sldId id="317" r:id="rId23"/>
    <p:sldId id="366" r:id="rId24"/>
    <p:sldId id="319" r:id="rId25"/>
    <p:sldId id="320" r:id="rId26"/>
    <p:sldId id="321" r:id="rId27"/>
    <p:sldId id="367" r:id="rId28"/>
    <p:sldId id="322" r:id="rId29"/>
    <p:sldId id="369" r:id="rId30"/>
    <p:sldId id="324" r:id="rId31"/>
    <p:sldId id="325" r:id="rId32"/>
    <p:sldId id="326" r:id="rId33"/>
    <p:sldId id="328" r:id="rId34"/>
    <p:sldId id="329" r:id="rId35"/>
    <p:sldId id="330" r:id="rId36"/>
    <p:sldId id="280" r:id="rId37"/>
    <p:sldId id="331" r:id="rId38"/>
    <p:sldId id="282" r:id="rId39"/>
    <p:sldId id="332" r:id="rId40"/>
    <p:sldId id="370" r:id="rId41"/>
    <p:sldId id="333" r:id="rId42"/>
    <p:sldId id="372" r:id="rId43"/>
    <p:sldId id="334" r:id="rId44"/>
    <p:sldId id="335" r:id="rId45"/>
    <p:sldId id="336" r:id="rId46"/>
    <p:sldId id="337" r:id="rId47"/>
    <p:sldId id="33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142"/>
    <p:restoredTop sz="94467"/>
  </p:normalViewPr>
  <p:slideViewPr>
    <p:cSldViewPr snapToGrid="0" snapToObjects="1">
      <p:cViewPr varScale="1">
        <p:scale>
          <a:sx n="105" d="100"/>
          <a:sy n="105" d="100"/>
        </p:scale>
        <p:origin x="224"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2B52FB-2B32-5146-8F07-2DBD72D90B3C}" type="datetimeFigureOut">
              <a:rPr lang="en-US" smtClean="0"/>
              <a:t>6/30/25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3C943-13CB-214F-B7A7-9CAD66BA9239}" type="slidenum">
              <a:rPr lang="en-US" smtClean="0"/>
              <a:t>‹#›</a:t>
            </a:fld>
            <a:endParaRPr lang="en-US"/>
          </a:p>
        </p:txBody>
      </p:sp>
    </p:spTree>
    <p:extLst>
      <p:ext uri="{BB962C8B-B14F-4D97-AF65-F5344CB8AC3E}">
        <p14:creationId xmlns:p14="http://schemas.microsoft.com/office/powerpoint/2010/main" val="794213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6E8085E-43D0-714D-8704-BE9F2212FBFB}" type="datetimeFigureOut">
              <a:rPr lang="en-US" smtClean="0"/>
              <a:t>6/30/25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AB8F93-5808-714D-AD0A-962E53B3352F}" type="slidenum">
              <a:rPr lang="en-US" smtClean="0"/>
              <a:t>‹#›</a:t>
            </a:fld>
            <a:endParaRPr lang="en-US"/>
          </a:p>
        </p:txBody>
      </p:sp>
    </p:spTree>
    <p:extLst>
      <p:ext uri="{BB962C8B-B14F-4D97-AF65-F5344CB8AC3E}">
        <p14:creationId xmlns:p14="http://schemas.microsoft.com/office/powerpoint/2010/main" val="2110233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6E8085E-43D0-714D-8704-BE9F2212FBFB}" type="datetimeFigureOut">
              <a:rPr lang="en-US" smtClean="0"/>
              <a:t>6/30/25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AB8F93-5808-714D-AD0A-962E53B3352F}" type="slidenum">
              <a:rPr lang="en-US" smtClean="0"/>
              <a:t>‹#›</a:t>
            </a:fld>
            <a:endParaRPr lang="en-US"/>
          </a:p>
        </p:txBody>
      </p:sp>
    </p:spTree>
    <p:extLst>
      <p:ext uri="{BB962C8B-B14F-4D97-AF65-F5344CB8AC3E}">
        <p14:creationId xmlns:p14="http://schemas.microsoft.com/office/powerpoint/2010/main" val="2075528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6E8085E-43D0-714D-8704-BE9F2212FBFB}" type="datetimeFigureOut">
              <a:rPr lang="en-US" smtClean="0"/>
              <a:t>6/30/25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AB8F93-5808-714D-AD0A-962E53B3352F}" type="slidenum">
              <a:rPr lang="en-US" smtClean="0"/>
              <a:t>‹#›</a:t>
            </a:fld>
            <a:endParaRPr lang="en-US"/>
          </a:p>
        </p:txBody>
      </p:sp>
    </p:spTree>
    <p:extLst>
      <p:ext uri="{BB962C8B-B14F-4D97-AF65-F5344CB8AC3E}">
        <p14:creationId xmlns:p14="http://schemas.microsoft.com/office/powerpoint/2010/main" val="1826503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6E8085E-43D0-714D-8704-BE9F2212FBFB}" type="datetimeFigureOut">
              <a:rPr lang="en-US" smtClean="0"/>
              <a:t>6/30/25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AB8F93-5808-714D-AD0A-962E53B3352F}" type="slidenum">
              <a:rPr lang="en-US" smtClean="0"/>
              <a:t>‹#›</a:t>
            </a:fld>
            <a:endParaRPr lang="en-US"/>
          </a:p>
        </p:txBody>
      </p:sp>
    </p:spTree>
    <p:extLst>
      <p:ext uri="{BB962C8B-B14F-4D97-AF65-F5344CB8AC3E}">
        <p14:creationId xmlns:p14="http://schemas.microsoft.com/office/powerpoint/2010/main" val="1007248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6E8085E-43D0-714D-8704-BE9F2212FBFB}" type="datetimeFigureOut">
              <a:rPr lang="en-US" smtClean="0"/>
              <a:t>6/30/25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AB8F93-5808-714D-AD0A-962E53B3352F}" type="slidenum">
              <a:rPr lang="en-US" smtClean="0"/>
              <a:t>‹#›</a:t>
            </a:fld>
            <a:endParaRPr lang="en-US"/>
          </a:p>
        </p:txBody>
      </p:sp>
    </p:spTree>
    <p:extLst>
      <p:ext uri="{BB962C8B-B14F-4D97-AF65-F5344CB8AC3E}">
        <p14:creationId xmlns:p14="http://schemas.microsoft.com/office/powerpoint/2010/main" val="20487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491353"/>
            <a:ext cx="5181600" cy="46856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91353"/>
            <a:ext cx="5181600" cy="46856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6E8085E-43D0-714D-8704-BE9F2212FBFB}" type="datetimeFigureOut">
              <a:rPr lang="en-US" smtClean="0"/>
              <a:t>6/30/25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AB8F93-5808-714D-AD0A-962E53B3352F}" type="slidenum">
              <a:rPr lang="en-US" smtClean="0"/>
              <a:t>‹#›</a:t>
            </a:fld>
            <a:endParaRPr lang="en-US"/>
          </a:p>
        </p:txBody>
      </p:sp>
    </p:spTree>
    <p:extLst>
      <p:ext uri="{BB962C8B-B14F-4D97-AF65-F5344CB8AC3E}">
        <p14:creationId xmlns:p14="http://schemas.microsoft.com/office/powerpoint/2010/main" val="908628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006475"/>
          </a:xfrm>
        </p:spPr>
        <p:txBody>
          <a:bodyPr/>
          <a:lstStyle/>
          <a:p>
            <a:r>
              <a:rPr lang="en-US" dirty="0"/>
              <a:t>Click to edit Master title style</a:t>
            </a:r>
          </a:p>
        </p:txBody>
      </p:sp>
      <p:sp>
        <p:nvSpPr>
          <p:cNvPr id="3" name="Text Placeholder 2"/>
          <p:cNvSpPr>
            <a:spLocks noGrp="1"/>
          </p:cNvSpPr>
          <p:nvPr>
            <p:ph type="body" idx="1"/>
          </p:nvPr>
        </p:nvSpPr>
        <p:spPr>
          <a:xfrm>
            <a:off x="862014" y="1518409"/>
            <a:ext cx="5157787" cy="657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266539"/>
            <a:ext cx="5157787" cy="39231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518409"/>
            <a:ext cx="5183188" cy="657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266539"/>
            <a:ext cx="5183188" cy="3923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6E8085E-43D0-714D-8704-BE9F2212FBFB}" type="datetimeFigureOut">
              <a:rPr lang="en-US" smtClean="0"/>
              <a:t>6/30/25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5AB8F93-5808-714D-AD0A-962E53B3352F}" type="slidenum">
              <a:rPr lang="en-US" smtClean="0"/>
              <a:t>‹#›</a:t>
            </a:fld>
            <a:endParaRPr lang="en-US"/>
          </a:p>
        </p:txBody>
      </p:sp>
    </p:spTree>
    <p:extLst>
      <p:ext uri="{BB962C8B-B14F-4D97-AF65-F5344CB8AC3E}">
        <p14:creationId xmlns:p14="http://schemas.microsoft.com/office/powerpoint/2010/main" val="565052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6E8085E-43D0-714D-8704-BE9F2212FBFB}" type="datetimeFigureOut">
              <a:rPr lang="en-US" smtClean="0"/>
              <a:t>6/30/25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5AB8F93-5808-714D-AD0A-962E53B3352F}" type="slidenum">
              <a:rPr lang="en-US" smtClean="0"/>
              <a:t>‹#›</a:t>
            </a:fld>
            <a:endParaRPr lang="en-US"/>
          </a:p>
        </p:txBody>
      </p:sp>
    </p:spTree>
    <p:extLst>
      <p:ext uri="{BB962C8B-B14F-4D97-AF65-F5344CB8AC3E}">
        <p14:creationId xmlns:p14="http://schemas.microsoft.com/office/powerpoint/2010/main" val="672142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6E8085E-43D0-714D-8704-BE9F2212FBFB}" type="datetimeFigureOut">
              <a:rPr lang="en-US" smtClean="0"/>
              <a:t>6/30/25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5AB8F93-5808-714D-AD0A-962E53B3352F}" type="slidenum">
              <a:rPr lang="en-US" smtClean="0"/>
              <a:t>‹#›</a:t>
            </a:fld>
            <a:endParaRPr lang="en-US"/>
          </a:p>
        </p:txBody>
      </p:sp>
    </p:spTree>
    <p:extLst>
      <p:ext uri="{BB962C8B-B14F-4D97-AF65-F5344CB8AC3E}">
        <p14:creationId xmlns:p14="http://schemas.microsoft.com/office/powerpoint/2010/main" val="939619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6E8085E-43D0-714D-8704-BE9F2212FBFB}" type="datetimeFigureOut">
              <a:rPr lang="en-US" smtClean="0"/>
              <a:t>6/30/25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AB8F93-5808-714D-AD0A-962E53B3352F}" type="slidenum">
              <a:rPr lang="en-US" smtClean="0"/>
              <a:t>‹#›</a:t>
            </a:fld>
            <a:endParaRPr lang="en-US"/>
          </a:p>
        </p:txBody>
      </p:sp>
    </p:spTree>
    <p:extLst>
      <p:ext uri="{BB962C8B-B14F-4D97-AF65-F5344CB8AC3E}">
        <p14:creationId xmlns:p14="http://schemas.microsoft.com/office/powerpoint/2010/main" val="1735965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9144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1590261"/>
            <a:ext cx="3932237" cy="4278727"/>
          </a:xfrm>
        </p:spPr>
        <p:txBody>
          <a:bodyPr/>
          <a:lstStyle>
            <a:lvl1pPr marL="285750" indent="-285750">
              <a:buFont typeface="Arial" panose="020B0604020202020204" pitchFamily="34" charset="0"/>
              <a:buChar char="•"/>
              <a:defRPr sz="2800"/>
            </a:lvl1pPr>
            <a:lvl2pPr marL="742950" indent="-285750">
              <a:buFont typeface="Arial" panose="020B0604020202020204" pitchFamily="34" charset="0"/>
              <a:buChar char="•"/>
              <a:defRPr sz="2400"/>
            </a:lvl2pPr>
            <a:lvl3pPr marL="1085850" indent="-171450">
              <a:buFont typeface="Arial" panose="020B0604020202020204" pitchFamily="34" charset="0"/>
              <a:buChar char="•"/>
              <a:defRPr sz="2000"/>
            </a:lvl3pPr>
            <a:lvl4pPr marL="1543050" indent="-171450">
              <a:buFont typeface="Arial" panose="020B0604020202020204" pitchFamily="34" charset="0"/>
              <a:buChar char="•"/>
              <a:defRPr sz="1800"/>
            </a:lvl4pPr>
            <a:lvl5pPr marL="2000250" indent="-171450">
              <a:buFont typeface="Arial" panose="020B0604020202020204" pitchFamily="34" charset="0"/>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6E8085E-43D0-714D-8704-BE9F2212FBFB}" type="datetimeFigureOut">
              <a:rPr lang="en-US" smtClean="0"/>
              <a:t>6/30/25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AB8F93-5808-714D-AD0A-962E53B3352F}" type="slidenum">
              <a:rPr lang="en-US" smtClean="0"/>
              <a:t>‹#›</a:t>
            </a:fld>
            <a:endParaRPr lang="en-US"/>
          </a:p>
        </p:txBody>
      </p:sp>
    </p:spTree>
    <p:extLst>
      <p:ext uri="{BB962C8B-B14F-4D97-AF65-F5344CB8AC3E}">
        <p14:creationId xmlns:p14="http://schemas.microsoft.com/office/powerpoint/2010/main" val="664288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94684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510748"/>
            <a:ext cx="10515600" cy="46662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8212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7030A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Anatomy and Physiology II</a:t>
            </a:r>
            <a:br>
              <a:rPr lang="en-US" dirty="0"/>
            </a:br>
            <a:r>
              <a:rPr lang="en-US" dirty="0"/>
              <a:t>Chapter 9: Nutrition and Metabolism</a:t>
            </a:r>
          </a:p>
        </p:txBody>
      </p:sp>
      <p:sp>
        <p:nvSpPr>
          <p:cNvPr id="3" name="Subtitle 2">
            <a:extLst>
              <a:ext uri="{FF2B5EF4-FFF2-40B4-BE49-F238E27FC236}">
                <a16:creationId xmlns:a16="http://schemas.microsoft.com/office/drawing/2014/main" id="{7370E323-6ED9-A25F-AF3D-A19EB7B8762C}"/>
              </a:ext>
            </a:extLst>
          </p:cNvPr>
          <p:cNvSpPr>
            <a:spLocks noGrp="1"/>
          </p:cNvSpPr>
          <p:nvPr>
            <p:ph type="subTitle" idx="1"/>
          </p:nvPr>
        </p:nvSpPr>
        <p:spPr>
          <a:xfrm>
            <a:off x="1207008" y="3602038"/>
            <a:ext cx="9875520" cy="531050"/>
          </a:xfrm>
        </p:spPr>
        <p:txBody>
          <a:bodyPr/>
          <a:lstStyle/>
          <a:p>
            <a:r>
              <a:rPr lang="en-US" dirty="0"/>
              <a:t>Images in these slides are from the course textbook unless otherwise noted.</a:t>
            </a:r>
          </a:p>
          <a:p>
            <a:endParaRPr lang="en-US" dirty="0"/>
          </a:p>
        </p:txBody>
      </p:sp>
    </p:spTree>
    <p:extLst>
      <p:ext uri="{BB962C8B-B14F-4D97-AF65-F5344CB8AC3E}">
        <p14:creationId xmlns:p14="http://schemas.microsoft.com/office/powerpoint/2010/main" val="1914149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17E76-5757-A6DB-CC7F-A1881E83AD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556A12-B559-E81F-1663-7D42773E9D74}"/>
              </a:ext>
            </a:extLst>
          </p:cNvPr>
          <p:cNvSpPr>
            <a:spLocks noGrp="1"/>
          </p:cNvSpPr>
          <p:nvPr>
            <p:ph type="title"/>
          </p:nvPr>
        </p:nvSpPr>
        <p:spPr>
          <a:xfrm>
            <a:off x="530087" y="100082"/>
            <a:ext cx="11353800" cy="946840"/>
          </a:xfrm>
        </p:spPr>
        <p:txBody>
          <a:bodyPr>
            <a:normAutofit fontScale="90000"/>
          </a:bodyPr>
          <a:lstStyle/>
          <a:p>
            <a:r>
              <a:rPr lang="en-US" dirty="0"/>
              <a:t>Why is Glucose Preferred as a Primary Energy Source?</a:t>
            </a:r>
          </a:p>
        </p:txBody>
      </p:sp>
      <p:sp>
        <p:nvSpPr>
          <p:cNvPr id="3" name="Content Placeholder 2">
            <a:extLst>
              <a:ext uri="{FF2B5EF4-FFF2-40B4-BE49-F238E27FC236}">
                <a16:creationId xmlns:a16="http://schemas.microsoft.com/office/drawing/2014/main" id="{B7BF53B8-9B67-A53D-54E2-45B14C61607C}"/>
              </a:ext>
            </a:extLst>
          </p:cNvPr>
          <p:cNvSpPr>
            <a:spLocks noGrp="1"/>
          </p:cNvSpPr>
          <p:nvPr>
            <p:ph idx="1"/>
          </p:nvPr>
        </p:nvSpPr>
        <p:spPr/>
        <p:txBody>
          <a:bodyPr>
            <a:normAutofit fontScale="92500" lnSpcReduction="10000"/>
          </a:bodyPr>
          <a:lstStyle/>
          <a:p>
            <a:pPr>
              <a:buFont typeface="Arial" panose="020B0604020202020204" pitchFamily="34" charset="0"/>
              <a:buChar char="•"/>
            </a:pPr>
            <a:r>
              <a:rPr lang="en-US" dirty="0"/>
              <a:t>Glucose is a small, soluble molecule that is easily distributed through body fluids.</a:t>
            </a:r>
          </a:p>
          <a:p>
            <a:pPr>
              <a:buFont typeface="Arial" panose="020B0604020202020204" pitchFamily="34" charset="0"/>
              <a:buChar char="•"/>
            </a:pPr>
            <a:r>
              <a:rPr lang="en-US" dirty="0"/>
              <a:t>Glucose can provide ATP anaerobically through glycolysis. Although only a small amount of ATP is produced, glycolysis is important during peak levels of physical activity, in red blood cells,  or when a tissue is temporarily deprived of oxygen.</a:t>
            </a:r>
          </a:p>
          <a:p>
            <a:pPr>
              <a:buFont typeface="Arial" panose="020B0604020202020204" pitchFamily="34" charset="0"/>
              <a:buChar char="•"/>
            </a:pPr>
            <a:r>
              <a:rPr lang="en-US" dirty="0"/>
              <a:t>Glucose can be stored as glycogen which forms compact, insoluble granules.</a:t>
            </a:r>
          </a:p>
          <a:p>
            <a:pPr>
              <a:buFont typeface="Arial" panose="020B0604020202020204" pitchFamily="34" charset="0"/>
              <a:buChar char="•"/>
            </a:pPr>
            <a:r>
              <a:rPr lang="en-US" dirty="0"/>
              <a:t>Glucose can be easily mobilized because the breakdown of glycogen (glycogenolysis) occurs very quickly and involves only a single enzymatic step. Mobilization of other intracellular reserves involves much more complex pathways and take considerably more time. </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3173885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DDD87-1EFF-854D-9936-6482E0AACA0A}"/>
              </a:ext>
            </a:extLst>
          </p:cNvPr>
          <p:cNvSpPr>
            <a:spLocks noGrp="1"/>
          </p:cNvSpPr>
          <p:nvPr>
            <p:ph type="title"/>
          </p:nvPr>
        </p:nvSpPr>
        <p:spPr>
          <a:xfrm>
            <a:off x="530087" y="100082"/>
            <a:ext cx="11353800" cy="946840"/>
          </a:xfrm>
        </p:spPr>
        <p:txBody>
          <a:bodyPr>
            <a:normAutofit/>
          </a:bodyPr>
          <a:lstStyle/>
          <a:p>
            <a:pPr algn="ctr"/>
            <a:r>
              <a:rPr lang="en-US" dirty="0"/>
              <a:t>Carbohydrate Metabolism</a:t>
            </a:r>
          </a:p>
        </p:txBody>
      </p:sp>
      <p:sp>
        <p:nvSpPr>
          <p:cNvPr id="3" name="Content Placeholder 2">
            <a:extLst>
              <a:ext uri="{FF2B5EF4-FFF2-40B4-BE49-F238E27FC236}">
                <a16:creationId xmlns:a16="http://schemas.microsoft.com/office/drawing/2014/main" id="{93A3161B-FE23-5340-9EA4-E9664FEDF8EE}"/>
              </a:ext>
            </a:extLst>
          </p:cNvPr>
          <p:cNvSpPr>
            <a:spLocks noGrp="1"/>
          </p:cNvSpPr>
          <p:nvPr>
            <p:ph idx="1"/>
          </p:nvPr>
        </p:nvSpPr>
        <p:spPr>
          <a:xfrm>
            <a:off x="0" y="914400"/>
            <a:ext cx="12019722" cy="5943600"/>
          </a:xfrm>
        </p:spPr>
        <p:txBody>
          <a:bodyPr>
            <a:normAutofit fontScale="92500" lnSpcReduction="10000"/>
          </a:bodyPr>
          <a:lstStyle/>
          <a:p>
            <a:pPr>
              <a:buFont typeface="Arial" panose="020B0604020202020204" pitchFamily="34" charset="0"/>
              <a:buChar char="•"/>
            </a:pPr>
            <a:r>
              <a:rPr lang="en-US" dirty="0"/>
              <a:t>During digestion, polysaccharides and disaccharides are converted to monosaccharides (primarily glucose), which are absorbed through capillaries in villi and transported to the liver via the hepatic portal vein</a:t>
            </a:r>
          </a:p>
          <a:p>
            <a:pPr>
              <a:buFont typeface="Arial" panose="020B0604020202020204" pitchFamily="34" charset="0"/>
              <a:buChar char="•"/>
            </a:pPr>
            <a:r>
              <a:rPr lang="en-US" dirty="0"/>
              <a:t>Liver cells convert much of the remaining fructose and practically all of the galactose to glucose, so carbohydrate metabolism is primarily concerned with glucose metabolism. </a:t>
            </a:r>
          </a:p>
          <a:p>
            <a:pPr>
              <a:buFont typeface="Arial" panose="020B0604020202020204" pitchFamily="34" charset="0"/>
              <a:buChar char="•"/>
            </a:pPr>
            <a:r>
              <a:rPr lang="en-US" dirty="0"/>
              <a:t>Fate of Carbohydrates</a:t>
            </a:r>
          </a:p>
          <a:p>
            <a:pPr lvl="1">
              <a:spcBef>
                <a:spcPts val="1000"/>
              </a:spcBef>
              <a:buFont typeface="Arial" panose="020B0604020202020204" pitchFamily="34" charset="0"/>
              <a:buChar char="•"/>
            </a:pPr>
            <a:r>
              <a:rPr lang="en-US" dirty="0"/>
              <a:t>Since glucose is the body’s preferred source for synthesizing ATP, the fate of absorbed glucose depends on the energy needs of body cells. </a:t>
            </a:r>
          </a:p>
          <a:p>
            <a:pPr lvl="1">
              <a:spcBef>
                <a:spcPts val="1000"/>
              </a:spcBef>
              <a:buFont typeface="Arial" panose="020B0604020202020204" pitchFamily="34" charset="0"/>
              <a:buChar char="•"/>
            </a:pPr>
            <a:r>
              <a:rPr lang="en-US" dirty="0"/>
              <a:t>If the cells require immediate energy, glucose is oxidized by the cells to produce ATP. </a:t>
            </a:r>
          </a:p>
          <a:p>
            <a:pPr lvl="1">
              <a:spcBef>
                <a:spcPts val="1000"/>
              </a:spcBef>
              <a:buFont typeface="Arial" panose="020B0604020202020204" pitchFamily="34" charset="0"/>
              <a:buChar char="•"/>
            </a:pPr>
            <a:r>
              <a:rPr lang="en-US" dirty="0"/>
              <a:t>Glucose can be used to form amino acids, which then can be incorporated into proteins. </a:t>
            </a:r>
          </a:p>
          <a:p>
            <a:pPr lvl="1">
              <a:spcBef>
                <a:spcPts val="1000"/>
              </a:spcBef>
              <a:buFont typeface="Arial" panose="020B0604020202020204" pitchFamily="34" charset="0"/>
              <a:buChar char="•"/>
            </a:pPr>
            <a:r>
              <a:rPr lang="en-US" dirty="0"/>
              <a:t>Excess glucose can be stored by the liver and skeletal muscles as glycogen, a process called glycogenesis. </a:t>
            </a:r>
          </a:p>
          <a:p>
            <a:pPr lvl="1">
              <a:spcBef>
                <a:spcPts val="1000"/>
              </a:spcBef>
              <a:buFont typeface="Arial" panose="020B0604020202020204" pitchFamily="34" charset="0"/>
              <a:buChar char="•"/>
            </a:pPr>
            <a:r>
              <a:rPr lang="en-US" dirty="0"/>
              <a:t>If glycogen storage areas are filled up, liver cells and fat cells can convert glucose to glycerol and fatty acids that can be used for synthesis of triglycerides (neutral fats) in the process of lipogenesis.</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3518064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BCADA-2F07-E3EB-D119-B1A751890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E0D41-5976-6AA7-502E-068B74EF9AB6}"/>
              </a:ext>
            </a:extLst>
          </p:cNvPr>
          <p:cNvSpPr>
            <a:spLocks noGrp="1"/>
          </p:cNvSpPr>
          <p:nvPr>
            <p:ph type="title"/>
          </p:nvPr>
        </p:nvSpPr>
        <p:spPr>
          <a:xfrm>
            <a:off x="838200" y="28347"/>
            <a:ext cx="10515600" cy="946840"/>
          </a:xfrm>
        </p:spPr>
        <p:txBody>
          <a:bodyPr/>
          <a:lstStyle/>
          <a:p>
            <a:pPr algn="ctr"/>
            <a:r>
              <a:rPr lang="en-US" dirty="0"/>
              <a:t>Carbohydrate Metabolism</a:t>
            </a:r>
          </a:p>
        </p:txBody>
      </p:sp>
      <p:sp>
        <p:nvSpPr>
          <p:cNvPr id="3" name="Content Placeholder 2">
            <a:extLst>
              <a:ext uri="{FF2B5EF4-FFF2-40B4-BE49-F238E27FC236}">
                <a16:creationId xmlns:a16="http://schemas.microsoft.com/office/drawing/2014/main" id="{4F7C9BDC-486B-B98D-A361-A5BAD0FA604A}"/>
              </a:ext>
            </a:extLst>
          </p:cNvPr>
          <p:cNvSpPr>
            <a:spLocks noGrp="1"/>
          </p:cNvSpPr>
          <p:nvPr>
            <p:ph idx="1"/>
          </p:nvPr>
        </p:nvSpPr>
        <p:spPr>
          <a:xfrm>
            <a:off x="0" y="874947"/>
            <a:ext cx="8265943" cy="5854466"/>
          </a:xfrm>
        </p:spPr>
        <p:txBody>
          <a:bodyPr>
            <a:normAutofit lnSpcReduction="10000"/>
          </a:bodyPr>
          <a:lstStyle/>
          <a:p>
            <a:r>
              <a:rPr lang="en-US" dirty="0"/>
              <a:t>Glucose oxidation is also called cellular respiration.</a:t>
            </a:r>
          </a:p>
          <a:p>
            <a:r>
              <a:rPr lang="en-US" dirty="0"/>
              <a:t>It occurs in every cell of the body (except red blood cells, which lack mitochondria) and provides the cell’s chief source of energy. </a:t>
            </a:r>
          </a:p>
          <a:p>
            <a:r>
              <a:rPr lang="en-US" dirty="0"/>
              <a:t>The complete oxidation of glucose to CO</a:t>
            </a:r>
            <a:r>
              <a:rPr lang="en-US" baseline="-25000" dirty="0"/>
              <a:t>2</a:t>
            </a:r>
            <a:r>
              <a:rPr lang="en-US" dirty="0"/>
              <a:t> and H</a:t>
            </a:r>
            <a:r>
              <a:rPr lang="en-US" baseline="-25000" dirty="0"/>
              <a:t>2</a:t>
            </a:r>
            <a:r>
              <a:rPr lang="en-US" dirty="0"/>
              <a:t>0 produces large amounts of energy and occurs in four successive stages: </a:t>
            </a:r>
          </a:p>
          <a:p>
            <a:pPr lvl="1">
              <a:spcBef>
                <a:spcPts val="1000"/>
              </a:spcBef>
            </a:pPr>
            <a:r>
              <a:rPr lang="en-US" dirty="0"/>
              <a:t>Glycolysis</a:t>
            </a:r>
          </a:p>
          <a:p>
            <a:pPr lvl="1">
              <a:spcBef>
                <a:spcPts val="1000"/>
              </a:spcBef>
            </a:pPr>
            <a:r>
              <a:rPr lang="en-US" dirty="0"/>
              <a:t>Formation of acetyl coenzyme A</a:t>
            </a:r>
          </a:p>
          <a:p>
            <a:pPr lvl="1">
              <a:spcBef>
                <a:spcPts val="1000"/>
              </a:spcBef>
            </a:pPr>
            <a:r>
              <a:rPr lang="en-US" dirty="0"/>
              <a:t>Krebs cycle</a:t>
            </a:r>
          </a:p>
          <a:p>
            <a:pPr lvl="1">
              <a:spcBef>
                <a:spcPts val="1000"/>
              </a:spcBef>
            </a:pPr>
            <a:r>
              <a:rPr lang="en-US" dirty="0"/>
              <a:t>Electron transport chain .</a:t>
            </a:r>
          </a:p>
          <a:p>
            <a:r>
              <a:rPr lang="en-US" dirty="0"/>
              <a:t>Regulated by insulin and glucagon</a:t>
            </a:r>
          </a:p>
          <a:p>
            <a:r>
              <a:rPr lang="en-US" dirty="0"/>
              <a:t>Chemical equation: </a:t>
            </a:r>
          </a:p>
          <a:p>
            <a:pPr marL="0" indent="0">
              <a:buNone/>
            </a:pPr>
            <a:r>
              <a:rPr lang="en-US" dirty="0"/>
              <a:t>C</a:t>
            </a:r>
            <a:r>
              <a:rPr lang="en-US" baseline="-25000" dirty="0"/>
              <a:t>6</a:t>
            </a:r>
            <a:r>
              <a:rPr lang="en-US" dirty="0"/>
              <a:t>H</a:t>
            </a:r>
            <a:r>
              <a:rPr lang="en-US" baseline="-25000" dirty="0"/>
              <a:t>12</a:t>
            </a:r>
            <a:r>
              <a:rPr lang="en-US" dirty="0"/>
              <a:t>O</a:t>
            </a:r>
            <a:r>
              <a:rPr lang="en-US" baseline="-25000" dirty="0"/>
              <a:t>6</a:t>
            </a:r>
            <a:r>
              <a:rPr lang="en-US" dirty="0"/>
              <a:t> + 6O</a:t>
            </a:r>
            <a:r>
              <a:rPr lang="en-US" baseline="-25000" dirty="0"/>
              <a:t>2</a:t>
            </a:r>
            <a:r>
              <a:rPr lang="en-US" dirty="0"/>
              <a:t> </a:t>
            </a:r>
            <a:r>
              <a:rPr lang="en-US" dirty="0">
                <a:sym typeface="Wingdings" pitchFamily="2" charset="2"/>
              </a:rPr>
              <a:t></a:t>
            </a:r>
            <a:r>
              <a:rPr lang="en-US" dirty="0"/>
              <a:t> 6CO</a:t>
            </a:r>
            <a:r>
              <a:rPr lang="en-US" baseline="-25000" dirty="0"/>
              <a:t>2</a:t>
            </a:r>
            <a:r>
              <a:rPr lang="en-US" dirty="0"/>
              <a:t> + 6H</a:t>
            </a:r>
            <a:r>
              <a:rPr lang="en-US" baseline="-25000" dirty="0"/>
              <a:t>2</a:t>
            </a:r>
            <a:r>
              <a:rPr lang="en-US" dirty="0"/>
              <a:t>0 + 36 ATP + heat</a:t>
            </a:r>
          </a:p>
        </p:txBody>
      </p:sp>
      <p:pic>
        <p:nvPicPr>
          <p:cNvPr id="7" name="Picture 2" descr="This figure shows the different steps in which carbohydrates are metabolized and lists the number of ATP molecules produced in each step. The different steps shown are glycolysis, transformation of pyruvate to acetyl-CoA, the Krebs cycle, and the electron transport chain.">
            <a:extLst>
              <a:ext uri="{FF2B5EF4-FFF2-40B4-BE49-F238E27FC236}">
                <a16:creationId xmlns:a16="http://schemas.microsoft.com/office/drawing/2014/main" id="{81D999B9-1578-7CB7-5332-E4668F517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5942" y="975187"/>
            <a:ext cx="3926058" cy="5854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393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11C33-2154-5A3B-59E5-6073E1E15D6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67BA0B5-111C-23F5-0378-F4BA62511225}"/>
              </a:ext>
            </a:extLst>
          </p:cNvPr>
          <p:cNvSpPr>
            <a:spLocks noGrp="1"/>
          </p:cNvSpPr>
          <p:nvPr>
            <p:ph type="title"/>
          </p:nvPr>
        </p:nvSpPr>
        <p:spPr>
          <a:xfrm>
            <a:off x="838200" y="0"/>
            <a:ext cx="10515600" cy="946840"/>
          </a:xfrm>
        </p:spPr>
        <p:txBody>
          <a:bodyPr/>
          <a:lstStyle/>
          <a:p>
            <a:pPr algn="ctr"/>
            <a:r>
              <a:rPr lang="en-US" dirty="0"/>
              <a:t>Glycolysis</a:t>
            </a:r>
          </a:p>
        </p:txBody>
      </p:sp>
      <p:sp>
        <p:nvSpPr>
          <p:cNvPr id="5" name="Content Placeholder 4" descr="Fig 24.5 Overview of Glycolysis">
            <a:extLst>
              <a:ext uri="{FF2B5EF4-FFF2-40B4-BE49-F238E27FC236}">
                <a16:creationId xmlns:a16="http://schemas.microsoft.com/office/drawing/2014/main" id="{E70EC249-513A-E77F-1F61-82BC93BA48B2}"/>
              </a:ext>
            </a:extLst>
          </p:cNvPr>
          <p:cNvSpPr>
            <a:spLocks noGrp="1"/>
          </p:cNvSpPr>
          <p:nvPr>
            <p:ph idx="1"/>
          </p:nvPr>
        </p:nvSpPr>
        <p:spPr>
          <a:xfrm>
            <a:off x="0" y="1052227"/>
            <a:ext cx="7142923" cy="5798456"/>
          </a:xfrm>
        </p:spPr>
        <p:txBody>
          <a:bodyPr>
            <a:normAutofit fontScale="70000" lnSpcReduction="20000"/>
          </a:bodyPr>
          <a:lstStyle/>
          <a:p>
            <a:r>
              <a:rPr lang="en-US" sz="4300" dirty="0"/>
              <a:t>Glycolysis refers to the breakdown of the six-carbon molecule, glucose, into two three-carbon molecules of pyruvic acid, each containing a phosphate. </a:t>
            </a:r>
          </a:p>
          <a:p>
            <a:r>
              <a:rPr lang="en-US" sz="4300" dirty="0"/>
              <a:t>The reactions of glycolysis use two ATP molecules, but produce four, a net gain of two. </a:t>
            </a:r>
          </a:p>
          <a:p>
            <a:pPr lvl="1">
              <a:spcBef>
                <a:spcPts val="1000"/>
              </a:spcBef>
            </a:pPr>
            <a:r>
              <a:rPr lang="en-US" sz="3800" dirty="0"/>
              <a:t>Two ATPs are consumed in the energy-consuming phase of glycolysis, to transfer two phosphates to the glucose molecule</a:t>
            </a:r>
          </a:p>
          <a:p>
            <a:pPr lvl="1">
              <a:spcBef>
                <a:spcPts val="1000"/>
              </a:spcBef>
            </a:pPr>
            <a:r>
              <a:rPr lang="en-US" sz="3800" dirty="0"/>
              <a:t>Further oxidation of the three-carbon compounds add an additional phosphate to each</a:t>
            </a:r>
          </a:p>
          <a:p>
            <a:pPr lvl="1">
              <a:spcBef>
                <a:spcPts val="1000"/>
              </a:spcBef>
            </a:pPr>
            <a:r>
              <a:rPr lang="en-US" sz="3800" dirty="0"/>
              <a:t>Both phosphates are removed from the two three-carbon compounds in the energy-releasing phase to produce four ATPs</a:t>
            </a:r>
          </a:p>
          <a:p>
            <a:endParaRPr lang="en-US" dirty="0"/>
          </a:p>
          <a:p>
            <a:endParaRPr lang="en-US" dirty="0"/>
          </a:p>
          <a:p>
            <a:endParaRPr lang="en-US" dirty="0"/>
          </a:p>
          <a:p>
            <a:endParaRPr lang="en-US" dirty="0"/>
          </a:p>
        </p:txBody>
      </p:sp>
      <p:pic>
        <p:nvPicPr>
          <p:cNvPr id="6" name="Picture 5" descr="This flowchart shows the different steps in glycolysis in detail. The top panel shows the energy-consuming phase, the middle panel shows the coupling of phosphorylation with oxidation, and the bottom panel shows the energy-releasing phase.Diagram">
            <a:extLst>
              <a:ext uri="{FF2B5EF4-FFF2-40B4-BE49-F238E27FC236}">
                <a16:creationId xmlns:a16="http://schemas.microsoft.com/office/drawing/2014/main" id="{1DE61975-4DBD-E487-F58A-692B029B25E4}"/>
              </a:ext>
            </a:extLst>
          </p:cNvPr>
          <p:cNvPicPr>
            <a:picLocks noChangeAspect="1"/>
          </p:cNvPicPr>
          <p:nvPr/>
        </p:nvPicPr>
        <p:blipFill>
          <a:blip r:embed="rId2"/>
          <a:stretch>
            <a:fillRect/>
          </a:stretch>
        </p:blipFill>
        <p:spPr>
          <a:xfrm>
            <a:off x="7455384" y="331304"/>
            <a:ext cx="4491098" cy="6480943"/>
          </a:xfrm>
          <a:prstGeom prst="rect">
            <a:avLst/>
          </a:prstGeom>
        </p:spPr>
      </p:pic>
    </p:spTree>
    <p:extLst>
      <p:ext uri="{BB962C8B-B14F-4D97-AF65-F5344CB8AC3E}">
        <p14:creationId xmlns:p14="http://schemas.microsoft.com/office/powerpoint/2010/main" val="941885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AA0F9D-5C7A-0182-9215-E2CB2CA7E2DA}"/>
              </a:ext>
            </a:extLst>
          </p:cNvPr>
          <p:cNvSpPr>
            <a:spLocks noGrp="1"/>
          </p:cNvSpPr>
          <p:nvPr>
            <p:ph type="title"/>
          </p:nvPr>
        </p:nvSpPr>
        <p:spPr>
          <a:xfrm>
            <a:off x="983973" y="0"/>
            <a:ext cx="10515600" cy="946840"/>
          </a:xfrm>
        </p:spPr>
        <p:txBody>
          <a:bodyPr/>
          <a:lstStyle/>
          <a:p>
            <a:pPr algn="ctr"/>
            <a:r>
              <a:rPr lang="en-US" dirty="0"/>
              <a:t>Anaerobic vs Aerobic Respiration</a:t>
            </a:r>
          </a:p>
        </p:txBody>
      </p:sp>
      <p:sp>
        <p:nvSpPr>
          <p:cNvPr id="5" name="Content Placeholder 4">
            <a:extLst>
              <a:ext uri="{FF2B5EF4-FFF2-40B4-BE49-F238E27FC236}">
                <a16:creationId xmlns:a16="http://schemas.microsoft.com/office/drawing/2014/main" id="{A73165B2-94F3-3335-2C82-0BB77F58A240}"/>
              </a:ext>
            </a:extLst>
          </p:cNvPr>
          <p:cNvSpPr>
            <a:spLocks noGrp="1"/>
          </p:cNvSpPr>
          <p:nvPr>
            <p:ph idx="1"/>
          </p:nvPr>
        </p:nvSpPr>
        <p:spPr>
          <a:xfrm>
            <a:off x="92765" y="1032061"/>
            <a:ext cx="6851373" cy="5769429"/>
          </a:xfrm>
        </p:spPr>
        <p:txBody>
          <a:bodyPr>
            <a:normAutofit/>
          </a:bodyPr>
          <a:lstStyle/>
          <a:p>
            <a:r>
              <a:rPr lang="en-US" dirty="0"/>
              <a:t>Depends on presence or absence of oxygen</a:t>
            </a:r>
          </a:p>
          <a:p>
            <a:r>
              <a:rPr lang="en-US" dirty="0"/>
              <a:t>Anaerobic respiration:</a:t>
            </a:r>
          </a:p>
          <a:p>
            <a:pPr lvl="1"/>
            <a:r>
              <a:rPr lang="en-US" dirty="0"/>
              <a:t>When oxygen is in short supply, pyruvic acid is reduced to lactic acid. </a:t>
            </a:r>
          </a:p>
          <a:p>
            <a:r>
              <a:rPr lang="en-US" dirty="0"/>
              <a:t>Aerobic respiration:</a:t>
            </a:r>
          </a:p>
          <a:p>
            <a:pPr lvl="1"/>
            <a:r>
              <a:rPr lang="en-US" dirty="0"/>
              <a:t>Under aerobic conditions, pyruvic acid is converted to acetyl coenzyme A and enters the Krebs cycle. </a:t>
            </a:r>
          </a:p>
          <a:p>
            <a:r>
              <a:rPr lang="en-US" dirty="0"/>
              <a:t>Thus the fate of pyruvic acid depends on the availability of O</a:t>
            </a:r>
            <a:r>
              <a:rPr lang="en-US" baseline="-25000" dirty="0"/>
              <a:t>2</a:t>
            </a:r>
            <a:r>
              <a:rPr lang="en-US" dirty="0"/>
              <a:t>. </a:t>
            </a:r>
          </a:p>
          <a:p>
            <a:r>
              <a:rPr lang="en-US" dirty="0"/>
              <a:t>Erythrocytes that lack mitochondria utilize anaerobic as well</a:t>
            </a:r>
          </a:p>
        </p:txBody>
      </p:sp>
      <p:pic>
        <p:nvPicPr>
          <p:cNvPr id="6" name="Picture 2" descr="This flowchart shows the processes of anaerobic and aerobic respiration. The top image shows the energy consuming phase of glycolysis. This branches into aerobic respiration on the left and anaerobic respiration on the right.">
            <a:extLst>
              <a:ext uri="{FF2B5EF4-FFF2-40B4-BE49-F238E27FC236}">
                <a16:creationId xmlns:a16="http://schemas.microsoft.com/office/drawing/2014/main" id="{82ACA95C-58C3-D317-C584-90C0FDBA5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2439" y="1032061"/>
            <a:ext cx="3957134" cy="576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530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568E7-9736-AA43-5C4D-07D141C9C42C}"/>
              </a:ext>
            </a:extLst>
          </p:cNvPr>
          <p:cNvSpPr>
            <a:spLocks noGrp="1"/>
          </p:cNvSpPr>
          <p:nvPr>
            <p:ph type="title"/>
          </p:nvPr>
        </p:nvSpPr>
        <p:spPr>
          <a:xfrm>
            <a:off x="838200" y="-54211"/>
            <a:ext cx="10515600" cy="946840"/>
          </a:xfrm>
        </p:spPr>
        <p:txBody>
          <a:bodyPr>
            <a:normAutofit/>
          </a:bodyPr>
          <a:lstStyle/>
          <a:p>
            <a:pPr algn="ctr"/>
            <a:r>
              <a:rPr lang="en-US" dirty="0" err="1"/>
              <a:t>Kreb’s</a:t>
            </a:r>
            <a:r>
              <a:rPr lang="en-US" dirty="0"/>
              <a:t> (Citric Acid) Cycle</a:t>
            </a:r>
          </a:p>
        </p:txBody>
      </p:sp>
      <p:sp>
        <p:nvSpPr>
          <p:cNvPr id="3" name="Content Placeholder 2">
            <a:extLst>
              <a:ext uri="{FF2B5EF4-FFF2-40B4-BE49-F238E27FC236}">
                <a16:creationId xmlns:a16="http://schemas.microsoft.com/office/drawing/2014/main" id="{AEC65207-E4DF-8336-FBEC-549741467264}"/>
              </a:ext>
            </a:extLst>
          </p:cNvPr>
          <p:cNvSpPr>
            <a:spLocks noGrp="1"/>
          </p:cNvSpPr>
          <p:nvPr>
            <p:ph idx="1"/>
          </p:nvPr>
        </p:nvSpPr>
        <p:spPr>
          <a:xfrm>
            <a:off x="149086" y="1095892"/>
            <a:ext cx="6967331" cy="5670545"/>
          </a:xfrm>
        </p:spPr>
        <p:txBody>
          <a:bodyPr>
            <a:normAutofit fontScale="92500" lnSpcReduction="10000"/>
          </a:bodyPr>
          <a:lstStyle/>
          <a:p>
            <a:r>
              <a:rPr lang="en-US" dirty="0"/>
              <a:t>The Krebs cycle involves </a:t>
            </a:r>
            <a:r>
              <a:rPr lang="en-US" dirty="0" err="1"/>
              <a:t>decarboxylations</a:t>
            </a:r>
            <a:r>
              <a:rPr lang="en-US" dirty="0"/>
              <a:t> and oxidations and reductions of various organic acids. </a:t>
            </a:r>
          </a:p>
          <a:p>
            <a:r>
              <a:rPr lang="en-US" dirty="0"/>
              <a:t>Each pyruvate is oxidized into a two-carbon acetyl-CoA molecule</a:t>
            </a:r>
          </a:p>
          <a:p>
            <a:r>
              <a:rPr lang="en-US" dirty="0"/>
              <a:t>Each acetyl-CoA is processed through the cycle and produces several high energy molecules</a:t>
            </a:r>
          </a:p>
          <a:p>
            <a:pPr lvl="1">
              <a:spcBef>
                <a:spcPts val="1000"/>
              </a:spcBef>
            </a:pPr>
            <a:r>
              <a:rPr lang="en-US" dirty="0"/>
              <a:t>3 NADH </a:t>
            </a:r>
          </a:p>
          <a:p>
            <a:pPr lvl="1">
              <a:spcBef>
                <a:spcPts val="1000"/>
              </a:spcBef>
            </a:pPr>
            <a:r>
              <a:rPr lang="en-US" dirty="0"/>
              <a:t>1 FADH</a:t>
            </a:r>
            <a:r>
              <a:rPr lang="en-US" baseline="-25000" dirty="0"/>
              <a:t>2</a:t>
            </a:r>
          </a:p>
          <a:p>
            <a:pPr lvl="1">
              <a:spcBef>
                <a:spcPts val="1000"/>
              </a:spcBef>
            </a:pPr>
            <a:r>
              <a:rPr lang="en-US" dirty="0"/>
              <a:t>2 ATP</a:t>
            </a:r>
          </a:p>
          <a:p>
            <a:r>
              <a:rPr lang="en-US" dirty="0"/>
              <a:t>Since the cycle starts with two pyruvates, this process occurs twice per single glucose molecule</a:t>
            </a:r>
          </a:p>
          <a:p>
            <a:r>
              <a:rPr lang="en-US" dirty="0"/>
              <a:t>The energy originally in glucose and then pyruvic acid is primarily in the reduced coenzymes NADH, H</a:t>
            </a:r>
            <a:r>
              <a:rPr lang="en-US" baseline="30000" dirty="0"/>
              <a:t>+</a:t>
            </a:r>
            <a:r>
              <a:rPr lang="en-US" dirty="0"/>
              <a:t> and FADH</a:t>
            </a:r>
            <a:r>
              <a:rPr lang="en-US" baseline="-25000" dirty="0"/>
              <a:t>2</a:t>
            </a:r>
            <a:r>
              <a:rPr lang="en-US" dirty="0"/>
              <a:t>.</a:t>
            </a:r>
          </a:p>
          <a:p>
            <a:pPr marL="0" indent="0">
              <a:buNone/>
            </a:pPr>
            <a:endParaRPr lang="en-US" dirty="0"/>
          </a:p>
        </p:txBody>
      </p:sp>
      <p:pic>
        <p:nvPicPr>
          <p:cNvPr id="7" name="Picture 2" descr="The top panel of this figure shows the transformation of pyruvate to acetyl-CoA, and the bottom panel shows the steps in Krebs cycle.">
            <a:extLst>
              <a:ext uri="{FF2B5EF4-FFF2-40B4-BE49-F238E27FC236}">
                <a16:creationId xmlns:a16="http://schemas.microsoft.com/office/drawing/2014/main" id="{D59A18A6-5CC8-F767-6C9C-E6872A23E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8325" y="993913"/>
            <a:ext cx="4585391" cy="586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492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2A169-BF56-D9A3-F9CD-75D7AB9C3C08}"/>
              </a:ext>
            </a:extLst>
          </p:cNvPr>
          <p:cNvSpPr>
            <a:spLocks noGrp="1"/>
          </p:cNvSpPr>
          <p:nvPr>
            <p:ph type="title"/>
          </p:nvPr>
        </p:nvSpPr>
        <p:spPr>
          <a:xfrm>
            <a:off x="838200" y="0"/>
            <a:ext cx="10515600" cy="795130"/>
          </a:xfrm>
        </p:spPr>
        <p:txBody>
          <a:bodyPr/>
          <a:lstStyle/>
          <a:p>
            <a:pPr algn="ctr"/>
            <a:r>
              <a:rPr lang="en-US" dirty="0"/>
              <a:t>Oxidative Phosphorylation</a:t>
            </a:r>
          </a:p>
        </p:txBody>
      </p:sp>
      <p:sp>
        <p:nvSpPr>
          <p:cNvPr id="3" name="Content Placeholder 2">
            <a:extLst>
              <a:ext uri="{FF2B5EF4-FFF2-40B4-BE49-F238E27FC236}">
                <a16:creationId xmlns:a16="http://schemas.microsoft.com/office/drawing/2014/main" id="{47CEB1F0-AD5B-5732-9363-A8A38A769791}"/>
              </a:ext>
            </a:extLst>
          </p:cNvPr>
          <p:cNvSpPr>
            <a:spLocks noGrp="1"/>
          </p:cNvSpPr>
          <p:nvPr>
            <p:ph idx="1"/>
          </p:nvPr>
        </p:nvSpPr>
        <p:spPr>
          <a:xfrm>
            <a:off x="0" y="1038086"/>
            <a:ext cx="6613731" cy="5515114"/>
          </a:xfrm>
        </p:spPr>
        <p:txBody>
          <a:bodyPr>
            <a:normAutofit/>
          </a:bodyPr>
          <a:lstStyle/>
          <a:p>
            <a:r>
              <a:rPr lang="en-US" dirty="0"/>
              <a:t>Includes two different processes: the electron transport chain and chemiosmosis.</a:t>
            </a:r>
          </a:p>
          <a:p>
            <a:pPr>
              <a:defRPr/>
            </a:pPr>
            <a:r>
              <a:rPr lang="en-US" dirty="0">
                <a:latin typeface="Calibri" panose="020F0502020204030204" pitchFamily="34" charset="0"/>
                <a:cs typeface="Calibri" panose="020F0502020204030204" pitchFamily="34" charset="0"/>
              </a:rPr>
              <a:t>Directly uses oxygen</a:t>
            </a:r>
          </a:p>
          <a:p>
            <a:pPr>
              <a:defRPr/>
            </a:pPr>
            <a:r>
              <a:rPr lang="en-US" dirty="0">
                <a:latin typeface="Calibri" panose="020F0502020204030204" pitchFamily="34" charset="0"/>
                <a:cs typeface="Calibri" panose="020F0502020204030204" pitchFamily="34" charset="0"/>
              </a:rPr>
              <a:t>Overview</a:t>
            </a:r>
          </a:p>
          <a:p>
            <a:pPr lvl="1">
              <a:defRPr/>
            </a:pPr>
            <a:r>
              <a:rPr lang="en-US" dirty="0">
                <a:latin typeface="Calibri" panose="020F0502020204030204" pitchFamily="34" charset="0"/>
                <a:cs typeface="Calibri" panose="020F0502020204030204" pitchFamily="34" charset="0"/>
              </a:rPr>
              <a:t>NADH + H</a:t>
            </a:r>
            <a:r>
              <a:rPr lang="en-US" baseline="30000"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and FADH</a:t>
            </a:r>
            <a:r>
              <a:rPr lang="en-US" baseline="-25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(from glycolysis and Krebs cycle) deliver hydrogen atoms </a:t>
            </a:r>
          </a:p>
          <a:p>
            <a:pPr lvl="1">
              <a:defRPr/>
            </a:pPr>
            <a:r>
              <a:rPr lang="en-US" dirty="0">
                <a:latin typeface="Calibri" panose="020F0502020204030204" pitchFamily="34" charset="0"/>
                <a:cs typeface="Calibri" panose="020F0502020204030204" pitchFamily="34" charset="0"/>
              </a:rPr>
              <a:t>Hydrogen atoms combined with O</a:t>
            </a:r>
            <a:r>
              <a:rPr lang="en-US" baseline="-25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sym typeface="Wingdings" charset="0"/>
              </a:rPr>
              <a:t> water</a:t>
            </a:r>
          </a:p>
          <a:p>
            <a:pPr lvl="1">
              <a:defRPr/>
            </a:pPr>
            <a:r>
              <a:rPr lang="en-US" dirty="0">
                <a:latin typeface="Calibri" panose="020F0502020204030204" pitchFamily="34" charset="0"/>
                <a:cs typeface="Calibri" panose="020F0502020204030204" pitchFamily="34" charset="0"/>
                <a:sym typeface="Wingdings" charset="0"/>
              </a:rPr>
              <a:t>Released energy harnessed  ATP by </a:t>
            </a:r>
            <a:r>
              <a:rPr lang="en-US" i="1" dirty="0">
                <a:latin typeface="Calibri" panose="020F0502020204030204" pitchFamily="34" charset="0"/>
                <a:cs typeface="Calibri" panose="020F0502020204030204" pitchFamily="34" charset="0"/>
                <a:sym typeface="Wingdings" charset="0"/>
              </a:rPr>
              <a:t>oxidative phosphorylation</a:t>
            </a:r>
            <a:endParaRPr lang="en-US" dirty="0">
              <a:latin typeface="Calibri" panose="020F0502020204030204" pitchFamily="34" charset="0"/>
              <a:cs typeface="Calibri" panose="020F0502020204030204" pitchFamily="34" charset="0"/>
            </a:endParaRPr>
          </a:p>
          <a:p>
            <a:endParaRPr lang="en-US" dirty="0"/>
          </a:p>
        </p:txBody>
      </p:sp>
      <p:pic>
        <p:nvPicPr>
          <p:cNvPr id="7" name="Picture 2" descr="This image shows the mitochondrial membrane with proton pumps and ATP synthase embedded in the membrane. Arrows show the direction of flow of proteins and electrons across the membrane.">
            <a:extLst>
              <a:ext uri="{FF2B5EF4-FFF2-40B4-BE49-F238E27FC236}">
                <a16:creationId xmlns:a16="http://schemas.microsoft.com/office/drawing/2014/main" id="{3C54F0E2-2A3C-9FD9-1DFA-205CD5166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3731" y="1652608"/>
            <a:ext cx="5578269" cy="383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45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19BE0-7C54-B23D-677A-E2D25C4583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E394E-566C-788D-083D-86909101755C}"/>
              </a:ext>
            </a:extLst>
          </p:cNvPr>
          <p:cNvSpPr>
            <a:spLocks noGrp="1"/>
          </p:cNvSpPr>
          <p:nvPr>
            <p:ph type="title"/>
          </p:nvPr>
        </p:nvSpPr>
        <p:spPr>
          <a:xfrm>
            <a:off x="838200" y="0"/>
            <a:ext cx="10515600" cy="795130"/>
          </a:xfrm>
        </p:spPr>
        <p:txBody>
          <a:bodyPr/>
          <a:lstStyle/>
          <a:p>
            <a:pPr algn="ctr"/>
            <a:r>
              <a:rPr lang="en-US" dirty="0"/>
              <a:t>Oxidative Phosphorylation</a:t>
            </a:r>
          </a:p>
        </p:txBody>
      </p:sp>
      <p:sp>
        <p:nvSpPr>
          <p:cNvPr id="3" name="Content Placeholder 2">
            <a:extLst>
              <a:ext uri="{FF2B5EF4-FFF2-40B4-BE49-F238E27FC236}">
                <a16:creationId xmlns:a16="http://schemas.microsoft.com/office/drawing/2014/main" id="{5161D118-42A8-E409-365F-2517F6F50609}"/>
              </a:ext>
            </a:extLst>
          </p:cNvPr>
          <p:cNvSpPr>
            <a:spLocks noGrp="1"/>
          </p:cNvSpPr>
          <p:nvPr>
            <p:ph idx="1"/>
          </p:nvPr>
        </p:nvSpPr>
        <p:spPr>
          <a:xfrm>
            <a:off x="0" y="834886"/>
            <a:ext cx="6613731" cy="6062870"/>
          </a:xfrm>
        </p:spPr>
        <p:txBody>
          <a:bodyPr>
            <a:normAutofit lnSpcReduction="10000"/>
          </a:bodyPr>
          <a:lstStyle/>
          <a:p>
            <a:pPr>
              <a:buFont typeface="Arial" panose="020B0604020202020204" pitchFamily="34" charset="0"/>
              <a:buChar char="•"/>
            </a:pPr>
            <a:r>
              <a:rPr lang="en-US" dirty="0"/>
              <a:t>Electron transport chain- a series of electron carriers and ion pumps that are used to pump H</a:t>
            </a:r>
            <a:r>
              <a:rPr lang="en-US" baseline="30000" dirty="0"/>
              <a:t>+</a:t>
            </a:r>
            <a:r>
              <a:rPr lang="en-US" dirty="0"/>
              <a:t> ions out of the inner mitochondrial matrix as electrons are delivered by electron carriers</a:t>
            </a:r>
          </a:p>
          <a:p>
            <a:pPr lvl="1">
              <a:spcBef>
                <a:spcPts val="1000"/>
              </a:spcBef>
              <a:buFont typeface="Courier New" panose="02070309020205020404" pitchFamily="49" charset="0"/>
              <a:buChar char="o"/>
            </a:pPr>
            <a:r>
              <a:rPr lang="en-US" dirty="0"/>
              <a:t>Process involves a series of oxidation-reduction reactions in which the energy in NADH, H</a:t>
            </a:r>
            <a:r>
              <a:rPr lang="en-US" baseline="30000" dirty="0"/>
              <a:t>+</a:t>
            </a:r>
            <a:r>
              <a:rPr lang="en-US" dirty="0"/>
              <a:t> and FADH</a:t>
            </a:r>
            <a:r>
              <a:rPr lang="en-US" baseline="-25000" dirty="0"/>
              <a:t>2 </a:t>
            </a:r>
            <a:r>
              <a:rPr lang="en-US" dirty="0"/>
              <a:t>is liberated and transferred to ATP for storage. </a:t>
            </a:r>
          </a:p>
          <a:p>
            <a:pPr lvl="1">
              <a:spcBef>
                <a:spcPts val="1000"/>
              </a:spcBef>
              <a:buFont typeface="Courier New" panose="02070309020205020404" pitchFamily="49" charset="0"/>
              <a:buChar char="o"/>
            </a:pPr>
            <a:r>
              <a:rPr lang="en-US" dirty="0"/>
              <a:t>As electrons are passed through the chain, there is a stepwise release of energy from the electrons for the generation of ATP. </a:t>
            </a:r>
          </a:p>
          <a:p>
            <a:pPr lvl="1">
              <a:spcBef>
                <a:spcPts val="1000"/>
              </a:spcBef>
              <a:buFont typeface="Courier New" panose="02070309020205020404" pitchFamily="49" charset="0"/>
              <a:buChar char="o"/>
            </a:pPr>
            <a:r>
              <a:rPr lang="en-US" dirty="0"/>
              <a:t>In aerobic cellular respiration, the last electron receptor of the chain is molecular oxygen (O</a:t>
            </a:r>
            <a:r>
              <a:rPr lang="en-US" baseline="-25000" dirty="0"/>
              <a:t>2</a:t>
            </a:r>
            <a:r>
              <a:rPr lang="en-US" dirty="0"/>
              <a:t>)</a:t>
            </a:r>
          </a:p>
          <a:p>
            <a:pPr lvl="2">
              <a:spcBef>
                <a:spcPts val="1000"/>
              </a:spcBef>
              <a:buFont typeface="Wingdings" pitchFamily="2" charset="2"/>
              <a:buChar char="§"/>
            </a:pPr>
            <a:r>
              <a:rPr lang="en-US" sz="2200" dirty="0"/>
              <a:t>Oxygen is a common final electron acceptor</a:t>
            </a:r>
          </a:p>
          <a:p>
            <a:pPr lvl="2">
              <a:spcBef>
                <a:spcPts val="1000"/>
              </a:spcBef>
              <a:buFont typeface="Wingdings" pitchFamily="2" charset="2"/>
              <a:buChar char="§"/>
            </a:pPr>
            <a:r>
              <a:rPr lang="en-US" sz="2200" dirty="0"/>
              <a:t>This final oxidation is irreversible.</a:t>
            </a:r>
          </a:p>
          <a:p>
            <a:pPr lvl="2">
              <a:buFont typeface="Courier New" panose="02070309020205020404" pitchFamily="49" charset="0"/>
              <a:buChar char="o"/>
            </a:pPr>
            <a:endParaRPr lang="en-US" dirty="0"/>
          </a:p>
        </p:txBody>
      </p:sp>
      <p:pic>
        <p:nvPicPr>
          <p:cNvPr id="7" name="Picture 2" descr="This image shows the mitochondrial membrane with proton pumps and ATP synthase embedded in the membrane. Arrows show the direction of flow of proteins and electrons across the membrane.">
            <a:extLst>
              <a:ext uri="{FF2B5EF4-FFF2-40B4-BE49-F238E27FC236}">
                <a16:creationId xmlns:a16="http://schemas.microsoft.com/office/drawing/2014/main" id="{35C50103-1B13-9F0A-0948-DF242B4E9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3731" y="1652608"/>
            <a:ext cx="5578269" cy="383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781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D6C4F-6D61-5A24-0AB0-ADD680FD7E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0F53B6-8E63-38D7-98DB-8179A07F1782}"/>
              </a:ext>
            </a:extLst>
          </p:cNvPr>
          <p:cNvSpPr>
            <a:spLocks noGrp="1"/>
          </p:cNvSpPr>
          <p:nvPr>
            <p:ph type="title"/>
          </p:nvPr>
        </p:nvSpPr>
        <p:spPr>
          <a:xfrm>
            <a:off x="838200" y="0"/>
            <a:ext cx="10515600" cy="795130"/>
          </a:xfrm>
        </p:spPr>
        <p:txBody>
          <a:bodyPr/>
          <a:lstStyle/>
          <a:p>
            <a:pPr algn="ctr"/>
            <a:r>
              <a:rPr lang="en-US" dirty="0"/>
              <a:t>Oxidative Phosphorylation</a:t>
            </a:r>
          </a:p>
        </p:txBody>
      </p:sp>
      <p:sp>
        <p:nvSpPr>
          <p:cNvPr id="3" name="Content Placeholder 2">
            <a:extLst>
              <a:ext uri="{FF2B5EF4-FFF2-40B4-BE49-F238E27FC236}">
                <a16:creationId xmlns:a16="http://schemas.microsoft.com/office/drawing/2014/main" id="{D04E5139-56E5-0155-9B66-630B324D5B3F}"/>
              </a:ext>
            </a:extLst>
          </p:cNvPr>
          <p:cNvSpPr>
            <a:spLocks noGrp="1"/>
          </p:cNvSpPr>
          <p:nvPr>
            <p:ph idx="1"/>
          </p:nvPr>
        </p:nvSpPr>
        <p:spPr>
          <a:xfrm>
            <a:off x="1" y="1227246"/>
            <a:ext cx="6096000" cy="5630754"/>
          </a:xfrm>
        </p:spPr>
        <p:txBody>
          <a:bodyPr>
            <a:normAutofit/>
          </a:bodyPr>
          <a:lstStyle/>
          <a:p>
            <a:r>
              <a:rPr lang="en-US" b="1" dirty="0"/>
              <a:t>Chemiosmotic process</a:t>
            </a:r>
          </a:p>
          <a:p>
            <a:r>
              <a:rPr lang="en-US" dirty="0"/>
              <a:t>ATP synthase: enzyme that uses the H</a:t>
            </a:r>
            <a:r>
              <a:rPr lang="en-US" baseline="30000" dirty="0"/>
              <a:t>+</a:t>
            </a:r>
            <a:r>
              <a:rPr lang="en-US" dirty="0"/>
              <a:t> concentration gradient to fuel synthesis of ATP</a:t>
            </a:r>
          </a:p>
          <a:p>
            <a:pPr lvl="1">
              <a:spcBef>
                <a:spcPts val="1000"/>
              </a:spcBef>
              <a:buFont typeface="Courier New" panose="02070309020205020404" pitchFamily="49" charset="0"/>
              <a:buChar char="o"/>
            </a:pPr>
            <a:r>
              <a:rPr lang="en-US" dirty="0"/>
              <a:t>This mechanism of ATP generation links chemical reactions (electrons passing along the electron chain) with pumping of hydrogen ion. </a:t>
            </a:r>
          </a:p>
          <a:p>
            <a:pPr lvl="1">
              <a:spcBef>
                <a:spcPts val="1000"/>
              </a:spcBef>
              <a:buFont typeface="Courier New" panose="02070309020205020404" pitchFamily="49" charset="0"/>
              <a:buChar char="o"/>
            </a:pPr>
            <a:r>
              <a:rPr lang="en-US" dirty="0"/>
              <a:t>Called chemiosmosis.</a:t>
            </a:r>
          </a:p>
          <a:p>
            <a:pPr lvl="2">
              <a:spcBef>
                <a:spcPts val="1000"/>
              </a:spcBef>
              <a:buFont typeface="Wingdings" pitchFamily="2" charset="2"/>
              <a:buChar char="§"/>
              <a:defRPr/>
            </a:pPr>
            <a:r>
              <a:rPr lang="en-US" dirty="0"/>
              <a:t>Energy used to pump H</a:t>
            </a:r>
            <a:r>
              <a:rPr lang="en-US" baseline="30000" dirty="0"/>
              <a:t>+</a:t>
            </a:r>
            <a:r>
              <a:rPr lang="en-US" dirty="0"/>
              <a:t> across inner mitochondrial membrane </a:t>
            </a:r>
            <a:r>
              <a:rPr lang="en-US" dirty="0">
                <a:sym typeface="Wingdings" charset="0"/>
              </a:rPr>
              <a:t></a:t>
            </a:r>
            <a:endParaRPr lang="en-US" dirty="0"/>
          </a:p>
          <a:p>
            <a:pPr lvl="2">
              <a:spcBef>
                <a:spcPts val="1000"/>
              </a:spcBef>
              <a:buFont typeface="Wingdings" pitchFamily="2" charset="2"/>
              <a:buChar char="§"/>
              <a:defRPr/>
            </a:pPr>
            <a:r>
              <a:rPr lang="en-US" dirty="0"/>
              <a:t>As flows back through </a:t>
            </a:r>
            <a:r>
              <a:rPr lang="en-US" i="1" dirty="0"/>
              <a:t>ATP</a:t>
            </a:r>
            <a:r>
              <a:rPr lang="en-US" dirty="0"/>
              <a:t> </a:t>
            </a:r>
            <a:r>
              <a:rPr lang="en-US" i="1" dirty="0"/>
              <a:t>synthase</a:t>
            </a:r>
            <a:r>
              <a:rPr lang="en-US" dirty="0"/>
              <a:t> membrane channel </a:t>
            </a:r>
            <a:r>
              <a:rPr lang="en-US" dirty="0">
                <a:sym typeface="Wingdings" charset="0"/>
              </a:rPr>
              <a:t> energy used to phosphorylate ADP</a:t>
            </a:r>
            <a:endParaRPr lang="en-US" dirty="0"/>
          </a:p>
          <a:p>
            <a:endParaRPr lang="en-US" dirty="0"/>
          </a:p>
        </p:txBody>
      </p:sp>
      <p:pic>
        <p:nvPicPr>
          <p:cNvPr id="7" name="Picture 2" descr="This image shows the mitochondrial membrane with proton pumps and ATP synthase embedded in the membrane. Arrows show the direction of flow of proteins and electrons across the membrane.">
            <a:extLst>
              <a:ext uri="{FF2B5EF4-FFF2-40B4-BE49-F238E27FC236}">
                <a16:creationId xmlns:a16="http://schemas.microsoft.com/office/drawing/2014/main" id="{86112D21-3E40-42D5-E1F1-8EA9D0E90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65860"/>
            <a:ext cx="5950401" cy="383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653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8D8D-243C-009D-C706-3775158EF2D9}"/>
              </a:ext>
            </a:extLst>
          </p:cNvPr>
          <p:cNvSpPr>
            <a:spLocks noGrp="1"/>
          </p:cNvSpPr>
          <p:nvPr>
            <p:ph type="title"/>
          </p:nvPr>
        </p:nvSpPr>
        <p:spPr>
          <a:xfrm>
            <a:off x="1076739" y="110524"/>
            <a:ext cx="10515600" cy="946840"/>
          </a:xfrm>
        </p:spPr>
        <p:txBody>
          <a:bodyPr/>
          <a:lstStyle/>
          <a:p>
            <a:r>
              <a:rPr lang="en-US" dirty="0"/>
              <a:t>Carbohydrate Metabolism Summary</a:t>
            </a:r>
          </a:p>
        </p:txBody>
      </p:sp>
      <p:sp>
        <p:nvSpPr>
          <p:cNvPr id="3" name="Content Placeholder 2">
            <a:extLst>
              <a:ext uri="{FF2B5EF4-FFF2-40B4-BE49-F238E27FC236}">
                <a16:creationId xmlns:a16="http://schemas.microsoft.com/office/drawing/2014/main" id="{761CD63A-52E4-859D-92EC-CBE648291010}"/>
              </a:ext>
            </a:extLst>
          </p:cNvPr>
          <p:cNvSpPr>
            <a:spLocks noGrp="1"/>
          </p:cNvSpPr>
          <p:nvPr>
            <p:ph idx="1"/>
          </p:nvPr>
        </p:nvSpPr>
        <p:spPr>
          <a:xfrm>
            <a:off x="144665" y="1524000"/>
            <a:ext cx="7250048" cy="4666215"/>
          </a:xfrm>
        </p:spPr>
        <p:txBody>
          <a:bodyPr/>
          <a:lstStyle/>
          <a:p>
            <a:r>
              <a:rPr lang="en-US" dirty="0"/>
              <a:t>Involves glycolysis, the Kreb’s cycle, and the electron transport system</a:t>
            </a:r>
          </a:p>
          <a:p>
            <a:r>
              <a:rPr lang="en-US" dirty="0"/>
              <a:t>Total ATP produces can vary with efficiency of system</a:t>
            </a:r>
          </a:p>
          <a:p>
            <a:r>
              <a:rPr lang="en-US" dirty="0"/>
              <a:t>From one glucose molecule you get, 40% ATP production and 60% Heat production.</a:t>
            </a:r>
          </a:p>
          <a:p>
            <a:endParaRPr lang="en-US" dirty="0"/>
          </a:p>
        </p:txBody>
      </p:sp>
      <p:pic>
        <p:nvPicPr>
          <p:cNvPr id="7" name="Picture 2" descr="This figure shows the different steps in which carbohydrates are metabolized and lists the number of ATP molecules produced in each step. The different steps shown are glycolysis, transformation of pyruvate to acetyl-CoA, the Krebs cycle, and the electron transport chain.">
            <a:extLst>
              <a:ext uri="{FF2B5EF4-FFF2-40B4-BE49-F238E27FC236}">
                <a16:creationId xmlns:a16="http://schemas.microsoft.com/office/drawing/2014/main" id="{30DA0D0A-5E38-CDE9-79D0-6C3F234C51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1061" y="1057364"/>
            <a:ext cx="3652472" cy="5690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307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9 Objectives</a:t>
            </a:r>
          </a:p>
        </p:txBody>
      </p:sp>
      <p:sp>
        <p:nvSpPr>
          <p:cNvPr id="3" name="Content Placeholder 2"/>
          <p:cNvSpPr>
            <a:spLocks noGrp="1"/>
          </p:cNvSpPr>
          <p:nvPr>
            <p:ph idx="1"/>
          </p:nvPr>
        </p:nvSpPr>
        <p:spPr/>
        <p:txBody>
          <a:bodyPr/>
          <a:lstStyle/>
          <a:p>
            <a:r>
              <a:rPr lang="en-US" dirty="0"/>
              <a:t>Describe the processes involved in anabolic and catabolic reactions</a:t>
            </a:r>
          </a:p>
          <a:p>
            <a:r>
              <a:rPr lang="en-US" dirty="0"/>
              <a:t>Describe the steps necessary for carbohydrate, lipid, and protein metabolism</a:t>
            </a:r>
          </a:p>
          <a:p>
            <a:r>
              <a:rPr lang="en-US" dirty="0"/>
              <a:t>Explain the processes that regulate glucose levels during the absorptive and </a:t>
            </a:r>
            <a:r>
              <a:rPr lang="en-US" dirty="0" err="1"/>
              <a:t>postabsorptive</a:t>
            </a:r>
            <a:r>
              <a:rPr lang="en-US" dirty="0"/>
              <a:t> state</a:t>
            </a:r>
          </a:p>
          <a:p>
            <a:r>
              <a:rPr lang="en-US" dirty="0"/>
              <a:t>Explain how metabolism is essential to maintaining body temperature (thermoregulation)</a:t>
            </a:r>
          </a:p>
          <a:p>
            <a:r>
              <a:rPr lang="en-US" dirty="0"/>
              <a:t>Summarize the importance of vitamins and minerals in the diet</a:t>
            </a:r>
          </a:p>
          <a:p>
            <a:endParaRPr lang="en-US" dirty="0"/>
          </a:p>
        </p:txBody>
      </p:sp>
    </p:spTree>
    <p:extLst>
      <p:ext uri="{BB962C8B-B14F-4D97-AF65-F5344CB8AC3E}">
        <p14:creationId xmlns:p14="http://schemas.microsoft.com/office/powerpoint/2010/main" val="1812841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DD344-AE83-17C9-3870-14276193789B}"/>
              </a:ext>
            </a:extLst>
          </p:cNvPr>
          <p:cNvSpPr>
            <a:spLocks noGrp="1"/>
          </p:cNvSpPr>
          <p:nvPr>
            <p:ph type="title"/>
          </p:nvPr>
        </p:nvSpPr>
        <p:spPr>
          <a:xfrm>
            <a:off x="824947" y="0"/>
            <a:ext cx="10515600" cy="946840"/>
          </a:xfrm>
        </p:spPr>
        <p:txBody>
          <a:bodyPr>
            <a:normAutofit/>
          </a:bodyPr>
          <a:lstStyle/>
          <a:p>
            <a:pPr algn="ctr"/>
            <a:r>
              <a:rPr lang="en-US" dirty="0"/>
              <a:t>Glucose Anabolism </a:t>
            </a:r>
          </a:p>
        </p:txBody>
      </p:sp>
      <p:sp>
        <p:nvSpPr>
          <p:cNvPr id="3" name="Content Placeholder 2">
            <a:extLst>
              <a:ext uri="{FF2B5EF4-FFF2-40B4-BE49-F238E27FC236}">
                <a16:creationId xmlns:a16="http://schemas.microsoft.com/office/drawing/2014/main" id="{322B35CB-F7E0-A576-5955-B0916A83B0FB}"/>
              </a:ext>
            </a:extLst>
          </p:cNvPr>
          <p:cNvSpPr>
            <a:spLocks noGrp="1"/>
          </p:cNvSpPr>
          <p:nvPr>
            <p:ph idx="1"/>
          </p:nvPr>
        </p:nvSpPr>
        <p:spPr>
          <a:xfrm>
            <a:off x="359465" y="1577008"/>
            <a:ext cx="11473069" cy="4370629"/>
          </a:xfrm>
        </p:spPr>
        <p:txBody>
          <a:bodyPr>
            <a:normAutofit/>
          </a:bodyPr>
          <a:lstStyle/>
          <a:p>
            <a:r>
              <a:rPr lang="en-US" dirty="0"/>
              <a:t>The conversion of glucose to glycogen for storage in the liver and skeletal muscle is called glycogenesis. The process occurs in the liver and is stimulated by insulin.</a:t>
            </a:r>
          </a:p>
          <a:p>
            <a:r>
              <a:rPr lang="en-US" dirty="0"/>
              <a:t>The conversion of glycogen back to glucose is called glycogenolysis. This process occurs between meals and is stimulated by glucagon and epinephrine. </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24197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8F4C6-EB83-2DC4-C2EA-56CC1F8BE6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2F3EC1-5A95-6031-C1A2-947566157D49}"/>
              </a:ext>
            </a:extLst>
          </p:cNvPr>
          <p:cNvSpPr>
            <a:spLocks noGrp="1"/>
          </p:cNvSpPr>
          <p:nvPr>
            <p:ph type="title"/>
          </p:nvPr>
        </p:nvSpPr>
        <p:spPr>
          <a:xfrm>
            <a:off x="824947" y="0"/>
            <a:ext cx="10515600" cy="946840"/>
          </a:xfrm>
        </p:spPr>
        <p:txBody>
          <a:bodyPr>
            <a:normAutofit/>
          </a:bodyPr>
          <a:lstStyle/>
          <a:p>
            <a:pPr algn="ctr"/>
            <a:r>
              <a:rPr lang="en-US" dirty="0"/>
              <a:t>Gluconeogenesis</a:t>
            </a:r>
          </a:p>
        </p:txBody>
      </p:sp>
      <p:sp>
        <p:nvSpPr>
          <p:cNvPr id="3" name="Content Placeholder 2">
            <a:extLst>
              <a:ext uri="{FF2B5EF4-FFF2-40B4-BE49-F238E27FC236}">
                <a16:creationId xmlns:a16="http://schemas.microsoft.com/office/drawing/2014/main" id="{E62C2E8B-AEEB-CAAE-B304-42A9F9146EBA}"/>
              </a:ext>
            </a:extLst>
          </p:cNvPr>
          <p:cNvSpPr>
            <a:spLocks noGrp="1"/>
          </p:cNvSpPr>
          <p:nvPr>
            <p:ph idx="1"/>
          </p:nvPr>
        </p:nvSpPr>
        <p:spPr>
          <a:xfrm>
            <a:off x="0" y="1285460"/>
            <a:ext cx="7871789" cy="5420139"/>
          </a:xfrm>
        </p:spPr>
        <p:txBody>
          <a:bodyPr>
            <a:normAutofit/>
          </a:bodyPr>
          <a:lstStyle/>
          <a:p>
            <a:r>
              <a:rPr lang="en-US" dirty="0"/>
              <a:t>Gluconeogenesis: f</a:t>
            </a:r>
            <a:r>
              <a:rPr lang="sv-SE" dirty="0">
                <a:solidFill>
                  <a:srgbClr val="000000"/>
                </a:solidFill>
                <a:cs typeface="Arial" pitchFamily="34" charset="0"/>
              </a:rPr>
              <a:t>orms </a:t>
            </a:r>
            <a:r>
              <a:rPr lang="sv-SE" dirty="0" err="1">
                <a:solidFill>
                  <a:srgbClr val="000000"/>
                </a:solidFill>
                <a:cs typeface="Arial" pitchFamily="34" charset="0"/>
              </a:rPr>
              <a:t>glucose</a:t>
            </a:r>
            <a:r>
              <a:rPr lang="sv-SE" dirty="0">
                <a:solidFill>
                  <a:srgbClr val="000000"/>
                </a:solidFill>
                <a:cs typeface="Arial" pitchFamily="34" charset="0"/>
              </a:rPr>
              <a:t> from non-</a:t>
            </a:r>
            <a:r>
              <a:rPr lang="sv-SE" dirty="0" err="1">
                <a:solidFill>
                  <a:srgbClr val="000000"/>
                </a:solidFill>
                <a:cs typeface="Arial" pitchFamily="34" charset="0"/>
              </a:rPr>
              <a:t>carbohydrate</a:t>
            </a:r>
            <a:r>
              <a:rPr lang="sv-SE" dirty="0">
                <a:solidFill>
                  <a:srgbClr val="000000"/>
                </a:solidFill>
                <a:cs typeface="Arial" pitchFamily="34" charset="0"/>
              </a:rPr>
              <a:t> precursors</a:t>
            </a:r>
          </a:p>
          <a:p>
            <a:pPr lvl="1">
              <a:spcBef>
                <a:spcPts val="1000"/>
              </a:spcBef>
            </a:pPr>
            <a:r>
              <a:rPr lang="en-US" dirty="0"/>
              <a:t>Conversion of protein or fat molecules into glucose</a:t>
            </a:r>
          </a:p>
          <a:p>
            <a:pPr lvl="1">
              <a:spcBef>
                <a:spcPts val="1000"/>
              </a:spcBef>
            </a:pPr>
            <a:r>
              <a:rPr lang="en-US" dirty="0"/>
              <a:t>Glycerol (from fats) may be converted to glyceraldehyde-3-phosphate and some amino acids may be converted to pyruvic acid. </a:t>
            </a:r>
          </a:p>
          <a:p>
            <a:pPr lvl="1">
              <a:spcBef>
                <a:spcPts val="1000"/>
              </a:spcBef>
            </a:pPr>
            <a:r>
              <a:rPr lang="en-US" dirty="0"/>
              <a:t>Both of these compounds may enter the Krebs cycle to provide energy. </a:t>
            </a:r>
          </a:p>
          <a:p>
            <a:r>
              <a:rPr lang="en-US" dirty="0"/>
              <a:t>Gluconeogenesis is stimulated by cortisol, thyroid hormone, epinephrine, glucagon, and human growth hormone. </a:t>
            </a:r>
          </a:p>
          <a:p>
            <a:pPr marL="0" indent="0">
              <a:buNone/>
            </a:pPr>
            <a:endParaRPr lang="en-US" dirty="0"/>
          </a:p>
          <a:p>
            <a:pPr marL="0" indent="0">
              <a:buNone/>
            </a:pPr>
            <a:endParaRPr lang="en-US" dirty="0"/>
          </a:p>
          <a:p>
            <a:endParaRPr lang="en-US" dirty="0"/>
          </a:p>
          <a:p>
            <a:endParaRPr lang="en-US" dirty="0"/>
          </a:p>
        </p:txBody>
      </p:sp>
      <p:pic>
        <p:nvPicPr>
          <p:cNvPr id="7" name="Picture 2" descr="This figure shows the different steps in  gluconeogenesis, where pyruvate is converted to glucose.">
            <a:extLst>
              <a:ext uri="{FF2B5EF4-FFF2-40B4-BE49-F238E27FC236}">
                <a16:creationId xmlns:a16="http://schemas.microsoft.com/office/drawing/2014/main" id="{80FE79BC-7AEA-D794-7EB1-A9FC28A1B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8870" y="473420"/>
            <a:ext cx="3641036" cy="566616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13">
            <a:extLst>
              <a:ext uri="{FF2B5EF4-FFF2-40B4-BE49-F238E27FC236}">
                <a16:creationId xmlns:a16="http://schemas.microsoft.com/office/drawing/2014/main" id="{1406543A-F133-5912-51BF-8D2660136C3C}"/>
              </a:ext>
            </a:extLst>
          </p:cNvPr>
          <p:cNvSpPr txBox="1">
            <a:spLocks/>
          </p:cNvSpPr>
          <p:nvPr/>
        </p:nvSpPr>
        <p:spPr>
          <a:xfrm>
            <a:off x="7871790" y="6304365"/>
            <a:ext cx="4320209" cy="553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dirty="0"/>
              <a:t>Gluconeogenesis is the synthesis of glucose from pyruvate, lactate, glycerol, alanine, or glutamate.</a:t>
            </a:r>
          </a:p>
        </p:txBody>
      </p:sp>
    </p:spTree>
    <p:extLst>
      <p:ext uri="{BB962C8B-B14F-4D97-AF65-F5344CB8AC3E}">
        <p14:creationId xmlns:p14="http://schemas.microsoft.com/office/powerpoint/2010/main" val="1661826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01AB33-FCD3-4C19-FEBB-6050116E6F5C}"/>
              </a:ext>
            </a:extLst>
          </p:cNvPr>
          <p:cNvSpPr>
            <a:spLocks noGrp="1"/>
          </p:cNvSpPr>
          <p:nvPr>
            <p:ph type="title"/>
          </p:nvPr>
        </p:nvSpPr>
        <p:spPr>
          <a:xfrm>
            <a:off x="838200" y="11803"/>
            <a:ext cx="10515600" cy="946840"/>
          </a:xfrm>
        </p:spPr>
        <p:txBody>
          <a:bodyPr/>
          <a:lstStyle/>
          <a:p>
            <a:pPr algn="ctr"/>
            <a:r>
              <a:rPr lang="en-US" dirty="0"/>
              <a:t>Lipid Metabolism</a:t>
            </a:r>
          </a:p>
        </p:txBody>
      </p:sp>
      <p:sp>
        <p:nvSpPr>
          <p:cNvPr id="5" name="Content Placeholder 4">
            <a:extLst>
              <a:ext uri="{FF2B5EF4-FFF2-40B4-BE49-F238E27FC236}">
                <a16:creationId xmlns:a16="http://schemas.microsoft.com/office/drawing/2014/main" id="{E31194BA-70AF-772A-12C2-417203028FF4}"/>
              </a:ext>
            </a:extLst>
          </p:cNvPr>
          <p:cNvSpPr>
            <a:spLocks noGrp="1"/>
          </p:cNvSpPr>
          <p:nvPr>
            <p:ph idx="1"/>
          </p:nvPr>
        </p:nvSpPr>
        <p:spPr>
          <a:xfrm>
            <a:off x="241852" y="1311966"/>
            <a:ext cx="6026426" cy="5380382"/>
          </a:xfrm>
        </p:spPr>
        <p:txBody>
          <a:bodyPr>
            <a:normAutofit/>
          </a:bodyPr>
          <a:lstStyle/>
          <a:p>
            <a:r>
              <a:rPr lang="en-US" dirty="0"/>
              <a:t>Lipid metabolism entails the oxidation of fatty acids to either generate energy or synthesize new lipids from smaller constituent molecules </a:t>
            </a:r>
          </a:p>
          <a:p>
            <a:r>
              <a:rPr lang="en-US" dirty="0"/>
              <a:t>Begins in the small intestine where emulsification by bile salts and pancreatic lipases, lipid digesting enzymes, can breakdown triglycerides into monoglycerides and shorter fatty acid chains.</a:t>
            </a:r>
          </a:p>
          <a:p>
            <a:r>
              <a:rPr lang="en-US" dirty="0"/>
              <a:t>Free fatty acids are reassembled into triglycerides in the intestinal mucosa cells for transport</a:t>
            </a:r>
          </a:p>
          <a:p>
            <a:pPr marL="0" indent="0">
              <a:buNone/>
            </a:pPr>
            <a:endParaRPr lang="en-US" dirty="0"/>
          </a:p>
        </p:txBody>
      </p:sp>
      <p:pic>
        <p:nvPicPr>
          <p:cNvPr id="6" name="Picture 2" descr="The top image shows the chemical formula for a triglyceride, and the bottom panel shows the formula for a monoglyceride.">
            <a:extLst>
              <a:ext uri="{FF2B5EF4-FFF2-40B4-BE49-F238E27FC236}">
                <a16:creationId xmlns:a16="http://schemas.microsoft.com/office/drawing/2014/main" id="{D99381E6-1CF5-AA49-532D-2168F27D1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6273" y="1858854"/>
            <a:ext cx="3808500" cy="4223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838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425A7-EEC3-D4E0-D9BB-90C108D512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8749CB-8DE9-B5FC-C322-D7F1464B1252}"/>
              </a:ext>
            </a:extLst>
          </p:cNvPr>
          <p:cNvSpPr>
            <a:spLocks noGrp="1"/>
          </p:cNvSpPr>
          <p:nvPr>
            <p:ph type="title"/>
          </p:nvPr>
        </p:nvSpPr>
        <p:spPr>
          <a:xfrm>
            <a:off x="838200" y="0"/>
            <a:ext cx="10515600" cy="753166"/>
          </a:xfrm>
        </p:spPr>
        <p:txBody>
          <a:bodyPr/>
          <a:lstStyle/>
          <a:p>
            <a:pPr algn="ctr"/>
            <a:r>
              <a:rPr lang="en-US" dirty="0"/>
              <a:t>Lipid Transport</a:t>
            </a:r>
          </a:p>
        </p:txBody>
      </p:sp>
      <p:sp>
        <p:nvSpPr>
          <p:cNvPr id="3" name="Content Placeholder 2">
            <a:extLst>
              <a:ext uri="{FF2B5EF4-FFF2-40B4-BE49-F238E27FC236}">
                <a16:creationId xmlns:a16="http://schemas.microsoft.com/office/drawing/2014/main" id="{52CCE9A7-472B-656D-391E-44FD4DE82C75}"/>
              </a:ext>
            </a:extLst>
          </p:cNvPr>
          <p:cNvSpPr>
            <a:spLocks noGrp="1"/>
          </p:cNvSpPr>
          <p:nvPr>
            <p:ph idx="1"/>
          </p:nvPr>
        </p:nvSpPr>
        <p:spPr>
          <a:xfrm>
            <a:off x="-1" y="914402"/>
            <a:ext cx="7672705" cy="5943598"/>
          </a:xfrm>
        </p:spPr>
        <p:txBody>
          <a:bodyPr>
            <a:normAutofit fontScale="85000" lnSpcReduction="20000"/>
          </a:bodyPr>
          <a:lstStyle/>
          <a:p>
            <a:r>
              <a:rPr lang="en-US" dirty="0"/>
              <a:t>Most lipids are transported in the blood in combination with proteins as lipoproteins.</a:t>
            </a:r>
          </a:p>
          <a:p>
            <a:r>
              <a:rPr lang="en-US" dirty="0"/>
              <a:t>Four classes of lipoproteins are chylomicrons, very low-density lipoproteins (VLDLs), low-density lipoproteins (LDLs), and high-density lipoproteins (HDLs). </a:t>
            </a:r>
          </a:p>
          <a:p>
            <a:pPr lvl="1">
              <a:spcBef>
                <a:spcPts val="1000"/>
              </a:spcBef>
            </a:pPr>
            <a:r>
              <a:rPr lang="en-US" sz="2600" dirty="0"/>
              <a:t>Chylomicrons form in small intestinal mucosal cells and contain exogenous (dietary) lipids. They enter villi lacteals, are carried into the systemic circulation into adipose tissue where their triglyceride fatty acids are released and stored in the adipocytes and used by muscle cells for ATP production. </a:t>
            </a:r>
          </a:p>
          <a:p>
            <a:pPr lvl="1">
              <a:spcBef>
                <a:spcPts val="1000"/>
              </a:spcBef>
            </a:pPr>
            <a:r>
              <a:rPr lang="en-US" sz="2600" dirty="0"/>
              <a:t>VLDLs contain endogenous triglycerides. They are transport vehicles that carry triglycerides synthesized in hepatocytes to adipocytes for storage. VLDLs are converted to LDLs. </a:t>
            </a:r>
          </a:p>
          <a:p>
            <a:pPr lvl="1">
              <a:spcBef>
                <a:spcPts val="1000"/>
              </a:spcBef>
            </a:pPr>
            <a:r>
              <a:rPr lang="en-US" sz="2600" dirty="0"/>
              <a:t>LDLs carry about 75% of total blood cholesterol and deliver it to cells throughout the body. When present in excessive numbers, LDLs deposit cholesterol in and around smooth muscle fibers in arteries. </a:t>
            </a:r>
          </a:p>
          <a:p>
            <a:pPr lvl="1">
              <a:spcBef>
                <a:spcPts val="1000"/>
              </a:spcBef>
            </a:pPr>
            <a:r>
              <a:rPr lang="en-US" sz="2600" dirty="0"/>
              <a:t>HDLs remove excess cholesterol from body cells and transport it to the liver for elimination. </a:t>
            </a:r>
          </a:p>
          <a:p>
            <a:endParaRPr lang="en-US" dirty="0"/>
          </a:p>
        </p:txBody>
      </p:sp>
      <p:pic>
        <p:nvPicPr>
          <p:cNvPr id="7" name="Picture 2" descr="This figure shows a chylomicron containing triglycerides and cholesterol molecules as well as other lipids.">
            <a:extLst>
              <a:ext uri="{FF2B5EF4-FFF2-40B4-BE49-F238E27FC236}">
                <a16:creationId xmlns:a16="http://schemas.microsoft.com/office/drawing/2014/main" id="{67A83D34-9A58-1ED3-A5D7-D5D34DAA6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2705" y="1863388"/>
            <a:ext cx="4364528" cy="3480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197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624A-B431-E1E5-99FD-05E144CFC956}"/>
              </a:ext>
            </a:extLst>
          </p:cNvPr>
          <p:cNvSpPr>
            <a:spLocks noGrp="1"/>
          </p:cNvSpPr>
          <p:nvPr>
            <p:ph type="title"/>
          </p:nvPr>
        </p:nvSpPr>
        <p:spPr>
          <a:xfrm>
            <a:off x="438240" y="223651"/>
            <a:ext cx="10515600" cy="946840"/>
          </a:xfrm>
        </p:spPr>
        <p:txBody>
          <a:bodyPr/>
          <a:lstStyle/>
          <a:p>
            <a:r>
              <a:rPr lang="en-US" dirty="0"/>
              <a:t>Lipolysis</a:t>
            </a:r>
          </a:p>
        </p:txBody>
      </p:sp>
      <p:sp>
        <p:nvSpPr>
          <p:cNvPr id="3" name="Content Placeholder 2">
            <a:extLst>
              <a:ext uri="{FF2B5EF4-FFF2-40B4-BE49-F238E27FC236}">
                <a16:creationId xmlns:a16="http://schemas.microsoft.com/office/drawing/2014/main" id="{6F28CB36-4FB7-3BED-5A97-D69417648EC5}"/>
              </a:ext>
            </a:extLst>
          </p:cNvPr>
          <p:cNvSpPr>
            <a:spLocks noGrp="1"/>
          </p:cNvSpPr>
          <p:nvPr>
            <p:ph idx="1"/>
          </p:nvPr>
        </p:nvSpPr>
        <p:spPr>
          <a:xfrm>
            <a:off x="288905" y="1170491"/>
            <a:ext cx="7469208" cy="5463858"/>
          </a:xfrm>
        </p:spPr>
        <p:txBody>
          <a:bodyPr>
            <a:normAutofit/>
          </a:bodyPr>
          <a:lstStyle/>
          <a:p>
            <a:r>
              <a:rPr lang="en-US" sz="3200" dirty="0"/>
              <a:t>Lipolysis: breakdown of triglycerides into free fatty acids and glycerol.</a:t>
            </a:r>
          </a:p>
          <a:p>
            <a:pPr lvl="1"/>
            <a:r>
              <a:rPr lang="en-US" sz="2800" dirty="0"/>
              <a:t>Glycerol can be converted into pyruvate and enter glycolysis.</a:t>
            </a:r>
          </a:p>
          <a:p>
            <a:pPr lvl="1"/>
            <a:r>
              <a:rPr lang="en-US" sz="2800" dirty="0"/>
              <a:t>Fatty acids undergo fatty acid oxidation, also known as beta (</a:t>
            </a:r>
            <a:r>
              <a:rPr lang="en-US" sz="2800" dirty="0">
                <a:sym typeface="Symbol" pitchFamily="2" charset="2"/>
              </a:rPr>
              <a:t></a:t>
            </a:r>
            <a:r>
              <a:rPr lang="en-US" sz="2800" dirty="0"/>
              <a:t>)-oxidation where they are converted into acetyl-CoA for use in the Krebs cycle.</a:t>
            </a:r>
          </a:p>
          <a:p>
            <a:r>
              <a:rPr lang="en-US" sz="3200" dirty="0"/>
              <a:t>Energy source when glucose levels are low</a:t>
            </a:r>
          </a:p>
          <a:p>
            <a:endParaRPr lang="en-US" dirty="0"/>
          </a:p>
        </p:txBody>
      </p:sp>
      <p:pic>
        <p:nvPicPr>
          <p:cNvPr id="7" name="Picture 2">
            <a:extLst>
              <a:ext uri="{FF2B5EF4-FFF2-40B4-BE49-F238E27FC236}">
                <a16:creationId xmlns:a16="http://schemas.microsoft.com/office/drawing/2014/main" id="{34A31EEB-61D9-6674-0991-96102EDC8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8139" y="344558"/>
            <a:ext cx="3577319" cy="6289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471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957D0-D691-6CF4-000E-D1EDBD91EAF1}"/>
              </a:ext>
            </a:extLst>
          </p:cNvPr>
          <p:cNvSpPr>
            <a:spLocks noGrp="1"/>
          </p:cNvSpPr>
          <p:nvPr>
            <p:ph type="title"/>
          </p:nvPr>
        </p:nvSpPr>
        <p:spPr>
          <a:xfrm>
            <a:off x="780143" y="0"/>
            <a:ext cx="10515600" cy="946840"/>
          </a:xfrm>
        </p:spPr>
        <p:txBody>
          <a:bodyPr/>
          <a:lstStyle/>
          <a:p>
            <a:pPr algn="ctr"/>
            <a:r>
              <a:rPr lang="en-US" dirty="0"/>
              <a:t>Ketogenesis</a:t>
            </a:r>
          </a:p>
        </p:txBody>
      </p:sp>
      <p:sp>
        <p:nvSpPr>
          <p:cNvPr id="3" name="Content Placeholder 2">
            <a:extLst>
              <a:ext uri="{FF2B5EF4-FFF2-40B4-BE49-F238E27FC236}">
                <a16:creationId xmlns:a16="http://schemas.microsoft.com/office/drawing/2014/main" id="{9AA9CE35-89B9-45D1-E84B-7BF151A804E6}"/>
              </a:ext>
            </a:extLst>
          </p:cNvPr>
          <p:cNvSpPr>
            <a:spLocks noGrp="1"/>
          </p:cNvSpPr>
          <p:nvPr>
            <p:ph idx="1"/>
          </p:nvPr>
        </p:nvSpPr>
        <p:spPr>
          <a:xfrm>
            <a:off x="-1" y="946841"/>
            <a:ext cx="12044363" cy="3196534"/>
          </a:xfrm>
        </p:spPr>
        <p:txBody>
          <a:bodyPr/>
          <a:lstStyle/>
          <a:p>
            <a:pPr lvl="0"/>
            <a:r>
              <a:rPr lang="en-US" b="1" dirty="0"/>
              <a:t>Ketogenesis</a:t>
            </a:r>
            <a:r>
              <a:rPr lang="en-US" dirty="0"/>
              <a:t> – occurs when excess acetyl CoA from lipolysis is converted into ketone bodies </a:t>
            </a:r>
          </a:p>
          <a:p>
            <a:pPr lvl="1">
              <a:spcBef>
                <a:spcPts val="1000"/>
              </a:spcBef>
            </a:pPr>
            <a:r>
              <a:rPr lang="en-US" dirty="0"/>
              <a:t>Happens when glucose levels are low and the Krebs cycle can’t keep up with the levels of acetyl-CoA that beta (</a:t>
            </a:r>
            <a:r>
              <a:rPr lang="en-US" dirty="0">
                <a:sym typeface="Symbol" pitchFamily="2" charset="2"/>
              </a:rPr>
              <a:t></a:t>
            </a:r>
            <a:r>
              <a:rPr lang="en-US" dirty="0"/>
              <a:t>)- oxidation is producing.</a:t>
            </a:r>
          </a:p>
          <a:p>
            <a:pPr lvl="2">
              <a:spcBef>
                <a:spcPts val="1000"/>
              </a:spcBef>
            </a:pPr>
            <a:r>
              <a:rPr lang="en-US" sz="2200" dirty="0"/>
              <a:t>Common in starvation modes and unmanaged diabetes</a:t>
            </a:r>
          </a:p>
          <a:p>
            <a:pPr lvl="1">
              <a:spcBef>
                <a:spcPts val="1000"/>
              </a:spcBef>
            </a:pPr>
            <a:r>
              <a:rPr lang="en-US" dirty="0"/>
              <a:t>Occurs in liver mitochondria</a:t>
            </a:r>
          </a:p>
          <a:p>
            <a:endParaRPr lang="en-US" dirty="0"/>
          </a:p>
        </p:txBody>
      </p:sp>
      <p:pic>
        <p:nvPicPr>
          <p:cNvPr id="7" name="Picture 2" descr="This pathway shows the production of beta-hydroxybutyrate from acetyl-CoA.">
            <a:extLst>
              <a:ext uri="{FF2B5EF4-FFF2-40B4-BE49-F238E27FC236}">
                <a16:creationId xmlns:a16="http://schemas.microsoft.com/office/drawing/2014/main" id="{915D894C-0777-9549-9791-C50157BB4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743" y="3767213"/>
            <a:ext cx="9779000" cy="2798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316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9ADE-C4B1-E33F-5895-BBE66618FEE0}"/>
              </a:ext>
            </a:extLst>
          </p:cNvPr>
          <p:cNvSpPr>
            <a:spLocks noGrp="1"/>
          </p:cNvSpPr>
          <p:nvPr>
            <p:ph type="title"/>
          </p:nvPr>
        </p:nvSpPr>
        <p:spPr>
          <a:xfrm>
            <a:off x="838200" y="0"/>
            <a:ext cx="10515600" cy="946840"/>
          </a:xfrm>
        </p:spPr>
        <p:txBody>
          <a:bodyPr/>
          <a:lstStyle/>
          <a:p>
            <a:pPr algn="ctr"/>
            <a:r>
              <a:rPr lang="en-US" dirty="0"/>
              <a:t>Ketone Oxidation</a:t>
            </a:r>
          </a:p>
        </p:txBody>
      </p:sp>
      <p:sp>
        <p:nvSpPr>
          <p:cNvPr id="3" name="Content Placeholder 2">
            <a:extLst>
              <a:ext uri="{FF2B5EF4-FFF2-40B4-BE49-F238E27FC236}">
                <a16:creationId xmlns:a16="http://schemas.microsoft.com/office/drawing/2014/main" id="{3502D070-C44A-89B9-AB96-F8C28E8833A3}"/>
              </a:ext>
            </a:extLst>
          </p:cNvPr>
          <p:cNvSpPr>
            <a:spLocks noGrp="1"/>
          </p:cNvSpPr>
          <p:nvPr>
            <p:ph idx="1"/>
          </p:nvPr>
        </p:nvSpPr>
        <p:spPr>
          <a:xfrm>
            <a:off x="100012" y="1214439"/>
            <a:ext cx="6186487" cy="5643562"/>
          </a:xfrm>
        </p:spPr>
        <p:txBody>
          <a:bodyPr/>
          <a:lstStyle/>
          <a:p>
            <a:r>
              <a:rPr lang="en-US" dirty="0"/>
              <a:t>Ketones are oxidized to acetyl-CoA</a:t>
            </a:r>
          </a:p>
          <a:p>
            <a:r>
              <a:rPr lang="en-US" dirty="0"/>
              <a:t>Provides an alternate energy source for organs such as the brain when glucose levels are low</a:t>
            </a:r>
          </a:p>
          <a:p>
            <a:r>
              <a:rPr lang="en-US" dirty="0"/>
              <a:t>Excess ketone oxidation results in excess CO</a:t>
            </a:r>
            <a:r>
              <a:rPr lang="en-US" baseline="-25000" dirty="0"/>
              <a:t>2</a:t>
            </a:r>
            <a:r>
              <a:rPr lang="en-US" dirty="0"/>
              <a:t> and acetone</a:t>
            </a:r>
          </a:p>
          <a:p>
            <a:pPr lvl="1">
              <a:spcBef>
                <a:spcPts val="1000"/>
              </a:spcBef>
            </a:pPr>
            <a:r>
              <a:rPr lang="en-US" dirty="0"/>
              <a:t>Excess CO</a:t>
            </a:r>
            <a:r>
              <a:rPr lang="en-US" baseline="-25000" dirty="0"/>
              <a:t>2</a:t>
            </a:r>
            <a:r>
              <a:rPr lang="en-US" dirty="0"/>
              <a:t> acidifies the blood so can lead to ketoacidosis- a drop in blood pH as the CO</a:t>
            </a:r>
            <a:r>
              <a:rPr lang="en-US" baseline="-25000" dirty="0"/>
              <a:t>2</a:t>
            </a:r>
            <a:r>
              <a:rPr lang="en-US" dirty="0"/>
              <a:t> from the excess ketones accumulates in the blood.</a:t>
            </a:r>
          </a:p>
          <a:p>
            <a:pPr lvl="1">
              <a:spcBef>
                <a:spcPts val="1000"/>
              </a:spcBef>
            </a:pPr>
            <a:r>
              <a:rPr lang="en-US" dirty="0"/>
              <a:t>Excess acetone results in the sickly-sweet breath associated with unmanaged diabetes.</a:t>
            </a:r>
          </a:p>
          <a:p>
            <a:pPr lvl="1"/>
            <a:endParaRPr lang="en-US" dirty="0"/>
          </a:p>
          <a:p>
            <a:endParaRPr lang="en-US" dirty="0"/>
          </a:p>
          <a:p>
            <a:endParaRPr lang="en-US" dirty="0"/>
          </a:p>
        </p:txBody>
      </p:sp>
      <p:pic>
        <p:nvPicPr>
          <p:cNvPr id="7" name="Picture 2" descr="This figure shows the reactions in which ketone is oxidized to acetyl-CoA.">
            <a:extLst>
              <a:ext uri="{FF2B5EF4-FFF2-40B4-BE49-F238E27FC236}">
                <a16:creationId xmlns:a16="http://schemas.microsoft.com/office/drawing/2014/main" id="{463F1BEE-37A6-CE83-BC8E-EF041C8B3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0309" y="1515338"/>
            <a:ext cx="5440430" cy="466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61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DEF2F-E99F-A22A-4310-EA74FC0826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466A7-1138-4242-51C1-9C2198121FE7}"/>
              </a:ext>
            </a:extLst>
          </p:cNvPr>
          <p:cNvSpPr>
            <a:spLocks noGrp="1"/>
          </p:cNvSpPr>
          <p:nvPr>
            <p:ph type="title"/>
          </p:nvPr>
        </p:nvSpPr>
        <p:spPr>
          <a:xfrm>
            <a:off x="838200" y="136526"/>
            <a:ext cx="10515600" cy="946840"/>
          </a:xfrm>
        </p:spPr>
        <p:txBody>
          <a:bodyPr/>
          <a:lstStyle/>
          <a:p>
            <a:pPr algn="ctr"/>
            <a:r>
              <a:rPr lang="en-US" dirty="0"/>
              <a:t>Lipogenesis </a:t>
            </a:r>
          </a:p>
        </p:txBody>
      </p:sp>
      <p:sp>
        <p:nvSpPr>
          <p:cNvPr id="3" name="Content Placeholder 2">
            <a:extLst>
              <a:ext uri="{FF2B5EF4-FFF2-40B4-BE49-F238E27FC236}">
                <a16:creationId xmlns:a16="http://schemas.microsoft.com/office/drawing/2014/main" id="{907E4ECB-9909-07A2-DC50-44BEC9076221}"/>
              </a:ext>
            </a:extLst>
          </p:cNvPr>
          <p:cNvSpPr>
            <a:spLocks noGrp="1"/>
          </p:cNvSpPr>
          <p:nvPr>
            <p:ph idx="1"/>
          </p:nvPr>
        </p:nvSpPr>
        <p:spPr>
          <a:xfrm>
            <a:off x="132470" y="1228725"/>
            <a:ext cx="11954755" cy="5471669"/>
          </a:xfrm>
        </p:spPr>
        <p:txBody>
          <a:bodyPr>
            <a:normAutofit/>
          </a:bodyPr>
          <a:lstStyle/>
          <a:p>
            <a:r>
              <a:rPr lang="en-US" sz="3200" b="1" dirty="0"/>
              <a:t>Lipogenesis: </a:t>
            </a:r>
            <a:r>
              <a:rPr lang="en-US" sz="3200" dirty="0"/>
              <a:t>conversion of glucose or amino acids into lipids</a:t>
            </a:r>
          </a:p>
          <a:p>
            <a:pPr lvl="1">
              <a:spcBef>
                <a:spcPts val="1000"/>
              </a:spcBef>
            </a:pPr>
            <a:r>
              <a:rPr lang="en-US" sz="2800" dirty="0"/>
              <a:t>The process is stimulated by insulin.</a:t>
            </a:r>
          </a:p>
          <a:p>
            <a:pPr lvl="1">
              <a:spcBef>
                <a:spcPts val="1000"/>
              </a:spcBef>
            </a:pPr>
            <a:r>
              <a:rPr lang="en-US" sz="2800" dirty="0"/>
              <a:t>The intermediary links in lipogenesis are glyceraldehyde-3-phosphate and acetyl coenzyme A. </a:t>
            </a:r>
          </a:p>
          <a:p>
            <a:pPr lvl="1">
              <a:spcBef>
                <a:spcPts val="1000"/>
              </a:spcBef>
            </a:pPr>
            <a:r>
              <a:rPr lang="en-US" sz="2800" dirty="0"/>
              <a:t>Creates lipids when excess acetyl CoA is present, either because of the ingestion of excess carbohydrates or triglycerides.</a:t>
            </a:r>
          </a:p>
          <a:p>
            <a:pPr lvl="2">
              <a:spcBef>
                <a:spcPts val="1000"/>
              </a:spcBef>
            </a:pPr>
            <a:r>
              <a:rPr lang="en-US" sz="2400" dirty="0"/>
              <a:t>Subsequent addition of acetyl CoA’s together can make a variety of fatty acid chain lengths.</a:t>
            </a:r>
          </a:p>
          <a:p>
            <a:pPr lvl="2">
              <a:spcBef>
                <a:spcPts val="1000"/>
              </a:spcBef>
            </a:pPr>
            <a:r>
              <a:rPr lang="en-US" sz="2400" dirty="0"/>
              <a:t>Requires ATP, but triglyceride are more compact and stores more energy than carbohydrates, making them more efficient for long term energy supply.</a:t>
            </a:r>
          </a:p>
        </p:txBody>
      </p:sp>
    </p:spTree>
    <p:extLst>
      <p:ext uri="{BB962C8B-B14F-4D97-AF65-F5344CB8AC3E}">
        <p14:creationId xmlns:p14="http://schemas.microsoft.com/office/powerpoint/2010/main" val="1682916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EDE8E-D597-74FC-7AD0-86F3BCDC62D8}"/>
              </a:ext>
            </a:extLst>
          </p:cNvPr>
          <p:cNvSpPr>
            <a:spLocks noGrp="1"/>
          </p:cNvSpPr>
          <p:nvPr>
            <p:ph type="title"/>
          </p:nvPr>
        </p:nvSpPr>
        <p:spPr>
          <a:xfrm>
            <a:off x="838200" y="136526"/>
            <a:ext cx="10515600" cy="946840"/>
          </a:xfrm>
        </p:spPr>
        <p:txBody>
          <a:bodyPr/>
          <a:lstStyle/>
          <a:p>
            <a:r>
              <a:rPr lang="en-US" dirty="0"/>
              <a:t>Lipid Metabolism</a:t>
            </a:r>
          </a:p>
        </p:txBody>
      </p:sp>
      <p:sp>
        <p:nvSpPr>
          <p:cNvPr id="3" name="Content Placeholder 2">
            <a:extLst>
              <a:ext uri="{FF2B5EF4-FFF2-40B4-BE49-F238E27FC236}">
                <a16:creationId xmlns:a16="http://schemas.microsoft.com/office/drawing/2014/main" id="{8AF15E80-0DC1-6200-FE95-565E5B159237}"/>
              </a:ext>
            </a:extLst>
          </p:cNvPr>
          <p:cNvSpPr>
            <a:spLocks noGrp="1"/>
          </p:cNvSpPr>
          <p:nvPr>
            <p:ph idx="1"/>
          </p:nvPr>
        </p:nvSpPr>
        <p:spPr>
          <a:xfrm>
            <a:off x="132471" y="1228726"/>
            <a:ext cx="6068304" cy="5049836"/>
          </a:xfrm>
        </p:spPr>
        <p:txBody>
          <a:bodyPr/>
          <a:lstStyle/>
          <a:p>
            <a:endParaRPr lang="en-US" dirty="0"/>
          </a:p>
          <a:p>
            <a:endParaRPr lang="en-US" dirty="0"/>
          </a:p>
          <a:p>
            <a:r>
              <a:rPr lang="en-US" dirty="0"/>
              <a:t>Lipids may follow one of several pathways during metabolism</a:t>
            </a:r>
          </a:p>
          <a:p>
            <a:pPr marL="0" indent="0">
              <a:buNone/>
            </a:pPr>
            <a:endParaRPr lang="en-US" dirty="0"/>
          </a:p>
          <a:p>
            <a:r>
              <a:rPr lang="en-US" dirty="0"/>
              <a:t> Glycerol and fatty acids follow different pathways.</a:t>
            </a:r>
          </a:p>
          <a:p>
            <a:endParaRPr lang="en-US" dirty="0"/>
          </a:p>
        </p:txBody>
      </p:sp>
      <p:pic>
        <p:nvPicPr>
          <p:cNvPr id="7" name="Picture 2" descr="This figure shows the different reactions that take place for lipid metabolism.">
            <a:extLst>
              <a:ext uri="{FF2B5EF4-FFF2-40B4-BE49-F238E27FC236}">
                <a16:creationId xmlns:a16="http://schemas.microsoft.com/office/drawing/2014/main" id="{80E4358D-2E9B-F5A5-AA40-4D3737488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020" y="1083366"/>
            <a:ext cx="5506509" cy="5617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506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4C262-16A9-F031-9602-D23DECC794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27CCF6-17DA-4729-2E11-DE664CB3B392}"/>
              </a:ext>
            </a:extLst>
          </p:cNvPr>
          <p:cNvSpPr>
            <a:spLocks noGrp="1"/>
          </p:cNvSpPr>
          <p:nvPr>
            <p:ph type="title"/>
          </p:nvPr>
        </p:nvSpPr>
        <p:spPr>
          <a:xfrm>
            <a:off x="838200" y="0"/>
            <a:ext cx="10515600" cy="946840"/>
          </a:xfrm>
        </p:spPr>
        <p:txBody>
          <a:bodyPr/>
          <a:lstStyle/>
          <a:p>
            <a:pPr algn="ctr"/>
            <a:r>
              <a:rPr lang="en-US" dirty="0"/>
              <a:t>Protein Digesting Enzymes</a:t>
            </a:r>
          </a:p>
        </p:txBody>
      </p:sp>
      <p:sp>
        <p:nvSpPr>
          <p:cNvPr id="4" name="Content Placeholder 3">
            <a:extLst>
              <a:ext uri="{FF2B5EF4-FFF2-40B4-BE49-F238E27FC236}">
                <a16:creationId xmlns:a16="http://schemas.microsoft.com/office/drawing/2014/main" id="{2A2404C8-3E2F-B334-6A73-87E7EE06E8E0}"/>
              </a:ext>
            </a:extLst>
          </p:cNvPr>
          <p:cNvSpPr>
            <a:spLocks noGrp="1"/>
          </p:cNvSpPr>
          <p:nvPr>
            <p:ph idx="1"/>
          </p:nvPr>
        </p:nvSpPr>
        <p:spPr>
          <a:xfrm>
            <a:off x="-2" y="946840"/>
            <a:ext cx="7155727" cy="5911159"/>
          </a:xfrm>
        </p:spPr>
        <p:txBody>
          <a:bodyPr>
            <a:normAutofit fontScale="85000" lnSpcReduction="20000"/>
          </a:bodyPr>
          <a:lstStyle/>
          <a:p>
            <a:pPr lvl="0"/>
            <a:r>
              <a:rPr lang="en-US" b="1" dirty="0"/>
              <a:t>Proteolysis</a:t>
            </a:r>
            <a:r>
              <a:rPr lang="en-US" dirty="0"/>
              <a:t> – the breakdown of proteins into amino acids</a:t>
            </a:r>
          </a:p>
          <a:p>
            <a:r>
              <a:rPr lang="en-US" dirty="0"/>
              <a:t>Initiated in the stomach by pepsin and aided by the acidic environment created by hydrochloric acid (HCl), proteins are broken down into small polypeptides and amino acids.</a:t>
            </a:r>
          </a:p>
          <a:p>
            <a:r>
              <a:rPr lang="en-US" dirty="0"/>
              <a:t>As the chyme enters the duodenum, the distension signals the release of secretin and cholecystokinin (CCK).</a:t>
            </a:r>
          </a:p>
          <a:p>
            <a:pPr lvl="1">
              <a:spcBef>
                <a:spcPts val="1000"/>
              </a:spcBef>
            </a:pPr>
            <a:r>
              <a:rPr lang="en-US" dirty="0"/>
              <a:t>Digestive enzymes, in their inactive proenzyme form, are released from the pancreas, along with sodium bicarbonate (NaHCO</a:t>
            </a:r>
            <a:r>
              <a:rPr lang="en-US" baseline="-25000" dirty="0"/>
              <a:t>3</a:t>
            </a:r>
            <a:r>
              <a:rPr lang="en-US" dirty="0"/>
              <a:t>), to continue the breakdown of proteins as well as buffer the small intestine against the acidic nature of chyme.</a:t>
            </a:r>
          </a:p>
          <a:p>
            <a:pPr lvl="2">
              <a:spcBef>
                <a:spcPts val="1000"/>
              </a:spcBef>
            </a:pPr>
            <a:r>
              <a:rPr lang="en-US" dirty="0"/>
              <a:t>Trypsin – converted from trypsinogen in the small intestine by enterokinase in the intestinal mucosa</a:t>
            </a:r>
          </a:p>
          <a:p>
            <a:pPr lvl="2">
              <a:spcBef>
                <a:spcPts val="1000"/>
              </a:spcBef>
            </a:pPr>
            <a:r>
              <a:rPr lang="en-US" dirty="0"/>
              <a:t>Chymotrypsin – converted from </a:t>
            </a:r>
            <a:r>
              <a:rPr lang="en-US" dirty="0" err="1"/>
              <a:t>chymotrypsinogen</a:t>
            </a:r>
            <a:r>
              <a:rPr lang="en-US" dirty="0"/>
              <a:t> by trypsin</a:t>
            </a:r>
          </a:p>
          <a:p>
            <a:pPr lvl="2">
              <a:spcBef>
                <a:spcPts val="1000"/>
              </a:spcBef>
            </a:pPr>
            <a:r>
              <a:rPr lang="en-US" dirty="0"/>
              <a:t>Elastase – a pancreatic protein digesting enzyme</a:t>
            </a:r>
          </a:p>
          <a:p>
            <a:pPr lvl="1">
              <a:spcBef>
                <a:spcPts val="1000"/>
              </a:spcBef>
            </a:pPr>
            <a:r>
              <a:rPr lang="en-US" dirty="0"/>
              <a:t>The resulting amino acids are transported into the intestinal mucosal cells by sodium to be absorbed into the blood for delivery to the liver and body cells for protein synthesis or as fuel for the Krebs Cycle.</a:t>
            </a:r>
          </a:p>
          <a:p>
            <a:endParaRPr lang="en-US" dirty="0"/>
          </a:p>
        </p:txBody>
      </p:sp>
      <p:pic>
        <p:nvPicPr>
          <p:cNvPr id="7" name="Picture 2" descr="The left panel shows the main organs of the digestive system, and the right panel shows a magnified view of the intestine. Text callouts indicate the different protein digesting enzymes produced in different organs.">
            <a:extLst>
              <a:ext uri="{FF2B5EF4-FFF2-40B4-BE49-F238E27FC236}">
                <a16:creationId xmlns:a16="http://schemas.microsoft.com/office/drawing/2014/main" id="{3F0F3517-B425-D3AC-794A-43EEBEF99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5726" y="1613590"/>
            <a:ext cx="4913584" cy="3901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757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619E5-4CE3-E607-E0D7-D7DB5A089765}"/>
              </a:ext>
            </a:extLst>
          </p:cNvPr>
          <p:cNvSpPr>
            <a:spLocks noGrp="1"/>
          </p:cNvSpPr>
          <p:nvPr>
            <p:ph type="title"/>
          </p:nvPr>
        </p:nvSpPr>
        <p:spPr>
          <a:xfrm>
            <a:off x="838200" y="0"/>
            <a:ext cx="10515600" cy="946840"/>
          </a:xfrm>
        </p:spPr>
        <p:txBody>
          <a:bodyPr/>
          <a:lstStyle/>
          <a:p>
            <a:pPr algn="ctr"/>
            <a:r>
              <a:rPr lang="en-US" dirty="0"/>
              <a:t>Metabolism</a:t>
            </a:r>
          </a:p>
        </p:txBody>
      </p:sp>
      <p:sp>
        <p:nvSpPr>
          <p:cNvPr id="3" name="Content Placeholder 2">
            <a:extLst>
              <a:ext uri="{FF2B5EF4-FFF2-40B4-BE49-F238E27FC236}">
                <a16:creationId xmlns:a16="http://schemas.microsoft.com/office/drawing/2014/main" id="{7143FFCB-75A1-5952-C19A-D6FA83860592}"/>
              </a:ext>
            </a:extLst>
          </p:cNvPr>
          <p:cNvSpPr>
            <a:spLocks noGrp="1"/>
          </p:cNvSpPr>
          <p:nvPr>
            <p:ph idx="1"/>
          </p:nvPr>
        </p:nvSpPr>
        <p:spPr>
          <a:xfrm>
            <a:off x="838200" y="3978234"/>
            <a:ext cx="10515600" cy="2198729"/>
          </a:xfrm>
        </p:spPr>
        <p:txBody>
          <a:bodyPr/>
          <a:lstStyle/>
          <a:p>
            <a:r>
              <a:rPr lang="en-US" dirty="0"/>
              <a:t>The sum of all energy-requiring and energy-consuming processes of the body</a:t>
            </a:r>
          </a:p>
          <a:p>
            <a:r>
              <a:rPr lang="en-US" dirty="0"/>
              <a:t>Many factors contribute to overall metabolism, including lean muscle mass, the amount and quality of food consumed, and the physical demands placed on the human body by age, sex, and activity level</a:t>
            </a:r>
          </a:p>
          <a:p>
            <a:endParaRPr lang="en-US" dirty="0"/>
          </a:p>
        </p:txBody>
      </p:sp>
      <p:pic>
        <p:nvPicPr>
          <p:cNvPr id="4" name="Picture 3" descr="Figure 9.1 Runners participating in the Crescent City Classic marathon.">
            <a:extLst>
              <a:ext uri="{FF2B5EF4-FFF2-40B4-BE49-F238E27FC236}">
                <a16:creationId xmlns:a16="http://schemas.microsoft.com/office/drawing/2014/main" id="{76E2FAAE-C006-A634-30B6-D28A3FAE0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5447" y="1074684"/>
            <a:ext cx="4216400" cy="2616200"/>
          </a:xfrm>
          <a:prstGeom prst="rect">
            <a:avLst/>
          </a:prstGeom>
        </p:spPr>
      </p:pic>
    </p:spTree>
    <p:extLst>
      <p:ext uri="{BB962C8B-B14F-4D97-AF65-F5344CB8AC3E}">
        <p14:creationId xmlns:p14="http://schemas.microsoft.com/office/powerpoint/2010/main" val="2791836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B59A-0E7C-BCAF-51D8-035E695C42FE}"/>
              </a:ext>
            </a:extLst>
          </p:cNvPr>
          <p:cNvSpPr>
            <a:spLocks noGrp="1"/>
          </p:cNvSpPr>
          <p:nvPr>
            <p:ph type="title"/>
          </p:nvPr>
        </p:nvSpPr>
        <p:spPr>
          <a:xfrm>
            <a:off x="0" y="0"/>
            <a:ext cx="10515600" cy="946840"/>
          </a:xfrm>
        </p:spPr>
        <p:txBody>
          <a:bodyPr/>
          <a:lstStyle/>
          <a:p>
            <a:r>
              <a:rPr lang="en-US" dirty="0"/>
              <a:t>Urea Cycle</a:t>
            </a:r>
          </a:p>
        </p:txBody>
      </p:sp>
      <p:sp>
        <p:nvSpPr>
          <p:cNvPr id="3" name="Content Placeholder 2">
            <a:extLst>
              <a:ext uri="{FF2B5EF4-FFF2-40B4-BE49-F238E27FC236}">
                <a16:creationId xmlns:a16="http://schemas.microsoft.com/office/drawing/2014/main" id="{BF66F490-B177-9A5C-5959-8CEE7AD2D206}"/>
              </a:ext>
            </a:extLst>
          </p:cNvPr>
          <p:cNvSpPr>
            <a:spLocks noGrp="1"/>
          </p:cNvSpPr>
          <p:nvPr>
            <p:ph idx="1"/>
          </p:nvPr>
        </p:nvSpPr>
        <p:spPr>
          <a:xfrm>
            <a:off x="0" y="946841"/>
            <a:ext cx="7172325" cy="5911160"/>
          </a:xfrm>
        </p:spPr>
        <p:txBody>
          <a:bodyPr>
            <a:normAutofit/>
          </a:bodyPr>
          <a:lstStyle/>
          <a:p>
            <a:r>
              <a:rPr lang="en-US" dirty="0"/>
              <a:t>A metabolic series of reactions to convert nitrogenous waste from protein metabolism to urea.</a:t>
            </a:r>
          </a:p>
          <a:p>
            <a:r>
              <a:rPr lang="en-US" dirty="0"/>
              <a:t>Occurs in the liver to clear toxic ammonium ions due to proteolysis</a:t>
            </a:r>
          </a:p>
          <a:p>
            <a:r>
              <a:rPr lang="en-US" dirty="0"/>
              <a:t>Transamination of existing amino acids synthesizes new amino acids and ammonia</a:t>
            </a:r>
          </a:p>
          <a:p>
            <a:pPr lvl="1">
              <a:spcBef>
                <a:spcPts val="1000"/>
              </a:spcBef>
            </a:pPr>
            <a:r>
              <a:rPr lang="en-US" dirty="0"/>
              <a:t>Forms non-essential amino acids</a:t>
            </a:r>
          </a:p>
          <a:p>
            <a:pPr lvl="1">
              <a:spcBef>
                <a:spcPts val="1000"/>
              </a:spcBef>
            </a:pPr>
            <a:r>
              <a:rPr lang="en-US" dirty="0"/>
              <a:t>Forms intermediates for Krebs cycle (next slide)</a:t>
            </a:r>
          </a:p>
          <a:p>
            <a:r>
              <a:rPr lang="en-US" dirty="0"/>
              <a:t>This use of amino acids by the body creates ammonium ions that can combine with CO</a:t>
            </a:r>
            <a:r>
              <a:rPr lang="en-US" baseline="-25000" dirty="0"/>
              <a:t>2</a:t>
            </a:r>
            <a:r>
              <a:rPr lang="en-US" dirty="0"/>
              <a:t> and be converted into for safe excretion in the urine.</a:t>
            </a:r>
          </a:p>
          <a:p>
            <a:endParaRPr lang="en-US" dirty="0"/>
          </a:p>
          <a:p>
            <a:endParaRPr lang="en-US" dirty="0"/>
          </a:p>
        </p:txBody>
      </p:sp>
      <p:pic>
        <p:nvPicPr>
          <p:cNvPr id="7" name="Picture 6" descr="This image shows the reactions of the urea cycle and the organelles in which they take place.">
            <a:extLst>
              <a:ext uri="{FF2B5EF4-FFF2-40B4-BE49-F238E27FC236}">
                <a16:creationId xmlns:a16="http://schemas.microsoft.com/office/drawing/2014/main" id="{58B32539-809E-C231-842F-AE6A526DF477}"/>
              </a:ext>
            </a:extLst>
          </p:cNvPr>
          <p:cNvPicPr>
            <a:picLocks noChangeAspect="1"/>
          </p:cNvPicPr>
          <p:nvPr/>
        </p:nvPicPr>
        <p:blipFill>
          <a:blip r:embed="rId2"/>
          <a:stretch>
            <a:fillRect/>
          </a:stretch>
        </p:blipFill>
        <p:spPr>
          <a:xfrm>
            <a:off x="7314896" y="231661"/>
            <a:ext cx="4659390" cy="6394677"/>
          </a:xfrm>
          <a:prstGeom prst="rect">
            <a:avLst/>
          </a:prstGeom>
        </p:spPr>
      </p:pic>
    </p:spTree>
    <p:extLst>
      <p:ext uri="{BB962C8B-B14F-4D97-AF65-F5344CB8AC3E}">
        <p14:creationId xmlns:p14="http://schemas.microsoft.com/office/powerpoint/2010/main" val="207310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8176-624B-95C7-2816-4CD6164402B7}"/>
              </a:ext>
            </a:extLst>
          </p:cNvPr>
          <p:cNvSpPr>
            <a:spLocks noGrp="1"/>
          </p:cNvSpPr>
          <p:nvPr>
            <p:ph type="title"/>
          </p:nvPr>
        </p:nvSpPr>
        <p:spPr>
          <a:xfrm>
            <a:off x="838200" y="-151709"/>
            <a:ext cx="10515600" cy="946840"/>
          </a:xfrm>
        </p:spPr>
        <p:txBody>
          <a:bodyPr/>
          <a:lstStyle/>
          <a:p>
            <a:r>
              <a:rPr lang="en-US" dirty="0"/>
              <a:t>Accessing Energy from Amino Acids</a:t>
            </a:r>
          </a:p>
        </p:txBody>
      </p:sp>
      <p:sp>
        <p:nvSpPr>
          <p:cNvPr id="3" name="Content Placeholder 2">
            <a:extLst>
              <a:ext uri="{FF2B5EF4-FFF2-40B4-BE49-F238E27FC236}">
                <a16:creationId xmlns:a16="http://schemas.microsoft.com/office/drawing/2014/main" id="{97287489-E6CE-6C2E-42CE-64D9E5DBD949}"/>
              </a:ext>
            </a:extLst>
          </p:cNvPr>
          <p:cNvSpPr>
            <a:spLocks noGrp="1"/>
          </p:cNvSpPr>
          <p:nvPr>
            <p:ph idx="1"/>
          </p:nvPr>
        </p:nvSpPr>
        <p:spPr>
          <a:xfrm>
            <a:off x="94435" y="1165432"/>
            <a:ext cx="6745331" cy="5692568"/>
          </a:xfrm>
        </p:spPr>
        <p:txBody>
          <a:bodyPr>
            <a:normAutofit/>
          </a:bodyPr>
          <a:lstStyle/>
          <a:p>
            <a:r>
              <a:rPr lang="en-US" dirty="0"/>
              <a:t>Excess proteins and amino acids can’t be stored</a:t>
            </a:r>
          </a:p>
          <a:p>
            <a:endParaRPr lang="en-US" dirty="0"/>
          </a:p>
          <a:p>
            <a:r>
              <a:rPr lang="en-US" dirty="0"/>
              <a:t>Can be broken down into precursors for glycolysis or the Krebs cycle </a:t>
            </a:r>
          </a:p>
          <a:p>
            <a:endParaRPr lang="en-US" dirty="0"/>
          </a:p>
          <a:p>
            <a:r>
              <a:rPr lang="en-US" dirty="0"/>
              <a:t>The amino acids (bold at right) can enter through more than one pathway</a:t>
            </a:r>
          </a:p>
          <a:p>
            <a:endParaRPr lang="en-US" dirty="0"/>
          </a:p>
          <a:p>
            <a:endParaRPr lang="en-US" dirty="0"/>
          </a:p>
          <a:p>
            <a:endParaRPr lang="en-US" dirty="0"/>
          </a:p>
        </p:txBody>
      </p:sp>
      <p:pic>
        <p:nvPicPr>
          <p:cNvPr id="7" name="Picture 2">
            <a:extLst>
              <a:ext uri="{FF2B5EF4-FFF2-40B4-BE49-F238E27FC236}">
                <a16:creationId xmlns:a16="http://schemas.microsoft.com/office/drawing/2014/main" id="{55E622AA-CBC1-E8F2-E2A0-ED8A7D08CA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9766" y="1026353"/>
            <a:ext cx="5457020" cy="5615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824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8C5E0-C885-EF0B-F3EB-A5010C1EB1E1}"/>
              </a:ext>
            </a:extLst>
          </p:cNvPr>
          <p:cNvSpPr>
            <a:spLocks noGrp="1"/>
          </p:cNvSpPr>
          <p:nvPr>
            <p:ph type="title"/>
          </p:nvPr>
        </p:nvSpPr>
        <p:spPr>
          <a:xfrm>
            <a:off x="203200" y="-64749"/>
            <a:ext cx="10515600" cy="946840"/>
          </a:xfrm>
        </p:spPr>
        <p:txBody>
          <a:bodyPr/>
          <a:lstStyle/>
          <a:p>
            <a:r>
              <a:rPr lang="en-US" dirty="0"/>
              <a:t>Metabolism Summary</a:t>
            </a:r>
          </a:p>
        </p:txBody>
      </p:sp>
      <p:sp>
        <p:nvSpPr>
          <p:cNvPr id="3" name="Content Placeholder 2">
            <a:extLst>
              <a:ext uri="{FF2B5EF4-FFF2-40B4-BE49-F238E27FC236}">
                <a16:creationId xmlns:a16="http://schemas.microsoft.com/office/drawing/2014/main" id="{91FF45A8-2A21-ABFD-70E1-DD9935872485}"/>
              </a:ext>
            </a:extLst>
          </p:cNvPr>
          <p:cNvSpPr>
            <a:spLocks noGrp="1"/>
          </p:cNvSpPr>
          <p:nvPr>
            <p:ph idx="1"/>
          </p:nvPr>
        </p:nvSpPr>
        <p:spPr>
          <a:xfrm>
            <a:off x="203200" y="1410221"/>
            <a:ext cx="6243638" cy="5194346"/>
          </a:xfrm>
        </p:spPr>
        <p:txBody>
          <a:bodyPr/>
          <a:lstStyle/>
          <a:p>
            <a:r>
              <a:rPr lang="en-US" dirty="0"/>
              <a:t>Nutrients follow a complex pathway from ingestion through anabolism and catabolism to energy production</a:t>
            </a:r>
          </a:p>
        </p:txBody>
      </p:sp>
      <p:pic>
        <p:nvPicPr>
          <p:cNvPr id="7" name="Picture 6" descr="This diagram shows the different metabolic pathways, and how they are connected.">
            <a:extLst>
              <a:ext uri="{FF2B5EF4-FFF2-40B4-BE49-F238E27FC236}">
                <a16:creationId xmlns:a16="http://schemas.microsoft.com/office/drawing/2014/main" id="{EB246628-C1E3-9162-E231-F68C80F7E3FE}"/>
              </a:ext>
            </a:extLst>
          </p:cNvPr>
          <p:cNvPicPr>
            <a:picLocks noChangeAspect="1"/>
          </p:cNvPicPr>
          <p:nvPr/>
        </p:nvPicPr>
        <p:blipFill>
          <a:blip r:embed="rId2"/>
          <a:stretch>
            <a:fillRect/>
          </a:stretch>
        </p:blipFill>
        <p:spPr>
          <a:xfrm>
            <a:off x="6956765" y="253433"/>
            <a:ext cx="5032035" cy="6351134"/>
          </a:xfrm>
          <a:prstGeom prst="rect">
            <a:avLst/>
          </a:prstGeom>
        </p:spPr>
      </p:pic>
    </p:spTree>
    <p:extLst>
      <p:ext uri="{BB962C8B-B14F-4D97-AF65-F5344CB8AC3E}">
        <p14:creationId xmlns:p14="http://schemas.microsoft.com/office/powerpoint/2010/main" val="3325894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921773-4A0D-D079-6E38-7D78A7BFBB19}"/>
              </a:ext>
            </a:extLst>
          </p:cNvPr>
          <p:cNvSpPr>
            <a:spLocks noGrp="1"/>
          </p:cNvSpPr>
          <p:nvPr>
            <p:ph type="title"/>
          </p:nvPr>
        </p:nvSpPr>
        <p:spPr>
          <a:xfrm>
            <a:off x="147302" y="0"/>
            <a:ext cx="10515600" cy="946840"/>
          </a:xfrm>
        </p:spPr>
        <p:txBody>
          <a:bodyPr/>
          <a:lstStyle/>
          <a:p>
            <a:r>
              <a:rPr lang="en-US" dirty="0"/>
              <a:t>Absorptive State</a:t>
            </a:r>
          </a:p>
        </p:txBody>
      </p:sp>
      <p:sp>
        <p:nvSpPr>
          <p:cNvPr id="8" name="Content Placeholder 7">
            <a:extLst>
              <a:ext uri="{FF2B5EF4-FFF2-40B4-BE49-F238E27FC236}">
                <a16:creationId xmlns:a16="http://schemas.microsoft.com/office/drawing/2014/main" id="{B6192F1E-E509-5BCB-C625-2E1C78932D32}"/>
              </a:ext>
            </a:extLst>
          </p:cNvPr>
          <p:cNvSpPr>
            <a:spLocks noGrp="1"/>
          </p:cNvSpPr>
          <p:nvPr>
            <p:ph idx="1"/>
          </p:nvPr>
        </p:nvSpPr>
        <p:spPr>
          <a:xfrm>
            <a:off x="-1" y="946841"/>
            <a:ext cx="6986589" cy="5911160"/>
          </a:xfrm>
        </p:spPr>
        <p:txBody>
          <a:bodyPr>
            <a:normAutofit fontScale="92500" lnSpcReduction="10000"/>
          </a:bodyPr>
          <a:lstStyle/>
          <a:p>
            <a:r>
              <a:rPr lang="en-US" dirty="0"/>
              <a:t>The energy consumed by the foods we eat are either utilized for immediate use or stored for later to prevent the need to continuously eat while ensuring the body has a continuous source of glucose.</a:t>
            </a:r>
          </a:p>
          <a:p>
            <a:pPr lvl="0"/>
            <a:r>
              <a:rPr lang="en-US" dirty="0"/>
              <a:t>Absorptive State – also known as the fed state, occurs during and immediately after a meal as the GI tract digests and absorbs the food.</a:t>
            </a:r>
          </a:p>
          <a:p>
            <a:pPr lvl="1">
              <a:spcBef>
                <a:spcPts val="1000"/>
              </a:spcBef>
            </a:pPr>
            <a:r>
              <a:rPr lang="en-US" dirty="0"/>
              <a:t>Increase in blood glucose stimulates insulin release for glucose absorption</a:t>
            </a:r>
          </a:p>
          <a:p>
            <a:pPr lvl="1">
              <a:spcBef>
                <a:spcPts val="1000"/>
              </a:spcBef>
            </a:pPr>
            <a:r>
              <a:rPr lang="en-US" dirty="0"/>
              <a:t>When intake is greater than need</a:t>
            </a:r>
          </a:p>
          <a:p>
            <a:pPr lvl="2">
              <a:spcBef>
                <a:spcPts val="1000"/>
              </a:spcBef>
            </a:pPr>
            <a:r>
              <a:rPr lang="en-US" sz="2200" dirty="0"/>
              <a:t>Glucose not immediately needed by the cells can be converted into:</a:t>
            </a:r>
          </a:p>
          <a:p>
            <a:pPr lvl="3">
              <a:spcBef>
                <a:spcPts val="1000"/>
              </a:spcBef>
            </a:pPr>
            <a:r>
              <a:rPr lang="en-US" sz="1900" dirty="0"/>
              <a:t>Glycogen for storage in liver and muscles</a:t>
            </a:r>
          </a:p>
          <a:p>
            <a:pPr lvl="3">
              <a:spcBef>
                <a:spcPts val="1000"/>
              </a:spcBef>
            </a:pPr>
            <a:r>
              <a:rPr lang="en-US" sz="1900" dirty="0">
                <a:sym typeface="Wingdings"/>
              </a:rPr>
              <a:t>Fat (triglyceride) formation in adipose</a:t>
            </a:r>
          </a:p>
          <a:p>
            <a:pPr lvl="2">
              <a:spcBef>
                <a:spcPts val="1000"/>
              </a:spcBef>
            </a:pPr>
            <a:r>
              <a:rPr lang="en-US" sz="2200" spc="-5" dirty="0">
                <a:cs typeface="Times New Roman"/>
              </a:rPr>
              <a:t>Stimulates most cells </a:t>
            </a:r>
            <a:r>
              <a:rPr lang="en-US" sz="2200" dirty="0">
                <a:cs typeface="Times New Roman"/>
              </a:rPr>
              <a:t>to increase </a:t>
            </a:r>
            <a:r>
              <a:rPr lang="en-US" sz="2200" spc="-5" dirty="0">
                <a:cs typeface="Times New Roman"/>
              </a:rPr>
              <a:t>amino </a:t>
            </a:r>
            <a:r>
              <a:rPr lang="en-US" sz="2200" dirty="0">
                <a:cs typeface="Times New Roman"/>
              </a:rPr>
              <a:t>acid uptake</a:t>
            </a:r>
            <a:r>
              <a:rPr lang="en-US" sz="2200" spc="-105" dirty="0">
                <a:cs typeface="Times New Roman"/>
              </a:rPr>
              <a:t> </a:t>
            </a:r>
            <a:endParaRPr lang="en-US" sz="2200" dirty="0">
              <a:cs typeface="Times New Roman"/>
            </a:endParaRPr>
          </a:p>
          <a:p>
            <a:pPr lvl="3">
              <a:spcBef>
                <a:spcPts val="1000"/>
              </a:spcBef>
            </a:pPr>
            <a:r>
              <a:rPr lang="en-US" sz="1900" dirty="0">
                <a:cs typeface="Times New Roman"/>
              </a:rPr>
              <a:t>Causes </a:t>
            </a:r>
            <a:r>
              <a:rPr lang="en-US" sz="1900" spc="-5" dirty="0">
                <a:cs typeface="Times New Roman"/>
              </a:rPr>
              <a:t>accelerated </a:t>
            </a:r>
            <a:r>
              <a:rPr lang="en-US" sz="1900" dirty="0">
                <a:cs typeface="Times New Roman"/>
              </a:rPr>
              <a:t>protein</a:t>
            </a:r>
            <a:r>
              <a:rPr lang="en-US" sz="1900" spc="-85" dirty="0">
                <a:cs typeface="Times New Roman"/>
              </a:rPr>
              <a:t> </a:t>
            </a:r>
            <a:r>
              <a:rPr lang="en-US" sz="1900" dirty="0">
                <a:cs typeface="Times New Roman"/>
              </a:rPr>
              <a:t>synthesis</a:t>
            </a:r>
          </a:p>
          <a:p>
            <a:pPr lvl="2"/>
            <a:endParaRPr lang="en-US" dirty="0">
              <a:sym typeface="Wingdings"/>
            </a:endParaRPr>
          </a:p>
          <a:p>
            <a:pPr lvl="2"/>
            <a:endParaRPr lang="en-US" dirty="0"/>
          </a:p>
          <a:p>
            <a:endParaRPr lang="en-US" dirty="0"/>
          </a:p>
          <a:p>
            <a:endParaRPr lang="en-US" dirty="0"/>
          </a:p>
        </p:txBody>
      </p:sp>
      <p:pic>
        <p:nvPicPr>
          <p:cNvPr id="4" name="Picture 2" descr="This figure shows how nutrients are absorbed by the body. The diagram shows digested nutrients entering the blood stream and being absorbed by liver cells, muscle cells, and adipose cells. Underneath each panel, text details the process taking place in each cell type.">
            <a:extLst>
              <a:ext uri="{FF2B5EF4-FFF2-40B4-BE49-F238E27FC236}">
                <a16:creationId xmlns:a16="http://schemas.microsoft.com/office/drawing/2014/main" id="{46891975-E8DD-98C9-287B-46255DC02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1371" y="409999"/>
            <a:ext cx="5173327" cy="64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707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289AA-2468-7DE8-2FC1-91DB76E016B1}"/>
              </a:ext>
            </a:extLst>
          </p:cNvPr>
          <p:cNvSpPr>
            <a:spLocks noGrp="1"/>
          </p:cNvSpPr>
          <p:nvPr>
            <p:ph type="title"/>
          </p:nvPr>
        </p:nvSpPr>
        <p:spPr>
          <a:xfrm>
            <a:off x="213080" y="-8903"/>
            <a:ext cx="10515600" cy="946840"/>
          </a:xfrm>
        </p:spPr>
        <p:txBody>
          <a:bodyPr/>
          <a:lstStyle/>
          <a:p>
            <a:r>
              <a:rPr lang="en-US" dirty="0"/>
              <a:t>Postabsorptive State</a:t>
            </a:r>
          </a:p>
        </p:txBody>
      </p:sp>
      <p:sp>
        <p:nvSpPr>
          <p:cNvPr id="8" name="Content Placeholder 7">
            <a:extLst>
              <a:ext uri="{FF2B5EF4-FFF2-40B4-BE49-F238E27FC236}">
                <a16:creationId xmlns:a16="http://schemas.microsoft.com/office/drawing/2014/main" id="{EAA9A4ED-8EC3-831B-A0C1-4B6A30E231C3}"/>
              </a:ext>
            </a:extLst>
          </p:cNvPr>
          <p:cNvSpPr>
            <a:spLocks noGrp="1"/>
          </p:cNvSpPr>
          <p:nvPr>
            <p:ph idx="1"/>
          </p:nvPr>
        </p:nvSpPr>
        <p:spPr>
          <a:xfrm>
            <a:off x="213080" y="1095892"/>
            <a:ext cx="6630633" cy="5590658"/>
          </a:xfrm>
        </p:spPr>
        <p:txBody>
          <a:bodyPr>
            <a:normAutofit/>
          </a:bodyPr>
          <a:lstStyle/>
          <a:p>
            <a:pPr lvl="0"/>
            <a:r>
              <a:rPr lang="en-US" sz="3200" dirty="0"/>
              <a:t>Postabsorptive State – also known as the fasting state, occurs after a meal has been digested, absorbed, and stored.</a:t>
            </a:r>
          </a:p>
          <a:p>
            <a:pPr lvl="1">
              <a:spcBef>
                <a:spcPts val="1000"/>
              </a:spcBef>
            </a:pPr>
            <a:r>
              <a:rPr lang="en-US" sz="2800" dirty="0"/>
              <a:t>Decrease in blood glucose stimulates glucagon release</a:t>
            </a:r>
          </a:p>
          <a:p>
            <a:pPr lvl="2">
              <a:spcBef>
                <a:spcPts val="1000"/>
              </a:spcBef>
            </a:pPr>
            <a:r>
              <a:rPr lang="en-US" sz="2400" dirty="0"/>
              <a:t>Inhibits glycogen synthesis</a:t>
            </a:r>
          </a:p>
          <a:p>
            <a:pPr lvl="2">
              <a:spcBef>
                <a:spcPts val="1000"/>
              </a:spcBef>
            </a:pPr>
            <a:r>
              <a:rPr lang="en-US" sz="2400" dirty="0"/>
              <a:t>Stimulates the liver to start breaking down glycogen stores (glycogenolysis)</a:t>
            </a:r>
          </a:p>
          <a:p>
            <a:pPr lvl="2">
              <a:spcBef>
                <a:spcPts val="1000"/>
              </a:spcBef>
            </a:pPr>
            <a:r>
              <a:rPr lang="en-US" sz="2400" dirty="0"/>
              <a:t>Gluconeogenesis will also be initiated to replace lost liver glycogen stores.</a:t>
            </a:r>
          </a:p>
          <a:p>
            <a:endParaRPr lang="en-US" dirty="0"/>
          </a:p>
          <a:p>
            <a:endParaRPr lang="en-US" dirty="0"/>
          </a:p>
        </p:txBody>
      </p:sp>
      <p:pic>
        <p:nvPicPr>
          <p:cNvPr id="4" name="Picture 2" descr="This figure shows the postabsorptive stage where no nutrients enter the blood stream from the digestive system and its effects of liver cells, muscle cells, and adipose cells.">
            <a:extLst>
              <a:ext uri="{FF2B5EF4-FFF2-40B4-BE49-F238E27FC236}">
                <a16:creationId xmlns:a16="http://schemas.microsoft.com/office/drawing/2014/main" id="{08728CCC-0E18-68B6-4C1B-D68A034DF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713" y="365126"/>
            <a:ext cx="4973361" cy="6492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698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D6A258-4A45-21B8-4CD0-C48A5C38B92C}"/>
              </a:ext>
            </a:extLst>
          </p:cNvPr>
          <p:cNvSpPr>
            <a:spLocks noGrp="1"/>
          </p:cNvSpPr>
          <p:nvPr>
            <p:ph type="title"/>
          </p:nvPr>
        </p:nvSpPr>
        <p:spPr/>
        <p:txBody>
          <a:bodyPr/>
          <a:lstStyle/>
          <a:p>
            <a:pPr algn="ctr"/>
            <a:r>
              <a:rPr lang="en-US" dirty="0"/>
              <a:t>Starvation</a:t>
            </a:r>
          </a:p>
        </p:txBody>
      </p:sp>
      <p:sp>
        <p:nvSpPr>
          <p:cNvPr id="6" name="Content Placeholder 5">
            <a:extLst>
              <a:ext uri="{FF2B5EF4-FFF2-40B4-BE49-F238E27FC236}">
                <a16:creationId xmlns:a16="http://schemas.microsoft.com/office/drawing/2014/main" id="{44CAF60C-9DA9-2183-AA23-EE6C0C1E557B}"/>
              </a:ext>
            </a:extLst>
          </p:cNvPr>
          <p:cNvSpPr>
            <a:spLocks noGrp="1"/>
          </p:cNvSpPr>
          <p:nvPr>
            <p:ph idx="1"/>
          </p:nvPr>
        </p:nvSpPr>
        <p:spPr>
          <a:xfrm>
            <a:off x="352425" y="1467885"/>
            <a:ext cx="10515600" cy="4666215"/>
          </a:xfrm>
        </p:spPr>
        <p:txBody>
          <a:bodyPr>
            <a:normAutofit/>
          </a:bodyPr>
          <a:lstStyle/>
          <a:p>
            <a:r>
              <a:rPr lang="en-US" dirty="0"/>
              <a:t>Liver and muscle glycogen reserves exhausted</a:t>
            </a:r>
          </a:p>
          <a:p>
            <a:r>
              <a:rPr lang="en-US" dirty="0"/>
              <a:t>Triaged system for brain glucose and amino acid preservation</a:t>
            </a:r>
          </a:p>
          <a:p>
            <a:r>
              <a:rPr lang="en-US" dirty="0"/>
              <a:t>‘Glucose sparing’ relies of fatty acids for fuel</a:t>
            </a:r>
          </a:p>
          <a:p>
            <a:pPr lvl="1"/>
            <a:r>
              <a:rPr lang="en-US" dirty="0"/>
              <a:t>Ketone production for brain</a:t>
            </a:r>
          </a:p>
          <a:p>
            <a:pPr lvl="1"/>
            <a:r>
              <a:rPr lang="en-US" dirty="0"/>
              <a:t>Beta-oxidation for acetyl-CoA to Krebs</a:t>
            </a:r>
          </a:p>
          <a:p>
            <a:pPr lvl="1"/>
            <a:r>
              <a:rPr lang="en-US" dirty="0"/>
              <a:t>Gluconeogenesis for additional glucose</a:t>
            </a:r>
          </a:p>
          <a:p>
            <a:r>
              <a:rPr lang="en-US" dirty="0"/>
              <a:t>Survival dependent on reserves</a:t>
            </a:r>
          </a:p>
          <a:p>
            <a:pPr lvl="1"/>
            <a:r>
              <a:rPr lang="en-US" dirty="0"/>
              <a:t>Ketone production from fatty acids spares proteins</a:t>
            </a:r>
          </a:p>
          <a:p>
            <a:pPr lvl="1"/>
            <a:r>
              <a:rPr lang="en-US" dirty="0"/>
              <a:t>Exhaustion of lipid reserves triggers muscle protein use</a:t>
            </a:r>
          </a:p>
        </p:txBody>
      </p:sp>
    </p:spTree>
    <p:extLst>
      <p:ext uri="{BB962C8B-B14F-4D97-AF65-F5344CB8AC3E}">
        <p14:creationId xmlns:p14="http://schemas.microsoft.com/office/powerpoint/2010/main" val="682632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586"/>
            <a:ext cx="10515600" cy="946840"/>
          </a:xfrm>
        </p:spPr>
        <p:txBody>
          <a:bodyPr/>
          <a:lstStyle/>
          <a:p>
            <a:r>
              <a:rPr lang="en-US" dirty="0"/>
              <a:t>Thermoregulation</a:t>
            </a:r>
          </a:p>
        </p:txBody>
      </p:sp>
      <p:sp>
        <p:nvSpPr>
          <p:cNvPr id="3" name="Content Placeholder 2"/>
          <p:cNvSpPr>
            <a:spLocks noGrp="1"/>
          </p:cNvSpPr>
          <p:nvPr>
            <p:ph idx="1"/>
          </p:nvPr>
        </p:nvSpPr>
        <p:spPr>
          <a:xfrm>
            <a:off x="0" y="1243013"/>
            <a:ext cx="7800976" cy="5554401"/>
          </a:xfrm>
        </p:spPr>
        <p:txBody>
          <a:bodyPr>
            <a:normAutofit/>
          </a:bodyPr>
          <a:lstStyle/>
          <a:p>
            <a:pPr lvl="0"/>
            <a:r>
              <a:rPr lang="en-US" b="1" dirty="0"/>
              <a:t>Thermoregulation</a:t>
            </a:r>
            <a:r>
              <a:rPr lang="en-US" dirty="0"/>
              <a:t> – the body’s maintenance of a specific temperature, generally 36.5 – 37.5</a:t>
            </a:r>
            <a:r>
              <a:rPr lang="en-US" dirty="0">
                <a:sym typeface="Symbol" pitchFamily="2" charset="2"/>
              </a:rPr>
              <a:t></a:t>
            </a:r>
            <a:r>
              <a:rPr lang="en-US" dirty="0"/>
              <a:t>C (97.7 – 99.5</a:t>
            </a:r>
            <a:r>
              <a:rPr lang="en-US" dirty="0">
                <a:sym typeface="Symbol" pitchFamily="2" charset="2"/>
              </a:rPr>
              <a:t></a:t>
            </a:r>
            <a:r>
              <a:rPr lang="en-US" dirty="0"/>
              <a:t>F), despite the current and changing external environment.</a:t>
            </a:r>
          </a:p>
          <a:p>
            <a:pPr lvl="1">
              <a:spcBef>
                <a:spcPts val="1000"/>
              </a:spcBef>
            </a:pPr>
            <a:r>
              <a:rPr lang="en-US" dirty="0"/>
              <a:t>The energy required comes from ATP synthesis, roughly 60% of what is produced.</a:t>
            </a:r>
          </a:p>
          <a:p>
            <a:pPr lvl="1">
              <a:spcBef>
                <a:spcPts val="1000"/>
              </a:spcBef>
            </a:pPr>
            <a:r>
              <a:rPr lang="en-US" dirty="0"/>
              <a:t>The negative feedback system is overseen by the hypothalamus, but also supported by thyroid hormones (e.g. sweating to cool and shivering to warm).</a:t>
            </a:r>
          </a:p>
          <a:p>
            <a:pPr lvl="2"/>
            <a:endParaRPr lang="en-US" dirty="0"/>
          </a:p>
        </p:txBody>
      </p:sp>
      <p:pic>
        <p:nvPicPr>
          <p:cNvPr id="5" name="Picture 2" descr="This figure shows the pathways in which body temperature is controlled by the hypothalamus.">
            <a:extLst>
              <a:ext uri="{FF2B5EF4-FFF2-40B4-BE49-F238E27FC236}">
                <a16:creationId xmlns:a16="http://schemas.microsoft.com/office/drawing/2014/main" id="{90CC780B-22CE-941A-1970-61F29852C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0976" y="75478"/>
            <a:ext cx="4152900" cy="6707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16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4E7AF9-3892-DE9B-9CA9-E1A876FFD4B5}"/>
              </a:ext>
            </a:extLst>
          </p:cNvPr>
          <p:cNvSpPr>
            <a:spLocks noGrp="1"/>
          </p:cNvSpPr>
          <p:nvPr>
            <p:ph type="title"/>
          </p:nvPr>
        </p:nvSpPr>
        <p:spPr>
          <a:xfrm>
            <a:off x="838200" y="-87160"/>
            <a:ext cx="10515600" cy="946840"/>
          </a:xfrm>
        </p:spPr>
        <p:txBody>
          <a:bodyPr/>
          <a:lstStyle/>
          <a:p>
            <a:pPr algn="ctr"/>
            <a:r>
              <a:rPr lang="en-US" dirty="0"/>
              <a:t>Heat Exchange Mechanisms</a:t>
            </a:r>
          </a:p>
        </p:txBody>
      </p:sp>
      <p:sp>
        <p:nvSpPr>
          <p:cNvPr id="5" name="Content Placeholder 4">
            <a:extLst>
              <a:ext uri="{FF2B5EF4-FFF2-40B4-BE49-F238E27FC236}">
                <a16:creationId xmlns:a16="http://schemas.microsoft.com/office/drawing/2014/main" id="{10C7F707-AEB7-CB0E-7D8F-EA2D436B0001}"/>
              </a:ext>
            </a:extLst>
          </p:cNvPr>
          <p:cNvSpPr>
            <a:spLocks noGrp="1"/>
          </p:cNvSpPr>
          <p:nvPr>
            <p:ph idx="1"/>
          </p:nvPr>
        </p:nvSpPr>
        <p:spPr>
          <a:xfrm>
            <a:off x="0" y="859680"/>
            <a:ext cx="6631770" cy="5998320"/>
          </a:xfrm>
        </p:spPr>
        <p:txBody>
          <a:bodyPr>
            <a:normAutofit/>
          </a:bodyPr>
          <a:lstStyle/>
          <a:p>
            <a:r>
              <a:rPr lang="en-US" dirty="0"/>
              <a:t>The body may employ one of four different mechanisms of heat exchange, which capitalize on the physical properties of heat to move from high concentration to low, to maintain homeostasis when the environment is not thermoneutral.</a:t>
            </a:r>
          </a:p>
          <a:p>
            <a:pPr lvl="1">
              <a:spcBef>
                <a:spcPts val="1000"/>
              </a:spcBef>
            </a:pPr>
            <a:r>
              <a:rPr lang="en-US" b="1" dirty="0"/>
              <a:t>Conduction</a:t>
            </a:r>
            <a:r>
              <a:rPr lang="en-US" dirty="0"/>
              <a:t> – transfer of heat between two objects in direct contact with each other.</a:t>
            </a:r>
          </a:p>
          <a:p>
            <a:pPr lvl="1">
              <a:spcBef>
                <a:spcPts val="1000"/>
              </a:spcBef>
            </a:pPr>
            <a:r>
              <a:rPr lang="en-US" b="1" dirty="0"/>
              <a:t>Convection</a:t>
            </a:r>
            <a:r>
              <a:rPr lang="en-US" dirty="0"/>
              <a:t> – transfer of heat to the air surrounding the heated source.</a:t>
            </a:r>
          </a:p>
          <a:p>
            <a:pPr lvl="1">
              <a:spcBef>
                <a:spcPts val="1000"/>
              </a:spcBef>
            </a:pPr>
            <a:r>
              <a:rPr lang="en-US" b="1" dirty="0"/>
              <a:t>Radiation</a:t>
            </a:r>
            <a:r>
              <a:rPr lang="en-US" dirty="0"/>
              <a:t> – loss of heat in the form of infrared rays.</a:t>
            </a:r>
          </a:p>
          <a:p>
            <a:pPr lvl="1">
              <a:spcBef>
                <a:spcPts val="1000"/>
              </a:spcBef>
            </a:pPr>
            <a:r>
              <a:rPr lang="en-US" b="1" dirty="0"/>
              <a:t>Evaporation</a:t>
            </a:r>
            <a:r>
              <a:rPr lang="en-US" dirty="0"/>
              <a:t> – transfer of heat by water molecules as the leave a surface.</a:t>
            </a:r>
          </a:p>
          <a:p>
            <a:endParaRPr lang="en-US" dirty="0"/>
          </a:p>
        </p:txBody>
      </p:sp>
      <p:sp>
        <p:nvSpPr>
          <p:cNvPr id="9" name="Rectangle 8">
            <a:extLst>
              <a:ext uri="{FF2B5EF4-FFF2-40B4-BE49-F238E27FC236}">
                <a16:creationId xmlns:a16="http://schemas.microsoft.com/office/drawing/2014/main" id="{93E54496-7E3B-B16E-073E-A7AA971FF9C2}"/>
              </a:ext>
            </a:extLst>
          </p:cNvPr>
          <p:cNvSpPr/>
          <p:nvPr/>
        </p:nvSpPr>
        <p:spPr>
          <a:xfrm>
            <a:off x="8327481" y="2291004"/>
            <a:ext cx="1013791" cy="218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ig 9.26 Pictograph demonstrating the different heat exchange mechanisms; modified to change original term advection to evaporation.">
            <a:extLst>
              <a:ext uri="{FF2B5EF4-FFF2-40B4-BE49-F238E27FC236}">
                <a16:creationId xmlns:a16="http://schemas.microsoft.com/office/drawing/2014/main" id="{42451B3C-E48C-696C-E27B-D7B570C5079F}"/>
              </a:ext>
            </a:extLst>
          </p:cNvPr>
          <p:cNvPicPr>
            <a:picLocks noChangeAspect="1"/>
          </p:cNvPicPr>
          <p:nvPr/>
        </p:nvPicPr>
        <p:blipFill>
          <a:blip r:embed="rId2"/>
          <a:stretch>
            <a:fillRect/>
          </a:stretch>
        </p:blipFill>
        <p:spPr>
          <a:xfrm>
            <a:off x="6631770" y="1851758"/>
            <a:ext cx="5560229" cy="3748942"/>
          </a:xfrm>
          <a:prstGeom prst="rect">
            <a:avLst/>
          </a:prstGeom>
        </p:spPr>
      </p:pic>
    </p:spTree>
    <p:extLst>
      <p:ext uri="{BB962C8B-B14F-4D97-AF65-F5344CB8AC3E}">
        <p14:creationId xmlns:p14="http://schemas.microsoft.com/office/powerpoint/2010/main" val="782476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46840"/>
          </a:xfrm>
        </p:spPr>
        <p:txBody>
          <a:bodyPr/>
          <a:lstStyle/>
          <a:p>
            <a:pPr algn="ctr"/>
            <a:r>
              <a:rPr lang="en-US" dirty="0"/>
              <a:t>Basal Metabolic Rate (BMR)</a:t>
            </a:r>
          </a:p>
        </p:txBody>
      </p:sp>
      <p:sp>
        <p:nvSpPr>
          <p:cNvPr id="3" name="Content Placeholder 2"/>
          <p:cNvSpPr>
            <a:spLocks noGrp="1"/>
          </p:cNvSpPr>
          <p:nvPr>
            <p:ph idx="1"/>
          </p:nvPr>
        </p:nvSpPr>
        <p:spPr>
          <a:xfrm>
            <a:off x="161926" y="1100138"/>
            <a:ext cx="12030074" cy="5543550"/>
          </a:xfrm>
        </p:spPr>
        <p:txBody>
          <a:bodyPr>
            <a:normAutofit/>
          </a:bodyPr>
          <a:lstStyle/>
          <a:p>
            <a:r>
              <a:rPr lang="en-US" b="1" dirty="0"/>
              <a:t>Basal metabolic rate</a:t>
            </a:r>
            <a:r>
              <a:rPr lang="en-US" dirty="0"/>
              <a:t> (</a:t>
            </a:r>
            <a:r>
              <a:rPr lang="en-US" b="1" dirty="0"/>
              <a:t>BMR</a:t>
            </a:r>
            <a:r>
              <a:rPr lang="en-US" dirty="0"/>
              <a:t>) – daily amount of energy used by the body at rest, in a temperature neutral environment, in the postabsorptive state.</a:t>
            </a:r>
          </a:p>
          <a:p>
            <a:r>
              <a:rPr lang="en-US" dirty="0"/>
              <a:t>Distribution of energy use</a:t>
            </a:r>
          </a:p>
          <a:p>
            <a:pPr lvl="1">
              <a:spcBef>
                <a:spcPts val="1000"/>
              </a:spcBef>
            </a:pPr>
            <a:r>
              <a:rPr lang="en-US" dirty="0"/>
              <a:t>70% basic daily activity</a:t>
            </a:r>
          </a:p>
          <a:p>
            <a:pPr lvl="1">
              <a:spcBef>
                <a:spcPts val="1000"/>
              </a:spcBef>
            </a:pPr>
            <a:r>
              <a:rPr lang="en-US" dirty="0"/>
              <a:t>20% physical activity</a:t>
            </a:r>
          </a:p>
          <a:p>
            <a:pPr lvl="1">
              <a:spcBef>
                <a:spcPts val="1000"/>
              </a:spcBef>
            </a:pPr>
            <a:r>
              <a:rPr lang="en-US" dirty="0"/>
              <a:t>10% thermoregulation</a:t>
            </a:r>
          </a:p>
          <a:p>
            <a:r>
              <a:rPr lang="en-US" dirty="0"/>
              <a:t>Higher with higher activity level or more lean mass</a:t>
            </a:r>
          </a:p>
          <a:p>
            <a:r>
              <a:rPr lang="en-US" dirty="0"/>
              <a:t>Decreases with age due to loss of lean mass</a:t>
            </a:r>
          </a:p>
        </p:txBody>
      </p:sp>
    </p:spTree>
    <p:extLst>
      <p:ext uri="{BB962C8B-B14F-4D97-AF65-F5344CB8AC3E}">
        <p14:creationId xmlns:p14="http://schemas.microsoft.com/office/powerpoint/2010/main" val="1031535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13531-A4BC-91C5-F4EE-45A616A52367}"/>
              </a:ext>
            </a:extLst>
          </p:cNvPr>
          <p:cNvSpPr>
            <a:spLocks noGrp="1"/>
          </p:cNvSpPr>
          <p:nvPr>
            <p:ph type="title"/>
          </p:nvPr>
        </p:nvSpPr>
        <p:spPr>
          <a:xfrm>
            <a:off x="914402" y="-16772"/>
            <a:ext cx="10515600" cy="946840"/>
          </a:xfrm>
        </p:spPr>
        <p:txBody>
          <a:bodyPr/>
          <a:lstStyle/>
          <a:p>
            <a:pPr algn="ctr"/>
            <a:r>
              <a:rPr lang="en-US" dirty="0"/>
              <a:t>Energy in our Food</a:t>
            </a:r>
          </a:p>
        </p:txBody>
      </p:sp>
      <p:sp>
        <p:nvSpPr>
          <p:cNvPr id="3" name="Content Placeholder 2">
            <a:extLst>
              <a:ext uri="{FF2B5EF4-FFF2-40B4-BE49-F238E27FC236}">
                <a16:creationId xmlns:a16="http://schemas.microsoft.com/office/drawing/2014/main" id="{89DA8DBE-E7E5-A2A7-BA4B-047D1D088025}"/>
              </a:ext>
            </a:extLst>
          </p:cNvPr>
          <p:cNvSpPr>
            <a:spLocks noGrp="1"/>
          </p:cNvSpPr>
          <p:nvPr>
            <p:ph idx="1"/>
          </p:nvPr>
        </p:nvSpPr>
        <p:spPr>
          <a:xfrm>
            <a:off x="128588" y="1338779"/>
            <a:ext cx="11882439" cy="4666215"/>
          </a:xfrm>
        </p:spPr>
        <p:txBody>
          <a:bodyPr>
            <a:normAutofit/>
          </a:bodyPr>
          <a:lstStyle/>
          <a:p>
            <a:r>
              <a:rPr lang="en-US" b="1" dirty="0"/>
              <a:t>Calories</a:t>
            </a:r>
            <a:r>
              <a:rPr lang="en-US" dirty="0"/>
              <a:t> (C</a:t>
            </a:r>
            <a:r>
              <a:rPr lang="en-US" b="1" dirty="0"/>
              <a:t>)</a:t>
            </a:r>
            <a:r>
              <a:rPr lang="en-US" dirty="0"/>
              <a:t> – in the context of these course materials is the nutritional value used to refer to the amount of energy provide by a food item.</a:t>
            </a:r>
          </a:p>
          <a:p>
            <a:pPr lvl="1">
              <a:spcBef>
                <a:spcPts val="1000"/>
              </a:spcBef>
            </a:pPr>
            <a:r>
              <a:rPr lang="en-US" dirty="0"/>
              <a:t>Equivalent to the energy needed to raise 1kg (1000g) of water 1</a:t>
            </a:r>
            <a:r>
              <a:rPr lang="en-US" dirty="0">
                <a:sym typeface="Symbol" pitchFamily="2" charset="2"/>
              </a:rPr>
              <a:t></a:t>
            </a:r>
            <a:r>
              <a:rPr lang="en-US" dirty="0"/>
              <a:t>C and on average we need 1500 to 2000 a day.</a:t>
            </a:r>
          </a:p>
          <a:p>
            <a:pPr lvl="1">
              <a:spcBef>
                <a:spcPts val="1000"/>
              </a:spcBef>
            </a:pPr>
            <a:r>
              <a:rPr lang="en-US" dirty="0"/>
              <a:t>Multiple factors contribute to individual need such as height, activity level, and age.</a:t>
            </a:r>
          </a:p>
          <a:p>
            <a:pPr lvl="1">
              <a:spcBef>
                <a:spcPts val="1000"/>
              </a:spcBef>
            </a:pPr>
            <a:r>
              <a:rPr lang="en-US" dirty="0"/>
              <a:t>Weight gain or loss is tied to the ratio of calories consumed vs calories burned.</a:t>
            </a:r>
          </a:p>
          <a:p>
            <a:pPr lvl="1">
              <a:spcBef>
                <a:spcPts val="1000"/>
              </a:spcBef>
            </a:pPr>
            <a:r>
              <a:rPr lang="en-US" dirty="0"/>
              <a:t>Calories are not created equal as proteins require more energy to metabolize than proteins.</a:t>
            </a:r>
          </a:p>
          <a:p>
            <a:pPr lvl="2">
              <a:spcBef>
                <a:spcPts val="1000"/>
              </a:spcBef>
            </a:pPr>
            <a:r>
              <a:rPr lang="en-US" dirty="0"/>
              <a:t>Varies between macronutrients</a:t>
            </a:r>
          </a:p>
          <a:p>
            <a:pPr lvl="1">
              <a:spcBef>
                <a:spcPts val="1000"/>
              </a:spcBef>
            </a:pPr>
            <a:endParaRPr lang="en-US" dirty="0"/>
          </a:p>
          <a:p>
            <a:endParaRPr lang="en-US" dirty="0"/>
          </a:p>
        </p:txBody>
      </p:sp>
    </p:spTree>
    <p:extLst>
      <p:ext uri="{BB962C8B-B14F-4D97-AF65-F5344CB8AC3E}">
        <p14:creationId xmlns:p14="http://schemas.microsoft.com/office/powerpoint/2010/main" val="3012809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A9CA85-4CE1-75E6-3743-B12D57475961}"/>
              </a:ext>
            </a:extLst>
          </p:cNvPr>
          <p:cNvSpPr>
            <a:spLocks noGrp="1"/>
          </p:cNvSpPr>
          <p:nvPr>
            <p:ph type="title"/>
          </p:nvPr>
        </p:nvSpPr>
        <p:spPr>
          <a:xfrm>
            <a:off x="838200" y="0"/>
            <a:ext cx="10515600" cy="946840"/>
          </a:xfrm>
        </p:spPr>
        <p:txBody>
          <a:bodyPr>
            <a:normAutofit/>
          </a:bodyPr>
          <a:lstStyle/>
          <a:p>
            <a:pPr algn="ctr"/>
            <a:r>
              <a:rPr lang="en-US" dirty="0"/>
              <a:t>Adenosine Triphosphate</a:t>
            </a:r>
          </a:p>
        </p:txBody>
      </p:sp>
      <p:sp>
        <p:nvSpPr>
          <p:cNvPr id="6" name="Content Placeholder 5">
            <a:extLst>
              <a:ext uri="{FF2B5EF4-FFF2-40B4-BE49-F238E27FC236}">
                <a16:creationId xmlns:a16="http://schemas.microsoft.com/office/drawing/2014/main" id="{15F60831-7959-A04B-C177-022DCB782E25}"/>
              </a:ext>
            </a:extLst>
          </p:cNvPr>
          <p:cNvSpPr>
            <a:spLocks noGrp="1"/>
          </p:cNvSpPr>
          <p:nvPr>
            <p:ph idx="1"/>
          </p:nvPr>
        </p:nvSpPr>
        <p:spPr>
          <a:xfrm>
            <a:off x="141513" y="1473220"/>
            <a:ext cx="5373915" cy="5232380"/>
          </a:xfrm>
        </p:spPr>
        <p:txBody>
          <a:bodyPr/>
          <a:lstStyle/>
          <a:p>
            <a:r>
              <a:rPr lang="en-US" dirty="0"/>
              <a:t>ATP is the energy molecule of the cell</a:t>
            </a:r>
          </a:p>
          <a:p>
            <a:endParaRPr lang="en-US" dirty="0"/>
          </a:p>
          <a:p>
            <a:r>
              <a:rPr lang="en-US" dirty="0"/>
              <a:t>During catabolic reactions, ATP is created and energy is stored until needed during anabolic reactions.</a:t>
            </a:r>
          </a:p>
          <a:p>
            <a:endParaRPr lang="en-US" dirty="0"/>
          </a:p>
        </p:txBody>
      </p:sp>
      <p:pic>
        <p:nvPicPr>
          <p:cNvPr id="4" name="Picture 2" descr="This diagram shows the chemical structure of adenosine triphosphate, and how different reactions add or remove phosphate groups.">
            <a:extLst>
              <a:ext uri="{FF2B5EF4-FFF2-40B4-BE49-F238E27FC236}">
                <a16:creationId xmlns:a16="http://schemas.microsoft.com/office/drawing/2014/main" id="{403E2034-CE50-8AAA-F397-D7009887E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1053" y="1491353"/>
            <a:ext cx="5979317" cy="4685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136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47722-DD00-23AF-F402-97CCC9F321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6CD852-D4A1-5640-05F2-C8213619DD3A}"/>
              </a:ext>
            </a:extLst>
          </p:cNvPr>
          <p:cNvSpPr>
            <a:spLocks noGrp="1"/>
          </p:cNvSpPr>
          <p:nvPr>
            <p:ph type="title"/>
          </p:nvPr>
        </p:nvSpPr>
        <p:spPr>
          <a:xfrm>
            <a:off x="914402" y="-16772"/>
            <a:ext cx="10515600" cy="946840"/>
          </a:xfrm>
        </p:spPr>
        <p:txBody>
          <a:bodyPr/>
          <a:lstStyle/>
          <a:p>
            <a:pPr algn="ctr"/>
            <a:r>
              <a:rPr lang="en-US" dirty="0"/>
              <a:t>Energy in our Food</a:t>
            </a:r>
          </a:p>
        </p:txBody>
      </p:sp>
      <p:sp>
        <p:nvSpPr>
          <p:cNvPr id="3" name="Content Placeholder 2">
            <a:extLst>
              <a:ext uri="{FF2B5EF4-FFF2-40B4-BE49-F238E27FC236}">
                <a16:creationId xmlns:a16="http://schemas.microsoft.com/office/drawing/2014/main" id="{10D34D5A-E49A-1D03-46B7-95C247F9F265}"/>
              </a:ext>
            </a:extLst>
          </p:cNvPr>
          <p:cNvSpPr>
            <a:spLocks noGrp="1"/>
          </p:cNvSpPr>
          <p:nvPr>
            <p:ph idx="1"/>
          </p:nvPr>
        </p:nvSpPr>
        <p:spPr>
          <a:xfrm>
            <a:off x="0" y="1510748"/>
            <a:ext cx="7100887" cy="5161515"/>
          </a:xfrm>
        </p:spPr>
        <p:txBody>
          <a:bodyPr>
            <a:normAutofit/>
          </a:bodyPr>
          <a:lstStyle/>
          <a:p>
            <a:r>
              <a:rPr lang="en-US" dirty="0"/>
              <a:t>MyPlate visually represents the USDA’s current nutritional guidelines in the context of a healthy meal. as portions of a dinner plate.</a:t>
            </a:r>
          </a:p>
          <a:p>
            <a:pPr lvl="1">
              <a:spcBef>
                <a:spcPts val="1000"/>
              </a:spcBef>
            </a:pPr>
            <a:r>
              <a:rPr lang="en-US" dirty="0"/>
              <a:t>Six standard food categories (fruits, vegetables, grains, proteins, dairy, and oils) all represent as a proportion of a dinner plate.</a:t>
            </a:r>
          </a:p>
          <a:p>
            <a:pPr lvl="1">
              <a:spcBef>
                <a:spcPts val="1000"/>
              </a:spcBef>
            </a:pPr>
            <a:r>
              <a:rPr lang="en-US" dirty="0" err="1"/>
              <a:t>ChooseMyPlate.gov</a:t>
            </a:r>
            <a:r>
              <a:rPr lang="en-US" dirty="0"/>
              <a:t> is the website where examples of each category as well as quantity are detailed.</a:t>
            </a:r>
          </a:p>
          <a:p>
            <a:endParaRPr lang="en-US" dirty="0"/>
          </a:p>
          <a:p>
            <a:pPr marL="0" indent="0">
              <a:buNone/>
            </a:pPr>
            <a:endParaRPr lang="en-US" dirty="0"/>
          </a:p>
        </p:txBody>
      </p:sp>
      <p:pic>
        <p:nvPicPr>
          <p:cNvPr id="7" name="Picture 2" descr="The figure shows a plate with different food groups assigned different portion sizes.">
            <a:extLst>
              <a:ext uri="{FF2B5EF4-FFF2-40B4-BE49-F238E27FC236}">
                <a16:creationId xmlns:a16="http://schemas.microsoft.com/office/drawing/2014/main" id="{A8FE6F0B-63FD-4E75-4BD0-B97A08F38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341" y="1904502"/>
            <a:ext cx="4905659" cy="391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123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1DC94-2337-9274-9AC9-87661718FA4D}"/>
              </a:ext>
            </a:extLst>
          </p:cNvPr>
          <p:cNvSpPr>
            <a:spLocks noGrp="1"/>
          </p:cNvSpPr>
          <p:nvPr>
            <p:ph type="title"/>
          </p:nvPr>
        </p:nvSpPr>
        <p:spPr>
          <a:xfrm>
            <a:off x="838200" y="0"/>
            <a:ext cx="10515600" cy="946840"/>
          </a:xfrm>
        </p:spPr>
        <p:txBody>
          <a:bodyPr/>
          <a:lstStyle/>
          <a:p>
            <a:pPr algn="ctr"/>
            <a:r>
              <a:rPr lang="en-US" dirty="0"/>
              <a:t>Vitamins</a:t>
            </a:r>
          </a:p>
        </p:txBody>
      </p:sp>
      <p:sp>
        <p:nvSpPr>
          <p:cNvPr id="4" name="Content Placeholder 3">
            <a:extLst>
              <a:ext uri="{FF2B5EF4-FFF2-40B4-BE49-F238E27FC236}">
                <a16:creationId xmlns:a16="http://schemas.microsoft.com/office/drawing/2014/main" id="{73BA4608-30CC-877E-32E2-4E8075FB6254}"/>
              </a:ext>
            </a:extLst>
          </p:cNvPr>
          <p:cNvSpPr>
            <a:spLocks noGrp="1"/>
          </p:cNvSpPr>
          <p:nvPr>
            <p:ph idx="1"/>
          </p:nvPr>
        </p:nvSpPr>
        <p:spPr>
          <a:xfrm>
            <a:off x="152400" y="946840"/>
            <a:ext cx="11920538" cy="5730185"/>
          </a:xfrm>
        </p:spPr>
        <p:txBody>
          <a:bodyPr>
            <a:normAutofit/>
          </a:bodyPr>
          <a:lstStyle/>
          <a:p>
            <a:r>
              <a:rPr lang="en-US" dirty="0"/>
              <a:t>Vitamins- organic compounds required in small amounts to facilitate the body’s metabolic pathways. </a:t>
            </a:r>
          </a:p>
          <a:p>
            <a:r>
              <a:rPr lang="en-US" dirty="0"/>
              <a:t>Most are obtained by our diet, but a few are capable of being synthesized in the body.</a:t>
            </a:r>
          </a:p>
          <a:p>
            <a:r>
              <a:rPr lang="en-US" dirty="0"/>
              <a:t>Classified by their physical properties in water.</a:t>
            </a:r>
          </a:p>
          <a:p>
            <a:pPr lvl="1">
              <a:spcBef>
                <a:spcPts val="1000"/>
              </a:spcBef>
            </a:pPr>
            <a:r>
              <a:rPr lang="en-US" dirty="0"/>
              <a:t>Fat-soluble vitamins</a:t>
            </a:r>
          </a:p>
          <a:p>
            <a:pPr lvl="2">
              <a:spcBef>
                <a:spcPts val="1000"/>
              </a:spcBef>
            </a:pPr>
            <a:r>
              <a:rPr lang="en-US" dirty="0"/>
              <a:t>Include vitamins A, D, E, and K </a:t>
            </a:r>
          </a:p>
          <a:p>
            <a:pPr lvl="2">
              <a:spcBef>
                <a:spcPts val="1000"/>
              </a:spcBef>
            </a:pPr>
            <a:r>
              <a:rPr lang="en-US" dirty="0"/>
              <a:t>Absorbed with lipids in the GI tract, they are transported in the lymphatic fluid and blood as chylomicrons with excess amounts being stored in adipose tissue.</a:t>
            </a:r>
          </a:p>
          <a:p>
            <a:pPr lvl="1">
              <a:spcBef>
                <a:spcPts val="1000"/>
              </a:spcBef>
            </a:pPr>
            <a:r>
              <a:rPr lang="en-US" dirty="0"/>
              <a:t>Water-soluble vitamins</a:t>
            </a:r>
          </a:p>
          <a:p>
            <a:pPr lvl="2">
              <a:spcBef>
                <a:spcPts val="1000"/>
              </a:spcBef>
            </a:pPr>
            <a:r>
              <a:rPr lang="en-US" dirty="0"/>
              <a:t>Absorbed with water in the GI tract, they are transported in the blood with excess amounts being excreted in urine.</a:t>
            </a:r>
          </a:p>
          <a:p>
            <a:pPr lvl="2">
              <a:spcBef>
                <a:spcPts val="1000"/>
              </a:spcBef>
            </a:pPr>
            <a:r>
              <a:rPr lang="en-US" dirty="0"/>
              <a:t>Include the eight B vitamins as well as vitamin C.</a:t>
            </a:r>
          </a:p>
          <a:p>
            <a:endParaRPr lang="en-US" dirty="0"/>
          </a:p>
        </p:txBody>
      </p:sp>
    </p:spTree>
    <p:extLst>
      <p:ext uri="{BB962C8B-B14F-4D97-AF65-F5344CB8AC3E}">
        <p14:creationId xmlns:p14="http://schemas.microsoft.com/office/powerpoint/2010/main" val="4258102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20E96-151C-5635-B7B1-C243A92794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E8E965-A9B2-4A03-F297-90E86E341E6A}"/>
              </a:ext>
            </a:extLst>
          </p:cNvPr>
          <p:cNvSpPr>
            <a:spLocks noGrp="1"/>
          </p:cNvSpPr>
          <p:nvPr>
            <p:ph type="title"/>
          </p:nvPr>
        </p:nvSpPr>
        <p:spPr>
          <a:xfrm>
            <a:off x="838200" y="0"/>
            <a:ext cx="10515600" cy="946840"/>
          </a:xfrm>
        </p:spPr>
        <p:txBody>
          <a:bodyPr/>
          <a:lstStyle/>
          <a:p>
            <a:pPr algn="ctr"/>
            <a:r>
              <a:rPr lang="en-US" dirty="0"/>
              <a:t>Minerals</a:t>
            </a:r>
          </a:p>
        </p:txBody>
      </p:sp>
      <p:sp>
        <p:nvSpPr>
          <p:cNvPr id="4" name="Content Placeholder 3">
            <a:extLst>
              <a:ext uri="{FF2B5EF4-FFF2-40B4-BE49-F238E27FC236}">
                <a16:creationId xmlns:a16="http://schemas.microsoft.com/office/drawing/2014/main" id="{0E5C5560-944A-E34C-7ACB-1E85E24AD504}"/>
              </a:ext>
            </a:extLst>
          </p:cNvPr>
          <p:cNvSpPr>
            <a:spLocks noGrp="1"/>
          </p:cNvSpPr>
          <p:nvPr>
            <p:ph idx="1"/>
          </p:nvPr>
        </p:nvSpPr>
        <p:spPr>
          <a:xfrm>
            <a:off x="135731" y="1089715"/>
            <a:ext cx="11920538" cy="5596835"/>
          </a:xfrm>
        </p:spPr>
        <p:txBody>
          <a:bodyPr>
            <a:normAutofit/>
          </a:bodyPr>
          <a:lstStyle/>
          <a:p>
            <a:pPr lvl="0"/>
            <a:r>
              <a:rPr lang="en-US" sz="3200" dirty="0"/>
              <a:t>Minerals – inorganic compounds required in small amounts to facilitate the body’s normal physiology.</a:t>
            </a:r>
          </a:p>
          <a:p>
            <a:pPr lvl="1">
              <a:spcBef>
                <a:spcPts val="1000"/>
              </a:spcBef>
            </a:pPr>
            <a:r>
              <a:rPr lang="en-US" sz="2800" dirty="0"/>
              <a:t>They are only able to be obtained by our diet.</a:t>
            </a:r>
          </a:p>
          <a:p>
            <a:pPr lvl="1">
              <a:spcBef>
                <a:spcPts val="1000"/>
              </a:spcBef>
            </a:pPr>
            <a:r>
              <a:rPr lang="en-US" sz="2800" dirty="0"/>
              <a:t>Classified by the necessary amount needing to be consumed</a:t>
            </a:r>
          </a:p>
          <a:p>
            <a:pPr lvl="2">
              <a:spcBef>
                <a:spcPts val="1000"/>
              </a:spcBef>
            </a:pPr>
            <a:r>
              <a:rPr lang="en-US" sz="2400" dirty="0"/>
              <a:t>Major minerals include calcium, phosphorous, sulfur, sodium, chloride, and magnesium.</a:t>
            </a:r>
          </a:p>
          <a:p>
            <a:pPr lvl="2">
              <a:spcBef>
                <a:spcPts val="1000"/>
              </a:spcBef>
            </a:pPr>
            <a:r>
              <a:rPr lang="en-US" sz="2400" dirty="0"/>
              <a:t>Trace minerals include iron, fluorine, manganese, copper, iodine, selenium, zinc, cobalt, and chromium.</a:t>
            </a:r>
          </a:p>
          <a:p>
            <a:endParaRPr lang="en-US" dirty="0"/>
          </a:p>
        </p:txBody>
      </p:sp>
    </p:spTree>
    <p:extLst>
      <p:ext uri="{BB962C8B-B14F-4D97-AF65-F5344CB8AC3E}">
        <p14:creationId xmlns:p14="http://schemas.microsoft.com/office/powerpoint/2010/main" val="1132064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EE43A47-C846-90B1-8AF9-EC1C22C5633C}"/>
              </a:ext>
            </a:extLst>
          </p:cNvPr>
          <p:cNvSpPr>
            <a:spLocks noGrp="1"/>
          </p:cNvSpPr>
          <p:nvPr>
            <p:ph type="title"/>
          </p:nvPr>
        </p:nvSpPr>
        <p:spPr>
          <a:xfrm>
            <a:off x="914399" y="-109536"/>
            <a:ext cx="10515600" cy="746124"/>
          </a:xfrm>
        </p:spPr>
        <p:txBody>
          <a:bodyPr>
            <a:normAutofit/>
          </a:bodyPr>
          <a:lstStyle/>
          <a:p>
            <a:pPr algn="ctr"/>
            <a:r>
              <a:rPr lang="en-US" sz="4000" dirty="0"/>
              <a:t>Water Soluble Vitamins</a:t>
            </a:r>
          </a:p>
        </p:txBody>
      </p:sp>
      <p:graphicFrame>
        <p:nvGraphicFramePr>
          <p:cNvPr id="13" name="Content Placeholder 3" descr="Table 9.3 This table lists the fat-soluble vitamins.">
            <a:extLst>
              <a:ext uri="{FF2B5EF4-FFF2-40B4-BE49-F238E27FC236}">
                <a16:creationId xmlns:a16="http://schemas.microsoft.com/office/drawing/2014/main" id="{1B5BA072-ABE0-FE3A-586F-AC385042EA82}"/>
              </a:ext>
            </a:extLst>
          </p:cNvPr>
          <p:cNvGraphicFramePr>
            <a:graphicFrameLocks noGrp="1"/>
          </p:cNvGraphicFramePr>
          <p:nvPr>
            <p:ph idx="1"/>
            <p:extLst>
              <p:ext uri="{D42A27DB-BD31-4B8C-83A1-F6EECF244321}">
                <p14:modId xmlns:p14="http://schemas.microsoft.com/office/powerpoint/2010/main" val="785291262"/>
              </p:ext>
            </p:extLst>
          </p:nvPr>
        </p:nvGraphicFramePr>
        <p:xfrm>
          <a:off x="114300" y="611188"/>
          <a:ext cx="11972924" cy="6229087"/>
        </p:xfrm>
        <a:graphic>
          <a:graphicData uri="http://schemas.openxmlformats.org/drawingml/2006/table">
            <a:tbl>
              <a:tblPr/>
              <a:tblGrid>
                <a:gridCol w="1708265">
                  <a:extLst>
                    <a:ext uri="{9D8B030D-6E8A-4147-A177-3AD203B41FA5}">
                      <a16:colId xmlns:a16="http://schemas.microsoft.com/office/drawing/2014/main" val="20000"/>
                    </a:ext>
                  </a:extLst>
                </a:gridCol>
                <a:gridCol w="4705686">
                  <a:extLst>
                    <a:ext uri="{9D8B030D-6E8A-4147-A177-3AD203B41FA5}">
                      <a16:colId xmlns:a16="http://schemas.microsoft.com/office/drawing/2014/main" val="20001"/>
                    </a:ext>
                  </a:extLst>
                </a:gridCol>
                <a:gridCol w="3690979">
                  <a:extLst>
                    <a:ext uri="{9D8B030D-6E8A-4147-A177-3AD203B41FA5}">
                      <a16:colId xmlns:a16="http://schemas.microsoft.com/office/drawing/2014/main" val="20002"/>
                    </a:ext>
                  </a:extLst>
                </a:gridCol>
                <a:gridCol w="1867994">
                  <a:extLst>
                    <a:ext uri="{9D8B030D-6E8A-4147-A177-3AD203B41FA5}">
                      <a16:colId xmlns:a16="http://schemas.microsoft.com/office/drawing/2014/main" val="20003"/>
                    </a:ext>
                  </a:extLst>
                </a:gridCol>
              </a:tblGrid>
              <a:tr h="250012">
                <a:tc>
                  <a:txBody>
                    <a:bodyPr/>
                    <a:lstStyle/>
                    <a:p>
                      <a:pPr algn="l" fontAlgn="b"/>
                      <a:r>
                        <a:rPr lang="en-US" sz="1600" b="1">
                          <a:effectLst/>
                        </a:rPr>
                        <a:t>Vitamin</a:t>
                      </a:r>
                    </a:p>
                  </a:txBody>
                  <a:tcPr marL="6904" marR="6904" marT="6904" marB="6904" anchor="b">
                    <a:lnL>
                      <a:noFill/>
                    </a:lnL>
                    <a:lnR>
                      <a:noFill/>
                    </a:lnR>
                    <a:lnT>
                      <a:noFill/>
                    </a:lnT>
                    <a:lnB>
                      <a:noFill/>
                    </a:lnB>
                    <a:solidFill>
                      <a:srgbClr val="FFFFFF"/>
                    </a:solidFill>
                  </a:tcPr>
                </a:tc>
                <a:tc>
                  <a:txBody>
                    <a:bodyPr/>
                    <a:lstStyle/>
                    <a:p>
                      <a:pPr algn="l" fontAlgn="b"/>
                      <a:r>
                        <a:rPr lang="en-US" sz="1600" b="1">
                          <a:effectLst/>
                        </a:rPr>
                        <a:t>Function</a:t>
                      </a:r>
                    </a:p>
                  </a:txBody>
                  <a:tcPr marL="6904" marR="6904" marT="6904" marB="6904" anchor="b">
                    <a:lnL>
                      <a:noFill/>
                    </a:lnL>
                    <a:lnR>
                      <a:noFill/>
                    </a:lnR>
                    <a:lnT>
                      <a:noFill/>
                    </a:lnT>
                    <a:lnB>
                      <a:noFill/>
                    </a:lnB>
                    <a:solidFill>
                      <a:srgbClr val="FFFFFF"/>
                    </a:solidFill>
                  </a:tcPr>
                </a:tc>
                <a:tc>
                  <a:txBody>
                    <a:bodyPr/>
                    <a:lstStyle/>
                    <a:p>
                      <a:pPr algn="l" fontAlgn="b"/>
                      <a:r>
                        <a:rPr lang="en-US" sz="1600" b="1">
                          <a:effectLst/>
                        </a:rPr>
                        <a:t>Deficiencies Can Lead To</a:t>
                      </a:r>
                    </a:p>
                  </a:txBody>
                  <a:tcPr marL="6904" marR="6904" marT="6904" marB="6904" anchor="b">
                    <a:lnL>
                      <a:noFill/>
                    </a:lnL>
                    <a:lnR>
                      <a:noFill/>
                    </a:lnR>
                    <a:lnT>
                      <a:noFill/>
                    </a:lnT>
                    <a:lnB>
                      <a:noFill/>
                    </a:lnB>
                    <a:solidFill>
                      <a:srgbClr val="FFFFFF"/>
                    </a:solidFill>
                  </a:tcPr>
                </a:tc>
                <a:tc>
                  <a:txBody>
                    <a:bodyPr/>
                    <a:lstStyle/>
                    <a:p>
                      <a:pPr algn="l" fontAlgn="b"/>
                      <a:r>
                        <a:rPr lang="en-US" sz="1600" b="1" dirty="0">
                          <a:effectLst/>
                        </a:rPr>
                        <a:t>Sources</a:t>
                      </a:r>
                    </a:p>
                  </a:txBody>
                  <a:tcPr marL="6904" marR="6904" marT="6904" marB="6904" anchor="b">
                    <a:lnL>
                      <a:noFill/>
                    </a:lnL>
                    <a:lnR>
                      <a:noFill/>
                    </a:lnR>
                    <a:lnT>
                      <a:noFill/>
                    </a:lnT>
                    <a:lnB>
                      <a:noFill/>
                    </a:lnB>
                    <a:solidFill>
                      <a:srgbClr val="FFFFFF"/>
                    </a:solidFill>
                  </a:tcPr>
                </a:tc>
                <a:extLst>
                  <a:ext uri="{0D108BD9-81ED-4DB2-BD59-A6C34878D82A}">
                    <a16:rowId xmlns:a16="http://schemas.microsoft.com/office/drawing/2014/main" val="10000"/>
                  </a:ext>
                </a:extLst>
              </a:tr>
              <a:tr h="634508">
                <a:tc>
                  <a:txBody>
                    <a:bodyPr/>
                    <a:lstStyle/>
                    <a:p>
                      <a:pPr fontAlgn="t"/>
                      <a:r>
                        <a:rPr lang="en-US" sz="1400" dirty="0">
                          <a:effectLst/>
                        </a:rPr>
                        <a:t>Vitamin B</a:t>
                      </a:r>
                      <a:r>
                        <a:rPr lang="en-US" sz="1400" baseline="-25000" dirty="0">
                          <a:effectLst/>
                        </a:rPr>
                        <a:t>1 </a:t>
                      </a:r>
                    </a:p>
                    <a:p>
                      <a:pPr fontAlgn="t"/>
                      <a:r>
                        <a:rPr lang="en-US" sz="1400" dirty="0">
                          <a:effectLst/>
                        </a:rPr>
                        <a:t>(Thiamine)</a:t>
                      </a:r>
                    </a:p>
                  </a:txBody>
                  <a:tcPr marL="6904" marR="6904" marT="6904" marB="6904">
                    <a:lnL>
                      <a:noFill/>
                    </a:lnL>
                    <a:lnR>
                      <a:noFill/>
                    </a:lnR>
                    <a:lnT>
                      <a:noFill/>
                    </a:lnT>
                    <a:lnB>
                      <a:noFill/>
                    </a:lnB>
                    <a:solidFill>
                      <a:srgbClr val="F9F9F9"/>
                    </a:solidFill>
                  </a:tcPr>
                </a:tc>
                <a:tc>
                  <a:txBody>
                    <a:bodyPr/>
                    <a:lstStyle/>
                    <a:p>
                      <a:pPr fontAlgn="t"/>
                      <a:r>
                        <a:rPr lang="en-US" sz="1400" dirty="0">
                          <a:effectLst/>
                        </a:rPr>
                        <a:t>Needed by the body to process lipids, proteins, and carbohydrates Coenzyme removes CO</a:t>
                      </a:r>
                      <a:r>
                        <a:rPr lang="en-US" sz="1400" baseline="-25000" dirty="0">
                          <a:effectLst/>
                        </a:rPr>
                        <a:t>2</a:t>
                      </a:r>
                      <a:r>
                        <a:rPr lang="en-US" sz="1400" dirty="0">
                          <a:effectLst/>
                        </a:rPr>
                        <a:t> from organic compounds</a:t>
                      </a:r>
                    </a:p>
                  </a:txBody>
                  <a:tcPr marL="6904" marR="6904" marT="6904" marB="6904">
                    <a:lnL>
                      <a:noFill/>
                    </a:lnL>
                    <a:lnR>
                      <a:noFill/>
                    </a:lnR>
                    <a:lnT>
                      <a:noFill/>
                    </a:lnT>
                    <a:lnB>
                      <a:noFill/>
                    </a:lnB>
                    <a:solidFill>
                      <a:srgbClr val="F9F9F9"/>
                    </a:solidFill>
                  </a:tcPr>
                </a:tc>
                <a:tc>
                  <a:txBody>
                    <a:bodyPr/>
                    <a:lstStyle/>
                    <a:p>
                      <a:pPr fontAlgn="t"/>
                      <a:r>
                        <a:rPr lang="en-US" sz="1400">
                          <a:effectLst/>
                        </a:rPr>
                        <a:t>Muscle weakness, Beriberi: reduced heart function, CNS problems</a:t>
                      </a:r>
                    </a:p>
                  </a:txBody>
                  <a:tcPr marL="6904" marR="6904" marT="6904" marB="6904">
                    <a:lnL>
                      <a:noFill/>
                    </a:lnL>
                    <a:lnR>
                      <a:noFill/>
                    </a:lnR>
                    <a:lnT>
                      <a:noFill/>
                    </a:lnT>
                    <a:lnB>
                      <a:noFill/>
                    </a:lnB>
                    <a:solidFill>
                      <a:srgbClr val="F9F9F9"/>
                    </a:solidFill>
                  </a:tcPr>
                </a:tc>
                <a:tc>
                  <a:txBody>
                    <a:bodyPr/>
                    <a:lstStyle/>
                    <a:p>
                      <a:pPr fontAlgn="t"/>
                      <a:r>
                        <a:rPr lang="en-US" sz="1400" dirty="0">
                          <a:effectLst/>
                        </a:rPr>
                        <a:t>Milk, meat, dried beans, whole grains</a:t>
                      </a:r>
                    </a:p>
                  </a:txBody>
                  <a:tcPr marL="6904" marR="6904" marT="6904" marB="6904">
                    <a:lnL>
                      <a:noFill/>
                    </a:lnL>
                    <a:lnR>
                      <a:noFill/>
                    </a:lnR>
                    <a:lnT>
                      <a:noFill/>
                    </a:lnT>
                    <a:lnB>
                      <a:noFill/>
                    </a:lnB>
                    <a:solidFill>
                      <a:srgbClr val="F9F9F9"/>
                    </a:solidFill>
                  </a:tcPr>
                </a:tc>
                <a:extLst>
                  <a:ext uri="{0D108BD9-81ED-4DB2-BD59-A6C34878D82A}">
                    <a16:rowId xmlns:a16="http://schemas.microsoft.com/office/drawing/2014/main" val="10001"/>
                  </a:ext>
                </a:extLst>
              </a:tr>
              <a:tr h="841544">
                <a:tc>
                  <a:txBody>
                    <a:bodyPr/>
                    <a:lstStyle/>
                    <a:p>
                      <a:pPr fontAlgn="t"/>
                      <a:r>
                        <a:rPr lang="en-US" sz="1400" dirty="0">
                          <a:effectLst/>
                        </a:rPr>
                        <a:t>Vitamin B</a:t>
                      </a:r>
                      <a:r>
                        <a:rPr lang="en-US" sz="1400" baseline="-25000" dirty="0">
                          <a:effectLst/>
                        </a:rPr>
                        <a:t>2 </a:t>
                      </a:r>
                    </a:p>
                    <a:p>
                      <a:pPr fontAlgn="t"/>
                      <a:r>
                        <a:rPr lang="en-US" sz="1400" dirty="0">
                          <a:effectLst/>
                        </a:rPr>
                        <a:t>(Riboflavin)</a:t>
                      </a:r>
                    </a:p>
                  </a:txBody>
                  <a:tcPr marL="6904" marR="6904" marT="6904" marB="6904">
                    <a:lnL>
                      <a:noFill/>
                    </a:lnL>
                    <a:lnR>
                      <a:noFill/>
                    </a:lnR>
                    <a:lnT>
                      <a:noFill/>
                    </a:lnT>
                    <a:lnB>
                      <a:noFill/>
                    </a:lnB>
                    <a:solidFill>
                      <a:srgbClr val="FFFFFF"/>
                    </a:solidFill>
                  </a:tcPr>
                </a:tc>
                <a:tc>
                  <a:txBody>
                    <a:bodyPr/>
                    <a:lstStyle/>
                    <a:p>
                      <a:pPr fontAlgn="t"/>
                      <a:r>
                        <a:rPr lang="en-US" sz="1400">
                          <a:effectLst/>
                        </a:rPr>
                        <a:t>Takes an active role in metabolism, aiding in the conversion of food to energy (FAD and FMN)</a:t>
                      </a:r>
                    </a:p>
                  </a:txBody>
                  <a:tcPr marL="6904" marR="6904" marT="6904" marB="6904">
                    <a:lnL>
                      <a:noFill/>
                    </a:lnL>
                    <a:lnR>
                      <a:noFill/>
                    </a:lnR>
                    <a:lnT>
                      <a:noFill/>
                    </a:lnT>
                    <a:lnB>
                      <a:noFill/>
                    </a:lnB>
                    <a:solidFill>
                      <a:srgbClr val="FFFFFF"/>
                    </a:solidFill>
                  </a:tcPr>
                </a:tc>
                <a:tc>
                  <a:txBody>
                    <a:bodyPr/>
                    <a:lstStyle/>
                    <a:p>
                      <a:pPr fontAlgn="t"/>
                      <a:r>
                        <a:rPr lang="en-US" sz="1400" dirty="0">
                          <a:effectLst/>
                        </a:rPr>
                        <a:t>Cracks or sores on the outer surface of the lips (</a:t>
                      </a:r>
                      <a:r>
                        <a:rPr lang="en-US" sz="1400" dirty="0" err="1">
                          <a:effectLst/>
                        </a:rPr>
                        <a:t>cheliosis</a:t>
                      </a:r>
                      <a:r>
                        <a:rPr lang="en-US" sz="1400" dirty="0">
                          <a:effectLst/>
                        </a:rPr>
                        <a:t>); inflammation and redness of the tongue; moist, scaly skin inflammation (seborrheic dermatitis)</a:t>
                      </a:r>
                    </a:p>
                  </a:txBody>
                  <a:tcPr marL="6904" marR="6904" marT="6904" marB="6904">
                    <a:lnL>
                      <a:noFill/>
                    </a:lnL>
                    <a:lnR>
                      <a:noFill/>
                    </a:lnR>
                    <a:lnT>
                      <a:noFill/>
                    </a:lnT>
                    <a:lnB>
                      <a:noFill/>
                    </a:lnB>
                    <a:solidFill>
                      <a:srgbClr val="FFFFFF"/>
                    </a:solidFill>
                  </a:tcPr>
                </a:tc>
                <a:tc>
                  <a:txBody>
                    <a:bodyPr/>
                    <a:lstStyle/>
                    <a:p>
                      <a:pPr fontAlgn="t"/>
                      <a:r>
                        <a:rPr lang="en-US" sz="1400" dirty="0">
                          <a:effectLst/>
                        </a:rPr>
                        <a:t>Meat, eggs, enriched grains, vegetables</a:t>
                      </a:r>
                    </a:p>
                  </a:txBody>
                  <a:tcPr marL="6904" marR="6904" marT="6904" marB="6904">
                    <a:lnL>
                      <a:noFill/>
                    </a:lnL>
                    <a:lnR>
                      <a:noFill/>
                    </a:lnR>
                    <a:lnT>
                      <a:noFill/>
                    </a:lnT>
                    <a:lnB>
                      <a:noFill/>
                    </a:lnB>
                    <a:solidFill>
                      <a:srgbClr val="FFFFFF"/>
                    </a:solidFill>
                  </a:tcPr>
                </a:tc>
                <a:extLst>
                  <a:ext uri="{0D108BD9-81ED-4DB2-BD59-A6C34878D82A}">
                    <a16:rowId xmlns:a16="http://schemas.microsoft.com/office/drawing/2014/main" val="10002"/>
                  </a:ext>
                </a:extLst>
              </a:tr>
              <a:tr h="634508">
                <a:tc>
                  <a:txBody>
                    <a:bodyPr/>
                    <a:lstStyle/>
                    <a:p>
                      <a:pPr fontAlgn="t"/>
                      <a:r>
                        <a:rPr lang="en-US" sz="1400" dirty="0">
                          <a:effectLst/>
                        </a:rPr>
                        <a:t>Vitamin B</a:t>
                      </a:r>
                      <a:r>
                        <a:rPr lang="en-US" sz="1400" baseline="-25000" dirty="0">
                          <a:effectLst/>
                        </a:rPr>
                        <a:t>3</a:t>
                      </a:r>
                    </a:p>
                    <a:p>
                      <a:pPr fontAlgn="t"/>
                      <a:r>
                        <a:rPr lang="en-US" sz="1400" dirty="0">
                          <a:effectLst/>
                        </a:rPr>
                        <a:t>(Niacin)</a:t>
                      </a:r>
                    </a:p>
                  </a:txBody>
                  <a:tcPr marL="6904" marR="6904" marT="6904" marB="6904">
                    <a:lnL>
                      <a:noFill/>
                    </a:lnL>
                    <a:lnR>
                      <a:noFill/>
                    </a:lnR>
                    <a:lnT>
                      <a:noFill/>
                    </a:lnT>
                    <a:lnB>
                      <a:noFill/>
                    </a:lnB>
                    <a:solidFill>
                      <a:srgbClr val="F9F9F9"/>
                    </a:solidFill>
                  </a:tcPr>
                </a:tc>
                <a:tc>
                  <a:txBody>
                    <a:bodyPr/>
                    <a:lstStyle/>
                    <a:p>
                      <a:pPr fontAlgn="t"/>
                      <a:r>
                        <a:rPr lang="en-US" sz="1400" dirty="0">
                          <a:effectLst/>
                        </a:rPr>
                        <a:t>Used by the body to release energy from carbohydrates and to process alcohol; required for the synthesis of sex hormones; component of coenzyme NAD</a:t>
                      </a:r>
                      <a:r>
                        <a:rPr lang="en-US" sz="1400" baseline="30000" dirty="0">
                          <a:effectLst/>
                        </a:rPr>
                        <a:t>+</a:t>
                      </a:r>
                      <a:r>
                        <a:rPr lang="en-US" sz="1400" dirty="0">
                          <a:effectLst/>
                        </a:rPr>
                        <a:t> and NADP</a:t>
                      </a:r>
                      <a:r>
                        <a:rPr lang="en-US" sz="1400" baseline="30000" dirty="0">
                          <a:effectLst/>
                        </a:rPr>
                        <a:t>+</a:t>
                      </a:r>
                      <a:endParaRPr lang="en-US" sz="1400" dirty="0">
                        <a:effectLst/>
                      </a:endParaRPr>
                    </a:p>
                  </a:txBody>
                  <a:tcPr marL="6904" marR="6904" marT="6904" marB="6904">
                    <a:lnL>
                      <a:noFill/>
                    </a:lnL>
                    <a:lnR>
                      <a:noFill/>
                    </a:lnR>
                    <a:lnT>
                      <a:noFill/>
                    </a:lnT>
                    <a:lnB>
                      <a:noFill/>
                    </a:lnB>
                    <a:solidFill>
                      <a:srgbClr val="F9F9F9"/>
                    </a:solidFill>
                  </a:tcPr>
                </a:tc>
                <a:tc>
                  <a:txBody>
                    <a:bodyPr/>
                    <a:lstStyle/>
                    <a:p>
                      <a:pPr fontAlgn="t"/>
                      <a:r>
                        <a:rPr lang="en-US" sz="1400">
                          <a:effectLst/>
                        </a:rPr>
                        <a:t>Pellagra, which can result in dermatitis, diarrhea, dementia, and death</a:t>
                      </a:r>
                    </a:p>
                  </a:txBody>
                  <a:tcPr marL="6904" marR="6904" marT="6904" marB="6904">
                    <a:lnL>
                      <a:noFill/>
                    </a:lnL>
                    <a:lnR>
                      <a:noFill/>
                    </a:lnR>
                    <a:lnT>
                      <a:noFill/>
                    </a:lnT>
                    <a:lnB>
                      <a:noFill/>
                    </a:lnB>
                    <a:solidFill>
                      <a:srgbClr val="F9F9F9"/>
                    </a:solidFill>
                  </a:tcPr>
                </a:tc>
                <a:tc>
                  <a:txBody>
                    <a:bodyPr/>
                    <a:lstStyle/>
                    <a:p>
                      <a:pPr fontAlgn="t"/>
                      <a:r>
                        <a:rPr lang="en-US" sz="1400" dirty="0">
                          <a:effectLst/>
                        </a:rPr>
                        <a:t>Meat, eggs, grains, nuts, potatoes</a:t>
                      </a:r>
                    </a:p>
                  </a:txBody>
                  <a:tcPr marL="6904" marR="6904" marT="6904" marB="6904">
                    <a:lnL>
                      <a:noFill/>
                    </a:lnL>
                    <a:lnR>
                      <a:noFill/>
                    </a:lnR>
                    <a:lnT>
                      <a:noFill/>
                    </a:lnT>
                    <a:lnB>
                      <a:noFill/>
                    </a:lnB>
                    <a:solidFill>
                      <a:srgbClr val="F9F9F9"/>
                    </a:solidFill>
                  </a:tcPr>
                </a:tc>
                <a:extLst>
                  <a:ext uri="{0D108BD9-81ED-4DB2-BD59-A6C34878D82A}">
                    <a16:rowId xmlns:a16="http://schemas.microsoft.com/office/drawing/2014/main" val="10003"/>
                  </a:ext>
                </a:extLst>
              </a:tr>
              <a:tr h="594988">
                <a:tc>
                  <a:txBody>
                    <a:bodyPr/>
                    <a:lstStyle/>
                    <a:p>
                      <a:pPr fontAlgn="t"/>
                      <a:r>
                        <a:rPr lang="en-US" sz="1400" dirty="0">
                          <a:effectLst/>
                        </a:rPr>
                        <a:t>Vitamin B</a:t>
                      </a:r>
                      <a:r>
                        <a:rPr lang="en-US" sz="1400" baseline="-25000" dirty="0">
                          <a:effectLst/>
                        </a:rPr>
                        <a:t>5 </a:t>
                      </a:r>
                    </a:p>
                    <a:p>
                      <a:pPr fontAlgn="t"/>
                      <a:r>
                        <a:rPr lang="en-US" sz="1400" dirty="0">
                          <a:effectLst/>
                        </a:rPr>
                        <a:t>(Pantothenic acid)</a:t>
                      </a:r>
                    </a:p>
                  </a:txBody>
                  <a:tcPr marL="6904" marR="6904" marT="6904" marB="6904">
                    <a:lnL>
                      <a:noFill/>
                    </a:lnL>
                    <a:lnR>
                      <a:noFill/>
                    </a:lnR>
                    <a:lnT>
                      <a:noFill/>
                    </a:lnT>
                    <a:lnB>
                      <a:noFill/>
                    </a:lnB>
                    <a:solidFill>
                      <a:srgbClr val="FFFFFF"/>
                    </a:solidFill>
                  </a:tcPr>
                </a:tc>
                <a:tc>
                  <a:txBody>
                    <a:bodyPr/>
                    <a:lstStyle/>
                    <a:p>
                      <a:pPr fontAlgn="t"/>
                      <a:r>
                        <a:rPr lang="en-US" sz="1400">
                          <a:effectLst/>
                        </a:rPr>
                        <a:t>Assists in producing energy from foods (lipids, in particular); component of coenzyme A</a:t>
                      </a:r>
                    </a:p>
                  </a:txBody>
                  <a:tcPr marL="6904" marR="6904" marT="6904" marB="6904">
                    <a:lnL>
                      <a:noFill/>
                    </a:lnL>
                    <a:lnR>
                      <a:noFill/>
                    </a:lnR>
                    <a:lnT>
                      <a:noFill/>
                    </a:lnT>
                    <a:lnB>
                      <a:noFill/>
                    </a:lnB>
                    <a:solidFill>
                      <a:srgbClr val="FFFFFF"/>
                    </a:solidFill>
                  </a:tcPr>
                </a:tc>
                <a:tc>
                  <a:txBody>
                    <a:bodyPr/>
                    <a:lstStyle/>
                    <a:p>
                      <a:pPr fontAlgn="t"/>
                      <a:r>
                        <a:rPr lang="en-US" sz="1400">
                          <a:effectLst/>
                        </a:rPr>
                        <a:t>Fatigue, poor coordination, retarded growth, numbness, tingling of hands and feet</a:t>
                      </a:r>
                    </a:p>
                  </a:txBody>
                  <a:tcPr marL="6904" marR="6904" marT="6904" marB="6904">
                    <a:lnL>
                      <a:noFill/>
                    </a:lnL>
                    <a:lnR>
                      <a:noFill/>
                    </a:lnR>
                    <a:lnT>
                      <a:noFill/>
                    </a:lnT>
                    <a:lnB>
                      <a:noFill/>
                    </a:lnB>
                    <a:solidFill>
                      <a:srgbClr val="FFFFFF"/>
                    </a:solidFill>
                  </a:tcPr>
                </a:tc>
                <a:tc>
                  <a:txBody>
                    <a:bodyPr/>
                    <a:lstStyle/>
                    <a:p>
                      <a:pPr fontAlgn="t"/>
                      <a:r>
                        <a:rPr lang="en-US" sz="1400" dirty="0">
                          <a:effectLst/>
                        </a:rPr>
                        <a:t>Meat, whole grains, milk, fruits, vegetables</a:t>
                      </a:r>
                    </a:p>
                  </a:txBody>
                  <a:tcPr marL="6904" marR="6904" marT="6904" marB="6904">
                    <a:lnL>
                      <a:noFill/>
                    </a:lnL>
                    <a:lnR>
                      <a:noFill/>
                    </a:lnR>
                    <a:lnT>
                      <a:noFill/>
                    </a:lnT>
                    <a:lnB>
                      <a:noFill/>
                    </a:lnB>
                    <a:solidFill>
                      <a:srgbClr val="FFFFFF"/>
                    </a:solidFill>
                  </a:tcPr>
                </a:tc>
                <a:extLst>
                  <a:ext uri="{0D108BD9-81ED-4DB2-BD59-A6C34878D82A}">
                    <a16:rowId xmlns:a16="http://schemas.microsoft.com/office/drawing/2014/main" val="10004"/>
                  </a:ext>
                </a:extLst>
              </a:tr>
              <a:tr h="634508">
                <a:tc>
                  <a:txBody>
                    <a:bodyPr/>
                    <a:lstStyle/>
                    <a:p>
                      <a:pPr fontAlgn="t"/>
                      <a:r>
                        <a:rPr lang="en-US" sz="1400" dirty="0">
                          <a:effectLst/>
                        </a:rPr>
                        <a:t>Vitamin B</a:t>
                      </a:r>
                      <a:r>
                        <a:rPr lang="en-US" sz="1400" baseline="-25000" dirty="0">
                          <a:effectLst/>
                        </a:rPr>
                        <a:t>6 </a:t>
                      </a:r>
                    </a:p>
                    <a:p>
                      <a:pPr fontAlgn="t"/>
                      <a:r>
                        <a:rPr lang="en-US" sz="1400" dirty="0">
                          <a:effectLst/>
                        </a:rPr>
                        <a:t>(Pyridoxine)</a:t>
                      </a:r>
                    </a:p>
                  </a:txBody>
                  <a:tcPr marL="6904" marR="6904" marT="6904" marB="6904">
                    <a:lnL>
                      <a:noFill/>
                    </a:lnL>
                    <a:lnR>
                      <a:noFill/>
                    </a:lnR>
                    <a:lnT>
                      <a:noFill/>
                    </a:lnT>
                    <a:lnB>
                      <a:noFill/>
                    </a:lnB>
                    <a:solidFill>
                      <a:srgbClr val="F9F9F9"/>
                    </a:solidFill>
                  </a:tcPr>
                </a:tc>
                <a:tc>
                  <a:txBody>
                    <a:bodyPr/>
                    <a:lstStyle/>
                    <a:p>
                      <a:pPr fontAlgn="t"/>
                      <a:r>
                        <a:rPr lang="en-US" sz="1400">
                          <a:effectLst/>
                        </a:rPr>
                        <a:t>The principal vitamin for processing amino acids and lipids; also helps convert nutrients into energy</a:t>
                      </a:r>
                    </a:p>
                  </a:txBody>
                  <a:tcPr marL="6904" marR="6904" marT="6904" marB="6904">
                    <a:lnL>
                      <a:noFill/>
                    </a:lnL>
                    <a:lnR>
                      <a:noFill/>
                    </a:lnR>
                    <a:lnT>
                      <a:noFill/>
                    </a:lnT>
                    <a:lnB>
                      <a:noFill/>
                    </a:lnB>
                    <a:solidFill>
                      <a:srgbClr val="F9F9F9"/>
                    </a:solidFill>
                  </a:tcPr>
                </a:tc>
                <a:tc>
                  <a:txBody>
                    <a:bodyPr/>
                    <a:lstStyle/>
                    <a:p>
                      <a:pPr fontAlgn="t"/>
                      <a:r>
                        <a:rPr lang="en-US" sz="1400">
                          <a:effectLst/>
                        </a:rPr>
                        <a:t>Irritability, depression, confusion, mouth sores or ulcers, anemia, muscular twitching</a:t>
                      </a:r>
                    </a:p>
                  </a:txBody>
                  <a:tcPr marL="6904" marR="6904" marT="6904" marB="6904">
                    <a:lnL>
                      <a:noFill/>
                    </a:lnL>
                    <a:lnR>
                      <a:noFill/>
                    </a:lnR>
                    <a:lnT>
                      <a:noFill/>
                    </a:lnT>
                    <a:lnB>
                      <a:noFill/>
                    </a:lnB>
                    <a:solidFill>
                      <a:srgbClr val="F9F9F9"/>
                    </a:solidFill>
                  </a:tcPr>
                </a:tc>
                <a:tc>
                  <a:txBody>
                    <a:bodyPr/>
                    <a:lstStyle/>
                    <a:p>
                      <a:pPr fontAlgn="t"/>
                      <a:r>
                        <a:rPr lang="en-US" sz="1400" dirty="0">
                          <a:effectLst/>
                        </a:rPr>
                        <a:t>Meat, dairy products, whole grains, orange juice</a:t>
                      </a:r>
                    </a:p>
                  </a:txBody>
                  <a:tcPr marL="6904" marR="6904" marT="6904" marB="6904">
                    <a:lnL>
                      <a:noFill/>
                    </a:lnL>
                    <a:lnR>
                      <a:noFill/>
                    </a:lnR>
                    <a:lnT>
                      <a:noFill/>
                    </a:lnT>
                    <a:lnB>
                      <a:noFill/>
                    </a:lnB>
                    <a:solidFill>
                      <a:srgbClr val="F9F9F9"/>
                    </a:solidFill>
                  </a:tcPr>
                </a:tc>
                <a:extLst>
                  <a:ext uri="{0D108BD9-81ED-4DB2-BD59-A6C34878D82A}">
                    <a16:rowId xmlns:a16="http://schemas.microsoft.com/office/drawing/2014/main" val="10005"/>
                  </a:ext>
                </a:extLst>
              </a:tr>
              <a:tr h="634508">
                <a:tc>
                  <a:txBody>
                    <a:bodyPr/>
                    <a:lstStyle/>
                    <a:p>
                      <a:pPr fontAlgn="t"/>
                      <a:r>
                        <a:rPr lang="en-US" sz="1400" dirty="0">
                          <a:effectLst/>
                        </a:rPr>
                        <a:t>Vitamin B</a:t>
                      </a:r>
                      <a:r>
                        <a:rPr lang="en-US" sz="1400" baseline="-25000" dirty="0">
                          <a:effectLst/>
                        </a:rPr>
                        <a:t>7 </a:t>
                      </a:r>
                    </a:p>
                    <a:p>
                      <a:pPr fontAlgn="t"/>
                      <a:r>
                        <a:rPr lang="en-US" sz="1400" dirty="0">
                          <a:effectLst/>
                        </a:rPr>
                        <a:t>(Biotin)</a:t>
                      </a:r>
                    </a:p>
                  </a:txBody>
                  <a:tcPr marL="6904" marR="6904" marT="6904" marB="6904">
                    <a:lnL>
                      <a:noFill/>
                    </a:lnL>
                    <a:lnR>
                      <a:noFill/>
                    </a:lnR>
                    <a:lnT>
                      <a:noFill/>
                    </a:lnT>
                    <a:lnB>
                      <a:noFill/>
                    </a:lnB>
                    <a:solidFill>
                      <a:srgbClr val="FFFFFF"/>
                    </a:solidFill>
                  </a:tcPr>
                </a:tc>
                <a:tc>
                  <a:txBody>
                    <a:bodyPr/>
                    <a:lstStyle/>
                    <a:p>
                      <a:pPr fontAlgn="t"/>
                      <a:r>
                        <a:rPr lang="en-US" sz="1400">
                          <a:effectLst/>
                        </a:rPr>
                        <a:t>Used in energy and amino acid metabolism, fat synthesis, and fat breakdown; helps the body use blood sugar</a:t>
                      </a:r>
                    </a:p>
                  </a:txBody>
                  <a:tcPr marL="6904" marR="6904" marT="6904" marB="6904">
                    <a:lnL>
                      <a:noFill/>
                    </a:lnL>
                    <a:lnR>
                      <a:noFill/>
                    </a:lnR>
                    <a:lnT>
                      <a:noFill/>
                    </a:lnT>
                    <a:lnB>
                      <a:noFill/>
                    </a:lnB>
                    <a:solidFill>
                      <a:srgbClr val="FFFFFF"/>
                    </a:solidFill>
                  </a:tcPr>
                </a:tc>
                <a:tc>
                  <a:txBody>
                    <a:bodyPr/>
                    <a:lstStyle/>
                    <a:p>
                      <a:pPr fontAlgn="t"/>
                      <a:r>
                        <a:rPr lang="en-US" sz="1400" dirty="0">
                          <a:effectLst/>
                        </a:rPr>
                        <a:t>Hair loss, dermatitis, depression, numbness and tingling in the extremities; neuromuscular disorders</a:t>
                      </a:r>
                    </a:p>
                  </a:txBody>
                  <a:tcPr marL="6904" marR="6904" marT="6904" marB="6904">
                    <a:lnL>
                      <a:noFill/>
                    </a:lnL>
                    <a:lnR>
                      <a:noFill/>
                    </a:lnR>
                    <a:lnT>
                      <a:noFill/>
                    </a:lnT>
                    <a:lnB>
                      <a:noFill/>
                    </a:lnB>
                    <a:solidFill>
                      <a:srgbClr val="FFFFFF"/>
                    </a:solidFill>
                  </a:tcPr>
                </a:tc>
                <a:tc>
                  <a:txBody>
                    <a:bodyPr/>
                    <a:lstStyle/>
                    <a:p>
                      <a:pPr fontAlgn="t"/>
                      <a:r>
                        <a:rPr lang="en-US" sz="1400" dirty="0">
                          <a:effectLst/>
                        </a:rPr>
                        <a:t>Meat, eggs, legumes and other vegetables</a:t>
                      </a:r>
                    </a:p>
                  </a:txBody>
                  <a:tcPr marL="6904" marR="6904" marT="6904" marB="6904">
                    <a:lnL>
                      <a:noFill/>
                    </a:lnL>
                    <a:lnR>
                      <a:noFill/>
                    </a:lnR>
                    <a:lnT>
                      <a:noFill/>
                    </a:lnT>
                    <a:lnB>
                      <a:noFill/>
                    </a:lnB>
                    <a:solidFill>
                      <a:srgbClr val="FFFFFF"/>
                    </a:solidFill>
                  </a:tcPr>
                </a:tc>
                <a:extLst>
                  <a:ext uri="{0D108BD9-81ED-4DB2-BD59-A6C34878D82A}">
                    <a16:rowId xmlns:a16="http://schemas.microsoft.com/office/drawing/2014/main" val="10006"/>
                  </a:ext>
                </a:extLst>
              </a:tr>
              <a:tr h="789130">
                <a:tc>
                  <a:txBody>
                    <a:bodyPr/>
                    <a:lstStyle/>
                    <a:p>
                      <a:pPr fontAlgn="t"/>
                      <a:r>
                        <a:rPr lang="en-US" sz="1400" dirty="0">
                          <a:effectLst/>
                        </a:rPr>
                        <a:t>Vitamin B</a:t>
                      </a:r>
                      <a:r>
                        <a:rPr lang="en-US" sz="1400" baseline="-25000" dirty="0">
                          <a:effectLst/>
                        </a:rPr>
                        <a:t>9 </a:t>
                      </a:r>
                    </a:p>
                    <a:p>
                      <a:pPr fontAlgn="t"/>
                      <a:r>
                        <a:rPr lang="en-US" sz="1400" dirty="0">
                          <a:effectLst/>
                        </a:rPr>
                        <a:t>(Folic acid)</a:t>
                      </a:r>
                    </a:p>
                  </a:txBody>
                  <a:tcPr marL="6904" marR="6904" marT="6904" marB="6904">
                    <a:lnL>
                      <a:noFill/>
                    </a:lnL>
                    <a:lnR>
                      <a:noFill/>
                    </a:lnR>
                    <a:lnT>
                      <a:noFill/>
                    </a:lnT>
                    <a:lnB>
                      <a:noFill/>
                    </a:lnB>
                    <a:solidFill>
                      <a:srgbClr val="F9F9F9"/>
                    </a:solidFill>
                  </a:tcPr>
                </a:tc>
                <a:tc>
                  <a:txBody>
                    <a:bodyPr/>
                    <a:lstStyle/>
                    <a:p>
                      <a:pPr fontAlgn="t"/>
                      <a:r>
                        <a:rPr lang="en-US" sz="1400">
                          <a:effectLst/>
                        </a:rPr>
                        <a:t>Assists the normal development of cells, especially during fetal development; helps metabolize nucleic and amino acids</a:t>
                      </a:r>
                    </a:p>
                  </a:txBody>
                  <a:tcPr marL="6904" marR="6904" marT="6904" marB="6904">
                    <a:lnL>
                      <a:noFill/>
                    </a:lnL>
                    <a:lnR>
                      <a:noFill/>
                    </a:lnR>
                    <a:lnT>
                      <a:noFill/>
                    </a:lnT>
                    <a:lnB>
                      <a:noFill/>
                    </a:lnB>
                    <a:solidFill>
                      <a:srgbClr val="F9F9F9"/>
                    </a:solidFill>
                  </a:tcPr>
                </a:tc>
                <a:tc>
                  <a:txBody>
                    <a:bodyPr/>
                    <a:lstStyle/>
                    <a:p>
                      <a:pPr fontAlgn="t"/>
                      <a:r>
                        <a:rPr lang="en-US" sz="1400">
                          <a:effectLst/>
                        </a:rPr>
                        <a:t>Deficiency during pregnancy is associated with birth defects, such as neural tube defects and anemia</a:t>
                      </a:r>
                    </a:p>
                  </a:txBody>
                  <a:tcPr marL="6904" marR="6904" marT="6904" marB="6904">
                    <a:lnL>
                      <a:noFill/>
                    </a:lnL>
                    <a:lnR>
                      <a:noFill/>
                    </a:lnR>
                    <a:lnT>
                      <a:noFill/>
                    </a:lnT>
                    <a:lnB>
                      <a:noFill/>
                    </a:lnB>
                    <a:solidFill>
                      <a:srgbClr val="F9F9F9"/>
                    </a:solidFill>
                  </a:tcPr>
                </a:tc>
                <a:tc>
                  <a:txBody>
                    <a:bodyPr/>
                    <a:lstStyle/>
                    <a:p>
                      <a:pPr fontAlgn="t"/>
                      <a:r>
                        <a:rPr lang="en-US" sz="1400" dirty="0">
                          <a:effectLst/>
                        </a:rPr>
                        <a:t>Leafy green vegetables, whole wheat, fruits, nuts, legumes</a:t>
                      </a:r>
                    </a:p>
                  </a:txBody>
                  <a:tcPr marL="6904" marR="6904" marT="6904" marB="6904">
                    <a:lnL>
                      <a:noFill/>
                    </a:lnL>
                    <a:lnR>
                      <a:noFill/>
                    </a:lnR>
                    <a:lnT>
                      <a:noFill/>
                    </a:lnT>
                    <a:lnB>
                      <a:noFill/>
                    </a:lnB>
                    <a:solidFill>
                      <a:srgbClr val="F9F9F9"/>
                    </a:solidFill>
                  </a:tcPr>
                </a:tc>
                <a:extLst>
                  <a:ext uri="{0D108BD9-81ED-4DB2-BD59-A6C34878D82A}">
                    <a16:rowId xmlns:a16="http://schemas.microsoft.com/office/drawing/2014/main" val="10007"/>
                  </a:ext>
                </a:extLst>
              </a:tr>
              <a:tr h="470013">
                <a:tc>
                  <a:txBody>
                    <a:bodyPr/>
                    <a:lstStyle/>
                    <a:p>
                      <a:pPr fontAlgn="t"/>
                      <a:r>
                        <a:rPr lang="en-US" sz="1400" dirty="0">
                          <a:effectLst/>
                        </a:rPr>
                        <a:t>Vitamin B</a:t>
                      </a:r>
                      <a:r>
                        <a:rPr lang="en-US" sz="1400" baseline="-25000" dirty="0">
                          <a:effectLst/>
                        </a:rPr>
                        <a:t>12 </a:t>
                      </a:r>
                      <a:r>
                        <a:rPr lang="en-US" sz="1400" dirty="0">
                          <a:effectLst/>
                        </a:rPr>
                        <a:t>(Cobalamin)</a:t>
                      </a:r>
                    </a:p>
                  </a:txBody>
                  <a:tcPr marL="6904" marR="6904" marT="6904" marB="6904">
                    <a:lnL>
                      <a:noFill/>
                    </a:lnL>
                    <a:lnR>
                      <a:noFill/>
                    </a:lnR>
                    <a:lnT>
                      <a:noFill/>
                    </a:lnT>
                    <a:lnB>
                      <a:noFill/>
                    </a:lnB>
                    <a:solidFill>
                      <a:srgbClr val="FFFFFF"/>
                    </a:solidFill>
                  </a:tcPr>
                </a:tc>
                <a:tc>
                  <a:txBody>
                    <a:bodyPr/>
                    <a:lstStyle/>
                    <a:p>
                      <a:pPr fontAlgn="t"/>
                      <a:r>
                        <a:rPr lang="en-US" sz="1400">
                          <a:effectLst/>
                        </a:rPr>
                        <a:t>Maintains healthy nervous system and assists with blood cell formation; coenzyme in nucleic acid metabolism</a:t>
                      </a:r>
                    </a:p>
                  </a:txBody>
                  <a:tcPr marL="6904" marR="6904" marT="6904" marB="6904">
                    <a:lnL>
                      <a:noFill/>
                    </a:lnL>
                    <a:lnR>
                      <a:noFill/>
                    </a:lnR>
                    <a:lnT>
                      <a:noFill/>
                    </a:lnT>
                    <a:lnB>
                      <a:noFill/>
                    </a:lnB>
                    <a:solidFill>
                      <a:srgbClr val="FFFFFF"/>
                    </a:solidFill>
                  </a:tcPr>
                </a:tc>
                <a:tc>
                  <a:txBody>
                    <a:bodyPr/>
                    <a:lstStyle/>
                    <a:p>
                      <a:pPr fontAlgn="t"/>
                      <a:r>
                        <a:rPr lang="en-US" sz="1400">
                          <a:effectLst/>
                        </a:rPr>
                        <a:t>Anemia, neurological disorders, numbness, loss of balance</a:t>
                      </a:r>
                    </a:p>
                  </a:txBody>
                  <a:tcPr marL="6904" marR="6904" marT="6904" marB="6904">
                    <a:lnL>
                      <a:noFill/>
                    </a:lnL>
                    <a:lnR>
                      <a:noFill/>
                    </a:lnR>
                    <a:lnT>
                      <a:noFill/>
                    </a:lnT>
                    <a:lnB>
                      <a:noFill/>
                    </a:lnB>
                    <a:solidFill>
                      <a:srgbClr val="FFFFFF"/>
                    </a:solidFill>
                  </a:tcPr>
                </a:tc>
                <a:tc>
                  <a:txBody>
                    <a:bodyPr/>
                    <a:lstStyle/>
                    <a:p>
                      <a:pPr fontAlgn="t"/>
                      <a:r>
                        <a:rPr lang="en-US" sz="1400" dirty="0">
                          <a:effectLst/>
                        </a:rPr>
                        <a:t>Meat, eggs, animal products</a:t>
                      </a:r>
                    </a:p>
                  </a:txBody>
                  <a:tcPr marL="6904" marR="6904" marT="6904" marB="6904">
                    <a:lnL>
                      <a:noFill/>
                    </a:lnL>
                    <a:lnR>
                      <a:noFill/>
                    </a:lnR>
                    <a:lnT>
                      <a:noFill/>
                    </a:lnT>
                    <a:lnB>
                      <a:noFill/>
                    </a:lnB>
                    <a:solidFill>
                      <a:srgbClr val="FFFFFF"/>
                    </a:solidFill>
                  </a:tcPr>
                </a:tc>
                <a:extLst>
                  <a:ext uri="{0D108BD9-81ED-4DB2-BD59-A6C34878D82A}">
                    <a16:rowId xmlns:a16="http://schemas.microsoft.com/office/drawing/2014/main" val="10008"/>
                  </a:ext>
                </a:extLst>
              </a:tr>
              <a:tr h="634508">
                <a:tc>
                  <a:txBody>
                    <a:bodyPr/>
                    <a:lstStyle/>
                    <a:p>
                      <a:pPr fontAlgn="t"/>
                      <a:r>
                        <a:rPr lang="en-US" sz="1400" dirty="0">
                          <a:effectLst/>
                        </a:rPr>
                        <a:t>Vitamin C </a:t>
                      </a:r>
                    </a:p>
                    <a:p>
                      <a:pPr fontAlgn="t"/>
                      <a:r>
                        <a:rPr lang="en-US" sz="1400" dirty="0">
                          <a:effectLst/>
                        </a:rPr>
                        <a:t>(Ascorbic acid)</a:t>
                      </a:r>
                    </a:p>
                  </a:txBody>
                  <a:tcPr marL="6904" marR="6904" marT="6904" marB="6904">
                    <a:lnL>
                      <a:noFill/>
                    </a:lnL>
                    <a:lnR>
                      <a:noFill/>
                    </a:lnR>
                    <a:lnT>
                      <a:noFill/>
                    </a:lnT>
                    <a:lnB>
                      <a:noFill/>
                    </a:lnB>
                    <a:solidFill>
                      <a:srgbClr val="F9F9F9"/>
                    </a:solidFill>
                  </a:tcPr>
                </a:tc>
                <a:tc>
                  <a:txBody>
                    <a:bodyPr/>
                    <a:lstStyle/>
                    <a:p>
                      <a:pPr fontAlgn="t"/>
                      <a:r>
                        <a:rPr lang="en-US" sz="1400" dirty="0">
                          <a:effectLst/>
                        </a:rPr>
                        <a:t>Helps maintain connective tissue: bone, cartilage, and dentin; boosts the immune system</a:t>
                      </a:r>
                    </a:p>
                  </a:txBody>
                  <a:tcPr marL="6904" marR="6904" marT="6904" marB="6904">
                    <a:lnL>
                      <a:noFill/>
                    </a:lnL>
                    <a:lnR>
                      <a:noFill/>
                    </a:lnR>
                    <a:lnT>
                      <a:noFill/>
                    </a:lnT>
                    <a:lnB>
                      <a:noFill/>
                    </a:lnB>
                    <a:solidFill>
                      <a:srgbClr val="F9F9F9"/>
                    </a:solidFill>
                  </a:tcPr>
                </a:tc>
                <a:tc>
                  <a:txBody>
                    <a:bodyPr/>
                    <a:lstStyle/>
                    <a:p>
                      <a:pPr fontAlgn="t"/>
                      <a:r>
                        <a:rPr lang="en-US" sz="1400" dirty="0">
                          <a:effectLst/>
                        </a:rPr>
                        <a:t>Scurvy, which results in bleeding, hair and tooth loss; joint pain and swelling; delayed wound healing</a:t>
                      </a:r>
                    </a:p>
                  </a:txBody>
                  <a:tcPr marL="6904" marR="6904" marT="6904" marB="6904">
                    <a:lnL>
                      <a:noFill/>
                    </a:lnL>
                    <a:lnR>
                      <a:noFill/>
                    </a:lnR>
                    <a:lnT>
                      <a:noFill/>
                    </a:lnT>
                    <a:lnB>
                      <a:noFill/>
                    </a:lnB>
                    <a:solidFill>
                      <a:srgbClr val="F9F9F9"/>
                    </a:solidFill>
                  </a:tcPr>
                </a:tc>
                <a:tc>
                  <a:txBody>
                    <a:bodyPr/>
                    <a:lstStyle/>
                    <a:p>
                      <a:pPr fontAlgn="t"/>
                      <a:r>
                        <a:rPr lang="en-US" sz="1400" dirty="0">
                          <a:effectLst/>
                        </a:rPr>
                        <a:t>Citrus fruits, broccoli, tomatoes, red sweet bell peppers</a:t>
                      </a:r>
                    </a:p>
                  </a:txBody>
                  <a:tcPr marL="6904" marR="6904" marT="6904" marB="6904">
                    <a:lnL>
                      <a:noFill/>
                    </a:lnL>
                    <a:lnR>
                      <a:noFill/>
                    </a:lnR>
                    <a:lnT>
                      <a:noFill/>
                    </a:lnT>
                    <a:lnB>
                      <a:noFill/>
                    </a:lnB>
                    <a:solidFill>
                      <a:srgbClr val="F9F9F9"/>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576238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9BE8EB-4059-CECF-249A-06803FD5A974}"/>
              </a:ext>
            </a:extLst>
          </p:cNvPr>
          <p:cNvSpPr>
            <a:spLocks noGrp="1"/>
          </p:cNvSpPr>
          <p:nvPr>
            <p:ph type="title"/>
          </p:nvPr>
        </p:nvSpPr>
        <p:spPr/>
        <p:txBody>
          <a:bodyPr/>
          <a:lstStyle/>
          <a:p>
            <a:pPr algn="ctr"/>
            <a:r>
              <a:rPr lang="en-US" dirty="0"/>
              <a:t>Fat Soluble Vitamins</a:t>
            </a:r>
          </a:p>
        </p:txBody>
      </p:sp>
      <p:graphicFrame>
        <p:nvGraphicFramePr>
          <p:cNvPr id="10" name="Content Placeholder 3" descr="Table 9.4 This table lists the water-soluble vitamins&#13;&#10;">
            <a:extLst>
              <a:ext uri="{FF2B5EF4-FFF2-40B4-BE49-F238E27FC236}">
                <a16:creationId xmlns:a16="http://schemas.microsoft.com/office/drawing/2014/main" id="{8C3C8E01-0CE1-5343-C336-E4A356F2061C}"/>
              </a:ext>
            </a:extLst>
          </p:cNvPr>
          <p:cNvGraphicFramePr>
            <a:graphicFrameLocks noGrp="1"/>
          </p:cNvGraphicFramePr>
          <p:nvPr>
            <p:ph idx="1"/>
            <p:extLst>
              <p:ext uri="{D42A27DB-BD31-4B8C-83A1-F6EECF244321}">
                <p14:modId xmlns:p14="http://schemas.microsoft.com/office/powerpoint/2010/main" val="3605224512"/>
              </p:ext>
            </p:extLst>
          </p:nvPr>
        </p:nvGraphicFramePr>
        <p:xfrm>
          <a:off x="838200" y="1511300"/>
          <a:ext cx="10515598" cy="4848695"/>
        </p:xfrm>
        <a:graphic>
          <a:graphicData uri="http://schemas.openxmlformats.org/drawingml/2006/table">
            <a:tbl>
              <a:tblPr/>
              <a:tblGrid>
                <a:gridCol w="2107557">
                  <a:extLst>
                    <a:ext uri="{9D8B030D-6E8A-4147-A177-3AD203B41FA5}">
                      <a16:colId xmlns:a16="http://schemas.microsoft.com/office/drawing/2014/main" val="20000"/>
                    </a:ext>
                  </a:extLst>
                </a:gridCol>
                <a:gridCol w="3704862">
                  <a:extLst>
                    <a:ext uri="{9D8B030D-6E8A-4147-A177-3AD203B41FA5}">
                      <a16:colId xmlns:a16="http://schemas.microsoft.com/office/drawing/2014/main" val="20001"/>
                    </a:ext>
                  </a:extLst>
                </a:gridCol>
                <a:gridCol w="2839655">
                  <a:extLst>
                    <a:ext uri="{9D8B030D-6E8A-4147-A177-3AD203B41FA5}">
                      <a16:colId xmlns:a16="http://schemas.microsoft.com/office/drawing/2014/main" val="20002"/>
                    </a:ext>
                  </a:extLst>
                </a:gridCol>
                <a:gridCol w="1863524">
                  <a:extLst>
                    <a:ext uri="{9D8B030D-6E8A-4147-A177-3AD203B41FA5}">
                      <a16:colId xmlns:a16="http://schemas.microsoft.com/office/drawing/2014/main" val="20003"/>
                    </a:ext>
                  </a:extLst>
                </a:gridCol>
              </a:tblGrid>
              <a:tr h="256656">
                <a:tc>
                  <a:txBody>
                    <a:bodyPr/>
                    <a:lstStyle/>
                    <a:p>
                      <a:pPr algn="l" fontAlgn="b"/>
                      <a:r>
                        <a:rPr lang="en-US" sz="1800" b="1" dirty="0">
                          <a:effectLst/>
                        </a:rPr>
                        <a:t>Vitamin</a:t>
                      </a:r>
                    </a:p>
                  </a:txBody>
                  <a:tcPr marL="15332" marR="15332" marT="15332" marB="15332" anchor="b">
                    <a:lnL>
                      <a:noFill/>
                    </a:lnL>
                    <a:lnR>
                      <a:noFill/>
                    </a:lnR>
                    <a:lnT>
                      <a:noFill/>
                    </a:lnT>
                    <a:lnB>
                      <a:noFill/>
                    </a:lnB>
                    <a:solidFill>
                      <a:srgbClr val="FFFFFF"/>
                    </a:solidFill>
                  </a:tcPr>
                </a:tc>
                <a:tc>
                  <a:txBody>
                    <a:bodyPr/>
                    <a:lstStyle/>
                    <a:p>
                      <a:pPr algn="l" fontAlgn="b"/>
                      <a:r>
                        <a:rPr lang="en-US" sz="1800" b="1">
                          <a:effectLst/>
                        </a:rPr>
                        <a:t>Function</a:t>
                      </a:r>
                    </a:p>
                  </a:txBody>
                  <a:tcPr marL="15332" marR="15332" marT="15332" marB="15332" anchor="b">
                    <a:lnL>
                      <a:noFill/>
                    </a:lnL>
                    <a:lnR>
                      <a:noFill/>
                    </a:lnR>
                    <a:lnT>
                      <a:noFill/>
                    </a:lnT>
                    <a:lnB>
                      <a:noFill/>
                    </a:lnB>
                    <a:solidFill>
                      <a:srgbClr val="FFFFFF"/>
                    </a:solidFill>
                  </a:tcPr>
                </a:tc>
                <a:tc>
                  <a:txBody>
                    <a:bodyPr/>
                    <a:lstStyle/>
                    <a:p>
                      <a:pPr algn="l" fontAlgn="b"/>
                      <a:r>
                        <a:rPr lang="en-US" sz="1800" b="1">
                          <a:effectLst/>
                        </a:rPr>
                        <a:t>Deficiencies Can Lead To</a:t>
                      </a:r>
                    </a:p>
                  </a:txBody>
                  <a:tcPr marL="15332" marR="15332" marT="15332" marB="15332" anchor="b">
                    <a:lnL>
                      <a:noFill/>
                    </a:lnL>
                    <a:lnR>
                      <a:noFill/>
                    </a:lnR>
                    <a:lnT>
                      <a:noFill/>
                    </a:lnT>
                    <a:lnB>
                      <a:noFill/>
                    </a:lnB>
                    <a:solidFill>
                      <a:srgbClr val="FFFFFF"/>
                    </a:solidFill>
                  </a:tcPr>
                </a:tc>
                <a:tc>
                  <a:txBody>
                    <a:bodyPr/>
                    <a:lstStyle/>
                    <a:p>
                      <a:pPr algn="l" fontAlgn="b"/>
                      <a:r>
                        <a:rPr lang="en-US" sz="1800" b="1" dirty="0">
                          <a:effectLst/>
                        </a:rPr>
                        <a:t>Sources</a:t>
                      </a:r>
                    </a:p>
                  </a:txBody>
                  <a:tcPr marL="15332" marR="15332" marT="15332" marB="15332" anchor="b">
                    <a:lnL>
                      <a:noFill/>
                    </a:lnL>
                    <a:lnR>
                      <a:noFill/>
                    </a:lnR>
                    <a:lnT>
                      <a:noFill/>
                    </a:lnT>
                    <a:lnB>
                      <a:noFill/>
                    </a:lnB>
                    <a:solidFill>
                      <a:srgbClr val="FFFFFF"/>
                    </a:solidFill>
                  </a:tcPr>
                </a:tc>
                <a:extLst>
                  <a:ext uri="{0D108BD9-81ED-4DB2-BD59-A6C34878D82A}">
                    <a16:rowId xmlns:a16="http://schemas.microsoft.com/office/drawing/2014/main" val="10000"/>
                  </a:ext>
                </a:extLst>
              </a:tr>
              <a:tr h="1306926">
                <a:tc>
                  <a:txBody>
                    <a:bodyPr/>
                    <a:lstStyle/>
                    <a:p>
                      <a:pPr fontAlgn="t"/>
                      <a:r>
                        <a:rPr lang="en-US" sz="1600" dirty="0">
                          <a:effectLst/>
                        </a:rPr>
                        <a:t>Vitamin A (Retinol)</a:t>
                      </a:r>
                    </a:p>
                  </a:txBody>
                  <a:tcPr marL="15332" marR="15332" marT="15332" marB="15332">
                    <a:lnL>
                      <a:noFill/>
                    </a:lnL>
                    <a:lnR>
                      <a:noFill/>
                    </a:lnR>
                    <a:lnT>
                      <a:noFill/>
                    </a:lnT>
                    <a:lnB>
                      <a:noFill/>
                    </a:lnB>
                    <a:solidFill>
                      <a:srgbClr val="F9F9F9"/>
                    </a:solidFill>
                  </a:tcPr>
                </a:tc>
                <a:tc>
                  <a:txBody>
                    <a:bodyPr/>
                    <a:lstStyle/>
                    <a:p>
                      <a:pPr fontAlgn="t"/>
                      <a:r>
                        <a:rPr lang="en-US" sz="1600" dirty="0">
                          <a:effectLst/>
                        </a:rPr>
                        <a:t>Critical to the development of bones, teeth, and skin; helps maintain eyesight, enhances the immune system, fetal development, gene expression</a:t>
                      </a:r>
                    </a:p>
                  </a:txBody>
                  <a:tcPr marL="15332" marR="15332" marT="15332" marB="15332">
                    <a:lnL>
                      <a:noFill/>
                    </a:lnL>
                    <a:lnR>
                      <a:noFill/>
                    </a:lnR>
                    <a:lnT>
                      <a:noFill/>
                    </a:lnT>
                    <a:lnB>
                      <a:noFill/>
                    </a:lnB>
                    <a:solidFill>
                      <a:srgbClr val="F9F9F9"/>
                    </a:solidFill>
                  </a:tcPr>
                </a:tc>
                <a:tc>
                  <a:txBody>
                    <a:bodyPr/>
                    <a:lstStyle/>
                    <a:p>
                      <a:pPr fontAlgn="t"/>
                      <a:r>
                        <a:rPr lang="en-US" sz="1600">
                          <a:effectLst/>
                        </a:rPr>
                        <a:t>Night-blindness, skin disorders, impaired immunity</a:t>
                      </a:r>
                    </a:p>
                  </a:txBody>
                  <a:tcPr marL="15332" marR="15332" marT="15332" marB="15332">
                    <a:lnL>
                      <a:noFill/>
                    </a:lnL>
                    <a:lnR>
                      <a:noFill/>
                    </a:lnR>
                    <a:lnT>
                      <a:noFill/>
                    </a:lnT>
                    <a:lnB>
                      <a:noFill/>
                    </a:lnB>
                    <a:solidFill>
                      <a:srgbClr val="F9F9F9"/>
                    </a:solidFill>
                  </a:tcPr>
                </a:tc>
                <a:tc>
                  <a:txBody>
                    <a:bodyPr/>
                    <a:lstStyle/>
                    <a:p>
                      <a:pPr fontAlgn="t"/>
                      <a:r>
                        <a:rPr lang="en-US" sz="1600" dirty="0">
                          <a:effectLst/>
                        </a:rPr>
                        <a:t>Dark green leafy vegetables, yellow-orange vegetables fruits, milk, butter</a:t>
                      </a:r>
                    </a:p>
                  </a:txBody>
                  <a:tcPr marL="15332" marR="15332" marT="15332" marB="15332">
                    <a:lnL>
                      <a:noFill/>
                    </a:lnL>
                    <a:lnR>
                      <a:noFill/>
                    </a:lnR>
                    <a:lnT>
                      <a:noFill/>
                    </a:lnT>
                    <a:lnB>
                      <a:noFill/>
                    </a:lnB>
                    <a:solidFill>
                      <a:srgbClr val="F9F9F9"/>
                    </a:solidFill>
                  </a:tcPr>
                </a:tc>
                <a:extLst>
                  <a:ext uri="{0D108BD9-81ED-4DB2-BD59-A6C34878D82A}">
                    <a16:rowId xmlns:a16="http://schemas.microsoft.com/office/drawing/2014/main" val="10001"/>
                  </a:ext>
                </a:extLst>
              </a:tr>
              <a:tr h="1586967">
                <a:tc>
                  <a:txBody>
                    <a:bodyPr/>
                    <a:lstStyle/>
                    <a:p>
                      <a:pPr fontAlgn="t"/>
                      <a:r>
                        <a:rPr lang="en-US" sz="1600">
                          <a:effectLst/>
                        </a:rPr>
                        <a:t>Vitamin D</a:t>
                      </a:r>
                    </a:p>
                  </a:txBody>
                  <a:tcPr marL="15332" marR="15332" marT="15332" marB="15332">
                    <a:lnL>
                      <a:noFill/>
                    </a:lnL>
                    <a:lnR>
                      <a:noFill/>
                    </a:lnR>
                    <a:lnT>
                      <a:noFill/>
                    </a:lnT>
                    <a:lnB>
                      <a:noFill/>
                    </a:lnB>
                    <a:solidFill>
                      <a:srgbClr val="FFFFFF"/>
                    </a:solidFill>
                  </a:tcPr>
                </a:tc>
                <a:tc>
                  <a:txBody>
                    <a:bodyPr/>
                    <a:lstStyle/>
                    <a:p>
                      <a:pPr fontAlgn="t"/>
                      <a:r>
                        <a:rPr lang="en-US" sz="1600" dirty="0">
                          <a:effectLst/>
                        </a:rPr>
                        <a:t>Critical for calcium absorption for bone development and strength; maintains a stable nervous system; maintains a normal and strong heartbeat; helps in blood clotting</a:t>
                      </a:r>
                    </a:p>
                  </a:txBody>
                  <a:tcPr marL="15332" marR="15332" marT="15332" marB="15332">
                    <a:lnL>
                      <a:noFill/>
                    </a:lnL>
                    <a:lnR>
                      <a:noFill/>
                    </a:lnR>
                    <a:lnT>
                      <a:noFill/>
                    </a:lnT>
                    <a:lnB>
                      <a:noFill/>
                    </a:lnB>
                    <a:solidFill>
                      <a:srgbClr val="FFFFFF"/>
                    </a:solidFill>
                  </a:tcPr>
                </a:tc>
                <a:tc>
                  <a:txBody>
                    <a:bodyPr/>
                    <a:lstStyle/>
                    <a:p>
                      <a:pPr fontAlgn="t"/>
                      <a:r>
                        <a:rPr lang="en-US" sz="1600" dirty="0">
                          <a:effectLst/>
                        </a:rPr>
                        <a:t>Rickets, </a:t>
                      </a:r>
                      <a:r>
                        <a:rPr lang="en-US" sz="1600" dirty="0" err="1">
                          <a:effectLst/>
                        </a:rPr>
                        <a:t>osteomalacia</a:t>
                      </a:r>
                      <a:r>
                        <a:rPr lang="en-US" sz="1600" dirty="0">
                          <a:effectLst/>
                        </a:rPr>
                        <a:t>, immunity</a:t>
                      </a:r>
                    </a:p>
                  </a:txBody>
                  <a:tcPr marL="15332" marR="15332" marT="15332" marB="15332">
                    <a:lnL>
                      <a:noFill/>
                    </a:lnL>
                    <a:lnR>
                      <a:noFill/>
                    </a:lnR>
                    <a:lnT>
                      <a:noFill/>
                    </a:lnT>
                    <a:lnB>
                      <a:noFill/>
                    </a:lnB>
                    <a:solidFill>
                      <a:srgbClr val="FFFFFF"/>
                    </a:solidFill>
                  </a:tcPr>
                </a:tc>
                <a:tc>
                  <a:txBody>
                    <a:bodyPr/>
                    <a:lstStyle/>
                    <a:p>
                      <a:pPr fontAlgn="t"/>
                      <a:r>
                        <a:rPr lang="en-US" sz="1600" dirty="0">
                          <a:effectLst/>
                        </a:rPr>
                        <a:t>Cod liver oil, milk, egg yolk</a:t>
                      </a:r>
                    </a:p>
                  </a:txBody>
                  <a:tcPr marL="15332" marR="15332" marT="15332" marB="15332">
                    <a:lnL>
                      <a:noFill/>
                    </a:lnL>
                    <a:lnR>
                      <a:noFill/>
                    </a:lnR>
                    <a:lnT>
                      <a:noFill/>
                    </a:lnT>
                    <a:lnB>
                      <a:noFill/>
                    </a:lnB>
                    <a:solidFill>
                      <a:srgbClr val="FFFFFF"/>
                    </a:solidFill>
                  </a:tcPr>
                </a:tc>
                <a:extLst>
                  <a:ext uri="{0D108BD9-81ED-4DB2-BD59-A6C34878D82A}">
                    <a16:rowId xmlns:a16="http://schemas.microsoft.com/office/drawing/2014/main" val="10002"/>
                  </a:ext>
                </a:extLst>
              </a:tr>
              <a:tr h="1131474">
                <a:tc>
                  <a:txBody>
                    <a:bodyPr/>
                    <a:lstStyle/>
                    <a:p>
                      <a:pPr fontAlgn="t"/>
                      <a:r>
                        <a:rPr lang="en-US" sz="1600">
                          <a:effectLst/>
                        </a:rPr>
                        <a:t>Vitamin E (Tocopherol)</a:t>
                      </a:r>
                    </a:p>
                  </a:txBody>
                  <a:tcPr marL="15332" marR="15332" marT="15332" marB="15332">
                    <a:lnL>
                      <a:noFill/>
                    </a:lnL>
                    <a:lnR>
                      <a:noFill/>
                    </a:lnR>
                    <a:lnT>
                      <a:noFill/>
                    </a:lnT>
                    <a:lnB>
                      <a:noFill/>
                    </a:lnB>
                    <a:solidFill>
                      <a:srgbClr val="F9F9F9"/>
                    </a:solidFill>
                  </a:tcPr>
                </a:tc>
                <a:tc>
                  <a:txBody>
                    <a:bodyPr/>
                    <a:lstStyle/>
                    <a:p>
                      <a:pPr fontAlgn="t"/>
                      <a:r>
                        <a:rPr lang="en-US" sz="1600">
                          <a:effectLst/>
                        </a:rPr>
                        <a:t>Lessens oxidative damage of cells,and prevents lung damage from pollutants; vital to the immune system</a:t>
                      </a:r>
                    </a:p>
                  </a:txBody>
                  <a:tcPr marL="15332" marR="15332" marT="15332" marB="15332">
                    <a:lnL>
                      <a:noFill/>
                    </a:lnL>
                    <a:lnR>
                      <a:noFill/>
                    </a:lnR>
                    <a:lnT>
                      <a:noFill/>
                    </a:lnT>
                    <a:lnB>
                      <a:noFill/>
                    </a:lnB>
                    <a:solidFill>
                      <a:srgbClr val="F9F9F9"/>
                    </a:solidFill>
                  </a:tcPr>
                </a:tc>
                <a:tc>
                  <a:txBody>
                    <a:bodyPr/>
                    <a:lstStyle/>
                    <a:p>
                      <a:pPr fontAlgn="t"/>
                      <a:r>
                        <a:rPr lang="en-US" sz="1600">
                          <a:effectLst/>
                        </a:rPr>
                        <a:t>Deficiency is rare; anemia, nervous system degeneration</a:t>
                      </a:r>
                    </a:p>
                  </a:txBody>
                  <a:tcPr marL="15332" marR="15332" marT="15332" marB="15332">
                    <a:lnL>
                      <a:noFill/>
                    </a:lnL>
                    <a:lnR>
                      <a:noFill/>
                    </a:lnR>
                    <a:lnT>
                      <a:noFill/>
                    </a:lnT>
                    <a:lnB>
                      <a:noFill/>
                    </a:lnB>
                    <a:solidFill>
                      <a:srgbClr val="F9F9F9"/>
                    </a:solidFill>
                  </a:tcPr>
                </a:tc>
                <a:tc>
                  <a:txBody>
                    <a:bodyPr/>
                    <a:lstStyle/>
                    <a:p>
                      <a:pPr fontAlgn="t"/>
                      <a:r>
                        <a:rPr lang="en-US" sz="1600" dirty="0">
                          <a:effectLst/>
                        </a:rPr>
                        <a:t>Wheat germ oil, unrefined vegetable oils, nuts, seeds, grains</a:t>
                      </a:r>
                    </a:p>
                  </a:txBody>
                  <a:tcPr marL="15332" marR="15332" marT="15332" marB="15332">
                    <a:lnL>
                      <a:noFill/>
                    </a:lnL>
                    <a:lnR>
                      <a:noFill/>
                    </a:lnR>
                    <a:lnT>
                      <a:noFill/>
                    </a:lnT>
                    <a:lnB>
                      <a:noFill/>
                    </a:lnB>
                    <a:solidFill>
                      <a:srgbClr val="F9F9F9"/>
                    </a:solidFill>
                  </a:tcPr>
                </a:tc>
                <a:extLst>
                  <a:ext uri="{0D108BD9-81ED-4DB2-BD59-A6C34878D82A}">
                    <a16:rowId xmlns:a16="http://schemas.microsoft.com/office/drawing/2014/main" val="10003"/>
                  </a:ext>
                </a:extLst>
              </a:tr>
              <a:tr h="335388">
                <a:tc>
                  <a:txBody>
                    <a:bodyPr/>
                    <a:lstStyle/>
                    <a:p>
                      <a:pPr fontAlgn="t"/>
                      <a:r>
                        <a:rPr lang="en-US" sz="1600" dirty="0">
                          <a:effectLst/>
                        </a:rPr>
                        <a:t>Vitamin K (</a:t>
                      </a:r>
                      <a:r>
                        <a:rPr lang="en-US" sz="1600" dirty="0" err="1">
                          <a:effectLst/>
                        </a:rPr>
                        <a:t>Phylloquinone</a:t>
                      </a:r>
                      <a:r>
                        <a:rPr lang="en-US" sz="1600" dirty="0">
                          <a:effectLst/>
                        </a:rPr>
                        <a:t>)</a:t>
                      </a:r>
                    </a:p>
                  </a:txBody>
                  <a:tcPr marL="15332" marR="15332" marT="15332" marB="15332">
                    <a:lnL>
                      <a:noFill/>
                    </a:lnL>
                    <a:lnR>
                      <a:noFill/>
                    </a:lnR>
                    <a:lnT>
                      <a:noFill/>
                    </a:lnT>
                    <a:lnB>
                      <a:noFill/>
                    </a:lnB>
                    <a:solidFill>
                      <a:srgbClr val="FFFFFF"/>
                    </a:solidFill>
                  </a:tcPr>
                </a:tc>
                <a:tc>
                  <a:txBody>
                    <a:bodyPr/>
                    <a:lstStyle/>
                    <a:p>
                      <a:pPr fontAlgn="t"/>
                      <a:r>
                        <a:rPr lang="en-US" sz="1600">
                          <a:effectLst/>
                        </a:rPr>
                        <a:t>Essential to blood clotting</a:t>
                      </a:r>
                    </a:p>
                  </a:txBody>
                  <a:tcPr marL="15332" marR="15332" marT="15332" marB="15332">
                    <a:lnL>
                      <a:noFill/>
                    </a:lnL>
                    <a:lnR>
                      <a:noFill/>
                    </a:lnR>
                    <a:lnT>
                      <a:noFill/>
                    </a:lnT>
                    <a:lnB>
                      <a:noFill/>
                    </a:lnB>
                    <a:solidFill>
                      <a:srgbClr val="FFFFFF"/>
                    </a:solidFill>
                  </a:tcPr>
                </a:tc>
                <a:tc>
                  <a:txBody>
                    <a:bodyPr/>
                    <a:lstStyle/>
                    <a:p>
                      <a:pPr fontAlgn="t"/>
                      <a:r>
                        <a:rPr lang="en-US" sz="1600">
                          <a:effectLst/>
                        </a:rPr>
                        <a:t>Bleeding and easy bruising</a:t>
                      </a:r>
                    </a:p>
                  </a:txBody>
                  <a:tcPr marL="15332" marR="15332" marT="15332" marB="15332">
                    <a:lnL>
                      <a:noFill/>
                    </a:lnL>
                    <a:lnR>
                      <a:noFill/>
                    </a:lnR>
                    <a:lnT>
                      <a:noFill/>
                    </a:lnT>
                    <a:lnB>
                      <a:noFill/>
                    </a:lnB>
                    <a:solidFill>
                      <a:srgbClr val="FFFFFF"/>
                    </a:solidFill>
                  </a:tcPr>
                </a:tc>
                <a:tc>
                  <a:txBody>
                    <a:bodyPr/>
                    <a:lstStyle/>
                    <a:p>
                      <a:pPr fontAlgn="t"/>
                      <a:r>
                        <a:rPr lang="en-US" sz="1600" dirty="0">
                          <a:effectLst/>
                        </a:rPr>
                        <a:t>Leafy green vegetables, tea</a:t>
                      </a:r>
                    </a:p>
                  </a:txBody>
                  <a:tcPr marL="15332" marR="15332" marT="15332" marB="15332">
                    <a:lnL>
                      <a:noFill/>
                    </a:lnL>
                    <a:lnR>
                      <a:noFill/>
                    </a:lnR>
                    <a:lnT>
                      <a:noFill/>
                    </a:lnT>
                    <a:lnB>
                      <a:noFill/>
                    </a:lnB>
                    <a:solidFill>
                      <a:srgbClr val="FFFF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71035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4B4810-0409-9491-64EF-2815A82D9351}"/>
              </a:ext>
            </a:extLst>
          </p:cNvPr>
          <p:cNvSpPr>
            <a:spLocks noGrp="1"/>
          </p:cNvSpPr>
          <p:nvPr>
            <p:ph type="title"/>
          </p:nvPr>
        </p:nvSpPr>
        <p:spPr>
          <a:xfrm>
            <a:off x="838197" y="53439"/>
            <a:ext cx="10515600" cy="757773"/>
          </a:xfrm>
        </p:spPr>
        <p:txBody>
          <a:bodyPr>
            <a:normAutofit/>
          </a:bodyPr>
          <a:lstStyle/>
          <a:p>
            <a:pPr algn="ctr"/>
            <a:r>
              <a:rPr lang="en-US" sz="4000" dirty="0"/>
              <a:t>Minerals</a:t>
            </a:r>
          </a:p>
        </p:txBody>
      </p:sp>
      <p:graphicFrame>
        <p:nvGraphicFramePr>
          <p:cNvPr id="9" name="Content Placeholder 3" descr="Table 9.5 This table lists the major minerals required by the body.&#13;&#10;">
            <a:extLst>
              <a:ext uri="{FF2B5EF4-FFF2-40B4-BE49-F238E27FC236}">
                <a16:creationId xmlns:a16="http://schemas.microsoft.com/office/drawing/2014/main" id="{2A263E41-3E30-6766-E5E2-BAAF5B295510}"/>
              </a:ext>
            </a:extLst>
          </p:cNvPr>
          <p:cNvGraphicFramePr>
            <a:graphicFrameLocks noGrp="1"/>
          </p:cNvGraphicFramePr>
          <p:nvPr>
            <p:ph idx="1"/>
            <p:extLst>
              <p:ext uri="{D42A27DB-BD31-4B8C-83A1-F6EECF244321}">
                <p14:modId xmlns:p14="http://schemas.microsoft.com/office/powerpoint/2010/main" val="94850373"/>
              </p:ext>
            </p:extLst>
          </p:nvPr>
        </p:nvGraphicFramePr>
        <p:xfrm>
          <a:off x="257176" y="811212"/>
          <a:ext cx="11644312" cy="5722425"/>
        </p:xfrm>
        <a:graphic>
          <a:graphicData uri="http://schemas.openxmlformats.org/drawingml/2006/table">
            <a:tbl>
              <a:tblPr/>
              <a:tblGrid>
                <a:gridCol w="1333262">
                  <a:extLst>
                    <a:ext uri="{9D8B030D-6E8A-4147-A177-3AD203B41FA5}">
                      <a16:colId xmlns:a16="http://schemas.microsoft.com/office/drawing/2014/main" val="20000"/>
                    </a:ext>
                  </a:extLst>
                </a:gridCol>
                <a:gridCol w="2910239">
                  <a:extLst>
                    <a:ext uri="{9D8B030D-6E8A-4147-A177-3AD203B41FA5}">
                      <a16:colId xmlns:a16="http://schemas.microsoft.com/office/drawing/2014/main" val="20001"/>
                    </a:ext>
                  </a:extLst>
                </a:gridCol>
                <a:gridCol w="2425864">
                  <a:extLst>
                    <a:ext uri="{9D8B030D-6E8A-4147-A177-3AD203B41FA5}">
                      <a16:colId xmlns:a16="http://schemas.microsoft.com/office/drawing/2014/main" val="20002"/>
                    </a:ext>
                  </a:extLst>
                </a:gridCol>
                <a:gridCol w="2749313">
                  <a:extLst>
                    <a:ext uri="{9D8B030D-6E8A-4147-A177-3AD203B41FA5}">
                      <a16:colId xmlns:a16="http://schemas.microsoft.com/office/drawing/2014/main" val="20003"/>
                    </a:ext>
                  </a:extLst>
                </a:gridCol>
                <a:gridCol w="2225634">
                  <a:extLst>
                    <a:ext uri="{9D8B030D-6E8A-4147-A177-3AD203B41FA5}">
                      <a16:colId xmlns:a16="http://schemas.microsoft.com/office/drawing/2014/main" val="20004"/>
                    </a:ext>
                  </a:extLst>
                </a:gridCol>
              </a:tblGrid>
              <a:tr h="201460">
                <a:tc>
                  <a:txBody>
                    <a:bodyPr/>
                    <a:lstStyle/>
                    <a:p>
                      <a:pPr algn="l" fontAlgn="b"/>
                      <a:r>
                        <a:rPr lang="en-US" sz="1600" b="1" dirty="0">
                          <a:effectLst/>
                        </a:rPr>
                        <a:t>Mineral</a:t>
                      </a:r>
                    </a:p>
                  </a:txBody>
                  <a:tcPr marL="12410" marR="12410" marT="12410" marB="12410" anchor="b">
                    <a:lnL>
                      <a:noFill/>
                    </a:lnL>
                    <a:lnR>
                      <a:noFill/>
                    </a:lnR>
                    <a:lnT>
                      <a:noFill/>
                    </a:lnT>
                    <a:lnB>
                      <a:noFill/>
                    </a:lnB>
                    <a:solidFill>
                      <a:srgbClr val="FFFFFF"/>
                    </a:solidFill>
                  </a:tcPr>
                </a:tc>
                <a:tc>
                  <a:txBody>
                    <a:bodyPr/>
                    <a:lstStyle/>
                    <a:p>
                      <a:pPr algn="l" fontAlgn="b"/>
                      <a:r>
                        <a:rPr lang="en-US" sz="1600" b="1">
                          <a:effectLst/>
                        </a:rPr>
                        <a:t>Function</a:t>
                      </a:r>
                    </a:p>
                  </a:txBody>
                  <a:tcPr marL="12410" marR="12410" marT="12410" marB="12410" anchor="b">
                    <a:lnL>
                      <a:noFill/>
                    </a:lnL>
                    <a:lnR>
                      <a:noFill/>
                    </a:lnR>
                    <a:lnT>
                      <a:noFill/>
                    </a:lnT>
                    <a:lnB>
                      <a:noFill/>
                    </a:lnB>
                    <a:solidFill>
                      <a:srgbClr val="FFFFFF"/>
                    </a:solidFill>
                  </a:tcPr>
                </a:tc>
                <a:tc>
                  <a:txBody>
                    <a:bodyPr/>
                    <a:lstStyle/>
                    <a:p>
                      <a:pPr algn="l" fontAlgn="b"/>
                      <a:r>
                        <a:rPr lang="en-US" sz="1600" b="1">
                          <a:effectLst/>
                        </a:rPr>
                        <a:t>Deficiencies Can Lead To</a:t>
                      </a:r>
                    </a:p>
                  </a:txBody>
                  <a:tcPr marL="12410" marR="12410" marT="12410" marB="12410" anchor="b">
                    <a:lnL>
                      <a:noFill/>
                    </a:lnL>
                    <a:lnR>
                      <a:noFill/>
                    </a:lnR>
                    <a:lnT>
                      <a:noFill/>
                    </a:lnT>
                    <a:lnB>
                      <a:noFill/>
                    </a:lnB>
                    <a:solidFill>
                      <a:srgbClr val="FFFFFF"/>
                    </a:solidFill>
                  </a:tcPr>
                </a:tc>
                <a:tc>
                  <a:txBody>
                    <a:bodyPr/>
                    <a:lstStyle/>
                    <a:p>
                      <a:pPr algn="l" fontAlgn="b"/>
                      <a:r>
                        <a:rPr lang="en-US" sz="1600" b="1" dirty="0">
                          <a:effectLst/>
                        </a:rPr>
                        <a:t>Excess</a:t>
                      </a:r>
                      <a:r>
                        <a:rPr lang="en-US" sz="1600" b="1" baseline="0" dirty="0">
                          <a:effectLst/>
                        </a:rPr>
                        <a:t> Can Lead To</a:t>
                      </a:r>
                      <a:endParaRPr lang="en-US" sz="1600" b="1" dirty="0">
                        <a:effectLst/>
                      </a:endParaRPr>
                    </a:p>
                  </a:txBody>
                  <a:tcPr marL="12410" marR="12410" marT="12410" marB="12410" anchor="b">
                    <a:lnL>
                      <a:noFill/>
                    </a:lnL>
                    <a:lnR>
                      <a:noFill/>
                    </a:lnR>
                    <a:lnT>
                      <a:noFill/>
                    </a:lnT>
                    <a:lnB>
                      <a:noFill/>
                    </a:lnB>
                    <a:solidFill>
                      <a:srgbClr val="FFFFFF"/>
                    </a:solidFill>
                  </a:tcPr>
                </a:tc>
                <a:tc>
                  <a:txBody>
                    <a:bodyPr/>
                    <a:lstStyle/>
                    <a:p>
                      <a:pPr algn="l" fontAlgn="b"/>
                      <a:r>
                        <a:rPr lang="en-US" sz="1600" b="1" dirty="0">
                          <a:effectLst/>
                        </a:rPr>
                        <a:t>Sources</a:t>
                      </a:r>
                    </a:p>
                  </a:txBody>
                  <a:tcPr marL="12410" marR="12410" marT="12410" marB="12410" anchor="b">
                    <a:lnL>
                      <a:noFill/>
                    </a:lnL>
                    <a:lnR>
                      <a:noFill/>
                    </a:lnR>
                    <a:lnT>
                      <a:noFill/>
                    </a:lnT>
                    <a:lnB>
                      <a:noFill/>
                    </a:lnB>
                    <a:solidFill>
                      <a:srgbClr val="FFFFFF"/>
                    </a:solidFill>
                  </a:tcPr>
                </a:tc>
                <a:extLst>
                  <a:ext uri="{0D108BD9-81ED-4DB2-BD59-A6C34878D82A}">
                    <a16:rowId xmlns:a16="http://schemas.microsoft.com/office/drawing/2014/main" val="10000"/>
                  </a:ext>
                </a:extLst>
              </a:tr>
              <a:tr h="934365">
                <a:tc>
                  <a:txBody>
                    <a:bodyPr/>
                    <a:lstStyle/>
                    <a:p>
                      <a:pPr fontAlgn="t"/>
                      <a:r>
                        <a:rPr lang="en-US" sz="1400" dirty="0">
                          <a:effectLst/>
                        </a:rPr>
                        <a:t>*Calcium</a:t>
                      </a:r>
                    </a:p>
                  </a:txBody>
                  <a:tcPr marL="12410" marR="12410" marT="12410" marB="12410">
                    <a:lnL>
                      <a:noFill/>
                    </a:lnL>
                    <a:lnR>
                      <a:noFill/>
                    </a:lnR>
                    <a:lnT>
                      <a:noFill/>
                    </a:lnT>
                    <a:lnB>
                      <a:noFill/>
                    </a:lnB>
                    <a:solidFill>
                      <a:srgbClr val="F9F9F9"/>
                    </a:solidFill>
                  </a:tcPr>
                </a:tc>
                <a:tc>
                  <a:txBody>
                    <a:bodyPr/>
                    <a:lstStyle/>
                    <a:p>
                      <a:pPr fontAlgn="t"/>
                      <a:r>
                        <a:rPr lang="en-US" sz="1400" dirty="0">
                          <a:effectLst/>
                        </a:rPr>
                        <a:t>Needed for muscle and neuron function; heart health; builds bone and supports synthesis and function of blood cells; nerve function</a:t>
                      </a:r>
                    </a:p>
                  </a:txBody>
                  <a:tcPr marL="12410" marR="12410" marT="12410" marB="12410">
                    <a:lnL>
                      <a:noFill/>
                    </a:lnL>
                    <a:lnR>
                      <a:noFill/>
                    </a:lnR>
                    <a:lnT>
                      <a:noFill/>
                    </a:lnT>
                    <a:lnB>
                      <a:noFill/>
                    </a:lnB>
                    <a:solidFill>
                      <a:srgbClr val="F9F9F9"/>
                    </a:solidFill>
                  </a:tcPr>
                </a:tc>
                <a:tc>
                  <a:txBody>
                    <a:bodyPr/>
                    <a:lstStyle/>
                    <a:p>
                      <a:pPr fontAlgn="t"/>
                      <a:r>
                        <a:rPr lang="en-US" sz="1400" dirty="0">
                          <a:effectLst/>
                        </a:rPr>
                        <a:t>Osteoporosis, rickets, muscle spasms, impaired growth</a:t>
                      </a:r>
                    </a:p>
                  </a:txBody>
                  <a:tcPr marL="12410" marR="12410" marT="12410" marB="12410">
                    <a:lnL>
                      <a:noFill/>
                    </a:lnL>
                    <a:lnR>
                      <a:noFill/>
                    </a:lnR>
                    <a:lnT>
                      <a:noFill/>
                    </a:lnT>
                    <a:lnB>
                      <a:noFill/>
                    </a:lnB>
                    <a:solidFill>
                      <a:srgbClr val="F9F9F9"/>
                    </a:solidFill>
                  </a:tcPr>
                </a:tc>
                <a:tc>
                  <a:txBody>
                    <a:bodyPr/>
                    <a:lstStyle/>
                    <a:p>
                      <a:pPr fontAlgn="t"/>
                      <a:r>
                        <a:rPr lang="en-US" sz="1400" dirty="0">
                          <a:effectLst/>
                        </a:rPr>
                        <a:t>Depressed neural function, lethargy and confusion, muscle pain</a:t>
                      </a:r>
                      <a:r>
                        <a:rPr lang="en-US" sz="1400" baseline="0" dirty="0">
                          <a:effectLst/>
                        </a:rPr>
                        <a:t> and weakness, calcium salt deposits in soft tissues, kidney stones</a:t>
                      </a:r>
                      <a:endParaRPr lang="en-US" sz="1400" dirty="0">
                        <a:effectLst/>
                      </a:endParaRPr>
                    </a:p>
                  </a:txBody>
                  <a:tcPr marL="12410" marR="12410" marT="12410" marB="12410">
                    <a:lnL>
                      <a:noFill/>
                    </a:lnL>
                    <a:lnR>
                      <a:noFill/>
                    </a:lnR>
                    <a:lnT>
                      <a:noFill/>
                    </a:lnT>
                    <a:lnB>
                      <a:noFill/>
                    </a:lnB>
                    <a:solidFill>
                      <a:srgbClr val="F9F9F9"/>
                    </a:solidFill>
                  </a:tcPr>
                </a:tc>
                <a:tc>
                  <a:txBody>
                    <a:bodyPr/>
                    <a:lstStyle/>
                    <a:p>
                      <a:pPr fontAlgn="t"/>
                      <a:r>
                        <a:rPr lang="en-US" sz="1400" dirty="0">
                          <a:effectLst/>
                        </a:rPr>
                        <a:t>Milk, yogurt, fish, green leafy vegetables, legumes</a:t>
                      </a:r>
                    </a:p>
                  </a:txBody>
                  <a:tcPr marL="12410" marR="12410" marT="12410" marB="12410">
                    <a:lnL>
                      <a:noFill/>
                    </a:lnL>
                    <a:lnR>
                      <a:noFill/>
                    </a:lnR>
                    <a:lnT>
                      <a:noFill/>
                    </a:lnT>
                    <a:lnB>
                      <a:noFill/>
                    </a:lnB>
                    <a:solidFill>
                      <a:srgbClr val="F9F9F9"/>
                    </a:solidFill>
                  </a:tcPr>
                </a:tc>
                <a:extLst>
                  <a:ext uri="{0D108BD9-81ED-4DB2-BD59-A6C34878D82A}">
                    <a16:rowId xmlns:a16="http://schemas.microsoft.com/office/drawing/2014/main" val="10001"/>
                  </a:ext>
                </a:extLst>
              </a:tr>
              <a:tr h="712519">
                <a:tc>
                  <a:txBody>
                    <a:bodyPr/>
                    <a:lstStyle/>
                    <a:p>
                      <a:pPr fontAlgn="t"/>
                      <a:r>
                        <a:rPr lang="en-US" sz="1400">
                          <a:effectLst/>
                        </a:rPr>
                        <a:t>*Chlorine</a:t>
                      </a:r>
                    </a:p>
                  </a:txBody>
                  <a:tcPr marL="12410" marR="12410" marT="12410" marB="12410">
                    <a:lnL>
                      <a:noFill/>
                    </a:lnL>
                    <a:lnR>
                      <a:noFill/>
                    </a:lnR>
                    <a:lnT>
                      <a:noFill/>
                    </a:lnT>
                    <a:lnB>
                      <a:noFill/>
                    </a:lnB>
                    <a:solidFill>
                      <a:srgbClr val="FFFFFF"/>
                    </a:solidFill>
                  </a:tcPr>
                </a:tc>
                <a:tc>
                  <a:txBody>
                    <a:bodyPr/>
                    <a:lstStyle/>
                    <a:p>
                      <a:pPr fontAlgn="t"/>
                      <a:r>
                        <a:rPr lang="en-US" sz="1400" dirty="0">
                          <a:effectLst/>
                        </a:rPr>
                        <a:t>Needed for production of hydrochloric acid (HCl) in the stomach and nerve function; osmotic balance</a:t>
                      </a:r>
                    </a:p>
                  </a:txBody>
                  <a:tcPr marL="12410" marR="12410" marT="12410" marB="12410">
                    <a:lnL>
                      <a:noFill/>
                    </a:lnL>
                    <a:lnR>
                      <a:noFill/>
                    </a:lnR>
                    <a:lnT>
                      <a:noFill/>
                    </a:lnT>
                    <a:lnB>
                      <a:noFill/>
                    </a:lnB>
                    <a:solidFill>
                      <a:srgbClr val="FFFFFF"/>
                    </a:solidFill>
                  </a:tcPr>
                </a:tc>
                <a:tc>
                  <a:txBody>
                    <a:bodyPr/>
                    <a:lstStyle/>
                    <a:p>
                      <a:pPr fontAlgn="t"/>
                      <a:r>
                        <a:rPr lang="en-US" sz="1400">
                          <a:effectLst/>
                        </a:rPr>
                        <a:t>Muscle cramps, mood disturbances, reduced appetite</a:t>
                      </a:r>
                    </a:p>
                  </a:txBody>
                  <a:tcPr marL="12410" marR="12410" marT="12410" marB="12410">
                    <a:lnL>
                      <a:noFill/>
                    </a:lnL>
                    <a:lnR>
                      <a:noFill/>
                    </a:lnR>
                    <a:lnT>
                      <a:noFill/>
                    </a:lnT>
                    <a:lnB>
                      <a:noFill/>
                    </a:lnB>
                    <a:solidFill>
                      <a:srgbClr val="FFFFFF"/>
                    </a:solidFill>
                  </a:tcPr>
                </a:tc>
                <a:tc>
                  <a:txBody>
                    <a:bodyPr/>
                    <a:lstStyle/>
                    <a:p>
                      <a:pPr fontAlgn="t"/>
                      <a:r>
                        <a:rPr lang="en-US" sz="1400" dirty="0">
                          <a:effectLst/>
                        </a:rPr>
                        <a:t>Vomiting</a:t>
                      </a:r>
                    </a:p>
                  </a:txBody>
                  <a:tcPr marL="12410" marR="12410" marT="12410" marB="12410">
                    <a:lnL>
                      <a:noFill/>
                    </a:lnL>
                    <a:lnR>
                      <a:noFill/>
                    </a:lnR>
                    <a:lnT>
                      <a:noFill/>
                    </a:lnT>
                    <a:lnB>
                      <a:noFill/>
                    </a:lnB>
                    <a:solidFill>
                      <a:srgbClr val="FFFFFF"/>
                    </a:solidFill>
                  </a:tcPr>
                </a:tc>
                <a:tc>
                  <a:txBody>
                    <a:bodyPr/>
                    <a:lstStyle/>
                    <a:p>
                      <a:pPr fontAlgn="t"/>
                      <a:r>
                        <a:rPr lang="en-US" sz="1400">
                          <a:effectLst/>
                        </a:rPr>
                        <a:t>Table salt</a:t>
                      </a:r>
                    </a:p>
                  </a:txBody>
                  <a:tcPr marL="12410" marR="12410" marT="12410" marB="12410">
                    <a:lnL>
                      <a:noFill/>
                    </a:lnL>
                    <a:lnR>
                      <a:noFill/>
                    </a:lnR>
                    <a:lnT>
                      <a:noFill/>
                    </a:lnT>
                    <a:lnB>
                      <a:noFill/>
                    </a:lnB>
                    <a:solidFill>
                      <a:srgbClr val="FFFFFF"/>
                    </a:solidFill>
                  </a:tcPr>
                </a:tc>
                <a:extLst>
                  <a:ext uri="{0D108BD9-81ED-4DB2-BD59-A6C34878D82A}">
                    <a16:rowId xmlns:a16="http://schemas.microsoft.com/office/drawing/2014/main" val="10002"/>
                  </a:ext>
                </a:extLst>
              </a:tr>
              <a:tr h="970130">
                <a:tc>
                  <a:txBody>
                    <a:bodyPr/>
                    <a:lstStyle/>
                    <a:p>
                      <a:pPr fontAlgn="t"/>
                      <a:r>
                        <a:rPr lang="en-US" sz="1400" dirty="0">
                          <a:effectLst/>
                        </a:rPr>
                        <a:t>Copper </a:t>
                      </a:r>
                    </a:p>
                    <a:p>
                      <a:pPr fontAlgn="t"/>
                      <a:r>
                        <a:rPr lang="en-US" sz="1400" dirty="0">
                          <a:effectLst/>
                        </a:rPr>
                        <a:t>(trace amounts)</a:t>
                      </a:r>
                    </a:p>
                  </a:txBody>
                  <a:tcPr marL="12410" marR="12410" marT="12410" marB="12410">
                    <a:lnL>
                      <a:noFill/>
                    </a:lnL>
                    <a:lnR>
                      <a:noFill/>
                    </a:lnR>
                    <a:lnT>
                      <a:noFill/>
                    </a:lnT>
                    <a:lnB>
                      <a:noFill/>
                    </a:lnB>
                    <a:solidFill>
                      <a:srgbClr val="F9F9F9"/>
                    </a:solidFill>
                  </a:tcPr>
                </a:tc>
                <a:tc>
                  <a:txBody>
                    <a:bodyPr/>
                    <a:lstStyle/>
                    <a:p>
                      <a:pPr fontAlgn="t"/>
                      <a:r>
                        <a:rPr lang="en-US" sz="1400" dirty="0">
                          <a:effectLst/>
                        </a:rPr>
                        <a:t>Required component of many redox enzymes, including cytochrome c oxidase; cofactor for hemoglobin synthesis</a:t>
                      </a:r>
                    </a:p>
                  </a:txBody>
                  <a:tcPr marL="12410" marR="12410" marT="12410" marB="12410">
                    <a:lnL>
                      <a:noFill/>
                    </a:lnL>
                    <a:lnR>
                      <a:noFill/>
                    </a:lnR>
                    <a:lnT>
                      <a:noFill/>
                    </a:lnT>
                    <a:lnB>
                      <a:noFill/>
                    </a:lnB>
                    <a:solidFill>
                      <a:srgbClr val="F9F9F9"/>
                    </a:solidFill>
                  </a:tcPr>
                </a:tc>
                <a:tc>
                  <a:txBody>
                    <a:bodyPr/>
                    <a:lstStyle/>
                    <a:p>
                      <a:pPr fontAlgn="t"/>
                      <a:r>
                        <a:rPr lang="en-US" sz="1400">
                          <a:effectLst/>
                        </a:rPr>
                        <a:t>Copper deficiency is rare</a:t>
                      </a:r>
                    </a:p>
                  </a:txBody>
                  <a:tcPr marL="12410" marR="12410" marT="12410" marB="12410">
                    <a:lnL>
                      <a:noFill/>
                    </a:lnL>
                    <a:lnR>
                      <a:noFill/>
                    </a:lnR>
                    <a:lnT>
                      <a:noFill/>
                    </a:lnT>
                    <a:lnB>
                      <a:noFill/>
                    </a:lnB>
                    <a:solidFill>
                      <a:srgbClr val="F9F9F9"/>
                    </a:solidFill>
                  </a:tcPr>
                </a:tc>
                <a:tc>
                  <a:txBody>
                    <a:bodyPr/>
                    <a:lstStyle/>
                    <a:p>
                      <a:pPr fontAlgn="t"/>
                      <a:r>
                        <a:rPr lang="en-US" sz="1400" dirty="0">
                          <a:effectLst/>
                        </a:rPr>
                        <a:t>Rare, abnormal storage in Wilson’s disease</a:t>
                      </a:r>
                    </a:p>
                  </a:txBody>
                  <a:tcPr marL="12410" marR="12410" marT="12410" marB="12410">
                    <a:lnL>
                      <a:noFill/>
                    </a:lnL>
                    <a:lnR>
                      <a:noFill/>
                    </a:lnR>
                    <a:lnT>
                      <a:noFill/>
                    </a:lnT>
                    <a:lnB>
                      <a:noFill/>
                    </a:lnB>
                    <a:solidFill>
                      <a:srgbClr val="F9F9F9"/>
                    </a:solidFill>
                  </a:tcPr>
                </a:tc>
                <a:tc>
                  <a:txBody>
                    <a:bodyPr/>
                    <a:lstStyle/>
                    <a:p>
                      <a:pPr fontAlgn="t"/>
                      <a:r>
                        <a:rPr lang="en-US" sz="1400" dirty="0">
                          <a:effectLst/>
                        </a:rPr>
                        <a:t>Liver, oysters, cocoa, chocolate, sesame, nuts</a:t>
                      </a:r>
                    </a:p>
                  </a:txBody>
                  <a:tcPr marL="12410" marR="12410" marT="12410" marB="12410">
                    <a:lnL>
                      <a:noFill/>
                    </a:lnL>
                    <a:lnR>
                      <a:noFill/>
                    </a:lnR>
                    <a:lnT>
                      <a:noFill/>
                    </a:lnT>
                    <a:lnB>
                      <a:noFill/>
                    </a:lnB>
                    <a:solidFill>
                      <a:srgbClr val="F9F9F9"/>
                    </a:solidFill>
                  </a:tcPr>
                </a:tc>
                <a:extLst>
                  <a:ext uri="{0D108BD9-81ED-4DB2-BD59-A6C34878D82A}">
                    <a16:rowId xmlns:a16="http://schemas.microsoft.com/office/drawing/2014/main" val="10003"/>
                  </a:ext>
                </a:extLst>
              </a:tr>
              <a:tr h="497102">
                <a:tc>
                  <a:txBody>
                    <a:bodyPr/>
                    <a:lstStyle/>
                    <a:p>
                      <a:pPr fontAlgn="t"/>
                      <a:r>
                        <a:rPr lang="en-US" sz="1400">
                          <a:effectLst/>
                        </a:rPr>
                        <a:t>Iodine</a:t>
                      </a:r>
                    </a:p>
                  </a:txBody>
                  <a:tcPr marL="12410" marR="12410" marT="12410" marB="12410">
                    <a:lnL>
                      <a:noFill/>
                    </a:lnL>
                    <a:lnR>
                      <a:noFill/>
                    </a:lnR>
                    <a:lnT>
                      <a:noFill/>
                    </a:lnT>
                    <a:lnB>
                      <a:noFill/>
                    </a:lnB>
                    <a:solidFill>
                      <a:srgbClr val="FFFFFF"/>
                    </a:solidFill>
                  </a:tcPr>
                </a:tc>
                <a:tc>
                  <a:txBody>
                    <a:bodyPr/>
                    <a:lstStyle/>
                    <a:p>
                      <a:pPr fontAlgn="t"/>
                      <a:r>
                        <a:rPr lang="en-US" sz="1400">
                          <a:effectLst/>
                        </a:rPr>
                        <a:t>Required for the synthesis of thyroid hormones</a:t>
                      </a:r>
                    </a:p>
                  </a:txBody>
                  <a:tcPr marL="12410" marR="12410" marT="12410" marB="12410">
                    <a:lnL>
                      <a:noFill/>
                    </a:lnL>
                    <a:lnR>
                      <a:noFill/>
                    </a:lnR>
                    <a:lnT>
                      <a:noFill/>
                    </a:lnT>
                    <a:lnB>
                      <a:noFill/>
                    </a:lnB>
                    <a:solidFill>
                      <a:srgbClr val="FFFFFF"/>
                    </a:solidFill>
                  </a:tcPr>
                </a:tc>
                <a:tc>
                  <a:txBody>
                    <a:bodyPr/>
                    <a:lstStyle/>
                    <a:p>
                      <a:pPr fontAlgn="t"/>
                      <a:r>
                        <a:rPr lang="en-US" sz="1400">
                          <a:effectLst/>
                        </a:rPr>
                        <a:t>Goiter</a:t>
                      </a:r>
                    </a:p>
                  </a:txBody>
                  <a:tcPr marL="12410" marR="12410" marT="12410" marB="12410">
                    <a:lnL>
                      <a:noFill/>
                    </a:lnL>
                    <a:lnR>
                      <a:noFill/>
                    </a:lnR>
                    <a:lnT>
                      <a:noFill/>
                    </a:lnT>
                    <a:lnB>
                      <a:noFill/>
                    </a:lnB>
                    <a:solidFill>
                      <a:srgbClr val="FFFFFF"/>
                    </a:solidFill>
                  </a:tcPr>
                </a:tc>
                <a:tc>
                  <a:txBody>
                    <a:bodyPr/>
                    <a:lstStyle/>
                    <a:p>
                      <a:pPr fontAlgn="t"/>
                      <a:r>
                        <a:rPr lang="en-US" sz="1400" dirty="0">
                          <a:effectLst/>
                        </a:rPr>
                        <a:t>Depressed synthesis</a:t>
                      </a:r>
                      <a:r>
                        <a:rPr lang="en-US" sz="1400" baseline="0" dirty="0">
                          <a:effectLst/>
                        </a:rPr>
                        <a:t> of thyroid hormones</a:t>
                      </a:r>
                      <a:endParaRPr lang="en-US" sz="1400" dirty="0">
                        <a:effectLst/>
                      </a:endParaRPr>
                    </a:p>
                  </a:txBody>
                  <a:tcPr marL="12410" marR="12410" marT="12410" marB="12410">
                    <a:lnL>
                      <a:noFill/>
                    </a:lnL>
                    <a:lnR>
                      <a:noFill/>
                    </a:lnR>
                    <a:lnT>
                      <a:noFill/>
                    </a:lnT>
                    <a:lnB>
                      <a:noFill/>
                    </a:lnB>
                    <a:solidFill>
                      <a:srgbClr val="FFFFFF"/>
                    </a:solidFill>
                  </a:tcPr>
                </a:tc>
                <a:tc>
                  <a:txBody>
                    <a:bodyPr/>
                    <a:lstStyle/>
                    <a:p>
                      <a:pPr fontAlgn="t"/>
                      <a:r>
                        <a:rPr lang="en-US" sz="1400">
                          <a:effectLst/>
                        </a:rPr>
                        <a:t>Seafood, iodized salt, dairy products</a:t>
                      </a:r>
                    </a:p>
                  </a:txBody>
                  <a:tcPr marL="12410" marR="12410" marT="12410" marB="12410">
                    <a:lnL>
                      <a:noFill/>
                    </a:lnL>
                    <a:lnR>
                      <a:noFill/>
                    </a:lnR>
                    <a:lnT>
                      <a:noFill/>
                    </a:lnT>
                    <a:lnB>
                      <a:noFill/>
                    </a:lnB>
                    <a:solidFill>
                      <a:srgbClr val="FFFFFF"/>
                    </a:solidFill>
                  </a:tcPr>
                </a:tc>
                <a:extLst>
                  <a:ext uri="{0D108BD9-81ED-4DB2-BD59-A6C34878D82A}">
                    <a16:rowId xmlns:a16="http://schemas.microsoft.com/office/drawing/2014/main" val="10004"/>
                  </a:ext>
                </a:extLst>
              </a:tr>
              <a:tr h="943459">
                <a:tc>
                  <a:txBody>
                    <a:bodyPr/>
                    <a:lstStyle/>
                    <a:p>
                      <a:pPr fontAlgn="t"/>
                      <a:r>
                        <a:rPr lang="en-US" sz="1400">
                          <a:effectLst/>
                        </a:rPr>
                        <a:t>Iron</a:t>
                      </a:r>
                    </a:p>
                  </a:txBody>
                  <a:tcPr marL="12410" marR="12410" marT="12410" marB="12410">
                    <a:lnL>
                      <a:noFill/>
                    </a:lnL>
                    <a:lnR>
                      <a:noFill/>
                    </a:lnR>
                    <a:lnT>
                      <a:noFill/>
                    </a:lnT>
                    <a:lnB>
                      <a:noFill/>
                    </a:lnB>
                    <a:solidFill>
                      <a:srgbClr val="F9F9F9"/>
                    </a:solidFill>
                  </a:tcPr>
                </a:tc>
                <a:tc>
                  <a:txBody>
                    <a:bodyPr/>
                    <a:lstStyle/>
                    <a:p>
                      <a:pPr fontAlgn="t"/>
                      <a:r>
                        <a:rPr lang="en-US" sz="1400" dirty="0">
                          <a:effectLst/>
                        </a:rPr>
                        <a:t>Required for many proteins and enzymes, notably hemoglobin, to prevent anemia</a:t>
                      </a:r>
                    </a:p>
                  </a:txBody>
                  <a:tcPr marL="12410" marR="12410" marT="12410" marB="12410">
                    <a:lnL>
                      <a:noFill/>
                    </a:lnL>
                    <a:lnR>
                      <a:noFill/>
                    </a:lnR>
                    <a:lnT>
                      <a:noFill/>
                    </a:lnT>
                    <a:lnB>
                      <a:noFill/>
                    </a:lnB>
                    <a:solidFill>
                      <a:srgbClr val="F9F9F9"/>
                    </a:solidFill>
                  </a:tcPr>
                </a:tc>
                <a:tc>
                  <a:txBody>
                    <a:bodyPr/>
                    <a:lstStyle/>
                    <a:p>
                      <a:pPr fontAlgn="t"/>
                      <a:r>
                        <a:rPr lang="en-US" sz="1400" dirty="0">
                          <a:effectLst/>
                        </a:rPr>
                        <a:t>Anemia, which causes poor concentration, fatigue, and poor immune function</a:t>
                      </a:r>
                    </a:p>
                  </a:txBody>
                  <a:tcPr marL="12410" marR="12410" marT="12410" marB="12410">
                    <a:lnL>
                      <a:noFill/>
                    </a:lnL>
                    <a:lnR>
                      <a:noFill/>
                    </a:lnR>
                    <a:lnT>
                      <a:noFill/>
                    </a:lnT>
                    <a:lnB>
                      <a:noFill/>
                    </a:lnB>
                    <a:solidFill>
                      <a:srgbClr val="F9F9F9"/>
                    </a:solidFill>
                  </a:tcPr>
                </a:tc>
                <a:tc>
                  <a:txBody>
                    <a:bodyPr/>
                    <a:lstStyle/>
                    <a:p>
                      <a:pPr fontAlgn="t"/>
                      <a:r>
                        <a:rPr lang="en-US" sz="1400" dirty="0">
                          <a:effectLst/>
                        </a:rPr>
                        <a:t>Hemochromatosis, damage</a:t>
                      </a:r>
                      <a:r>
                        <a:rPr lang="en-US" sz="1400" baseline="0" dirty="0">
                          <a:effectLst/>
                        </a:rPr>
                        <a:t> to liver (cirrhosis and liver cancer), heart, and pancreas (causes diabetes)</a:t>
                      </a:r>
                      <a:endParaRPr lang="en-US" sz="1400" dirty="0">
                        <a:effectLst/>
                      </a:endParaRPr>
                    </a:p>
                  </a:txBody>
                  <a:tcPr marL="12410" marR="12410" marT="12410" marB="12410">
                    <a:lnL>
                      <a:noFill/>
                    </a:lnL>
                    <a:lnR>
                      <a:noFill/>
                    </a:lnR>
                    <a:lnT>
                      <a:noFill/>
                    </a:lnT>
                    <a:lnB>
                      <a:noFill/>
                    </a:lnB>
                    <a:solidFill>
                      <a:srgbClr val="F9F9F9"/>
                    </a:solidFill>
                  </a:tcPr>
                </a:tc>
                <a:tc>
                  <a:txBody>
                    <a:bodyPr/>
                    <a:lstStyle/>
                    <a:p>
                      <a:pPr fontAlgn="t"/>
                      <a:r>
                        <a:rPr lang="en-US" sz="1400">
                          <a:effectLst/>
                        </a:rPr>
                        <a:t>Red meat, leafy green vegetables, fish (tuna, salmon), eggs, dried fruits, beans, whole grains</a:t>
                      </a:r>
                    </a:p>
                  </a:txBody>
                  <a:tcPr marL="12410" marR="12410" marT="12410" marB="12410">
                    <a:lnL>
                      <a:noFill/>
                    </a:lnL>
                    <a:lnR>
                      <a:noFill/>
                    </a:lnR>
                    <a:lnT>
                      <a:noFill/>
                    </a:lnT>
                    <a:lnB>
                      <a:noFill/>
                    </a:lnB>
                    <a:solidFill>
                      <a:srgbClr val="F9F9F9"/>
                    </a:solidFill>
                  </a:tcPr>
                </a:tc>
                <a:extLst>
                  <a:ext uri="{0D108BD9-81ED-4DB2-BD59-A6C34878D82A}">
                    <a16:rowId xmlns:a16="http://schemas.microsoft.com/office/drawing/2014/main" val="10005"/>
                  </a:ext>
                </a:extLst>
              </a:tr>
              <a:tr h="733616">
                <a:tc>
                  <a:txBody>
                    <a:bodyPr/>
                    <a:lstStyle/>
                    <a:p>
                      <a:pPr fontAlgn="t"/>
                      <a:r>
                        <a:rPr lang="en-US" sz="1400">
                          <a:effectLst/>
                        </a:rPr>
                        <a:t>*Magnesium</a:t>
                      </a:r>
                    </a:p>
                  </a:txBody>
                  <a:tcPr marL="12410" marR="12410" marT="12410" marB="12410">
                    <a:lnL>
                      <a:noFill/>
                    </a:lnL>
                    <a:lnR>
                      <a:noFill/>
                    </a:lnR>
                    <a:lnT>
                      <a:noFill/>
                    </a:lnT>
                    <a:lnB>
                      <a:noFill/>
                    </a:lnB>
                    <a:solidFill>
                      <a:srgbClr val="FFFFFF"/>
                    </a:solidFill>
                  </a:tcPr>
                </a:tc>
                <a:tc>
                  <a:txBody>
                    <a:bodyPr/>
                    <a:lstStyle/>
                    <a:p>
                      <a:pPr fontAlgn="t"/>
                      <a:r>
                        <a:rPr lang="en-US" sz="1400">
                          <a:effectLst/>
                        </a:rPr>
                        <a:t>Required co-factor for ATP formation; bone formation; normal membrane functions; muscle function</a:t>
                      </a:r>
                    </a:p>
                  </a:txBody>
                  <a:tcPr marL="12410" marR="12410" marT="12410" marB="12410">
                    <a:lnL>
                      <a:noFill/>
                    </a:lnL>
                    <a:lnR>
                      <a:noFill/>
                    </a:lnR>
                    <a:lnT>
                      <a:noFill/>
                    </a:lnT>
                    <a:lnB>
                      <a:noFill/>
                    </a:lnB>
                    <a:solidFill>
                      <a:srgbClr val="FFFFFF"/>
                    </a:solidFill>
                  </a:tcPr>
                </a:tc>
                <a:tc>
                  <a:txBody>
                    <a:bodyPr/>
                    <a:lstStyle/>
                    <a:p>
                      <a:pPr fontAlgn="t"/>
                      <a:r>
                        <a:rPr lang="en-US" sz="1400">
                          <a:effectLst/>
                        </a:rPr>
                        <a:t>Mood disturbances, muscle spasms</a:t>
                      </a:r>
                    </a:p>
                  </a:txBody>
                  <a:tcPr marL="12410" marR="12410" marT="12410" marB="12410">
                    <a:lnL>
                      <a:noFill/>
                    </a:lnL>
                    <a:lnR>
                      <a:noFill/>
                    </a:lnR>
                    <a:lnT>
                      <a:noFill/>
                    </a:lnT>
                    <a:lnB>
                      <a:noFill/>
                    </a:lnB>
                    <a:solidFill>
                      <a:srgbClr val="FFFFFF"/>
                    </a:solidFill>
                  </a:tcPr>
                </a:tc>
                <a:tc>
                  <a:txBody>
                    <a:bodyPr/>
                    <a:lstStyle/>
                    <a:p>
                      <a:pPr fontAlgn="t"/>
                      <a:r>
                        <a:rPr lang="en-US" sz="1400" dirty="0">
                          <a:effectLst/>
                        </a:rPr>
                        <a:t>Diarrhea </a:t>
                      </a:r>
                    </a:p>
                  </a:txBody>
                  <a:tcPr marL="12410" marR="12410" marT="12410" marB="12410">
                    <a:lnL>
                      <a:noFill/>
                    </a:lnL>
                    <a:lnR>
                      <a:noFill/>
                    </a:lnR>
                    <a:lnT>
                      <a:noFill/>
                    </a:lnT>
                    <a:lnB>
                      <a:noFill/>
                    </a:lnB>
                    <a:solidFill>
                      <a:srgbClr val="FFFFFF"/>
                    </a:solidFill>
                  </a:tcPr>
                </a:tc>
                <a:tc>
                  <a:txBody>
                    <a:bodyPr/>
                    <a:lstStyle/>
                    <a:p>
                      <a:pPr fontAlgn="t"/>
                      <a:r>
                        <a:rPr lang="en-US" sz="1400" dirty="0">
                          <a:effectLst/>
                        </a:rPr>
                        <a:t>Whole grains, leafy green vegetables</a:t>
                      </a:r>
                    </a:p>
                  </a:txBody>
                  <a:tcPr marL="12410" marR="12410" marT="12410" marB="12410">
                    <a:lnL>
                      <a:noFill/>
                    </a:lnL>
                    <a:lnR>
                      <a:noFill/>
                    </a:lnR>
                    <a:lnT>
                      <a:noFill/>
                    </a:lnT>
                    <a:lnB>
                      <a:noFill/>
                    </a:lnB>
                    <a:solidFill>
                      <a:srgbClr val="FFFFFF"/>
                    </a:solidFill>
                  </a:tcPr>
                </a:tc>
                <a:extLst>
                  <a:ext uri="{0D108BD9-81ED-4DB2-BD59-A6C34878D82A}">
                    <a16:rowId xmlns:a16="http://schemas.microsoft.com/office/drawing/2014/main" val="10006"/>
                  </a:ext>
                </a:extLst>
              </a:tr>
              <a:tr h="643922">
                <a:tc>
                  <a:txBody>
                    <a:bodyPr/>
                    <a:lstStyle/>
                    <a:p>
                      <a:pPr fontAlgn="t"/>
                      <a:r>
                        <a:rPr lang="en-US" sz="1400" dirty="0">
                          <a:effectLst/>
                        </a:rPr>
                        <a:t>Manganese </a:t>
                      </a:r>
                    </a:p>
                    <a:p>
                      <a:pPr fontAlgn="t"/>
                      <a:r>
                        <a:rPr lang="en-US" sz="1400" dirty="0">
                          <a:effectLst/>
                        </a:rPr>
                        <a:t>(trace amounts)</a:t>
                      </a:r>
                    </a:p>
                  </a:txBody>
                  <a:tcPr marL="11247" marR="11247" marT="11247" marB="11247">
                    <a:lnL>
                      <a:noFill/>
                    </a:lnL>
                    <a:lnR>
                      <a:noFill/>
                    </a:lnR>
                    <a:lnT>
                      <a:noFill/>
                    </a:lnT>
                    <a:lnB>
                      <a:noFill/>
                    </a:lnB>
                    <a:solidFill>
                      <a:srgbClr val="FFFFFF"/>
                    </a:solidFill>
                  </a:tcPr>
                </a:tc>
                <a:tc>
                  <a:txBody>
                    <a:bodyPr/>
                    <a:lstStyle/>
                    <a:p>
                      <a:pPr fontAlgn="t"/>
                      <a:r>
                        <a:rPr lang="en-US" sz="1400" dirty="0">
                          <a:effectLst/>
                        </a:rPr>
                        <a:t>A cofactor in enzyme functions; trace amounts are required</a:t>
                      </a:r>
                    </a:p>
                  </a:txBody>
                  <a:tcPr marL="11247" marR="11247" marT="11247" marB="11247">
                    <a:lnL>
                      <a:noFill/>
                    </a:lnL>
                    <a:lnR>
                      <a:noFill/>
                    </a:lnR>
                    <a:lnT>
                      <a:noFill/>
                    </a:lnT>
                    <a:lnB>
                      <a:noFill/>
                    </a:lnB>
                    <a:solidFill>
                      <a:srgbClr val="FFFFFF"/>
                    </a:solidFill>
                  </a:tcPr>
                </a:tc>
                <a:tc>
                  <a:txBody>
                    <a:bodyPr/>
                    <a:lstStyle/>
                    <a:p>
                      <a:pPr fontAlgn="t"/>
                      <a:r>
                        <a:rPr lang="en-US" sz="1400">
                          <a:effectLst/>
                        </a:rPr>
                        <a:t>Manganese deficiency is rare</a:t>
                      </a:r>
                    </a:p>
                  </a:txBody>
                  <a:tcPr marL="11247" marR="11247" marT="11247" marB="11247">
                    <a:lnL>
                      <a:noFill/>
                    </a:lnL>
                    <a:lnR>
                      <a:noFill/>
                    </a:lnR>
                    <a:lnT>
                      <a:noFill/>
                    </a:lnT>
                    <a:lnB>
                      <a:noFill/>
                    </a:lnB>
                    <a:solidFill>
                      <a:srgbClr val="FFFFFF"/>
                    </a:solidFill>
                  </a:tcPr>
                </a:tc>
                <a:tc>
                  <a:txBody>
                    <a:bodyPr/>
                    <a:lstStyle/>
                    <a:p>
                      <a:pPr fontAlgn="t"/>
                      <a:r>
                        <a:rPr lang="en-US" sz="1400" dirty="0">
                          <a:effectLst/>
                        </a:rPr>
                        <a:t>Appears</a:t>
                      </a:r>
                      <a:r>
                        <a:rPr lang="en-US" sz="1400" baseline="0" dirty="0">
                          <a:effectLst/>
                        </a:rPr>
                        <a:t> to contribute to obsessive behavior, hallucinations, and violent behavior</a:t>
                      </a:r>
                      <a:endParaRPr lang="en-US" sz="1400" dirty="0">
                        <a:effectLst/>
                      </a:endParaRPr>
                    </a:p>
                  </a:txBody>
                  <a:tcPr marL="11247" marR="11247" marT="11247" marB="11247">
                    <a:lnL>
                      <a:noFill/>
                    </a:lnL>
                    <a:lnR>
                      <a:noFill/>
                    </a:lnR>
                    <a:lnT>
                      <a:noFill/>
                    </a:lnT>
                    <a:lnB>
                      <a:noFill/>
                    </a:lnB>
                    <a:solidFill>
                      <a:srgbClr val="FFFFFF"/>
                    </a:solidFill>
                  </a:tcPr>
                </a:tc>
                <a:tc>
                  <a:txBody>
                    <a:bodyPr/>
                    <a:lstStyle/>
                    <a:p>
                      <a:pPr fontAlgn="t"/>
                      <a:r>
                        <a:rPr lang="en-US" sz="1400" dirty="0">
                          <a:effectLst/>
                        </a:rPr>
                        <a:t>Common in most foods</a:t>
                      </a:r>
                    </a:p>
                  </a:txBody>
                  <a:tcPr marL="11247" marR="11247" marT="11247" marB="11247">
                    <a:lnL>
                      <a:noFill/>
                    </a:lnL>
                    <a:lnR>
                      <a:noFill/>
                    </a:lnR>
                    <a:lnT>
                      <a:noFill/>
                    </a:lnT>
                    <a:lnB>
                      <a:noFill/>
                    </a:lnB>
                    <a:solidFill>
                      <a:srgbClr val="FFFFFF"/>
                    </a:solidFill>
                  </a:tcPr>
                </a:tc>
                <a:extLst>
                  <a:ext uri="{0D108BD9-81ED-4DB2-BD59-A6C34878D82A}">
                    <a16:rowId xmlns:a16="http://schemas.microsoft.com/office/drawing/2014/main" val="10007"/>
                  </a:ext>
                </a:extLst>
              </a:tr>
            </a:tbl>
          </a:graphicData>
        </a:graphic>
      </p:graphicFrame>
      <p:sp>
        <p:nvSpPr>
          <p:cNvPr id="11" name="TextBox 10">
            <a:extLst>
              <a:ext uri="{FF2B5EF4-FFF2-40B4-BE49-F238E27FC236}">
                <a16:creationId xmlns:a16="http://schemas.microsoft.com/office/drawing/2014/main" id="{C7B38A3B-A2D3-C70B-E4DA-8A8EC704BE76}"/>
              </a:ext>
            </a:extLst>
          </p:cNvPr>
          <p:cNvSpPr txBox="1"/>
          <p:nvPr/>
        </p:nvSpPr>
        <p:spPr>
          <a:xfrm>
            <a:off x="0" y="6550223"/>
            <a:ext cx="3396343" cy="307777"/>
          </a:xfrm>
          <a:prstGeom prst="rect">
            <a:avLst/>
          </a:prstGeom>
          <a:noFill/>
        </p:spPr>
        <p:txBody>
          <a:bodyPr wrap="square" rtlCol="0">
            <a:spAutoFit/>
          </a:bodyPr>
          <a:lstStyle/>
          <a:p>
            <a:r>
              <a:rPr lang="en-US" sz="1400" b="0" i="0" kern="1200" dirty="0">
                <a:solidFill>
                  <a:schemeClr val="tx1"/>
                </a:solidFill>
                <a:effectLst/>
                <a:latin typeface="+mn-lt"/>
                <a:ea typeface="+mn-ea"/>
                <a:cs typeface="+mn-cs"/>
              </a:rPr>
              <a:t>*Greater than 200mg/day required</a:t>
            </a:r>
            <a:endParaRPr lang="en-US" sz="1400" dirty="0">
              <a:effectLst/>
            </a:endParaRPr>
          </a:p>
        </p:txBody>
      </p:sp>
    </p:spTree>
    <p:extLst>
      <p:ext uri="{BB962C8B-B14F-4D97-AF65-F5344CB8AC3E}">
        <p14:creationId xmlns:p14="http://schemas.microsoft.com/office/powerpoint/2010/main" val="1289564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EDE34F-4F7E-70CB-F68C-9830FC0918E0}"/>
              </a:ext>
            </a:extLst>
          </p:cNvPr>
          <p:cNvSpPr>
            <a:spLocks noGrp="1"/>
          </p:cNvSpPr>
          <p:nvPr>
            <p:ph type="title"/>
          </p:nvPr>
        </p:nvSpPr>
        <p:spPr/>
        <p:txBody>
          <a:bodyPr/>
          <a:lstStyle/>
          <a:p>
            <a:pPr algn="ctr"/>
            <a:r>
              <a:rPr lang="en-US" dirty="0"/>
              <a:t>Minerals (continued)</a:t>
            </a:r>
          </a:p>
        </p:txBody>
      </p:sp>
      <p:graphicFrame>
        <p:nvGraphicFramePr>
          <p:cNvPr id="9" name="Content Placeholder 3" descr="Table 9.6 This table lists the trace minerals required by the body.&#13;&#10;">
            <a:extLst>
              <a:ext uri="{FF2B5EF4-FFF2-40B4-BE49-F238E27FC236}">
                <a16:creationId xmlns:a16="http://schemas.microsoft.com/office/drawing/2014/main" id="{CA03CEFE-5F50-A3AC-3D33-0B0D08BD41D8}"/>
              </a:ext>
            </a:extLst>
          </p:cNvPr>
          <p:cNvGraphicFramePr>
            <a:graphicFrameLocks noGrp="1"/>
          </p:cNvGraphicFramePr>
          <p:nvPr>
            <p:ph idx="1"/>
            <p:extLst>
              <p:ext uri="{D42A27DB-BD31-4B8C-83A1-F6EECF244321}">
                <p14:modId xmlns:p14="http://schemas.microsoft.com/office/powerpoint/2010/main" val="4175749799"/>
              </p:ext>
            </p:extLst>
          </p:nvPr>
        </p:nvGraphicFramePr>
        <p:xfrm>
          <a:off x="838200" y="1511300"/>
          <a:ext cx="10515597" cy="4816682"/>
        </p:xfrm>
        <a:graphic>
          <a:graphicData uri="http://schemas.openxmlformats.org/drawingml/2006/table">
            <a:tbl>
              <a:tblPr/>
              <a:tblGrid>
                <a:gridCol w="1171931">
                  <a:extLst>
                    <a:ext uri="{9D8B030D-6E8A-4147-A177-3AD203B41FA5}">
                      <a16:colId xmlns:a16="http://schemas.microsoft.com/office/drawing/2014/main" val="20000"/>
                    </a:ext>
                  </a:extLst>
                </a:gridCol>
                <a:gridCol w="3212458">
                  <a:extLst>
                    <a:ext uri="{9D8B030D-6E8A-4147-A177-3AD203B41FA5}">
                      <a16:colId xmlns:a16="http://schemas.microsoft.com/office/drawing/2014/main" val="20001"/>
                    </a:ext>
                  </a:extLst>
                </a:gridCol>
                <a:gridCol w="2322675">
                  <a:extLst>
                    <a:ext uri="{9D8B030D-6E8A-4147-A177-3AD203B41FA5}">
                      <a16:colId xmlns:a16="http://schemas.microsoft.com/office/drawing/2014/main" val="20002"/>
                    </a:ext>
                  </a:extLst>
                </a:gridCol>
                <a:gridCol w="2380454">
                  <a:extLst>
                    <a:ext uri="{9D8B030D-6E8A-4147-A177-3AD203B41FA5}">
                      <a16:colId xmlns:a16="http://schemas.microsoft.com/office/drawing/2014/main" val="20003"/>
                    </a:ext>
                  </a:extLst>
                </a:gridCol>
                <a:gridCol w="1428079">
                  <a:extLst>
                    <a:ext uri="{9D8B030D-6E8A-4147-A177-3AD203B41FA5}">
                      <a16:colId xmlns:a16="http://schemas.microsoft.com/office/drawing/2014/main" val="20004"/>
                    </a:ext>
                  </a:extLst>
                </a:gridCol>
              </a:tblGrid>
              <a:tr h="380065">
                <a:tc>
                  <a:txBody>
                    <a:bodyPr/>
                    <a:lstStyle/>
                    <a:p>
                      <a:pPr algn="l" fontAlgn="b"/>
                      <a:r>
                        <a:rPr lang="en-US" sz="1400" b="1" dirty="0">
                          <a:effectLst/>
                        </a:rPr>
                        <a:t>Mineral</a:t>
                      </a:r>
                    </a:p>
                  </a:txBody>
                  <a:tcPr marL="12410" marR="12410" marT="12410" marB="12410" anchor="b">
                    <a:lnL>
                      <a:noFill/>
                    </a:lnL>
                    <a:lnR>
                      <a:noFill/>
                    </a:lnR>
                    <a:lnT>
                      <a:noFill/>
                    </a:lnT>
                    <a:lnB>
                      <a:noFill/>
                    </a:lnB>
                    <a:solidFill>
                      <a:srgbClr val="F9F9F9"/>
                    </a:solidFill>
                  </a:tcPr>
                </a:tc>
                <a:tc>
                  <a:txBody>
                    <a:bodyPr/>
                    <a:lstStyle/>
                    <a:p>
                      <a:pPr algn="l" fontAlgn="b"/>
                      <a:r>
                        <a:rPr lang="en-US" sz="1400" b="1">
                          <a:effectLst/>
                        </a:rPr>
                        <a:t>Function</a:t>
                      </a:r>
                    </a:p>
                  </a:txBody>
                  <a:tcPr marL="12410" marR="12410" marT="12410" marB="12410" anchor="b">
                    <a:lnL>
                      <a:noFill/>
                    </a:lnL>
                    <a:lnR>
                      <a:noFill/>
                    </a:lnR>
                    <a:lnT>
                      <a:noFill/>
                    </a:lnT>
                    <a:lnB>
                      <a:noFill/>
                    </a:lnB>
                    <a:solidFill>
                      <a:srgbClr val="F9F9F9"/>
                    </a:solidFill>
                  </a:tcPr>
                </a:tc>
                <a:tc>
                  <a:txBody>
                    <a:bodyPr/>
                    <a:lstStyle/>
                    <a:p>
                      <a:pPr algn="l" fontAlgn="b"/>
                      <a:r>
                        <a:rPr lang="en-US" sz="1400" b="1">
                          <a:effectLst/>
                        </a:rPr>
                        <a:t>Deficiencies Can Lead To</a:t>
                      </a:r>
                    </a:p>
                  </a:txBody>
                  <a:tcPr marL="12410" marR="12410" marT="12410" marB="12410" anchor="b">
                    <a:lnL>
                      <a:noFill/>
                    </a:lnL>
                    <a:lnR>
                      <a:noFill/>
                    </a:lnR>
                    <a:lnT>
                      <a:noFill/>
                    </a:lnT>
                    <a:lnB>
                      <a:noFill/>
                    </a:lnB>
                    <a:solidFill>
                      <a:srgbClr val="F9F9F9"/>
                    </a:solidFill>
                  </a:tcPr>
                </a:tc>
                <a:tc>
                  <a:txBody>
                    <a:bodyPr/>
                    <a:lstStyle/>
                    <a:p>
                      <a:pPr algn="l" fontAlgn="b"/>
                      <a:r>
                        <a:rPr lang="en-US" sz="1400" b="1" dirty="0">
                          <a:effectLst/>
                        </a:rPr>
                        <a:t>Excess Can Lead To</a:t>
                      </a:r>
                    </a:p>
                  </a:txBody>
                  <a:tcPr marL="12410" marR="12410" marT="12410" marB="12410" anchor="b">
                    <a:lnL>
                      <a:noFill/>
                    </a:lnL>
                    <a:lnR>
                      <a:noFill/>
                    </a:lnR>
                    <a:lnT>
                      <a:noFill/>
                    </a:lnT>
                    <a:lnB>
                      <a:noFill/>
                    </a:lnB>
                    <a:solidFill>
                      <a:srgbClr val="F9F9F9"/>
                    </a:solidFill>
                  </a:tcPr>
                </a:tc>
                <a:tc>
                  <a:txBody>
                    <a:bodyPr/>
                    <a:lstStyle/>
                    <a:p>
                      <a:pPr algn="l" fontAlgn="b"/>
                      <a:r>
                        <a:rPr lang="en-US" sz="1400" b="1" dirty="0">
                          <a:effectLst/>
                        </a:rPr>
                        <a:t>Sources</a:t>
                      </a:r>
                    </a:p>
                  </a:txBody>
                  <a:tcPr marL="12410" marR="12410" marT="12410" marB="12410" anchor="b">
                    <a:lnL>
                      <a:noFill/>
                    </a:lnL>
                    <a:lnR>
                      <a:noFill/>
                    </a:lnR>
                    <a:lnT>
                      <a:noFill/>
                    </a:lnT>
                    <a:lnB>
                      <a:noFill/>
                    </a:lnB>
                    <a:solidFill>
                      <a:srgbClr val="F9F9F9"/>
                    </a:solidFill>
                  </a:tcPr>
                </a:tc>
                <a:extLst>
                  <a:ext uri="{0D108BD9-81ED-4DB2-BD59-A6C34878D82A}">
                    <a16:rowId xmlns:a16="http://schemas.microsoft.com/office/drawing/2014/main" val="10000"/>
                  </a:ext>
                </a:extLst>
              </a:tr>
              <a:tr h="623658">
                <a:tc>
                  <a:txBody>
                    <a:bodyPr/>
                    <a:lstStyle/>
                    <a:p>
                      <a:pPr fontAlgn="t"/>
                      <a:r>
                        <a:rPr lang="en-US" sz="1200" dirty="0">
                          <a:effectLst/>
                        </a:rPr>
                        <a:t>Molybdenum </a:t>
                      </a:r>
                    </a:p>
                    <a:p>
                      <a:pPr fontAlgn="t"/>
                      <a:r>
                        <a:rPr lang="en-US" sz="1200" dirty="0">
                          <a:effectLst/>
                        </a:rPr>
                        <a:t>(trace amounts)</a:t>
                      </a:r>
                    </a:p>
                  </a:txBody>
                  <a:tcPr marL="11247" marR="11247" marT="11247" marB="11247">
                    <a:lnL>
                      <a:noFill/>
                    </a:lnL>
                    <a:lnR>
                      <a:noFill/>
                    </a:lnR>
                    <a:lnT>
                      <a:noFill/>
                    </a:lnT>
                    <a:lnB>
                      <a:noFill/>
                    </a:lnB>
                    <a:solidFill>
                      <a:srgbClr val="FFFFFF"/>
                    </a:solidFill>
                  </a:tcPr>
                </a:tc>
                <a:tc>
                  <a:txBody>
                    <a:bodyPr/>
                    <a:lstStyle/>
                    <a:p>
                      <a:pPr fontAlgn="t"/>
                      <a:r>
                        <a:rPr lang="en-US" sz="1200" dirty="0">
                          <a:effectLst/>
                        </a:rPr>
                        <a:t>Acts as a cofactor for three essential enzymes in humans: sulfite oxidase, xanthine oxidase, and aldehyde oxidase</a:t>
                      </a:r>
                    </a:p>
                  </a:txBody>
                  <a:tcPr marL="11247" marR="11247" marT="11247" marB="11247">
                    <a:lnL>
                      <a:noFill/>
                    </a:lnL>
                    <a:lnR>
                      <a:noFill/>
                    </a:lnR>
                    <a:lnT>
                      <a:noFill/>
                    </a:lnT>
                    <a:lnB>
                      <a:noFill/>
                    </a:lnB>
                    <a:solidFill>
                      <a:srgbClr val="FFFFFF"/>
                    </a:solidFill>
                  </a:tcPr>
                </a:tc>
                <a:tc>
                  <a:txBody>
                    <a:bodyPr/>
                    <a:lstStyle/>
                    <a:p>
                      <a:pPr fontAlgn="t"/>
                      <a:r>
                        <a:rPr lang="en-US" sz="1200" dirty="0">
                          <a:effectLst/>
                        </a:rPr>
                        <a:t>Molybdenum deficiency is rare</a:t>
                      </a:r>
                    </a:p>
                  </a:txBody>
                  <a:tcPr marL="11247" marR="11247" marT="11247" marB="11247">
                    <a:lnL>
                      <a:noFill/>
                    </a:lnL>
                    <a:lnR>
                      <a:noFill/>
                    </a:lnR>
                    <a:lnT>
                      <a:noFill/>
                    </a:lnT>
                    <a:lnB>
                      <a:noFill/>
                    </a:lnB>
                    <a:solidFill>
                      <a:srgbClr val="FFFFFF"/>
                    </a:solidFill>
                  </a:tcPr>
                </a:tc>
                <a:tc>
                  <a:txBody>
                    <a:bodyPr/>
                    <a:lstStyle/>
                    <a:p>
                      <a:pPr fontAlgn="t"/>
                      <a:endParaRPr lang="en-US" sz="1200" dirty="0">
                        <a:effectLst/>
                      </a:endParaRPr>
                    </a:p>
                  </a:txBody>
                  <a:tcPr marL="11247" marR="11247" marT="11247" marB="11247">
                    <a:lnL>
                      <a:noFill/>
                    </a:lnL>
                    <a:lnR>
                      <a:noFill/>
                    </a:lnR>
                    <a:lnT>
                      <a:noFill/>
                    </a:lnT>
                    <a:lnB>
                      <a:noFill/>
                    </a:lnB>
                    <a:solidFill>
                      <a:srgbClr val="FFFFFF"/>
                    </a:solidFill>
                  </a:tcPr>
                </a:tc>
                <a:tc>
                  <a:txBody>
                    <a:bodyPr/>
                    <a:lstStyle/>
                    <a:p>
                      <a:pPr fontAlgn="t"/>
                      <a:endParaRPr lang="en-US" sz="1200" dirty="0">
                        <a:effectLst/>
                      </a:endParaRPr>
                    </a:p>
                  </a:txBody>
                  <a:tcPr marL="11247" marR="11247" marT="11247" marB="11247">
                    <a:lnL>
                      <a:noFill/>
                    </a:lnL>
                    <a:lnR>
                      <a:noFill/>
                    </a:lnR>
                    <a:lnT>
                      <a:noFill/>
                    </a:lnT>
                    <a:lnB>
                      <a:noFill/>
                    </a:lnB>
                    <a:solidFill>
                      <a:srgbClr val="FFFFFF"/>
                    </a:solidFill>
                  </a:tcPr>
                </a:tc>
                <a:extLst>
                  <a:ext uri="{0D108BD9-81ED-4DB2-BD59-A6C34878D82A}">
                    <a16:rowId xmlns:a16="http://schemas.microsoft.com/office/drawing/2014/main" val="10001"/>
                  </a:ext>
                </a:extLst>
              </a:tr>
              <a:tr h="451262">
                <a:tc>
                  <a:txBody>
                    <a:bodyPr/>
                    <a:lstStyle/>
                    <a:p>
                      <a:pPr fontAlgn="t"/>
                      <a:r>
                        <a:rPr lang="en-US" sz="1200" dirty="0">
                          <a:effectLst/>
                        </a:rPr>
                        <a:t>*Phosphorus</a:t>
                      </a:r>
                    </a:p>
                  </a:txBody>
                  <a:tcPr marL="11247" marR="11247" marT="11247" marB="11247">
                    <a:lnL>
                      <a:noFill/>
                    </a:lnL>
                    <a:lnR>
                      <a:noFill/>
                    </a:lnR>
                    <a:lnT>
                      <a:noFill/>
                    </a:lnT>
                    <a:lnB>
                      <a:noFill/>
                    </a:lnB>
                    <a:solidFill>
                      <a:srgbClr val="F9F9F9"/>
                    </a:solidFill>
                  </a:tcPr>
                </a:tc>
                <a:tc>
                  <a:txBody>
                    <a:bodyPr/>
                    <a:lstStyle/>
                    <a:p>
                      <a:pPr fontAlgn="t"/>
                      <a:r>
                        <a:rPr lang="en-US" sz="1200" dirty="0">
                          <a:effectLst/>
                        </a:rPr>
                        <a:t>A component of bones and teeth; helps regulate acid-base balance; nucleotide synthesis</a:t>
                      </a:r>
                    </a:p>
                  </a:txBody>
                  <a:tcPr marL="11247" marR="11247" marT="11247" marB="11247">
                    <a:lnL>
                      <a:noFill/>
                    </a:lnL>
                    <a:lnR>
                      <a:noFill/>
                    </a:lnR>
                    <a:lnT>
                      <a:noFill/>
                    </a:lnT>
                    <a:lnB>
                      <a:noFill/>
                    </a:lnB>
                    <a:solidFill>
                      <a:srgbClr val="F9F9F9"/>
                    </a:solidFill>
                  </a:tcPr>
                </a:tc>
                <a:tc>
                  <a:txBody>
                    <a:bodyPr/>
                    <a:lstStyle/>
                    <a:p>
                      <a:pPr fontAlgn="t"/>
                      <a:r>
                        <a:rPr lang="en-US" sz="1200">
                          <a:effectLst/>
                        </a:rPr>
                        <a:t>Weakness, bone abnormalities, calcium loss</a:t>
                      </a:r>
                    </a:p>
                  </a:txBody>
                  <a:tcPr marL="11247" marR="11247" marT="11247" marB="11247">
                    <a:lnL>
                      <a:noFill/>
                    </a:lnL>
                    <a:lnR>
                      <a:noFill/>
                    </a:lnR>
                    <a:lnT>
                      <a:noFill/>
                    </a:lnT>
                    <a:lnB>
                      <a:noFill/>
                    </a:lnB>
                    <a:solidFill>
                      <a:srgbClr val="F9F9F9"/>
                    </a:solidFill>
                  </a:tcPr>
                </a:tc>
                <a:tc>
                  <a:txBody>
                    <a:bodyPr/>
                    <a:lstStyle/>
                    <a:p>
                      <a:pPr fontAlgn="t"/>
                      <a:r>
                        <a:rPr lang="en-US" sz="1200" dirty="0">
                          <a:effectLst/>
                        </a:rPr>
                        <a:t>Not known, but excess</a:t>
                      </a:r>
                      <a:r>
                        <a:rPr lang="en-US" sz="1200" baseline="0" dirty="0">
                          <a:effectLst/>
                        </a:rPr>
                        <a:t> may depress absorption of iron and manganese</a:t>
                      </a:r>
                      <a:endParaRPr lang="en-US" sz="1200" dirty="0">
                        <a:effectLst/>
                      </a:endParaRPr>
                    </a:p>
                  </a:txBody>
                  <a:tcPr marL="11247" marR="11247" marT="11247" marB="11247">
                    <a:lnL>
                      <a:noFill/>
                    </a:lnL>
                    <a:lnR>
                      <a:noFill/>
                    </a:lnR>
                    <a:lnT>
                      <a:noFill/>
                    </a:lnT>
                    <a:lnB>
                      <a:noFill/>
                    </a:lnB>
                    <a:solidFill>
                      <a:srgbClr val="F9F9F9"/>
                    </a:solidFill>
                  </a:tcPr>
                </a:tc>
                <a:tc>
                  <a:txBody>
                    <a:bodyPr/>
                    <a:lstStyle/>
                    <a:p>
                      <a:pPr fontAlgn="t"/>
                      <a:r>
                        <a:rPr lang="en-US" sz="1200" dirty="0">
                          <a:effectLst/>
                        </a:rPr>
                        <a:t>Milk, hard cheese, whole grains, meats</a:t>
                      </a:r>
                    </a:p>
                  </a:txBody>
                  <a:tcPr marL="11247" marR="11247" marT="11247" marB="11247">
                    <a:lnL>
                      <a:noFill/>
                    </a:lnL>
                    <a:lnR>
                      <a:noFill/>
                    </a:lnR>
                    <a:lnT>
                      <a:noFill/>
                    </a:lnT>
                    <a:lnB>
                      <a:noFill/>
                    </a:lnB>
                    <a:solidFill>
                      <a:srgbClr val="F9F9F9"/>
                    </a:solidFill>
                  </a:tcPr>
                </a:tc>
                <a:extLst>
                  <a:ext uri="{0D108BD9-81ED-4DB2-BD59-A6C34878D82A}">
                    <a16:rowId xmlns:a16="http://schemas.microsoft.com/office/drawing/2014/main" val="10002"/>
                  </a:ext>
                </a:extLst>
              </a:tr>
              <a:tr h="385417">
                <a:tc>
                  <a:txBody>
                    <a:bodyPr/>
                    <a:lstStyle/>
                    <a:p>
                      <a:pPr fontAlgn="t"/>
                      <a:r>
                        <a:rPr lang="en-US" sz="1200" dirty="0">
                          <a:effectLst/>
                        </a:rPr>
                        <a:t>*Potassium</a:t>
                      </a:r>
                    </a:p>
                  </a:txBody>
                  <a:tcPr marL="11247" marR="11247" marT="11247" marB="11247">
                    <a:lnL>
                      <a:noFill/>
                    </a:lnL>
                    <a:lnR>
                      <a:noFill/>
                    </a:lnR>
                    <a:lnT>
                      <a:noFill/>
                    </a:lnT>
                    <a:lnB>
                      <a:noFill/>
                    </a:lnB>
                    <a:solidFill>
                      <a:srgbClr val="FFFFFF"/>
                    </a:solidFill>
                  </a:tcPr>
                </a:tc>
                <a:tc>
                  <a:txBody>
                    <a:bodyPr/>
                    <a:lstStyle/>
                    <a:p>
                      <a:pPr fontAlgn="t"/>
                      <a:r>
                        <a:rPr lang="en-US" sz="1200" dirty="0">
                          <a:effectLst/>
                        </a:rPr>
                        <a:t>Vital for muscles, heart, and nerve function</a:t>
                      </a:r>
                    </a:p>
                  </a:txBody>
                  <a:tcPr marL="11247" marR="11247" marT="11247" marB="11247">
                    <a:lnL>
                      <a:noFill/>
                    </a:lnL>
                    <a:lnR>
                      <a:noFill/>
                    </a:lnR>
                    <a:lnT>
                      <a:noFill/>
                    </a:lnT>
                    <a:lnB>
                      <a:noFill/>
                    </a:lnB>
                    <a:solidFill>
                      <a:srgbClr val="FFFFFF"/>
                    </a:solidFill>
                  </a:tcPr>
                </a:tc>
                <a:tc>
                  <a:txBody>
                    <a:bodyPr/>
                    <a:lstStyle/>
                    <a:p>
                      <a:pPr fontAlgn="t"/>
                      <a:r>
                        <a:rPr lang="en-US" sz="1200" dirty="0">
                          <a:effectLst/>
                        </a:rPr>
                        <a:t>Cardiac rhythm disturbance, muscle weakness</a:t>
                      </a:r>
                    </a:p>
                  </a:txBody>
                  <a:tcPr marL="11247" marR="11247" marT="11247" marB="11247">
                    <a:lnL>
                      <a:noFill/>
                    </a:lnL>
                    <a:lnR>
                      <a:noFill/>
                    </a:lnR>
                    <a:lnT>
                      <a:noFill/>
                    </a:lnT>
                    <a:lnB>
                      <a:noFill/>
                    </a:lnB>
                    <a:solidFill>
                      <a:srgbClr val="FFFFFF"/>
                    </a:solidFill>
                  </a:tcPr>
                </a:tc>
                <a:tc>
                  <a:txBody>
                    <a:bodyPr/>
                    <a:lstStyle/>
                    <a:p>
                      <a:pPr fontAlgn="t"/>
                      <a:r>
                        <a:rPr lang="en-US" sz="1200" dirty="0">
                          <a:effectLst/>
                        </a:rPr>
                        <a:t>Usually</a:t>
                      </a:r>
                      <a:r>
                        <a:rPr lang="en-US" sz="1200" baseline="0" dirty="0">
                          <a:effectLst/>
                        </a:rPr>
                        <a:t> a complication of renal failure or severe dehydration, but may result from severe alcoholism, </a:t>
                      </a:r>
                      <a:r>
                        <a:rPr lang="en-US" sz="1200" baseline="0" dirty="0" err="1">
                          <a:effectLst/>
                        </a:rPr>
                        <a:t>paresthesias</a:t>
                      </a:r>
                      <a:r>
                        <a:rPr lang="en-US" sz="1200" baseline="0" dirty="0">
                          <a:effectLst/>
                        </a:rPr>
                        <a:t>, muscular weakness, cardiac </a:t>
                      </a:r>
                      <a:endParaRPr lang="en-US" sz="1200" dirty="0">
                        <a:effectLst/>
                      </a:endParaRPr>
                    </a:p>
                  </a:txBody>
                  <a:tcPr marL="11247" marR="11247" marT="11247" marB="11247">
                    <a:lnL>
                      <a:noFill/>
                    </a:lnL>
                    <a:lnR>
                      <a:noFill/>
                    </a:lnR>
                    <a:lnT>
                      <a:noFill/>
                    </a:lnT>
                    <a:lnB>
                      <a:noFill/>
                    </a:lnB>
                    <a:solidFill>
                      <a:srgbClr val="FFFFFF"/>
                    </a:solidFill>
                  </a:tcPr>
                </a:tc>
                <a:tc>
                  <a:txBody>
                    <a:bodyPr/>
                    <a:lstStyle/>
                    <a:p>
                      <a:pPr fontAlgn="t"/>
                      <a:r>
                        <a:rPr lang="en-US" sz="1200" dirty="0">
                          <a:effectLst/>
                        </a:rPr>
                        <a:t>Legumes, potato skin, tomatoes, bananas</a:t>
                      </a:r>
                    </a:p>
                  </a:txBody>
                  <a:tcPr marL="11247" marR="11247" marT="11247" marB="11247">
                    <a:lnL>
                      <a:noFill/>
                    </a:lnL>
                    <a:lnR>
                      <a:noFill/>
                    </a:lnR>
                    <a:lnT>
                      <a:noFill/>
                    </a:lnT>
                    <a:lnB>
                      <a:noFill/>
                    </a:lnB>
                    <a:solidFill>
                      <a:srgbClr val="FFFFFF"/>
                    </a:solidFill>
                  </a:tcPr>
                </a:tc>
                <a:extLst>
                  <a:ext uri="{0D108BD9-81ED-4DB2-BD59-A6C34878D82A}">
                    <a16:rowId xmlns:a16="http://schemas.microsoft.com/office/drawing/2014/main" val="10003"/>
                  </a:ext>
                </a:extLst>
              </a:tr>
              <a:tr h="469145">
                <a:tc>
                  <a:txBody>
                    <a:bodyPr/>
                    <a:lstStyle/>
                    <a:p>
                      <a:pPr fontAlgn="t"/>
                      <a:r>
                        <a:rPr lang="en-US" sz="1200" dirty="0">
                          <a:effectLst/>
                        </a:rPr>
                        <a:t>Selenium </a:t>
                      </a:r>
                    </a:p>
                    <a:p>
                      <a:pPr fontAlgn="t"/>
                      <a:r>
                        <a:rPr lang="en-US" sz="1200" dirty="0">
                          <a:effectLst/>
                        </a:rPr>
                        <a:t>(trace amounts)</a:t>
                      </a:r>
                    </a:p>
                  </a:txBody>
                  <a:tcPr marL="11247" marR="11247" marT="11247" marB="11247">
                    <a:lnL>
                      <a:noFill/>
                    </a:lnL>
                    <a:lnR>
                      <a:noFill/>
                    </a:lnR>
                    <a:lnT>
                      <a:noFill/>
                    </a:lnT>
                    <a:lnB>
                      <a:noFill/>
                    </a:lnB>
                    <a:solidFill>
                      <a:srgbClr val="F9F9F9"/>
                    </a:solidFill>
                  </a:tcPr>
                </a:tc>
                <a:tc>
                  <a:txBody>
                    <a:bodyPr/>
                    <a:lstStyle/>
                    <a:p>
                      <a:pPr fontAlgn="t"/>
                      <a:r>
                        <a:rPr lang="en-US" sz="1200">
                          <a:effectLst/>
                        </a:rPr>
                        <a:t>A cofactor essential to activity of antioxidant enzymes like glutathione peroxidase; trace amounts are required</a:t>
                      </a:r>
                    </a:p>
                  </a:txBody>
                  <a:tcPr marL="11247" marR="11247" marT="11247" marB="11247">
                    <a:lnL>
                      <a:noFill/>
                    </a:lnL>
                    <a:lnR>
                      <a:noFill/>
                    </a:lnR>
                    <a:lnT>
                      <a:noFill/>
                    </a:lnT>
                    <a:lnB>
                      <a:noFill/>
                    </a:lnB>
                    <a:solidFill>
                      <a:srgbClr val="F9F9F9"/>
                    </a:solidFill>
                  </a:tcPr>
                </a:tc>
                <a:tc>
                  <a:txBody>
                    <a:bodyPr/>
                    <a:lstStyle/>
                    <a:p>
                      <a:pPr fontAlgn="t"/>
                      <a:r>
                        <a:rPr lang="en-US" sz="1200" dirty="0">
                          <a:effectLst/>
                        </a:rPr>
                        <a:t>Selenium deficiency is rare but can cause oxidative damage</a:t>
                      </a:r>
                    </a:p>
                  </a:txBody>
                  <a:tcPr marL="11247" marR="11247" marT="11247" marB="11247">
                    <a:lnL>
                      <a:noFill/>
                    </a:lnL>
                    <a:lnR>
                      <a:noFill/>
                    </a:lnR>
                    <a:lnT>
                      <a:noFill/>
                    </a:lnT>
                    <a:lnB>
                      <a:noFill/>
                    </a:lnB>
                    <a:solidFill>
                      <a:srgbClr val="F9F9F9"/>
                    </a:solidFill>
                  </a:tcPr>
                </a:tc>
                <a:tc>
                  <a:txBody>
                    <a:bodyPr/>
                    <a:lstStyle/>
                    <a:p>
                      <a:pPr fontAlgn="t"/>
                      <a:r>
                        <a:rPr lang="en-US" sz="1200" dirty="0">
                          <a:effectLst/>
                        </a:rPr>
                        <a:t>Nausea,</a:t>
                      </a:r>
                      <a:r>
                        <a:rPr lang="en-US" sz="1200" baseline="0" dirty="0">
                          <a:effectLst/>
                        </a:rPr>
                        <a:t> vomiting, irritability, fatigue, weight loss, loss of hair</a:t>
                      </a:r>
                      <a:endParaRPr lang="en-US" sz="1200" dirty="0">
                        <a:effectLst/>
                      </a:endParaRPr>
                    </a:p>
                  </a:txBody>
                  <a:tcPr marL="11247" marR="11247" marT="11247" marB="11247">
                    <a:lnL>
                      <a:noFill/>
                    </a:lnL>
                    <a:lnR>
                      <a:noFill/>
                    </a:lnR>
                    <a:lnT>
                      <a:noFill/>
                    </a:lnT>
                    <a:lnB>
                      <a:noFill/>
                    </a:lnB>
                    <a:solidFill>
                      <a:srgbClr val="F9F9F9"/>
                    </a:solidFill>
                  </a:tcPr>
                </a:tc>
                <a:tc>
                  <a:txBody>
                    <a:bodyPr/>
                    <a:lstStyle/>
                    <a:p>
                      <a:pPr fontAlgn="t"/>
                      <a:r>
                        <a:rPr lang="en-US" sz="1200" dirty="0">
                          <a:effectLst/>
                        </a:rPr>
                        <a:t>Common in most foods</a:t>
                      </a:r>
                    </a:p>
                  </a:txBody>
                  <a:tcPr marL="11247" marR="11247" marT="11247" marB="11247">
                    <a:lnL>
                      <a:noFill/>
                    </a:lnL>
                    <a:lnR>
                      <a:noFill/>
                    </a:lnR>
                    <a:lnT>
                      <a:noFill/>
                    </a:lnT>
                    <a:lnB>
                      <a:noFill/>
                    </a:lnB>
                    <a:solidFill>
                      <a:srgbClr val="F9F9F9"/>
                    </a:solidFill>
                  </a:tcPr>
                </a:tc>
                <a:extLst>
                  <a:ext uri="{0D108BD9-81ED-4DB2-BD59-A6C34878D82A}">
                    <a16:rowId xmlns:a16="http://schemas.microsoft.com/office/drawing/2014/main" val="10004"/>
                  </a:ext>
                </a:extLst>
              </a:tr>
              <a:tr h="463137">
                <a:tc>
                  <a:txBody>
                    <a:bodyPr/>
                    <a:lstStyle/>
                    <a:p>
                      <a:pPr fontAlgn="t"/>
                      <a:r>
                        <a:rPr lang="en-US" sz="1200">
                          <a:effectLst/>
                        </a:rPr>
                        <a:t>*Sodium</a:t>
                      </a:r>
                    </a:p>
                  </a:txBody>
                  <a:tcPr marL="11247" marR="11247" marT="11247" marB="11247">
                    <a:lnL>
                      <a:noFill/>
                    </a:lnL>
                    <a:lnR>
                      <a:noFill/>
                    </a:lnR>
                    <a:lnT>
                      <a:noFill/>
                    </a:lnT>
                    <a:lnB>
                      <a:noFill/>
                    </a:lnB>
                    <a:solidFill>
                      <a:srgbClr val="FFFFFF"/>
                    </a:solidFill>
                  </a:tcPr>
                </a:tc>
                <a:tc>
                  <a:txBody>
                    <a:bodyPr/>
                    <a:lstStyle/>
                    <a:p>
                      <a:pPr fontAlgn="t"/>
                      <a:r>
                        <a:rPr lang="en-US" sz="1200">
                          <a:effectLst/>
                        </a:rPr>
                        <a:t>Systemic electrolyte required for many functions; acid-base balance; water balance; nerve function</a:t>
                      </a:r>
                    </a:p>
                  </a:txBody>
                  <a:tcPr marL="11247" marR="11247" marT="11247" marB="11247">
                    <a:lnL>
                      <a:noFill/>
                    </a:lnL>
                    <a:lnR>
                      <a:noFill/>
                    </a:lnR>
                    <a:lnT>
                      <a:noFill/>
                    </a:lnT>
                    <a:lnB>
                      <a:noFill/>
                    </a:lnB>
                    <a:solidFill>
                      <a:srgbClr val="FFFFFF"/>
                    </a:solidFill>
                  </a:tcPr>
                </a:tc>
                <a:tc>
                  <a:txBody>
                    <a:bodyPr/>
                    <a:lstStyle/>
                    <a:p>
                      <a:pPr fontAlgn="t"/>
                      <a:r>
                        <a:rPr lang="en-US" sz="1200">
                          <a:effectLst/>
                        </a:rPr>
                        <a:t>Muscle cramps, fatigue, reduced appetite</a:t>
                      </a:r>
                    </a:p>
                  </a:txBody>
                  <a:tcPr marL="11247" marR="11247" marT="11247" marB="11247">
                    <a:lnL>
                      <a:noFill/>
                    </a:lnL>
                    <a:lnR>
                      <a:noFill/>
                    </a:lnR>
                    <a:lnT>
                      <a:noFill/>
                    </a:lnT>
                    <a:lnB>
                      <a:noFill/>
                    </a:lnB>
                    <a:solidFill>
                      <a:srgbClr val="FFFFFF"/>
                    </a:solidFill>
                  </a:tcPr>
                </a:tc>
                <a:tc>
                  <a:txBody>
                    <a:bodyPr/>
                    <a:lstStyle/>
                    <a:p>
                      <a:pPr fontAlgn="t"/>
                      <a:r>
                        <a:rPr lang="en-US" sz="1200" dirty="0">
                          <a:effectLst/>
                        </a:rPr>
                        <a:t>Hypertension and edema</a:t>
                      </a:r>
                    </a:p>
                  </a:txBody>
                  <a:tcPr marL="11247" marR="11247" marT="11247" marB="11247">
                    <a:lnL>
                      <a:noFill/>
                    </a:lnL>
                    <a:lnR>
                      <a:noFill/>
                    </a:lnR>
                    <a:lnT>
                      <a:noFill/>
                    </a:lnT>
                    <a:lnB>
                      <a:noFill/>
                    </a:lnB>
                    <a:solidFill>
                      <a:srgbClr val="FFFFFF"/>
                    </a:solidFill>
                  </a:tcPr>
                </a:tc>
                <a:tc>
                  <a:txBody>
                    <a:bodyPr/>
                    <a:lstStyle/>
                    <a:p>
                      <a:pPr fontAlgn="t"/>
                      <a:r>
                        <a:rPr lang="en-US" sz="1200" dirty="0">
                          <a:effectLst/>
                        </a:rPr>
                        <a:t>Table salt</a:t>
                      </a:r>
                    </a:p>
                  </a:txBody>
                  <a:tcPr marL="11247" marR="11247" marT="11247" marB="11247">
                    <a:lnL>
                      <a:noFill/>
                    </a:lnL>
                    <a:lnR>
                      <a:noFill/>
                    </a:lnR>
                    <a:lnT>
                      <a:noFill/>
                    </a:lnT>
                    <a:lnB>
                      <a:noFill/>
                    </a:lnB>
                    <a:solidFill>
                      <a:srgbClr val="FFFFFF"/>
                    </a:solidFill>
                  </a:tcPr>
                </a:tc>
                <a:extLst>
                  <a:ext uri="{0D108BD9-81ED-4DB2-BD59-A6C34878D82A}">
                    <a16:rowId xmlns:a16="http://schemas.microsoft.com/office/drawing/2014/main" val="10005"/>
                  </a:ext>
                </a:extLst>
              </a:tr>
              <a:tr h="819398">
                <a:tc>
                  <a:txBody>
                    <a:bodyPr/>
                    <a:lstStyle/>
                    <a:p>
                      <a:pPr fontAlgn="t"/>
                      <a:r>
                        <a:rPr lang="en-US" sz="1200" dirty="0">
                          <a:effectLst/>
                        </a:rPr>
                        <a:t>Sulfur</a:t>
                      </a:r>
                    </a:p>
                  </a:txBody>
                  <a:tcPr marL="11247" marR="11247" marT="11247" marB="11247">
                    <a:lnL>
                      <a:noFill/>
                    </a:lnL>
                    <a:lnR>
                      <a:noFill/>
                    </a:lnR>
                    <a:lnT>
                      <a:noFill/>
                    </a:lnT>
                    <a:lnB>
                      <a:noFill/>
                    </a:lnB>
                    <a:solidFill>
                      <a:srgbClr val="F9F9F9"/>
                    </a:solidFill>
                  </a:tcPr>
                </a:tc>
                <a:tc>
                  <a:txBody>
                    <a:bodyPr/>
                    <a:lstStyle/>
                    <a:p>
                      <a:pPr fontAlgn="t"/>
                      <a:r>
                        <a:rPr lang="en-US" sz="1200" dirty="0">
                          <a:effectLst/>
                        </a:rPr>
                        <a:t>Essential constituent</a:t>
                      </a:r>
                      <a:r>
                        <a:rPr lang="en-US" sz="1200" baseline="0" dirty="0">
                          <a:effectLst/>
                        </a:rPr>
                        <a:t> of many proteins (insulin), some vitamins (thiamin and biotin), found in </a:t>
                      </a:r>
                      <a:r>
                        <a:rPr lang="en-US" sz="1200" baseline="0" dirty="0" err="1">
                          <a:effectLst/>
                        </a:rPr>
                        <a:t>mucopolysaccharides</a:t>
                      </a:r>
                      <a:r>
                        <a:rPr lang="en-US" sz="1200" baseline="0" dirty="0">
                          <a:effectLst/>
                        </a:rPr>
                        <a:t> present in cartilage tendons and bones</a:t>
                      </a:r>
                      <a:endParaRPr lang="en-US" sz="1200" dirty="0">
                        <a:effectLst/>
                      </a:endParaRPr>
                    </a:p>
                  </a:txBody>
                  <a:tcPr marL="11247" marR="11247" marT="11247" marB="11247">
                    <a:lnL>
                      <a:noFill/>
                    </a:lnL>
                    <a:lnR>
                      <a:noFill/>
                    </a:lnR>
                    <a:lnT>
                      <a:noFill/>
                    </a:lnT>
                    <a:lnB>
                      <a:noFill/>
                    </a:lnB>
                    <a:solidFill>
                      <a:srgbClr val="F9F9F9"/>
                    </a:solidFill>
                  </a:tcPr>
                </a:tc>
                <a:tc>
                  <a:txBody>
                    <a:bodyPr/>
                    <a:lstStyle/>
                    <a:p>
                      <a:pPr fontAlgn="t"/>
                      <a:r>
                        <a:rPr lang="en-US" sz="1200" dirty="0">
                          <a:effectLst/>
                        </a:rPr>
                        <a:t>Not known</a:t>
                      </a:r>
                    </a:p>
                  </a:txBody>
                  <a:tcPr marL="11247" marR="11247" marT="11247" marB="11247">
                    <a:lnL>
                      <a:noFill/>
                    </a:lnL>
                    <a:lnR>
                      <a:noFill/>
                    </a:lnR>
                    <a:lnT>
                      <a:noFill/>
                    </a:lnT>
                    <a:lnB>
                      <a:noFill/>
                    </a:lnB>
                    <a:solidFill>
                      <a:srgbClr val="F9F9F9"/>
                    </a:solidFill>
                  </a:tcPr>
                </a:tc>
                <a:tc>
                  <a:txBody>
                    <a:bodyPr/>
                    <a:lstStyle/>
                    <a:p>
                      <a:pPr fontAlgn="t"/>
                      <a:r>
                        <a:rPr lang="en-US" sz="1200" dirty="0">
                          <a:effectLst/>
                        </a:rPr>
                        <a:t>Not known</a:t>
                      </a:r>
                    </a:p>
                  </a:txBody>
                  <a:tcPr marL="11247" marR="11247" marT="11247" marB="11247">
                    <a:lnL>
                      <a:noFill/>
                    </a:lnL>
                    <a:lnR>
                      <a:noFill/>
                    </a:lnR>
                    <a:lnT>
                      <a:noFill/>
                    </a:lnT>
                    <a:lnB>
                      <a:noFill/>
                    </a:lnB>
                    <a:solidFill>
                      <a:srgbClr val="F9F9F9"/>
                    </a:solidFill>
                  </a:tcPr>
                </a:tc>
                <a:tc>
                  <a:txBody>
                    <a:bodyPr/>
                    <a:lstStyle/>
                    <a:p>
                      <a:pPr fontAlgn="t"/>
                      <a:r>
                        <a:rPr lang="en-US" sz="1200" dirty="0">
                          <a:effectLst/>
                        </a:rPr>
                        <a:t>Meat, milk, eggs, legumes, </a:t>
                      </a:r>
                    </a:p>
                  </a:txBody>
                  <a:tcPr marL="11247" marR="11247" marT="11247" marB="11247">
                    <a:lnL>
                      <a:noFill/>
                    </a:lnL>
                    <a:lnR>
                      <a:noFill/>
                    </a:lnR>
                    <a:lnT>
                      <a:noFill/>
                    </a:lnT>
                    <a:lnB>
                      <a:noFill/>
                    </a:lnB>
                    <a:solidFill>
                      <a:srgbClr val="F9F9F9"/>
                    </a:solidFill>
                  </a:tcPr>
                </a:tc>
                <a:extLst>
                  <a:ext uri="{0D108BD9-81ED-4DB2-BD59-A6C34878D82A}">
                    <a16:rowId xmlns:a16="http://schemas.microsoft.com/office/drawing/2014/main" val="10006"/>
                  </a:ext>
                </a:extLst>
              </a:tr>
              <a:tr h="740727">
                <a:tc>
                  <a:txBody>
                    <a:bodyPr/>
                    <a:lstStyle/>
                    <a:p>
                      <a:pPr fontAlgn="t"/>
                      <a:r>
                        <a:rPr lang="en-US" sz="1200" dirty="0">
                          <a:effectLst/>
                        </a:rPr>
                        <a:t>Zinc </a:t>
                      </a:r>
                    </a:p>
                    <a:p>
                      <a:pPr fontAlgn="t"/>
                      <a:r>
                        <a:rPr lang="en-US" sz="1200" dirty="0">
                          <a:effectLst/>
                        </a:rPr>
                        <a:t>(trace amounts)</a:t>
                      </a:r>
                    </a:p>
                  </a:txBody>
                  <a:tcPr marL="11247" marR="11247" marT="11247" marB="11247">
                    <a:lnL>
                      <a:noFill/>
                    </a:lnL>
                    <a:lnR>
                      <a:noFill/>
                    </a:lnR>
                    <a:lnT>
                      <a:noFill/>
                    </a:lnT>
                    <a:lnB>
                      <a:noFill/>
                    </a:lnB>
                    <a:solidFill>
                      <a:srgbClr val="F9F9F9"/>
                    </a:solidFill>
                  </a:tcPr>
                </a:tc>
                <a:tc>
                  <a:txBody>
                    <a:bodyPr/>
                    <a:lstStyle/>
                    <a:p>
                      <a:pPr fontAlgn="t"/>
                      <a:r>
                        <a:rPr lang="en-US" sz="1200">
                          <a:effectLst/>
                        </a:rPr>
                        <a:t>Required for several enzymes such as carboxypeptidase, liver alcohol dehydrogenase, and carbonic anhydrase</a:t>
                      </a:r>
                    </a:p>
                  </a:txBody>
                  <a:tcPr marL="11247" marR="11247" marT="11247" marB="11247">
                    <a:lnL>
                      <a:noFill/>
                    </a:lnL>
                    <a:lnR>
                      <a:noFill/>
                    </a:lnR>
                    <a:lnT>
                      <a:noFill/>
                    </a:lnT>
                    <a:lnB>
                      <a:noFill/>
                    </a:lnB>
                    <a:solidFill>
                      <a:srgbClr val="F9F9F9"/>
                    </a:solidFill>
                  </a:tcPr>
                </a:tc>
                <a:tc>
                  <a:txBody>
                    <a:bodyPr/>
                    <a:lstStyle/>
                    <a:p>
                      <a:pPr fontAlgn="t"/>
                      <a:r>
                        <a:rPr lang="en-US" sz="1200">
                          <a:effectLst/>
                        </a:rPr>
                        <a:t>Anemia, poor wound healing, can lead to short stature</a:t>
                      </a:r>
                    </a:p>
                  </a:txBody>
                  <a:tcPr marL="11247" marR="11247" marT="11247" marB="11247">
                    <a:lnL>
                      <a:noFill/>
                    </a:lnL>
                    <a:lnR>
                      <a:noFill/>
                    </a:lnR>
                    <a:lnT>
                      <a:noFill/>
                    </a:lnT>
                    <a:lnB>
                      <a:noFill/>
                    </a:lnB>
                    <a:solidFill>
                      <a:srgbClr val="F9F9F9"/>
                    </a:solidFill>
                  </a:tcPr>
                </a:tc>
                <a:tc>
                  <a:txBody>
                    <a:bodyPr/>
                    <a:lstStyle/>
                    <a:p>
                      <a:pPr fontAlgn="t"/>
                      <a:r>
                        <a:rPr lang="en-US" sz="1200" dirty="0">
                          <a:effectLst/>
                        </a:rPr>
                        <a:t>Difficulty in walking, slurred speech, tremors, interferes</a:t>
                      </a:r>
                      <a:r>
                        <a:rPr lang="en-US" sz="1200" baseline="0" dirty="0">
                          <a:effectLst/>
                        </a:rPr>
                        <a:t> with body’s ability to absorb copper, which can lead to weakened immunity  </a:t>
                      </a:r>
                      <a:endParaRPr lang="en-US" sz="1200" dirty="0">
                        <a:effectLst/>
                      </a:endParaRPr>
                    </a:p>
                  </a:txBody>
                  <a:tcPr marL="11247" marR="11247" marT="11247" marB="11247">
                    <a:lnL>
                      <a:noFill/>
                    </a:lnL>
                    <a:lnR>
                      <a:noFill/>
                    </a:lnR>
                    <a:lnT>
                      <a:noFill/>
                    </a:lnT>
                    <a:lnB>
                      <a:noFill/>
                    </a:lnB>
                    <a:solidFill>
                      <a:srgbClr val="F9F9F9"/>
                    </a:solidFill>
                  </a:tcPr>
                </a:tc>
                <a:tc>
                  <a:txBody>
                    <a:bodyPr/>
                    <a:lstStyle/>
                    <a:p>
                      <a:pPr fontAlgn="t"/>
                      <a:r>
                        <a:rPr lang="en-US" sz="1200" dirty="0">
                          <a:effectLst/>
                        </a:rPr>
                        <a:t>Common in most foods</a:t>
                      </a:r>
                    </a:p>
                  </a:txBody>
                  <a:tcPr marL="11247" marR="11247" marT="11247" marB="11247">
                    <a:lnL>
                      <a:noFill/>
                    </a:lnL>
                    <a:lnR>
                      <a:noFill/>
                    </a:lnR>
                    <a:lnT>
                      <a:noFill/>
                    </a:lnT>
                    <a:lnB>
                      <a:noFill/>
                    </a:lnB>
                    <a:solidFill>
                      <a:srgbClr val="F9F9F9"/>
                    </a:solidFill>
                  </a:tcPr>
                </a:tc>
                <a:extLst>
                  <a:ext uri="{0D108BD9-81ED-4DB2-BD59-A6C34878D82A}">
                    <a16:rowId xmlns:a16="http://schemas.microsoft.com/office/drawing/2014/main" val="10007"/>
                  </a:ext>
                </a:extLst>
              </a:tr>
            </a:tbl>
          </a:graphicData>
        </a:graphic>
      </p:graphicFrame>
      <p:sp>
        <p:nvSpPr>
          <p:cNvPr id="10" name="TextBox 9">
            <a:extLst>
              <a:ext uri="{FF2B5EF4-FFF2-40B4-BE49-F238E27FC236}">
                <a16:creationId xmlns:a16="http://schemas.microsoft.com/office/drawing/2014/main" id="{AD6AA368-A08C-425A-06CB-C382DAB37049}"/>
              </a:ext>
            </a:extLst>
          </p:cNvPr>
          <p:cNvSpPr txBox="1"/>
          <p:nvPr/>
        </p:nvSpPr>
        <p:spPr>
          <a:xfrm>
            <a:off x="241125" y="6496784"/>
            <a:ext cx="3396343" cy="307777"/>
          </a:xfrm>
          <a:prstGeom prst="rect">
            <a:avLst/>
          </a:prstGeom>
          <a:noFill/>
        </p:spPr>
        <p:txBody>
          <a:bodyPr wrap="square" rtlCol="0">
            <a:spAutoFit/>
          </a:bodyPr>
          <a:lstStyle/>
          <a:p>
            <a:r>
              <a:rPr lang="en-US" sz="1400" b="0" i="0" kern="1200" dirty="0">
                <a:solidFill>
                  <a:schemeClr val="tx1"/>
                </a:solidFill>
                <a:effectLst/>
                <a:latin typeface="+mn-lt"/>
                <a:ea typeface="+mn-ea"/>
                <a:cs typeface="+mn-cs"/>
              </a:rPr>
              <a:t>*Greater than 200mg/day required</a:t>
            </a:r>
            <a:endParaRPr lang="en-US" sz="1400" dirty="0">
              <a:effectLst/>
            </a:endParaRPr>
          </a:p>
        </p:txBody>
      </p:sp>
    </p:spTree>
    <p:extLst>
      <p:ext uri="{BB962C8B-B14F-4D97-AF65-F5344CB8AC3E}">
        <p14:creationId xmlns:p14="http://schemas.microsoft.com/office/powerpoint/2010/main" val="3082814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A473-4537-B374-7EAE-1C2D54CE31C3}"/>
              </a:ext>
            </a:extLst>
          </p:cNvPr>
          <p:cNvSpPr>
            <a:spLocks noGrp="1"/>
          </p:cNvSpPr>
          <p:nvPr>
            <p:ph type="title"/>
          </p:nvPr>
        </p:nvSpPr>
        <p:spPr>
          <a:xfrm>
            <a:off x="838200" y="0"/>
            <a:ext cx="10515600" cy="946840"/>
          </a:xfrm>
        </p:spPr>
        <p:txBody>
          <a:bodyPr/>
          <a:lstStyle/>
          <a:p>
            <a:pPr algn="ctr"/>
            <a:r>
              <a:rPr lang="en-US" dirty="0"/>
              <a:t>Metabolic Disorders</a:t>
            </a:r>
          </a:p>
        </p:txBody>
      </p:sp>
      <p:sp>
        <p:nvSpPr>
          <p:cNvPr id="3" name="Content Placeholder 2">
            <a:extLst>
              <a:ext uri="{FF2B5EF4-FFF2-40B4-BE49-F238E27FC236}">
                <a16:creationId xmlns:a16="http://schemas.microsoft.com/office/drawing/2014/main" id="{5288A3EC-7F1C-380B-02F9-30470AE76CA6}"/>
              </a:ext>
            </a:extLst>
          </p:cNvPr>
          <p:cNvSpPr>
            <a:spLocks noGrp="1"/>
          </p:cNvSpPr>
          <p:nvPr>
            <p:ph idx="1"/>
          </p:nvPr>
        </p:nvSpPr>
        <p:spPr>
          <a:xfrm>
            <a:off x="173831" y="1114425"/>
            <a:ext cx="11844338" cy="5557837"/>
          </a:xfrm>
        </p:spPr>
        <p:txBody>
          <a:bodyPr>
            <a:normAutofit/>
          </a:bodyPr>
          <a:lstStyle/>
          <a:p>
            <a:r>
              <a:rPr lang="en-US" dirty="0"/>
              <a:t>Physiological disruptions</a:t>
            </a:r>
          </a:p>
          <a:p>
            <a:pPr lvl="1">
              <a:spcBef>
                <a:spcPts val="1000"/>
              </a:spcBef>
            </a:pPr>
            <a:r>
              <a:rPr lang="en-US" dirty="0"/>
              <a:t>Cushing Syndrome</a:t>
            </a:r>
          </a:p>
          <a:p>
            <a:pPr lvl="1">
              <a:spcBef>
                <a:spcPts val="1000"/>
              </a:spcBef>
            </a:pPr>
            <a:r>
              <a:rPr lang="en-US" dirty="0"/>
              <a:t>Addison’s disease</a:t>
            </a:r>
          </a:p>
          <a:p>
            <a:r>
              <a:rPr lang="en-US" dirty="0"/>
              <a:t>Genetic disorders</a:t>
            </a:r>
          </a:p>
          <a:p>
            <a:pPr lvl="1">
              <a:spcBef>
                <a:spcPts val="1000"/>
              </a:spcBef>
            </a:pPr>
            <a:r>
              <a:rPr lang="en-US" dirty="0"/>
              <a:t>Pyruvate Dehydrogenase Complex Deficiency – genetic disorder that results from the lack of the enzyme needed to convert pyruvate to acetyl-CoA which slows progress of the Krebs cycle that effects ATP synthesis and can lead to degenerative diseases effecting the nervous system.</a:t>
            </a:r>
          </a:p>
          <a:p>
            <a:pPr lvl="1">
              <a:spcBef>
                <a:spcPts val="1000"/>
              </a:spcBef>
            </a:pPr>
            <a:r>
              <a:rPr lang="en-US" dirty="0"/>
              <a:t>Phenylketonuria (PKU) – genetic disorder that results from the lack of the enzyme needed to convert phenylalanine (PHE) to tyrosine (TYR) which can lead to toxic levels of accumulation that effect central nervous system development and functioning</a:t>
            </a:r>
          </a:p>
          <a:p>
            <a:r>
              <a:rPr lang="en-US" dirty="0"/>
              <a:t>Obesity- having a </a:t>
            </a:r>
            <a:r>
              <a:rPr lang="en-US" b="1" dirty="0"/>
              <a:t>body mass index</a:t>
            </a:r>
            <a:r>
              <a:rPr lang="en-US" dirty="0"/>
              <a:t> (</a:t>
            </a:r>
            <a:r>
              <a:rPr lang="en-US" b="1" dirty="0"/>
              <a:t>BMI</a:t>
            </a:r>
            <a:r>
              <a:rPr lang="en-US" dirty="0"/>
              <a:t>) or weight-to-height ratio of 30kg/m</a:t>
            </a:r>
            <a:r>
              <a:rPr lang="en-US" baseline="30000" dirty="0"/>
              <a:t>2</a:t>
            </a:r>
            <a:r>
              <a:rPr lang="en-US" dirty="0"/>
              <a:t> or higher</a:t>
            </a:r>
          </a:p>
          <a:p>
            <a:endParaRPr lang="en-US" dirty="0"/>
          </a:p>
        </p:txBody>
      </p:sp>
    </p:spTree>
    <p:extLst>
      <p:ext uri="{BB962C8B-B14F-4D97-AF65-F5344CB8AC3E}">
        <p14:creationId xmlns:p14="http://schemas.microsoft.com/office/powerpoint/2010/main" val="824776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029" y="0"/>
            <a:ext cx="10515600" cy="946840"/>
          </a:xfrm>
        </p:spPr>
        <p:txBody>
          <a:bodyPr/>
          <a:lstStyle/>
          <a:p>
            <a:pPr algn="ctr"/>
            <a:r>
              <a:rPr lang="en-US" dirty="0"/>
              <a:t>Metabolic Reactions</a:t>
            </a:r>
          </a:p>
        </p:txBody>
      </p:sp>
      <p:sp>
        <p:nvSpPr>
          <p:cNvPr id="4" name="Content Placeholder 3"/>
          <p:cNvSpPr>
            <a:spLocks noGrp="1"/>
          </p:cNvSpPr>
          <p:nvPr>
            <p:ph sz="half" idx="1"/>
          </p:nvPr>
        </p:nvSpPr>
        <p:spPr>
          <a:xfrm>
            <a:off x="243115" y="1559151"/>
            <a:ext cx="6012542" cy="5263698"/>
          </a:xfrm>
        </p:spPr>
        <p:txBody>
          <a:bodyPr>
            <a:normAutofit/>
          </a:bodyPr>
          <a:lstStyle/>
          <a:p>
            <a:pPr marL="0" indent="0">
              <a:buNone/>
            </a:pPr>
            <a:r>
              <a:rPr lang="en-US" dirty="0"/>
              <a:t>Catabolic</a:t>
            </a:r>
          </a:p>
          <a:p>
            <a:r>
              <a:rPr lang="en-US" dirty="0"/>
              <a:t>Breaking polymers into monomers</a:t>
            </a:r>
          </a:p>
          <a:p>
            <a:r>
              <a:rPr lang="en-US" dirty="0"/>
              <a:t>Energy released with breaking ATP bonds</a:t>
            </a:r>
          </a:p>
          <a:p>
            <a:pPr lvl="1"/>
            <a:r>
              <a:rPr lang="en-US" dirty="0"/>
              <a:t>Coupled to ATP synthesis (40%)</a:t>
            </a:r>
          </a:p>
          <a:p>
            <a:pPr lvl="1"/>
            <a:r>
              <a:rPr lang="en-US" dirty="0"/>
              <a:t>Most lost as heat (60%)</a:t>
            </a:r>
          </a:p>
          <a:p>
            <a:r>
              <a:rPr lang="en-US" dirty="0"/>
              <a:t>i.e. digesting nutrients</a:t>
            </a:r>
          </a:p>
          <a:p>
            <a:endParaRPr lang="en-US" dirty="0"/>
          </a:p>
        </p:txBody>
      </p:sp>
      <p:sp>
        <p:nvSpPr>
          <p:cNvPr id="6" name="Content Placeholder 5"/>
          <p:cNvSpPr>
            <a:spLocks noGrp="1"/>
          </p:cNvSpPr>
          <p:nvPr>
            <p:ph sz="half" idx="2"/>
          </p:nvPr>
        </p:nvSpPr>
        <p:spPr>
          <a:xfrm>
            <a:off x="6520543" y="1559151"/>
            <a:ext cx="5428342" cy="5125812"/>
          </a:xfrm>
        </p:spPr>
        <p:txBody>
          <a:bodyPr>
            <a:normAutofit/>
          </a:bodyPr>
          <a:lstStyle/>
          <a:p>
            <a:pPr marL="0" indent="0">
              <a:buNone/>
            </a:pPr>
            <a:r>
              <a:rPr lang="en-US" dirty="0"/>
              <a:t>Anabolic</a:t>
            </a:r>
          </a:p>
          <a:p>
            <a:r>
              <a:rPr lang="en-US" dirty="0"/>
              <a:t>Synthesizing polymers from monomers</a:t>
            </a:r>
          </a:p>
          <a:p>
            <a:pPr lvl="1"/>
            <a:r>
              <a:rPr lang="en-US" dirty="0"/>
              <a:t>Proteins from amino acids</a:t>
            </a:r>
          </a:p>
          <a:p>
            <a:pPr lvl="1"/>
            <a:r>
              <a:rPr lang="en-US" dirty="0"/>
              <a:t>Lipids from fatty acids</a:t>
            </a:r>
          </a:p>
          <a:p>
            <a:pPr lvl="1"/>
            <a:r>
              <a:rPr lang="en-US" dirty="0"/>
              <a:t>Polysaccharides from monosaccharides</a:t>
            </a:r>
          </a:p>
          <a:p>
            <a:r>
              <a:rPr lang="en-US" dirty="0"/>
              <a:t>ATP used to form bonds</a:t>
            </a:r>
          </a:p>
          <a:p>
            <a:r>
              <a:rPr lang="en-US" dirty="0" err="1"/>
              <a:t>i.e</a:t>
            </a:r>
            <a:r>
              <a:rPr lang="en-US" dirty="0"/>
              <a:t> storing nutrients and biosynthesis </a:t>
            </a:r>
            <a:r>
              <a:rPr lang="en-US" dirty="0" err="1"/>
              <a:t>rxns</a:t>
            </a:r>
            <a:r>
              <a:rPr lang="en-US" dirty="0"/>
              <a:t>                                                                                             </a:t>
            </a:r>
          </a:p>
        </p:txBody>
      </p:sp>
    </p:spTree>
    <p:extLst>
      <p:ext uri="{BB962C8B-B14F-4D97-AF65-F5344CB8AC3E}">
        <p14:creationId xmlns:p14="http://schemas.microsoft.com/office/powerpoint/2010/main" val="1997786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F9B19E-A7F8-A513-816D-70E6A4466762}"/>
              </a:ext>
            </a:extLst>
          </p:cNvPr>
          <p:cNvSpPr>
            <a:spLocks noGrp="1"/>
          </p:cNvSpPr>
          <p:nvPr>
            <p:ph type="title"/>
          </p:nvPr>
        </p:nvSpPr>
        <p:spPr>
          <a:xfrm>
            <a:off x="838200" y="0"/>
            <a:ext cx="10515600" cy="946840"/>
          </a:xfrm>
        </p:spPr>
        <p:txBody>
          <a:bodyPr/>
          <a:lstStyle/>
          <a:p>
            <a:pPr algn="ctr"/>
            <a:r>
              <a:rPr lang="en-US" dirty="0"/>
              <a:t>Sources of ATP</a:t>
            </a:r>
          </a:p>
        </p:txBody>
      </p:sp>
      <p:sp>
        <p:nvSpPr>
          <p:cNvPr id="6" name="Content Placeholder 5">
            <a:extLst>
              <a:ext uri="{FF2B5EF4-FFF2-40B4-BE49-F238E27FC236}">
                <a16:creationId xmlns:a16="http://schemas.microsoft.com/office/drawing/2014/main" id="{88D5FBCF-E010-9F76-977B-3869CE50ABDA}"/>
              </a:ext>
            </a:extLst>
          </p:cNvPr>
          <p:cNvSpPr>
            <a:spLocks noGrp="1"/>
          </p:cNvSpPr>
          <p:nvPr>
            <p:ph idx="1"/>
          </p:nvPr>
        </p:nvSpPr>
        <p:spPr>
          <a:xfrm>
            <a:off x="1" y="1510748"/>
            <a:ext cx="6604000" cy="5052422"/>
          </a:xfrm>
        </p:spPr>
        <p:txBody>
          <a:bodyPr/>
          <a:lstStyle/>
          <a:p>
            <a:r>
              <a:rPr lang="en-US" dirty="0"/>
              <a:t>Carbohydrates for energy</a:t>
            </a:r>
          </a:p>
          <a:p>
            <a:r>
              <a:rPr lang="en-US" dirty="0"/>
              <a:t>Lipids for energy or storage</a:t>
            </a:r>
          </a:p>
          <a:p>
            <a:r>
              <a:rPr lang="en-US" dirty="0"/>
              <a:t>Proteins for reuse or energy with starvation</a:t>
            </a:r>
          </a:p>
          <a:p>
            <a:r>
              <a:rPr lang="en-US" dirty="0"/>
              <a:t>Nucleic acids for DNA replication and protein synthesis</a:t>
            </a:r>
          </a:p>
          <a:p>
            <a:endParaRPr lang="en-US" dirty="0"/>
          </a:p>
        </p:txBody>
      </p:sp>
      <p:pic>
        <p:nvPicPr>
          <p:cNvPr id="7" name="Picture 6" descr="This flowchart shows how food is modified into lipids, carbohydrates, and protein, and the various catabolic reactions which convert food into energy.">
            <a:extLst>
              <a:ext uri="{FF2B5EF4-FFF2-40B4-BE49-F238E27FC236}">
                <a16:creationId xmlns:a16="http://schemas.microsoft.com/office/drawing/2014/main" id="{DC0576D5-2C0F-8C81-F102-D7C751BF5126}"/>
              </a:ext>
            </a:extLst>
          </p:cNvPr>
          <p:cNvPicPr>
            <a:picLocks noChangeAspect="1"/>
          </p:cNvPicPr>
          <p:nvPr/>
        </p:nvPicPr>
        <p:blipFill>
          <a:blip r:embed="rId2"/>
          <a:stretch>
            <a:fillRect/>
          </a:stretch>
        </p:blipFill>
        <p:spPr>
          <a:xfrm>
            <a:off x="6214801" y="1114318"/>
            <a:ext cx="5817542" cy="5347252"/>
          </a:xfrm>
          <a:prstGeom prst="rect">
            <a:avLst/>
          </a:prstGeom>
        </p:spPr>
      </p:pic>
    </p:spTree>
    <p:extLst>
      <p:ext uri="{BB962C8B-B14F-4D97-AF65-F5344CB8AC3E}">
        <p14:creationId xmlns:p14="http://schemas.microsoft.com/office/powerpoint/2010/main" val="2825595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0E0C-605F-E3EB-B8D2-B16D80CAA6AD}"/>
              </a:ext>
            </a:extLst>
          </p:cNvPr>
          <p:cNvSpPr>
            <a:spLocks noGrp="1"/>
          </p:cNvSpPr>
          <p:nvPr>
            <p:ph type="title"/>
          </p:nvPr>
        </p:nvSpPr>
        <p:spPr/>
        <p:txBody>
          <a:bodyPr/>
          <a:lstStyle/>
          <a:p>
            <a:pPr algn="ctr"/>
            <a:r>
              <a:rPr lang="en-US" dirty="0"/>
              <a:t>Catabolic Hormones</a:t>
            </a:r>
          </a:p>
        </p:txBody>
      </p:sp>
      <p:graphicFrame>
        <p:nvGraphicFramePr>
          <p:cNvPr id="4" name="Content Placeholder 3" descr="Table 9.1 This table summarizes the function of catabolic hormones.&#13;&#10;">
            <a:extLst>
              <a:ext uri="{FF2B5EF4-FFF2-40B4-BE49-F238E27FC236}">
                <a16:creationId xmlns:a16="http://schemas.microsoft.com/office/drawing/2014/main" id="{B00CACAB-876A-6658-E235-FF8E77C10A73}"/>
              </a:ext>
            </a:extLst>
          </p:cNvPr>
          <p:cNvGraphicFramePr>
            <a:graphicFrameLocks noGrp="1"/>
          </p:cNvGraphicFramePr>
          <p:nvPr>
            <p:ph idx="1"/>
            <p:extLst>
              <p:ext uri="{D42A27DB-BD31-4B8C-83A1-F6EECF244321}">
                <p14:modId xmlns:p14="http://schemas.microsoft.com/office/powerpoint/2010/main" val="3412134640"/>
              </p:ext>
            </p:extLst>
          </p:nvPr>
        </p:nvGraphicFramePr>
        <p:xfrm>
          <a:off x="838200" y="1511300"/>
          <a:ext cx="10515599" cy="4981574"/>
        </p:xfrm>
        <a:graphic>
          <a:graphicData uri="http://schemas.openxmlformats.org/drawingml/2006/table">
            <a:tbl>
              <a:tblPr firstRow="1" bandRow="1">
                <a:tableStyleId>{5C22544A-7EE6-4342-B048-85BDC9FD1C3A}</a:tableStyleId>
              </a:tblPr>
              <a:tblGrid>
                <a:gridCol w="1560172">
                  <a:extLst>
                    <a:ext uri="{9D8B030D-6E8A-4147-A177-3AD203B41FA5}">
                      <a16:colId xmlns:a16="http://schemas.microsoft.com/office/drawing/2014/main" val="20000"/>
                    </a:ext>
                  </a:extLst>
                </a:gridCol>
                <a:gridCol w="8955427">
                  <a:extLst>
                    <a:ext uri="{9D8B030D-6E8A-4147-A177-3AD203B41FA5}">
                      <a16:colId xmlns:a16="http://schemas.microsoft.com/office/drawing/2014/main" val="20001"/>
                    </a:ext>
                  </a:extLst>
                </a:gridCol>
              </a:tblGrid>
              <a:tr h="545211">
                <a:tc>
                  <a:txBody>
                    <a:bodyPr/>
                    <a:lstStyle/>
                    <a:p>
                      <a:r>
                        <a:rPr lang="en-US" dirty="0"/>
                        <a:t>Hormone </a:t>
                      </a:r>
                    </a:p>
                  </a:txBody>
                  <a:tcPr/>
                </a:tc>
                <a:tc>
                  <a:txBody>
                    <a:bodyPr/>
                    <a:lstStyle/>
                    <a:p>
                      <a:r>
                        <a:rPr lang="en-US" dirty="0"/>
                        <a:t>Function </a:t>
                      </a:r>
                    </a:p>
                  </a:txBody>
                  <a:tcPr/>
                </a:tc>
                <a:extLst>
                  <a:ext uri="{0D108BD9-81ED-4DB2-BD59-A6C34878D82A}">
                    <a16:rowId xmlns:a16="http://schemas.microsoft.com/office/drawing/2014/main" val="10000"/>
                  </a:ext>
                </a:extLst>
              </a:tr>
              <a:tr h="941047">
                <a:tc>
                  <a:txBody>
                    <a:bodyPr/>
                    <a:lstStyle/>
                    <a:p>
                      <a:r>
                        <a:rPr lang="en-US" dirty="0"/>
                        <a:t>Cortisol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Released from the adrenal gland in response to stress; its main role is to increase blood glucose levels by gluconeogenesis (breaking down fats and proteins) </a:t>
                      </a:r>
                      <a:endParaRPr lang="en-US" dirty="0"/>
                    </a:p>
                  </a:txBody>
                  <a:tcPr/>
                </a:tc>
                <a:extLst>
                  <a:ext uri="{0D108BD9-81ED-4DB2-BD59-A6C34878D82A}">
                    <a16:rowId xmlns:a16="http://schemas.microsoft.com/office/drawing/2014/main" val="10001"/>
                  </a:ext>
                </a:extLst>
              </a:tr>
              <a:tr h="1747658">
                <a:tc>
                  <a:txBody>
                    <a:bodyPr/>
                    <a:lstStyle/>
                    <a:p>
                      <a:r>
                        <a:rPr lang="en-US" dirty="0"/>
                        <a:t>Glucagon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Released from alpha cells in the pancreas either when starving or when the body needs to generate additional energy; it stimulates the breakdown of glycogen in the liver to increase blood glucose levels; its effect is the opposite of insulin; glucagon and insulin are a part of a negative-feedback system that stabilizes blood glucose levels </a:t>
                      </a:r>
                      <a:endParaRPr lang="en-US" dirty="0"/>
                    </a:p>
                  </a:txBody>
                  <a:tcPr/>
                </a:tc>
                <a:extLst>
                  <a:ext uri="{0D108BD9-81ED-4DB2-BD59-A6C34878D82A}">
                    <a16:rowId xmlns:a16="http://schemas.microsoft.com/office/drawing/2014/main" val="10002"/>
                  </a:ext>
                </a:extLst>
              </a:tr>
              <a:tr h="1747658">
                <a:tc>
                  <a:txBody>
                    <a:bodyPr/>
                    <a:lstStyle/>
                    <a:p>
                      <a:r>
                        <a:rPr lang="en-US" dirty="0"/>
                        <a:t>Adrenaline/ epinephrine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Released in response to the activation of the sympathetic nervous system; increases heart rate and heart contractility, constricts blood vessels, is a bronchodilator that opens (dilates) the bronchi of the lungs to increase air volume in the lungs, and stimulates gluconeogenesis </a:t>
                      </a:r>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60291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8E12D-73B5-005F-4704-5CDD64231C5C}"/>
              </a:ext>
            </a:extLst>
          </p:cNvPr>
          <p:cNvSpPr>
            <a:spLocks noGrp="1"/>
          </p:cNvSpPr>
          <p:nvPr>
            <p:ph type="title"/>
          </p:nvPr>
        </p:nvSpPr>
        <p:spPr/>
        <p:txBody>
          <a:bodyPr/>
          <a:lstStyle/>
          <a:p>
            <a:pPr algn="ctr"/>
            <a:r>
              <a:rPr lang="en-US" dirty="0"/>
              <a:t>Anabolic Hormones</a:t>
            </a:r>
          </a:p>
        </p:txBody>
      </p:sp>
      <p:graphicFrame>
        <p:nvGraphicFramePr>
          <p:cNvPr id="4" name="Content Placeholder 3" descr="Table 9.2 This table summarizes the function of anabolic hormones.&#13;&#10;">
            <a:extLst>
              <a:ext uri="{FF2B5EF4-FFF2-40B4-BE49-F238E27FC236}">
                <a16:creationId xmlns:a16="http://schemas.microsoft.com/office/drawing/2014/main" id="{415EA487-7CD3-1B89-9AE9-C2A8F3013024}"/>
              </a:ext>
            </a:extLst>
          </p:cNvPr>
          <p:cNvGraphicFramePr>
            <a:graphicFrameLocks noGrp="1"/>
          </p:cNvGraphicFramePr>
          <p:nvPr>
            <p:ph idx="1"/>
            <p:extLst>
              <p:ext uri="{D42A27DB-BD31-4B8C-83A1-F6EECF244321}">
                <p14:modId xmlns:p14="http://schemas.microsoft.com/office/powerpoint/2010/main" val="3577846596"/>
              </p:ext>
            </p:extLst>
          </p:nvPr>
        </p:nvGraphicFramePr>
        <p:xfrm>
          <a:off x="838200" y="1511300"/>
          <a:ext cx="10515599" cy="4668520"/>
        </p:xfrm>
        <a:graphic>
          <a:graphicData uri="http://schemas.openxmlformats.org/drawingml/2006/table">
            <a:tbl>
              <a:tblPr firstRow="1" bandRow="1">
                <a:tableStyleId>{5C22544A-7EE6-4342-B048-85BDC9FD1C3A}</a:tableStyleId>
              </a:tblPr>
              <a:tblGrid>
                <a:gridCol w="2084759">
                  <a:extLst>
                    <a:ext uri="{9D8B030D-6E8A-4147-A177-3AD203B41FA5}">
                      <a16:colId xmlns:a16="http://schemas.microsoft.com/office/drawing/2014/main" val="20000"/>
                    </a:ext>
                  </a:extLst>
                </a:gridCol>
                <a:gridCol w="8430840">
                  <a:extLst>
                    <a:ext uri="{9D8B030D-6E8A-4147-A177-3AD203B41FA5}">
                      <a16:colId xmlns:a16="http://schemas.microsoft.com/office/drawing/2014/main" val="20001"/>
                    </a:ext>
                  </a:extLst>
                </a:gridCol>
              </a:tblGrid>
              <a:tr h="370840">
                <a:tc>
                  <a:txBody>
                    <a:bodyPr/>
                    <a:lstStyle/>
                    <a:p>
                      <a:r>
                        <a:rPr lang="en-US" dirty="0"/>
                        <a:t>Hormone </a:t>
                      </a:r>
                    </a:p>
                  </a:txBody>
                  <a:tcPr/>
                </a:tc>
                <a:tc>
                  <a:txBody>
                    <a:bodyPr/>
                    <a:lstStyle/>
                    <a:p>
                      <a:r>
                        <a:rPr lang="en-US" dirty="0"/>
                        <a:t>Function </a:t>
                      </a:r>
                    </a:p>
                  </a:txBody>
                  <a:tcPr/>
                </a:tc>
                <a:extLst>
                  <a:ext uri="{0D108BD9-81ED-4DB2-BD59-A6C34878D82A}">
                    <a16:rowId xmlns:a16="http://schemas.microsoft.com/office/drawing/2014/main" val="10000"/>
                  </a:ext>
                </a:extLst>
              </a:tr>
              <a:tr h="370840">
                <a:tc>
                  <a:txBody>
                    <a:bodyPr/>
                    <a:lstStyle/>
                    <a:p>
                      <a:r>
                        <a:rPr lang="en-US" dirty="0"/>
                        <a:t>Growth Hormone (GH)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Synthesized and released from the pituitary gland; stimulates the growth of cells, tissues, and bones </a:t>
                      </a:r>
                      <a:endParaRPr lang="en-US" dirty="0"/>
                    </a:p>
                  </a:txBody>
                  <a:tcPr/>
                </a:tc>
                <a:extLst>
                  <a:ext uri="{0D108BD9-81ED-4DB2-BD59-A6C34878D82A}">
                    <a16:rowId xmlns:a16="http://schemas.microsoft.com/office/drawing/2014/main" val="10001"/>
                  </a:ext>
                </a:extLst>
              </a:tr>
              <a:tr h="370840">
                <a:tc>
                  <a:txBody>
                    <a:bodyPr/>
                    <a:lstStyle/>
                    <a:p>
                      <a:r>
                        <a:rPr lang="en-US" dirty="0"/>
                        <a:t>Insulin-like</a:t>
                      </a:r>
                      <a:r>
                        <a:rPr lang="en-US" baseline="0" dirty="0"/>
                        <a:t> Growth Factor (IGF)</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Stimulates the growth of muscle and bone while also inhibiting cell death (apoptosis) </a:t>
                      </a:r>
                      <a:endParaRPr lang="en-US" dirty="0"/>
                    </a:p>
                  </a:txBody>
                  <a:tcPr/>
                </a:tc>
                <a:extLst>
                  <a:ext uri="{0D108BD9-81ED-4DB2-BD59-A6C34878D82A}">
                    <a16:rowId xmlns:a16="http://schemas.microsoft.com/office/drawing/2014/main" val="10002"/>
                  </a:ext>
                </a:extLst>
              </a:tr>
              <a:tr h="370840">
                <a:tc>
                  <a:txBody>
                    <a:bodyPr/>
                    <a:lstStyle/>
                    <a:p>
                      <a:r>
                        <a:rPr lang="en-US" dirty="0"/>
                        <a:t>Insulin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Produced by the beta cells of the pancreas; plays an essential role in carbohydrate and fat metabolism, controls blood glucose levels, and promotes the uptake of glucose into body cells; causes cells in muscle, adipose tissue, and liver to take up glucose from the blood and store it in the liver and muscle as glucagon; its effect is the opposite of glucagon; glucagon and insulin are a part of a negative-feedback system that stabilizes blood glucose levels </a:t>
                      </a:r>
                      <a:endParaRPr lang="en-US" dirty="0"/>
                    </a:p>
                  </a:txBody>
                  <a:tcPr/>
                </a:tc>
                <a:extLst>
                  <a:ext uri="{0D108BD9-81ED-4DB2-BD59-A6C34878D82A}">
                    <a16:rowId xmlns:a16="http://schemas.microsoft.com/office/drawing/2014/main" val="10003"/>
                  </a:ext>
                </a:extLst>
              </a:tr>
              <a:tr h="370840">
                <a:tc>
                  <a:txBody>
                    <a:bodyPr/>
                    <a:lstStyle/>
                    <a:p>
                      <a:r>
                        <a:rPr lang="en-US" dirty="0"/>
                        <a:t>Testosterone</a:t>
                      </a:r>
                      <a:r>
                        <a:rPr lang="en-US" baseline="0" dirty="0"/>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Produced by the testes in males and the ovaries in females; stimulates an increase in muscle mass and strength as well as the growth and strengthening of bone </a:t>
                      </a:r>
                      <a:endParaRPr lang="en-US" dirty="0"/>
                    </a:p>
                  </a:txBody>
                  <a:tcPr/>
                </a:tc>
                <a:extLst>
                  <a:ext uri="{0D108BD9-81ED-4DB2-BD59-A6C34878D82A}">
                    <a16:rowId xmlns:a16="http://schemas.microsoft.com/office/drawing/2014/main" val="10004"/>
                  </a:ext>
                </a:extLst>
              </a:tr>
              <a:tr h="370840">
                <a:tc>
                  <a:txBody>
                    <a:bodyPr/>
                    <a:lstStyle/>
                    <a:p>
                      <a:r>
                        <a:rPr lang="en-US" dirty="0"/>
                        <a:t>Estrogen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Produced primarily by the ovaries, it is also produced by the liver and adrenal glands; its anabolic functions include increasing metabolism and fat deposition </a:t>
                      </a: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41831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2053B-F5FC-BCFF-089C-FD4B61D8A5B0}"/>
              </a:ext>
            </a:extLst>
          </p:cNvPr>
          <p:cNvSpPr>
            <a:spLocks noGrp="1"/>
          </p:cNvSpPr>
          <p:nvPr>
            <p:ph type="title"/>
          </p:nvPr>
        </p:nvSpPr>
        <p:spPr>
          <a:xfrm>
            <a:off x="838200" y="0"/>
            <a:ext cx="10515600" cy="946840"/>
          </a:xfrm>
        </p:spPr>
        <p:txBody>
          <a:bodyPr/>
          <a:lstStyle/>
          <a:p>
            <a:pPr algn="ctr"/>
            <a:r>
              <a:rPr lang="en-US" dirty="0"/>
              <a:t>Redox Reactions Harness Energy</a:t>
            </a:r>
          </a:p>
        </p:txBody>
      </p:sp>
      <p:sp>
        <p:nvSpPr>
          <p:cNvPr id="3" name="Content Placeholder 2">
            <a:extLst>
              <a:ext uri="{FF2B5EF4-FFF2-40B4-BE49-F238E27FC236}">
                <a16:creationId xmlns:a16="http://schemas.microsoft.com/office/drawing/2014/main" id="{C89702FD-7400-89E1-1ED4-BB386C8B05A5}"/>
              </a:ext>
            </a:extLst>
          </p:cNvPr>
          <p:cNvSpPr>
            <a:spLocks noGrp="1"/>
          </p:cNvSpPr>
          <p:nvPr>
            <p:ph idx="1"/>
          </p:nvPr>
        </p:nvSpPr>
        <p:spPr>
          <a:xfrm>
            <a:off x="188686" y="946840"/>
            <a:ext cx="11165114" cy="5671674"/>
          </a:xfrm>
        </p:spPr>
        <p:txBody>
          <a:bodyPr>
            <a:normAutofit lnSpcReduction="10000"/>
          </a:bodyPr>
          <a:lstStyle/>
          <a:p>
            <a:r>
              <a:rPr lang="en-US" dirty="0"/>
              <a:t>Movement of electrons between molecules, often seen with hydrogen ions (H+)</a:t>
            </a:r>
          </a:p>
          <a:p>
            <a:pPr lvl="1"/>
            <a:r>
              <a:rPr lang="en-US" dirty="0"/>
              <a:t>Loss of electrons is oxidation (LEO or OIL)</a:t>
            </a:r>
          </a:p>
          <a:p>
            <a:pPr lvl="1"/>
            <a:r>
              <a:rPr lang="en-US" dirty="0"/>
              <a:t>Gain of electrons is reduction (GER or RIG)</a:t>
            </a:r>
          </a:p>
          <a:p>
            <a:endParaRPr lang="en-US" dirty="0"/>
          </a:p>
          <a:p>
            <a:endParaRPr lang="en-US" dirty="0"/>
          </a:p>
          <a:p>
            <a:endParaRPr lang="en-US" dirty="0"/>
          </a:p>
          <a:p>
            <a:endParaRPr lang="en-US" dirty="0"/>
          </a:p>
          <a:p>
            <a:endParaRPr lang="en-US" dirty="0"/>
          </a:p>
          <a:p>
            <a:endParaRPr lang="en-US" dirty="0">
              <a:sym typeface="Wingdings"/>
            </a:endParaRPr>
          </a:p>
          <a:p>
            <a:r>
              <a:rPr lang="en-US" dirty="0">
                <a:sym typeface="Wingdings"/>
              </a:rPr>
              <a:t>Coenzymes capture and transfer electrons</a:t>
            </a:r>
          </a:p>
          <a:p>
            <a:pPr lvl="1"/>
            <a:r>
              <a:rPr lang="en-US" dirty="0">
                <a:sym typeface="Wingdings"/>
              </a:rPr>
              <a:t>NAD</a:t>
            </a:r>
            <a:r>
              <a:rPr lang="en-US" baseline="30000" dirty="0">
                <a:sym typeface="Wingdings"/>
              </a:rPr>
              <a:t>+</a:t>
            </a:r>
            <a:r>
              <a:rPr lang="en-US" dirty="0">
                <a:sym typeface="Wingdings"/>
              </a:rPr>
              <a:t> reduces to NADH, NADH oxidizes to NAD</a:t>
            </a:r>
            <a:r>
              <a:rPr lang="en-US" baseline="30000" dirty="0">
                <a:sym typeface="Wingdings"/>
              </a:rPr>
              <a:t>+</a:t>
            </a:r>
          </a:p>
          <a:p>
            <a:pPr lvl="1"/>
            <a:r>
              <a:rPr lang="en-US" dirty="0">
                <a:sym typeface="Wingdings"/>
              </a:rPr>
              <a:t>FAD</a:t>
            </a:r>
            <a:r>
              <a:rPr lang="en-US" baseline="30000" dirty="0">
                <a:sym typeface="Wingdings"/>
              </a:rPr>
              <a:t>+</a:t>
            </a:r>
            <a:r>
              <a:rPr lang="en-US" dirty="0">
                <a:sym typeface="Wingdings"/>
              </a:rPr>
              <a:t> reduces to FADH</a:t>
            </a:r>
            <a:r>
              <a:rPr lang="en-US" baseline="-25000" dirty="0">
                <a:sym typeface="Wingdings"/>
              </a:rPr>
              <a:t>2</a:t>
            </a:r>
            <a:r>
              <a:rPr lang="en-US" dirty="0">
                <a:sym typeface="Wingdings"/>
              </a:rPr>
              <a:t>, FADH</a:t>
            </a:r>
            <a:r>
              <a:rPr lang="en-US" baseline="-25000" dirty="0">
                <a:sym typeface="Wingdings"/>
              </a:rPr>
              <a:t>2</a:t>
            </a:r>
            <a:r>
              <a:rPr lang="en-US" dirty="0">
                <a:sym typeface="Wingdings"/>
              </a:rPr>
              <a:t> oxidizes to FAD</a:t>
            </a:r>
            <a:r>
              <a:rPr lang="en-US" baseline="30000" dirty="0">
                <a:sym typeface="Wingdings"/>
              </a:rPr>
              <a:t>+</a:t>
            </a:r>
          </a:p>
          <a:p>
            <a:pPr lvl="1"/>
            <a:endParaRPr lang="en-US" dirty="0"/>
          </a:p>
        </p:txBody>
      </p:sp>
      <p:pic>
        <p:nvPicPr>
          <p:cNvPr id="4" name="Picture 3" descr="Chemical equation using cellular respiration to model redox reactions">
            <a:extLst>
              <a:ext uri="{FF2B5EF4-FFF2-40B4-BE49-F238E27FC236}">
                <a16:creationId xmlns:a16="http://schemas.microsoft.com/office/drawing/2014/main" id="{18D0516B-C13A-ACD0-C4AF-F726EA0FD3D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9361"/>
          <a:stretch/>
        </p:blipFill>
        <p:spPr>
          <a:xfrm>
            <a:off x="3645408" y="2605291"/>
            <a:ext cx="8546592" cy="2486424"/>
          </a:xfrm>
          <a:prstGeom prst="rect">
            <a:avLst/>
          </a:prstGeom>
        </p:spPr>
      </p:pic>
      <p:grpSp>
        <p:nvGrpSpPr>
          <p:cNvPr id="5" name="Group 4">
            <a:extLst>
              <a:ext uri="{FF2B5EF4-FFF2-40B4-BE49-F238E27FC236}">
                <a16:creationId xmlns:a16="http://schemas.microsoft.com/office/drawing/2014/main" id="{8A9E3262-73E3-CB67-83D6-7005C353C7C5}"/>
              </a:ext>
            </a:extLst>
          </p:cNvPr>
          <p:cNvGrpSpPr/>
          <p:nvPr/>
        </p:nvGrpSpPr>
        <p:grpSpPr>
          <a:xfrm>
            <a:off x="3679511" y="2599573"/>
            <a:ext cx="8512489" cy="2594258"/>
            <a:chOff x="1890551" y="4245555"/>
            <a:chExt cx="8512489" cy="2594258"/>
          </a:xfrm>
        </p:grpSpPr>
        <p:sp>
          <p:nvSpPr>
            <p:cNvPr id="6" name="Text Box 31">
              <a:extLst>
                <a:ext uri="{FF2B5EF4-FFF2-40B4-BE49-F238E27FC236}">
                  <a16:creationId xmlns:a16="http://schemas.microsoft.com/office/drawing/2014/main" id="{EF84A36A-10ED-45DE-E58A-CED4A15CB604}"/>
                </a:ext>
              </a:extLst>
            </p:cNvPr>
            <p:cNvSpPr txBox="1">
              <a:spLocks noChangeArrowheads="1"/>
            </p:cNvSpPr>
            <p:nvPr/>
          </p:nvSpPr>
          <p:spPr bwMode="auto">
            <a:xfrm>
              <a:off x="2804164" y="4245555"/>
              <a:ext cx="327616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2200" dirty="0">
                  <a:solidFill>
                    <a:srgbClr val="000000"/>
                  </a:solidFill>
                  <a:latin typeface="Arial" charset="0"/>
                </a:rPr>
                <a:t>Loss of hydrogen atoms</a:t>
              </a:r>
              <a:br>
                <a:rPr lang="en-US" sz="2200" dirty="0">
                  <a:solidFill>
                    <a:srgbClr val="000000"/>
                  </a:solidFill>
                  <a:latin typeface="Arial" charset="0"/>
                </a:rPr>
              </a:br>
              <a:r>
                <a:rPr lang="en-US" sz="2200" dirty="0">
                  <a:solidFill>
                    <a:srgbClr val="000000"/>
                  </a:solidFill>
                  <a:latin typeface="Arial" charset="0"/>
                </a:rPr>
                <a:t>(becomes oxidized)</a:t>
              </a:r>
            </a:p>
          </p:txBody>
        </p:sp>
        <p:sp>
          <p:nvSpPr>
            <p:cNvPr id="7" name="Text Box 31">
              <a:extLst>
                <a:ext uri="{FF2B5EF4-FFF2-40B4-BE49-F238E27FC236}">
                  <a16:creationId xmlns:a16="http://schemas.microsoft.com/office/drawing/2014/main" id="{7006E9A0-30EB-6977-0220-F362C425B8E2}"/>
                </a:ext>
              </a:extLst>
            </p:cNvPr>
            <p:cNvSpPr txBox="1">
              <a:spLocks noChangeArrowheads="1"/>
            </p:cNvSpPr>
            <p:nvPr/>
          </p:nvSpPr>
          <p:spPr bwMode="auto">
            <a:xfrm>
              <a:off x="4184600" y="6162705"/>
              <a:ext cx="324475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2200" dirty="0">
                  <a:solidFill>
                    <a:srgbClr val="000000"/>
                  </a:solidFill>
                  <a:latin typeface="Arial" charset="0"/>
                </a:rPr>
                <a:t>Gain of hydrogen atoms</a:t>
              </a:r>
              <a:br>
                <a:rPr lang="en-US" sz="2200" dirty="0">
                  <a:solidFill>
                    <a:srgbClr val="000000"/>
                  </a:solidFill>
                  <a:latin typeface="Arial" charset="0"/>
                </a:rPr>
              </a:br>
              <a:r>
                <a:rPr lang="en-US" sz="2200" dirty="0">
                  <a:solidFill>
                    <a:srgbClr val="000000"/>
                  </a:solidFill>
                  <a:latin typeface="Arial" charset="0"/>
                </a:rPr>
                <a:t>(becomes reduced)</a:t>
              </a:r>
            </a:p>
          </p:txBody>
        </p:sp>
        <p:sp>
          <p:nvSpPr>
            <p:cNvPr id="8" name="Text Box 31">
              <a:extLst>
                <a:ext uri="{FF2B5EF4-FFF2-40B4-BE49-F238E27FC236}">
                  <a16:creationId xmlns:a16="http://schemas.microsoft.com/office/drawing/2014/main" id="{D2704E28-643E-62AB-65DC-9A7B4B590D94}"/>
                </a:ext>
              </a:extLst>
            </p:cNvPr>
            <p:cNvSpPr txBox="1">
              <a:spLocks noChangeArrowheads="1"/>
            </p:cNvSpPr>
            <p:nvPr/>
          </p:nvSpPr>
          <p:spPr bwMode="auto">
            <a:xfrm>
              <a:off x="1890551" y="5618435"/>
              <a:ext cx="13011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r>
                <a:rPr lang="en-US" sz="2200" dirty="0">
                  <a:solidFill>
                    <a:srgbClr val="000000"/>
                  </a:solidFill>
                  <a:latin typeface="Arial" charset="0"/>
                </a:rPr>
                <a:t>(Glucose)</a:t>
              </a:r>
            </a:p>
          </p:txBody>
        </p:sp>
        <p:sp>
          <p:nvSpPr>
            <p:cNvPr id="9" name="Text Box 31">
              <a:extLst>
                <a:ext uri="{FF2B5EF4-FFF2-40B4-BE49-F238E27FC236}">
                  <a16:creationId xmlns:a16="http://schemas.microsoft.com/office/drawing/2014/main" id="{127F211C-465C-9CBA-2CD1-37F0BACC154C}"/>
                </a:ext>
              </a:extLst>
            </p:cNvPr>
            <p:cNvSpPr txBox="1">
              <a:spLocks noChangeArrowheads="1"/>
            </p:cNvSpPr>
            <p:nvPr/>
          </p:nvSpPr>
          <p:spPr bwMode="auto">
            <a:xfrm>
              <a:off x="1972453" y="5214356"/>
              <a:ext cx="22141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a:solidFill>
                    <a:srgbClr val="000000"/>
                  </a:solidFill>
                  <a:latin typeface="Arial" charset="0"/>
                </a:rPr>
                <a:t>C</a:t>
              </a:r>
              <a:r>
                <a:rPr lang="en-US" sz="2200" baseline="-25000" dirty="0">
                  <a:solidFill>
                    <a:srgbClr val="000000"/>
                  </a:solidFill>
                  <a:latin typeface="Arial" charset="0"/>
                </a:rPr>
                <a:t>6</a:t>
              </a:r>
              <a:r>
                <a:rPr lang="en-US" sz="2200" dirty="0">
                  <a:solidFill>
                    <a:srgbClr val="000000"/>
                  </a:solidFill>
                  <a:latin typeface="Arial" charset="0"/>
                </a:rPr>
                <a:t>H</a:t>
              </a:r>
              <a:r>
                <a:rPr lang="en-US" sz="2200" baseline="-25000" dirty="0">
                  <a:solidFill>
                    <a:srgbClr val="000000"/>
                  </a:solidFill>
                  <a:latin typeface="Arial" charset="0"/>
                </a:rPr>
                <a:t>12</a:t>
              </a:r>
              <a:r>
                <a:rPr lang="en-US" sz="2200" dirty="0">
                  <a:solidFill>
                    <a:srgbClr val="000000"/>
                  </a:solidFill>
                  <a:latin typeface="Arial" charset="0"/>
                </a:rPr>
                <a:t>O</a:t>
              </a:r>
              <a:r>
                <a:rPr lang="en-US" sz="2200" baseline="-25000" dirty="0">
                  <a:solidFill>
                    <a:srgbClr val="000000"/>
                  </a:solidFill>
                  <a:latin typeface="Arial" charset="0"/>
                </a:rPr>
                <a:t>6</a:t>
              </a:r>
              <a:r>
                <a:rPr lang="en-US" sz="2200" dirty="0">
                  <a:solidFill>
                    <a:srgbClr val="000000"/>
                  </a:solidFill>
                  <a:latin typeface="Arial" charset="0"/>
                </a:rPr>
                <a:t>   </a:t>
              </a:r>
              <a:r>
                <a:rPr lang="en-US" sz="2200" dirty="0">
                  <a:solidFill>
                    <a:srgbClr val="000000"/>
                  </a:solidFill>
                  <a:latin typeface="Symbol Std"/>
                  <a:cs typeface="Symbol Std"/>
                </a:rPr>
                <a:t>+  </a:t>
              </a:r>
              <a:r>
                <a:rPr lang="en-US" sz="2200" dirty="0">
                  <a:solidFill>
                    <a:srgbClr val="000000"/>
                  </a:solidFill>
                  <a:latin typeface="Arial" charset="0"/>
                </a:rPr>
                <a:t> 6 O</a:t>
              </a:r>
              <a:r>
                <a:rPr lang="en-US" sz="2200" baseline="-25000" dirty="0">
                  <a:solidFill>
                    <a:srgbClr val="000000"/>
                  </a:solidFill>
                  <a:latin typeface="Arial" charset="0"/>
                </a:rPr>
                <a:t>2</a:t>
              </a:r>
            </a:p>
          </p:txBody>
        </p:sp>
        <p:sp>
          <p:nvSpPr>
            <p:cNvPr id="10" name="Text Box 31">
              <a:extLst>
                <a:ext uri="{FF2B5EF4-FFF2-40B4-BE49-F238E27FC236}">
                  <a16:creationId xmlns:a16="http://schemas.microsoft.com/office/drawing/2014/main" id="{B747DCF4-1EDE-3D99-162F-9FC76E4F0EE1}"/>
                </a:ext>
              </a:extLst>
            </p:cNvPr>
            <p:cNvSpPr txBox="1">
              <a:spLocks noChangeArrowheads="1"/>
            </p:cNvSpPr>
            <p:nvPr/>
          </p:nvSpPr>
          <p:spPr bwMode="auto">
            <a:xfrm>
              <a:off x="5992755" y="5218319"/>
              <a:ext cx="44102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r>
                <a:rPr lang="en-US" sz="2200" dirty="0">
                  <a:solidFill>
                    <a:srgbClr val="000000"/>
                  </a:solidFill>
                  <a:latin typeface="Arial" charset="0"/>
                </a:rPr>
                <a:t>6 CO</a:t>
              </a:r>
              <a:r>
                <a:rPr lang="en-US" sz="2200" baseline="-25000" dirty="0">
                  <a:solidFill>
                    <a:srgbClr val="000000"/>
                  </a:solidFill>
                  <a:latin typeface="Arial" charset="0"/>
                </a:rPr>
                <a:t>2</a:t>
              </a:r>
              <a:r>
                <a:rPr lang="en-US" sz="2200" dirty="0">
                  <a:solidFill>
                    <a:srgbClr val="000000"/>
                  </a:solidFill>
                  <a:latin typeface="Arial" charset="0"/>
                </a:rPr>
                <a:t>   </a:t>
              </a:r>
              <a:r>
                <a:rPr lang="en-US" sz="2200" dirty="0">
                  <a:solidFill>
                    <a:srgbClr val="000000"/>
                  </a:solidFill>
                  <a:latin typeface="Symbol Std"/>
                  <a:cs typeface="Symbol Std"/>
                </a:rPr>
                <a:t>+  </a:t>
              </a:r>
              <a:r>
                <a:rPr lang="en-US" sz="2200" dirty="0">
                  <a:solidFill>
                    <a:srgbClr val="000000"/>
                  </a:solidFill>
                  <a:latin typeface="Arial" charset="0"/>
                </a:rPr>
                <a:t> 6 H</a:t>
              </a:r>
              <a:r>
                <a:rPr lang="en-US" sz="2200" baseline="-25000" dirty="0">
                  <a:solidFill>
                    <a:srgbClr val="000000"/>
                  </a:solidFill>
                  <a:latin typeface="Arial" charset="0"/>
                </a:rPr>
                <a:t>2</a:t>
              </a:r>
              <a:r>
                <a:rPr lang="en-US" sz="2200" dirty="0">
                  <a:solidFill>
                    <a:srgbClr val="000000"/>
                  </a:solidFill>
                  <a:latin typeface="Arial" charset="0"/>
                </a:rPr>
                <a:t>O  </a:t>
              </a:r>
              <a:r>
                <a:rPr lang="en-US" sz="2200" dirty="0">
                  <a:solidFill>
                    <a:srgbClr val="000000"/>
                  </a:solidFill>
                  <a:latin typeface="Symbol Std"/>
                  <a:cs typeface="Symbol Std"/>
                </a:rPr>
                <a:t>+   </a:t>
              </a:r>
              <a:r>
                <a:rPr lang="en-US" sz="2200" dirty="0">
                  <a:solidFill>
                    <a:srgbClr val="000000"/>
                  </a:solidFill>
                  <a:latin typeface="Arial" charset="0"/>
                </a:rPr>
                <a:t>ATP   </a:t>
              </a:r>
              <a:r>
                <a:rPr lang="en-US" sz="2200" dirty="0">
                  <a:solidFill>
                    <a:srgbClr val="000000"/>
                  </a:solidFill>
                  <a:latin typeface="Symbol Std"/>
                  <a:cs typeface="Symbol Std"/>
                </a:rPr>
                <a:t>+   </a:t>
              </a:r>
              <a:r>
                <a:rPr lang="en-US" sz="2200" dirty="0">
                  <a:solidFill>
                    <a:srgbClr val="000000"/>
                  </a:solidFill>
                  <a:latin typeface="Arial" charset="0"/>
                </a:rPr>
                <a:t>Heat</a:t>
              </a:r>
              <a:endParaRPr lang="en-US" sz="2200" baseline="-25000" dirty="0">
                <a:solidFill>
                  <a:srgbClr val="000000"/>
                </a:solidFill>
                <a:latin typeface="Arial" charset="0"/>
              </a:endParaRPr>
            </a:p>
          </p:txBody>
        </p:sp>
      </p:grpSp>
    </p:spTree>
    <p:extLst>
      <p:ext uri="{BB962C8B-B14F-4D97-AF65-F5344CB8AC3E}">
        <p14:creationId xmlns:p14="http://schemas.microsoft.com/office/powerpoint/2010/main" val="880116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15896</TotalTime>
  <Words>4789</Words>
  <Application>Microsoft Macintosh PowerPoint</Application>
  <PresentationFormat>Widescreen</PresentationFormat>
  <Paragraphs>466</Paragraphs>
  <Slides>47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Calibri</vt:lpstr>
      <vt:lpstr>Courier New</vt:lpstr>
      <vt:lpstr>Symbol</vt:lpstr>
      <vt:lpstr>Symbol Std</vt:lpstr>
      <vt:lpstr>Times New Roman</vt:lpstr>
      <vt:lpstr>Wingdings</vt:lpstr>
      <vt:lpstr>Office Theme</vt:lpstr>
      <vt:lpstr>Anatomy and Physiology II Chapter 9: Nutrition and Metabolism</vt:lpstr>
      <vt:lpstr>Chapter 9 Objectives</vt:lpstr>
      <vt:lpstr>Metabolism</vt:lpstr>
      <vt:lpstr>Adenosine Triphosphate</vt:lpstr>
      <vt:lpstr>Metabolic Reactions</vt:lpstr>
      <vt:lpstr>Sources of ATP</vt:lpstr>
      <vt:lpstr>Catabolic Hormones</vt:lpstr>
      <vt:lpstr>Anabolic Hormones</vt:lpstr>
      <vt:lpstr>Redox Reactions Harness Energy</vt:lpstr>
      <vt:lpstr>Why is Glucose Preferred as a Primary Energy Source?</vt:lpstr>
      <vt:lpstr>Carbohydrate Metabolism</vt:lpstr>
      <vt:lpstr>Carbohydrate Metabolism</vt:lpstr>
      <vt:lpstr>Glycolysis</vt:lpstr>
      <vt:lpstr>Anaerobic vs Aerobic Respiration</vt:lpstr>
      <vt:lpstr>Kreb’s (Citric Acid) Cycle</vt:lpstr>
      <vt:lpstr>Oxidative Phosphorylation</vt:lpstr>
      <vt:lpstr>Oxidative Phosphorylation</vt:lpstr>
      <vt:lpstr>Oxidative Phosphorylation</vt:lpstr>
      <vt:lpstr>Carbohydrate Metabolism Summary</vt:lpstr>
      <vt:lpstr>Glucose Anabolism </vt:lpstr>
      <vt:lpstr>Gluconeogenesis</vt:lpstr>
      <vt:lpstr>Lipid Metabolism</vt:lpstr>
      <vt:lpstr>Lipid Transport</vt:lpstr>
      <vt:lpstr>Lipolysis</vt:lpstr>
      <vt:lpstr>Ketogenesis</vt:lpstr>
      <vt:lpstr>Ketone Oxidation</vt:lpstr>
      <vt:lpstr>Lipogenesis </vt:lpstr>
      <vt:lpstr>Lipid Metabolism</vt:lpstr>
      <vt:lpstr>Protein Digesting Enzymes</vt:lpstr>
      <vt:lpstr>Urea Cycle</vt:lpstr>
      <vt:lpstr>Accessing Energy from Amino Acids</vt:lpstr>
      <vt:lpstr>Metabolism Summary</vt:lpstr>
      <vt:lpstr>Absorptive State</vt:lpstr>
      <vt:lpstr>Postabsorptive State</vt:lpstr>
      <vt:lpstr>Starvation</vt:lpstr>
      <vt:lpstr>Thermoregulation</vt:lpstr>
      <vt:lpstr>Heat Exchange Mechanisms</vt:lpstr>
      <vt:lpstr>Basal Metabolic Rate (BMR)</vt:lpstr>
      <vt:lpstr>Energy in our Food</vt:lpstr>
      <vt:lpstr>Energy in our Food</vt:lpstr>
      <vt:lpstr>Vitamins</vt:lpstr>
      <vt:lpstr>Minerals</vt:lpstr>
      <vt:lpstr>Water Soluble Vitamins</vt:lpstr>
      <vt:lpstr>Fat Soluble Vitamins</vt:lpstr>
      <vt:lpstr>Minerals</vt:lpstr>
      <vt:lpstr>Minerals (continued)</vt:lpstr>
      <vt:lpstr>Metabolic Disorders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and Metabolism</dc:title>
  <dc:creator>Lisa Branson</dc:creator>
  <cp:lastModifiedBy>Trista Messerli</cp:lastModifiedBy>
  <cp:revision>94</cp:revision>
  <dcterms:created xsi:type="dcterms:W3CDTF">2017-07-11T08:39:22Z</dcterms:created>
  <dcterms:modified xsi:type="dcterms:W3CDTF">2025-06-30T18:54:50Z</dcterms:modified>
</cp:coreProperties>
</file>