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41" r:id="rId1"/>
  </p:sldMasterIdLst>
  <p:sldIdLst>
    <p:sldId id="256" r:id="rId2"/>
    <p:sldId id="291" r:id="rId3"/>
    <p:sldId id="305" r:id="rId4"/>
    <p:sldId id="306" r:id="rId5"/>
    <p:sldId id="307" r:id="rId6"/>
    <p:sldId id="269" r:id="rId7"/>
    <p:sldId id="266" r:id="rId8"/>
    <p:sldId id="264" r:id="rId9"/>
    <p:sldId id="268" r:id="rId10"/>
    <p:sldId id="270" r:id="rId11"/>
    <p:sldId id="274" r:id="rId12"/>
    <p:sldId id="259" r:id="rId13"/>
    <p:sldId id="275" r:id="rId14"/>
    <p:sldId id="278" r:id="rId15"/>
    <p:sldId id="279" r:id="rId16"/>
    <p:sldId id="281" r:id="rId17"/>
    <p:sldId id="283" r:id="rId18"/>
    <p:sldId id="288" r:id="rId19"/>
    <p:sldId id="272" r:id="rId20"/>
    <p:sldId id="273" r:id="rId21"/>
    <p:sldId id="271" r:id="rId22"/>
    <p:sldId id="286" r:id="rId23"/>
    <p:sldId id="280" r:id="rId24"/>
    <p:sldId id="282" r:id="rId25"/>
    <p:sldId id="277" r:id="rId26"/>
    <p:sldId id="276" r:id="rId27"/>
    <p:sldId id="290" r:id="rId28"/>
    <p:sldId id="292" r:id="rId29"/>
    <p:sldId id="265" r:id="rId30"/>
    <p:sldId id="284" r:id="rId31"/>
    <p:sldId id="285"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A56FF"/>
    <a:srgbClr val="FFF8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324"/>
    <p:restoredTop sz="95982"/>
  </p:normalViewPr>
  <p:slideViewPr>
    <p:cSldViewPr snapToGrid="0" snapToObjects="1">
      <p:cViewPr>
        <p:scale>
          <a:sx n="98" d="100"/>
          <a:sy n="98" d="100"/>
        </p:scale>
        <p:origin x="1336" y="6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FA4896-F858-4B5F-968E-3D53C7C35EC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60D4D8E-6316-4946-9CF8-AA9C097062C6}">
      <dgm:prSet custT="1"/>
      <dgm:spPr>
        <a:solidFill>
          <a:srgbClr val="00B050"/>
        </a:solidFill>
      </dgm:spPr>
      <dgm:t>
        <a:bodyPr/>
        <a:lstStyle/>
        <a:p>
          <a:pPr>
            <a:lnSpc>
              <a:spcPct val="100000"/>
            </a:lnSpc>
          </a:pPr>
          <a:r>
            <a:rPr lang="en-US" sz="3200" dirty="0">
              <a:solidFill>
                <a:schemeClr val="bg1"/>
              </a:solidFill>
              <a:latin typeface="Bookman Old Style" panose="02050604050505020204" pitchFamily="18" charset="0"/>
            </a:rPr>
            <a:t>TIME: </a:t>
          </a:r>
          <a:r>
            <a:rPr lang="en-US" sz="1400" i="1" dirty="0">
              <a:solidFill>
                <a:schemeClr val="bg1"/>
              </a:solidFill>
              <a:latin typeface="Bookman Old Style" panose="02050604050505020204" pitchFamily="18" charset="0"/>
            </a:rPr>
            <a:t>Dance is a time art; movement develops and reveals itself in time. Adding a rhythmic sense to movement is what helps transform it into dance:</a:t>
          </a:r>
          <a:r>
            <a:rPr lang="en-US" sz="1400" dirty="0">
              <a:solidFill>
                <a:schemeClr val="bg1"/>
              </a:solidFill>
              <a:latin typeface="Bookman Old Style" panose="02050604050505020204" pitchFamily="18" charset="0"/>
            </a:rPr>
            <a:t> </a:t>
          </a:r>
        </a:p>
      </dgm:t>
    </dgm:pt>
    <dgm:pt modelId="{55E45B6D-656C-4E07-9D0D-78B21C14E585}" type="parTrans" cxnId="{623B3CA2-C9D1-4368-AC4B-675B1D2C9065}">
      <dgm:prSet/>
      <dgm:spPr/>
      <dgm:t>
        <a:bodyPr/>
        <a:lstStyle/>
        <a:p>
          <a:endParaRPr lang="en-US"/>
        </a:p>
      </dgm:t>
    </dgm:pt>
    <dgm:pt modelId="{74757A2D-FF6E-4282-926E-E554A10DD0A8}" type="sibTrans" cxnId="{623B3CA2-C9D1-4368-AC4B-675B1D2C9065}">
      <dgm:prSet/>
      <dgm:spPr/>
      <dgm:t>
        <a:bodyPr/>
        <a:lstStyle/>
        <a:p>
          <a:pPr>
            <a:lnSpc>
              <a:spcPct val="100000"/>
            </a:lnSpc>
          </a:pPr>
          <a:endParaRPr lang="en-US"/>
        </a:p>
      </dgm:t>
    </dgm:pt>
    <dgm:pt modelId="{26978B78-F5DC-4B2F-9082-182BD8160CAF}">
      <dgm:prSet/>
      <dgm:spPr>
        <a:solidFill>
          <a:srgbClr val="00B050"/>
        </a:solidFill>
      </dgm:spPr>
      <dgm:t>
        <a:bodyPr/>
        <a:lstStyle/>
        <a:p>
          <a:pPr>
            <a:lnSpc>
              <a:spcPct val="100000"/>
            </a:lnSpc>
          </a:pPr>
          <a:r>
            <a:rPr lang="en-US" u="sng" dirty="0">
              <a:solidFill>
                <a:schemeClr val="bg1"/>
              </a:solidFill>
              <a:latin typeface="Bookman Old Style" panose="02050604050505020204" pitchFamily="18" charset="0"/>
            </a:rPr>
            <a:t>Pulse</a:t>
          </a:r>
          <a:r>
            <a:rPr lang="en-US" dirty="0">
              <a:solidFill>
                <a:schemeClr val="bg1"/>
              </a:solidFill>
              <a:latin typeface="Bookman Old Style" panose="02050604050505020204" pitchFamily="18" charset="0"/>
            </a:rPr>
            <a:t>: The basic pulse or underlying beat </a:t>
          </a:r>
        </a:p>
      </dgm:t>
    </dgm:pt>
    <dgm:pt modelId="{627A4CBA-84F9-490C-9D4C-54DC61121F85}" type="parTrans" cxnId="{D569D2CB-6424-48B4-A1D3-6C06347E8C18}">
      <dgm:prSet/>
      <dgm:spPr/>
      <dgm:t>
        <a:bodyPr/>
        <a:lstStyle/>
        <a:p>
          <a:endParaRPr lang="en-US"/>
        </a:p>
      </dgm:t>
    </dgm:pt>
    <dgm:pt modelId="{EC05D4D5-A2B6-457E-995D-44C60632BE3A}" type="sibTrans" cxnId="{D569D2CB-6424-48B4-A1D3-6C06347E8C18}">
      <dgm:prSet/>
      <dgm:spPr/>
      <dgm:t>
        <a:bodyPr/>
        <a:lstStyle/>
        <a:p>
          <a:pPr>
            <a:lnSpc>
              <a:spcPct val="100000"/>
            </a:lnSpc>
          </a:pPr>
          <a:endParaRPr lang="en-US"/>
        </a:p>
      </dgm:t>
    </dgm:pt>
    <dgm:pt modelId="{26A7D591-E560-4044-98D9-65084D91D7B6}">
      <dgm:prSet/>
      <dgm:spPr>
        <a:solidFill>
          <a:srgbClr val="00B050"/>
        </a:solidFill>
      </dgm:spPr>
      <dgm:t>
        <a:bodyPr/>
        <a:lstStyle/>
        <a:p>
          <a:pPr>
            <a:lnSpc>
              <a:spcPct val="100000"/>
            </a:lnSpc>
          </a:pPr>
          <a:r>
            <a:rPr lang="en-US" u="sng" dirty="0">
              <a:solidFill>
                <a:schemeClr val="bg1"/>
              </a:solidFill>
              <a:latin typeface="Bookman Old Style" panose="02050604050505020204" pitchFamily="18" charset="0"/>
            </a:rPr>
            <a:t>Speed </a:t>
          </a:r>
          <a:r>
            <a:rPr lang="en-US" dirty="0">
              <a:solidFill>
                <a:schemeClr val="bg1"/>
              </a:solidFill>
              <a:latin typeface="Bookman Old Style" panose="02050604050505020204" pitchFamily="18" charset="0"/>
            </a:rPr>
            <a:t>(tempo):  Fast, moderate, slow </a:t>
          </a:r>
        </a:p>
      </dgm:t>
    </dgm:pt>
    <dgm:pt modelId="{EB81021C-7026-4EB0-8A01-438E4CB9742D}" type="parTrans" cxnId="{8E04E4A8-60B3-4D7D-AA33-4ACECEFA9BEF}">
      <dgm:prSet/>
      <dgm:spPr/>
      <dgm:t>
        <a:bodyPr/>
        <a:lstStyle/>
        <a:p>
          <a:endParaRPr lang="en-US"/>
        </a:p>
      </dgm:t>
    </dgm:pt>
    <dgm:pt modelId="{AA320301-A077-484F-975C-C6F66F0EBCA4}" type="sibTrans" cxnId="{8E04E4A8-60B3-4D7D-AA33-4ACECEFA9BEF}">
      <dgm:prSet/>
      <dgm:spPr/>
      <dgm:t>
        <a:bodyPr/>
        <a:lstStyle/>
        <a:p>
          <a:pPr>
            <a:lnSpc>
              <a:spcPct val="100000"/>
            </a:lnSpc>
          </a:pPr>
          <a:endParaRPr lang="en-US"/>
        </a:p>
      </dgm:t>
    </dgm:pt>
    <dgm:pt modelId="{3082DEE3-9622-408B-A39A-852B04D2F428}">
      <dgm:prSet/>
      <dgm:spPr>
        <a:solidFill>
          <a:srgbClr val="00B050"/>
        </a:solidFill>
      </dgm:spPr>
      <dgm:t>
        <a:bodyPr/>
        <a:lstStyle/>
        <a:p>
          <a:pPr>
            <a:lnSpc>
              <a:spcPct val="100000"/>
            </a:lnSpc>
          </a:pPr>
          <a:r>
            <a:rPr lang="en-US" u="sng" dirty="0">
              <a:solidFill>
                <a:schemeClr val="bg1"/>
              </a:solidFill>
              <a:latin typeface="Bookman Old Style" panose="02050604050505020204" pitchFamily="18" charset="0"/>
            </a:rPr>
            <a:t>Rhythm Pattern</a:t>
          </a:r>
          <a:r>
            <a:rPr lang="en-US" dirty="0">
              <a:solidFill>
                <a:schemeClr val="bg1"/>
              </a:solidFill>
              <a:latin typeface="Bookman Old Style" panose="02050604050505020204" pitchFamily="18" charset="0"/>
            </a:rPr>
            <a:t>: A grouping of long or short beats, accents or silences </a:t>
          </a:r>
        </a:p>
      </dgm:t>
    </dgm:pt>
    <dgm:pt modelId="{D6EBE980-8BFB-42F0-A266-A7B5113F89BF}" type="parTrans" cxnId="{CC946E6B-2F2E-49F2-93F5-3265B87EC6B7}">
      <dgm:prSet/>
      <dgm:spPr/>
      <dgm:t>
        <a:bodyPr/>
        <a:lstStyle/>
        <a:p>
          <a:endParaRPr lang="en-US"/>
        </a:p>
      </dgm:t>
    </dgm:pt>
    <dgm:pt modelId="{6623C0E3-5432-4B61-82BD-74DE97A7A4AE}" type="sibTrans" cxnId="{CC946E6B-2F2E-49F2-93F5-3265B87EC6B7}">
      <dgm:prSet/>
      <dgm:spPr/>
      <dgm:t>
        <a:bodyPr/>
        <a:lstStyle/>
        <a:p>
          <a:pPr>
            <a:lnSpc>
              <a:spcPct val="100000"/>
            </a:lnSpc>
          </a:pPr>
          <a:endParaRPr lang="en-US"/>
        </a:p>
      </dgm:t>
    </dgm:pt>
    <dgm:pt modelId="{E46FED05-30D6-40FC-8EF7-257E984295DF}">
      <dgm:prSet/>
      <dgm:spPr>
        <a:solidFill>
          <a:srgbClr val="00B050"/>
        </a:solidFill>
      </dgm:spPr>
      <dgm:t>
        <a:bodyPr/>
        <a:lstStyle/>
        <a:p>
          <a:pPr>
            <a:lnSpc>
              <a:spcPct val="100000"/>
            </a:lnSpc>
          </a:pPr>
          <a:r>
            <a:rPr lang="en-US" u="sng" dirty="0">
              <a:solidFill>
                <a:schemeClr val="bg1"/>
              </a:solidFill>
            </a:rPr>
            <a:t>N</a:t>
          </a:r>
          <a:r>
            <a:rPr lang="en-US" u="sng" dirty="0">
              <a:solidFill>
                <a:schemeClr val="bg1"/>
              </a:solidFill>
              <a:latin typeface="Bookman Old Style" panose="02050604050505020204" pitchFamily="18" charset="0"/>
            </a:rPr>
            <a:t>atural Rhythm</a:t>
          </a:r>
          <a:r>
            <a:rPr lang="en-US" dirty="0">
              <a:solidFill>
                <a:schemeClr val="bg1"/>
              </a:solidFill>
              <a:latin typeface="Bookman Old Style" panose="02050604050505020204" pitchFamily="18" charset="0"/>
            </a:rPr>
            <a:t>:  Timing which comes from the rhythms of the breath, the  </a:t>
          </a:r>
        </a:p>
      </dgm:t>
    </dgm:pt>
    <dgm:pt modelId="{717A5CFE-52A7-4C7F-8962-BC695DF13903}" type="parTrans" cxnId="{CA38D54B-E077-461A-93A1-C0560C1F3F52}">
      <dgm:prSet/>
      <dgm:spPr/>
      <dgm:t>
        <a:bodyPr/>
        <a:lstStyle/>
        <a:p>
          <a:endParaRPr lang="en-US"/>
        </a:p>
      </dgm:t>
    </dgm:pt>
    <dgm:pt modelId="{64BA7122-6A72-4495-94A2-0F081B2D3523}" type="sibTrans" cxnId="{CA38D54B-E077-461A-93A1-C0560C1F3F52}">
      <dgm:prSet/>
      <dgm:spPr/>
      <dgm:t>
        <a:bodyPr/>
        <a:lstStyle/>
        <a:p>
          <a:pPr>
            <a:lnSpc>
              <a:spcPct val="100000"/>
            </a:lnSpc>
          </a:pPr>
          <a:endParaRPr lang="en-US"/>
        </a:p>
      </dgm:t>
    </dgm:pt>
    <dgm:pt modelId="{8BEFA08A-EFB6-43F1-956A-EA4E663AC35E}">
      <dgm:prSet/>
      <dgm:spPr>
        <a:solidFill>
          <a:srgbClr val="00B050"/>
        </a:solidFill>
      </dgm:spPr>
      <dgm:t>
        <a:bodyPr/>
        <a:lstStyle/>
        <a:p>
          <a:pPr>
            <a:lnSpc>
              <a:spcPct val="100000"/>
            </a:lnSpc>
          </a:pPr>
          <a:r>
            <a:rPr lang="en-US" dirty="0">
              <a:solidFill>
                <a:schemeClr val="bg1"/>
              </a:solidFill>
              <a:latin typeface="Bookman Old Style" panose="02050604050505020204" pitchFamily="18" charset="0"/>
            </a:rPr>
            <a:t>heartbeat, or natural sources like the wind or the ocean. </a:t>
          </a:r>
        </a:p>
      </dgm:t>
    </dgm:pt>
    <dgm:pt modelId="{D2037FC4-8D52-4B28-B6D7-DE8A8C4C8F5A}" type="parTrans" cxnId="{540D3A6B-020A-4936-8F88-DB73B646943D}">
      <dgm:prSet/>
      <dgm:spPr/>
      <dgm:t>
        <a:bodyPr/>
        <a:lstStyle/>
        <a:p>
          <a:endParaRPr lang="en-US"/>
        </a:p>
      </dgm:t>
    </dgm:pt>
    <dgm:pt modelId="{16E852B5-1578-4B24-BED2-8164B759F457}" type="sibTrans" cxnId="{540D3A6B-020A-4936-8F88-DB73B646943D}">
      <dgm:prSet/>
      <dgm:spPr/>
      <dgm:t>
        <a:bodyPr/>
        <a:lstStyle/>
        <a:p>
          <a:endParaRPr lang="en-US"/>
        </a:p>
      </dgm:t>
    </dgm:pt>
    <dgm:pt modelId="{5AC39693-9805-4CDE-818C-464BC0EE9F01}" type="pres">
      <dgm:prSet presAssocID="{15FA4896-F858-4B5F-968E-3D53C7C35EC1}" presName="root" presStyleCnt="0">
        <dgm:presLayoutVars>
          <dgm:dir/>
          <dgm:resizeHandles val="exact"/>
        </dgm:presLayoutVars>
      </dgm:prSet>
      <dgm:spPr/>
    </dgm:pt>
    <dgm:pt modelId="{D08ED647-D308-4DD2-9A3D-C13CD93B800C}" type="pres">
      <dgm:prSet presAssocID="{D60D4D8E-6316-4946-9CF8-AA9C097062C6}" presName="compNode" presStyleCnt="0"/>
      <dgm:spPr/>
    </dgm:pt>
    <dgm:pt modelId="{658D854E-BF7F-4EAD-8EB6-9DC12DB11424}" type="pres">
      <dgm:prSet presAssocID="{D60D4D8E-6316-4946-9CF8-AA9C097062C6}" presName="bgRect" presStyleLbl="bgShp" presStyleIdx="0" presStyleCnt="6"/>
      <dgm:spPr/>
    </dgm:pt>
    <dgm:pt modelId="{8EBB3FE1-E69A-46FC-A000-7F9D48D57D2D}" type="pres">
      <dgm:prSet presAssocID="{D60D4D8E-6316-4946-9CF8-AA9C097062C6}"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ancing"/>
        </a:ext>
      </dgm:extLst>
    </dgm:pt>
    <dgm:pt modelId="{F0859119-93CF-42CD-A3DB-808E8651F177}" type="pres">
      <dgm:prSet presAssocID="{D60D4D8E-6316-4946-9CF8-AA9C097062C6}" presName="spaceRect" presStyleCnt="0"/>
      <dgm:spPr/>
    </dgm:pt>
    <dgm:pt modelId="{AE3284D7-CBE0-4B39-9F24-48A4CE3460C5}" type="pres">
      <dgm:prSet presAssocID="{D60D4D8E-6316-4946-9CF8-AA9C097062C6}" presName="parTx" presStyleLbl="revTx" presStyleIdx="0" presStyleCnt="6">
        <dgm:presLayoutVars>
          <dgm:chMax val="0"/>
          <dgm:chPref val="0"/>
        </dgm:presLayoutVars>
      </dgm:prSet>
      <dgm:spPr/>
    </dgm:pt>
    <dgm:pt modelId="{B35B7676-5647-465D-806F-BDCD43F191FE}" type="pres">
      <dgm:prSet presAssocID="{74757A2D-FF6E-4282-926E-E554A10DD0A8}" presName="sibTrans" presStyleCnt="0"/>
      <dgm:spPr/>
    </dgm:pt>
    <dgm:pt modelId="{AA02AEEC-90A5-4B72-A4D2-9FFE30787869}" type="pres">
      <dgm:prSet presAssocID="{26978B78-F5DC-4B2F-9082-182BD8160CAF}" presName="compNode" presStyleCnt="0"/>
      <dgm:spPr/>
    </dgm:pt>
    <dgm:pt modelId="{72B5520D-20DC-4E22-95D7-C171750AF787}" type="pres">
      <dgm:prSet presAssocID="{26978B78-F5DC-4B2F-9082-182BD8160CAF}" presName="bgRect" presStyleLbl="bgShp" presStyleIdx="1" presStyleCnt="6"/>
      <dgm:spPr/>
    </dgm:pt>
    <dgm:pt modelId="{EA0B6FCB-8948-4E02-A3E3-6A357A780091}" type="pres">
      <dgm:prSet presAssocID="{26978B78-F5DC-4B2F-9082-182BD8160CAF}"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rt with Pulse"/>
        </a:ext>
      </dgm:extLst>
    </dgm:pt>
    <dgm:pt modelId="{3C4D435D-8D83-4C15-9D84-973DFB344D09}" type="pres">
      <dgm:prSet presAssocID="{26978B78-F5DC-4B2F-9082-182BD8160CAF}" presName="spaceRect" presStyleCnt="0"/>
      <dgm:spPr/>
    </dgm:pt>
    <dgm:pt modelId="{A600283F-B5ED-4AD8-97C3-FAA6AD55B1B2}" type="pres">
      <dgm:prSet presAssocID="{26978B78-F5DC-4B2F-9082-182BD8160CAF}" presName="parTx" presStyleLbl="revTx" presStyleIdx="1" presStyleCnt="6">
        <dgm:presLayoutVars>
          <dgm:chMax val="0"/>
          <dgm:chPref val="0"/>
        </dgm:presLayoutVars>
      </dgm:prSet>
      <dgm:spPr/>
    </dgm:pt>
    <dgm:pt modelId="{ADC1E77F-002B-4A46-ACF2-5398CA422F4E}" type="pres">
      <dgm:prSet presAssocID="{EC05D4D5-A2B6-457E-995D-44C60632BE3A}" presName="sibTrans" presStyleCnt="0"/>
      <dgm:spPr/>
    </dgm:pt>
    <dgm:pt modelId="{AC4D1E41-62E3-481F-BEA0-8501E8642232}" type="pres">
      <dgm:prSet presAssocID="{26A7D591-E560-4044-98D9-65084D91D7B6}" presName="compNode" presStyleCnt="0"/>
      <dgm:spPr/>
    </dgm:pt>
    <dgm:pt modelId="{EBE0D3D7-CC65-4A75-ACDB-77F11E6CB5F5}" type="pres">
      <dgm:prSet presAssocID="{26A7D591-E560-4044-98D9-65084D91D7B6}" presName="bgRect" presStyleLbl="bgShp" presStyleIdx="2" presStyleCnt="6"/>
      <dgm:spPr/>
    </dgm:pt>
    <dgm:pt modelId="{8A2A15CC-5127-4CD1-BB0B-D7CEB4AD342C}" type="pres">
      <dgm:prSet presAssocID="{26A7D591-E560-4044-98D9-65084D91D7B6}"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topwatch"/>
        </a:ext>
      </dgm:extLst>
    </dgm:pt>
    <dgm:pt modelId="{B8A975F5-78F8-48FE-8AD8-49C9F42F1479}" type="pres">
      <dgm:prSet presAssocID="{26A7D591-E560-4044-98D9-65084D91D7B6}" presName="spaceRect" presStyleCnt="0"/>
      <dgm:spPr/>
    </dgm:pt>
    <dgm:pt modelId="{948B451D-B9A2-4FAB-84A1-3BFB9C82F58E}" type="pres">
      <dgm:prSet presAssocID="{26A7D591-E560-4044-98D9-65084D91D7B6}" presName="parTx" presStyleLbl="revTx" presStyleIdx="2" presStyleCnt="6">
        <dgm:presLayoutVars>
          <dgm:chMax val="0"/>
          <dgm:chPref val="0"/>
        </dgm:presLayoutVars>
      </dgm:prSet>
      <dgm:spPr/>
    </dgm:pt>
    <dgm:pt modelId="{E7B9E2C1-6608-4CFA-B965-60C8BA463AB2}" type="pres">
      <dgm:prSet presAssocID="{AA320301-A077-484F-975C-C6F66F0EBCA4}" presName="sibTrans" presStyleCnt="0"/>
      <dgm:spPr/>
    </dgm:pt>
    <dgm:pt modelId="{1F6451D5-195D-4D0C-A42B-04FFBEC70C98}" type="pres">
      <dgm:prSet presAssocID="{3082DEE3-9622-408B-A39A-852B04D2F428}" presName="compNode" presStyleCnt="0"/>
      <dgm:spPr/>
    </dgm:pt>
    <dgm:pt modelId="{7F58423D-BA67-4D69-8DA4-190940FADB0C}" type="pres">
      <dgm:prSet presAssocID="{3082DEE3-9622-408B-A39A-852B04D2F428}" presName="bgRect" presStyleLbl="bgShp" presStyleIdx="3" presStyleCnt="6"/>
      <dgm:spPr/>
    </dgm:pt>
    <dgm:pt modelId="{AB8D635E-5ECE-494B-A8D4-2A3059C03F17}" type="pres">
      <dgm:prSet presAssocID="{3082DEE3-9622-408B-A39A-852B04D2F428}"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ance Steps"/>
        </a:ext>
      </dgm:extLst>
    </dgm:pt>
    <dgm:pt modelId="{64C17223-A398-4C50-A4C5-D48CF4EDF3E5}" type="pres">
      <dgm:prSet presAssocID="{3082DEE3-9622-408B-A39A-852B04D2F428}" presName="spaceRect" presStyleCnt="0"/>
      <dgm:spPr/>
    </dgm:pt>
    <dgm:pt modelId="{76FB3976-9C85-4214-83E7-060766F0D5CE}" type="pres">
      <dgm:prSet presAssocID="{3082DEE3-9622-408B-A39A-852B04D2F428}" presName="parTx" presStyleLbl="revTx" presStyleIdx="3" presStyleCnt="6">
        <dgm:presLayoutVars>
          <dgm:chMax val="0"/>
          <dgm:chPref val="0"/>
        </dgm:presLayoutVars>
      </dgm:prSet>
      <dgm:spPr/>
    </dgm:pt>
    <dgm:pt modelId="{DDF2835F-7B5C-44A3-89A2-57532FBD21CE}" type="pres">
      <dgm:prSet presAssocID="{6623C0E3-5432-4B61-82BD-74DE97A7A4AE}" presName="sibTrans" presStyleCnt="0"/>
      <dgm:spPr/>
    </dgm:pt>
    <dgm:pt modelId="{C54FF5E5-0308-4B18-B032-66F53EB9C3F8}" type="pres">
      <dgm:prSet presAssocID="{E46FED05-30D6-40FC-8EF7-257E984295DF}" presName="compNode" presStyleCnt="0"/>
      <dgm:spPr/>
    </dgm:pt>
    <dgm:pt modelId="{E4F2C8B7-9463-4041-B373-AA603AAD6E59}" type="pres">
      <dgm:prSet presAssocID="{E46FED05-30D6-40FC-8EF7-257E984295DF}" presName="bgRect" presStyleLbl="bgShp" presStyleIdx="4" presStyleCnt="6"/>
      <dgm:spPr/>
    </dgm:pt>
    <dgm:pt modelId="{C3043404-2EDB-47E5-B164-4C1A69FE02A5}" type="pres">
      <dgm:prSet presAssocID="{E46FED05-30D6-40FC-8EF7-257E984295DF}"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Lungs"/>
        </a:ext>
      </dgm:extLst>
    </dgm:pt>
    <dgm:pt modelId="{55E7F54A-9C6C-4F3A-AD22-37F97E001E55}" type="pres">
      <dgm:prSet presAssocID="{E46FED05-30D6-40FC-8EF7-257E984295DF}" presName="spaceRect" presStyleCnt="0"/>
      <dgm:spPr/>
    </dgm:pt>
    <dgm:pt modelId="{C94C95E1-56BB-42AA-A947-D0C4501E7F7E}" type="pres">
      <dgm:prSet presAssocID="{E46FED05-30D6-40FC-8EF7-257E984295DF}" presName="parTx" presStyleLbl="revTx" presStyleIdx="4" presStyleCnt="6">
        <dgm:presLayoutVars>
          <dgm:chMax val="0"/>
          <dgm:chPref val="0"/>
        </dgm:presLayoutVars>
      </dgm:prSet>
      <dgm:spPr/>
    </dgm:pt>
    <dgm:pt modelId="{12EA9030-5C55-4889-A20C-9E0C5DD7B79B}" type="pres">
      <dgm:prSet presAssocID="{64BA7122-6A72-4495-94A2-0F081B2D3523}" presName="sibTrans" presStyleCnt="0"/>
      <dgm:spPr/>
    </dgm:pt>
    <dgm:pt modelId="{E91E389A-FB6D-4003-B37D-486D191C8433}" type="pres">
      <dgm:prSet presAssocID="{8BEFA08A-EFB6-43F1-956A-EA4E663AC35E}" presName="compNode" presStyleCnt="0"/>
      <dgm:spPr/>
    </dgm:pt>
    <dgm:pt modelId="{FAD0C5FA-1DEF-4E69-A5E1-3E604CD57C80}" type="pres">
      <dgm:prSet presAssocID="{8BEFA08A-EFB6-43F1-956A-EA4E663AC35E}" presName="bgRect" presStyleLbl="bgShp" presStyleIdx="5" presStyleCnt="6"/>
      <dgm:spPr/>
    </dgm:pt>
    <dgm:pt modelId="{24461F90-728F-4669-8959-D6CA2CAA7CAC}" type="pres">
      <dgm:prSet presAssocID="{8BEFA08A-EFB6-43F1-956A-EA4E663AC35E}"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Heartbeat"/>
        </a:ext>
      </dgm:extLst>
    </dgm:pt>
    <dgm:pt modelId="{CE2FE3F4-F58A-422C-87A7-75BC8304BBB0}" type="pres">
      <dgm:prSet presAssocID="{8BEFA08A-EFB6-43F1-956A-EA4E663AC35E}" presName="spaceRect" presStyleCnt="0"/>
      <dgm:spPr/>
    </dgm:pt>
    <dgm:pt modelId="{B7194A61-E4E1-4752-B6A8-9A1DFCA9E345}" type="pres">
      <dgm:prSet presAssocID="{8BEFA08A-EFB6-43F1-956A-EA4E663AC35E}" presName="parTx" presStyleLbl="revTx" presStyleIdx="5" presStyleCnt="6">
        <dgm:presLayoutVars>
          <dgm:chMax val="0"/>
          <dgm:chPref val="0"/>
        </dgm:presLayoutVars>
      </dgm:prSet>
      <dgm:spPr/>
    </dgm:pt>
  </dgm:ptLst>
  <dgm:cxnLst>
    <dgm:cxn modelId="{F1220410-29A4-CF44-B8F8-E4C574D3E110}" type="presOf" srcId="{E46FED05-30D6-40FC-8EF7-257E984295DF}" destId="{C94C95E1-56BB-42AA-A947-D0C4501E7F7E}" srcOrd="0" destOrd="0" presId="urn:microsoft.com/office/officeart/2018/2/layout/IconVerticalSolidList"/>
    <dgm:cxn modelId="{387C1A37-6BF4-1C4F-A1D5-8A707A788ED4}" type="presOf" srcId="{26A7D591-E560-4044-98D9-65084D91D7B6}" destId="{948B451D-B9A2-4FAB-84A1-3BFB9C82F58E}" srcOrd="0" destOrd="0" presId="urn:microsoft.com/office/officeart/2018/2/layout/IconVerticalSolidList"/>
    <dgm:cxn modelId="{0C6A733B-A282-9F48-950B-788F01D3CD0A}" type="presOf" srcId="{3082DEE3-9622-408B-A39A-852B04D2F428}" destId="{76FB3976-9C85-4214-83E7-060766F0D5CE}" srcOrd="0" destOrd="0" presId="urn:microsoft.com/office/officeart/2018/2/layout/IconVerticalSolidList"/>
    <dgm:cxn modelId="{CA38D54B-E077-461A-93A1-C0560C1F3F52}" srcId="{15FA4896-F858-4B5F-968E-3D53C7C35EC1}" destId="{E46FED05-30D6-40FC-8EF7-257E984295DF}" srcOrd="4" destOrd="0" parTransId="{717A5CFE-52A7-4C7F-8962-BC695DF13903}" sibTransId="{64BA7122-6A72-4495-94A2-0F081B2D3523}"/>
    <dgm:cxn modelId="{540D3A6B-020A-4936-8F88-DB73B646943D}" srcId="{15FA4896-F858-4B5F-968E-3D53C7C35EC1}" destId="{8BEFA08A-EFB6-43F1-956A-EA4E663AC35E}" srcOrd="5" destOrd="0" parTransId="{D2037FC4-8D52-4B28-B6D7-DE8A8C4C8F5A}" sibTransId="{16E852B5-1578-4B24-BED2-8164B759F457}"/>
    <dgm:cxn modelId="{CC946E6B-2F2E-49F2-93F5-3265B87EC6B7}" srcId="{15FA4896-F858-4B5F-968E-3D53C7C35EC1}" destId="{3082DEE3-9622-408B-A39A-852B04D2F428}" srcOrd="3" destOrd="0" parTransId="{D6EBE980-8BFB-42F0-A266-A7B5113F89BF}" sibTransId="{6623C0E3-5432-4B61-82BD-74DE97A7A4AE}"/>
    <dgm:cxn modelId="{623B3CA2-C9D1-4368-AC4B-675B1D2C9065}" srcId="{15FA4896-F858-4B5F-968E-3D53C7C35EC1}" destId="{D60D4D8E-6316-4946-9CF8-AA9C097062C6}" srcOrd="0" destOrd="0" parTransId="{55E45B6D-656C-4E07-9D0D-78B21C14E585}" sibTransId="{74757A2D-FF6E-4282-926E-E554A10DD0A8}"/>
    <dgm:cxn modelId="{2EDDCCA5-5F0D-C942-BD79-8BDF532A20D5}" type="presOf" srcId="{26978B78-F5DC-4B2F-9082-182BD8160CAF}" destId="{A600283F-B5ED-4AD8-97C3-FAA6AD55B1B2}" srcOrd="0" destOrd="0" presId="urn:microsoft.com/office/officeart/2018/2/layout/IconVerticalSolidList"/>
    <dgm:cxn modelId="{8E04E4A8-60B3-4D7D-AA33-4ACECEFA9BEF}" srcId="{15FA4896-F858-4B5F-968E-3D53C7C35EC1}" destId="{26A7D591-E560-4044-98D9-65084D91D7B6}" srcOrd="2" destOrd="0" parTransId="{EB81021C-7026-4EB0-8A01-438E4CB9742D}" sibTransId="{AA320301-A077-484F-975C-C6F66F0EBCA4}"/>
    <dgm:cxn modelId="{6B9688B2-6F27-C244-BC9B-33208F337F6D}" type="presOf" srcId="{D60D4D8E-6316-4946-9CF8-AA9C097062C6}" destId="{AE3284D7-CBE0-4B39-9F24-48A4CE3460C5}" srcOrd="0" destOrd="0" presId="urn:microsoft.com/office/officeart/2018/2/layout/IconVerticalSolidList"/>
    <dgm:cxn modelId="{B3AB77B5-A453-D642-83D8-88AD69D51C85}" type="presOf" srcId="{15FA4896-F858-4B5F-968E-3D53C7C35EC1}" destId="{5AC39693-9805-4CDE-818C-464BC0EE9F01}" srcOrd="0" destOrd="0" presId="urn:microsoft.com/office/officeart/2018/2/layout/IconVerticalSolidList"/>
    <dgm:cxn modelId="{D569D2CB-6424-48B4-A1D3-6C06347E8C18}" srcId="{15FA4896-F858-4B5F-968E-3D53C7C35EC1}" destId="{26978B78-F5DC-4B2F-9082-182BD8160CAF}" srcOrd="1" destOrd="0" parTransId="{627A4CBA-84F9-490C-9D4C-54DC61121F85}" sibTransId="{EC05D4D5-A2B6-457E-995D-44C60632BE3A}"/>
    <dgm:cxn modelId="{87C076E6-9729-DA45-8270-7423AAA730AB}" type="presOf" srcId="{8BEFA08A-EFB6-43F1-956A-EA4E663AC35E}" destId="{B7194A61-E4E1-4752-B6A8-9A1DFCA9E345}" srcOrd="0" destOrd="0" presId="urn:microsoft.com/office/officeart/2018/2/layout/IconVerticalSolidList"/>
    <dgm:cxn modelId="{B70AB6B3-B8CF-C145-86F9-5FD39B40209B}" type="presParOf" srcId="{5AC39693-9805-4CDE-818C-464BC0EE9F01}" destId="{D08ED647-D308-4DD2-9A3D-C13CD93B800C}" srcOrd="0" destOrd="0" presId="urn:microsoft.com/office/officeart/2018/2/layout/IconVerticalSolidList"/>
    <dgm:cxn modelId="{714D19E8-8620-114F-8A24-26E6747BA061}" type="presParOf" srcId="{D08ED647-D308-4DD2-9A3D-C13CD93B800C}" destId="{658D854E-BF7F-4EAD-8EB6-9DC12DB11424}" srcOrd="0" destOrd="0" presId="urn:microsoft.com/office/officeart/2018/2/layout/IconVerticalSolidList"/>
    <dgm:cxn modelId="{CBC14D19-C6E0-2543-8CC3-59E15996C140}" type="presParOf" srcId="{D08ED647-D308-4DD2-9A3D-C13CD93B800C}" destId="{8EBB3FE1-E69A-46FC-A000-7F9D48D57D2D}" srcOrd="1" destOrd="0" presId="urn:microsoft.com/office/officeart/2018/2/layout/IconVerticalSolidList"/>
    <dgm:cxn modelId="{BE525A83-3379-E74F-8A71-C5DD2CD32561}" type="presParOf" srcId="{D08ED647-D308-4DD2-9A3D-C13CD93B800C}" destId="{F0859119-93CF-42CD-A3DB-808E8651F177}" srcOrd="2" destOrd="0" presId="urn:microsoft.com/office/officeart/2018/2/layout/IconVerticalSolidList"/>
    <dgm:cxn modelId="{72B026B7-3C50-3A41-BE92-C310F84CBE10}" type="presParOf" srcId="{D08ED647-D308-4DD2-9A3D-C13CD93B800C}" destId="{AE3284D7-CBE0-4B39-9F24-48A4CE3460C5}" srcOrd="3" destOrd="0" presId="urn:microsoft.com/office/officeart/2018/2/layout/IconVerticalSolidList"/>
    <dgm:cxn modelId="{2655146E-5BE4-CB43-A6D3-05878565C564}" type="presParOf" srcId="{5AC39693-9805-4CDE-818C-464BC0EE9F01}" destId="{B35B7676-5647-465D-806F-BDCD43F191FE}" srcOrd="1" destOrd="0" presId="urn:microsoft.com/office/officeart/2018/2/layout/IconVerticalSolidList"/>
    <dgm:cxn modelId="{03ABDBC5-B691-3A42-A77D-58EBFA5D5850}" type="presParOf" srcId="{5AC39693-9805-4CDE-818C-464BC0EE9F01}" destId="{AA02AEEC-90A5-4B72-A4D2-9FFE30787869}" srcOrd="2" destOrd="0" presId="urn:microsoft.com/office/officeart/2018/2/layout/IconVerticalSolidList"/>
    <dgm:cxn modelId="{CB04A98B-FA26-B747-8FCD-19A4C1BE601E}" type="presParOf" srcId="{AA02AEEC-90A5-4B72-A4D2-9FFE30787869}" destId="{72B5520D-20DC-4E22-95D7-C171750AF787}" srcOrd="0" destOrd="0" presId="urn:microsoft.com/office/officeart/2018/2/layout/IconVerticalSolidList"/>
    <dgm:cxn modelId="{850390D2-5D09-0349-8200-B40E15894AD6}" type="presParOf" srcId="{AA02AEEC-90A5-4B72-A4D2-9FFE30787869}" destId="{EA0B6FCB-8948-4E02-A3E3-6A357A780091}" srcOrd="1" destOrd="0" presId="urn:microsoft.com/office/officeart/2018/2/layout/IconVerticalSolidList"/>
    <dgm:cxn modelId="{F738F6AA-B0D2-2342-BDCB-1DD2C7E2AF37}" type="presParOf" srcId="{AA02AEEC-90A5-4B72-A4D2-9FFE30787869}" destId="{3C4D435D-8D83-4C15-9D84-973DFB344D09}" srcOrd="2" destOrd="0" presId="urn:microsoft.com/office/officeart/2018/2/layout/IconVerticalSolidList"/>
    <dgm:cxn modelId="{EF9E5DFC-037C-9A45-AE9A-F961FF7AB117}" type="presParOf" srcId="{AA02AEEC-90A5-4B72-A4D2-9FFE30787869}" destId="{A600283F-B5ED-4AD8-97C3-FAA6AD55B1B2}" srcOrd="3" destOrd="0" presId="urn:microsoft.com/office/officeart/2018/2/layout/IconVerticalSolidList"/>
    <dgm:cxn modelId="{EE08530D-F3F3-0C41-9FEB-7C94F917E2D2}" type="presParOf" srcId="{5AC39693-9805-4CDE-818C-464BC0EE9F01}" destId="{ADC1E77F-002B-4A46-ACF2-5398CA422F4E}" srcOrd="3" destOrd="0" presId="urn:microsoft.com/office/officeart/2018/2/layout/IconVerticalSolidList"/>
    <dgm:cxn modelId="{28BDDF5D-9B7C-D14B-B3D2-80986D1B482D}" type="presParOf" srcId="{5AC39693-9805-4CDE-818C-464BC0EE9F01}" destId="{AC4D1E41-62E3-481F-BEA0-8501E8642232}" srcOrd="4" destOrd="0" presId="urn:microsoft.com/office/officeart/2018/2/layout/IconVerticalSolidList"/>
    <dgm:cxn modelId="{B2B328EE-D416-2E41-8AC4-4C5BACF01182}" type="presParOf" srcId="{AC4D1E41-62E3-481F-BEA0-8501E8642232}" destId="{EBE0D3D7-CC65-4A75-ACDB-77F11E6CB5F5}" srcOrd="0" destOrd="0" presId="urn:microsoft.com/office/officeart/2018/2/layout/IconVerticalSolidList"/>
    <dgm:cxn modelId="{4E035884-FF62-AA49-9B0D-88A9BB4C6740}" type="presParOf" srcId="{AC4D1E41-62E3-481F-BEA0-8501E8642232}" destId="{8A2A15CC-5127-4CD1-BB0B-D7CEB4AD342C}" srcOrd="1" destOrd="0" presId="urn:microsoft.com/office/officeart/2018/2/layout/IconVerticalSolidList"/>
    <dgm:cxn modelId="{F3F4DA7A-1547-BD4D-AB0B-F0285C86AB98}" type="presParOf" srcId="{AC4D1E41-62E3-481F-BEA0-8501E8642232}" destId="{B8A975F5-78F8-48FE-8AD8-49C9F42F1479}" srcOrd="2" destOrd="0" presId="urn:microsoft.com/office/officeart/2018/2/layout/IconVerticalSolidList"/>
    <dgm:cxn modelId="{3E2EF02B-34F3-F340-AD90-29DCD5441AAE}" type="presParOf" srcId="{AC4D1E41-62E3-481F-BEA0-8501E8642232}" destId="{948B451D-B9A2-4FAB-84A1-3BFB9C82F58E}" srcOrd="3" destOrd="0" presId="urn:microsoft.com/office/officeart/2018/2/layout/IconVerticalSolidList"/>
    <dgm:cxn modelId="{122503B5-88BE-6C4F-B203-2216AD56E0AA}" type="presParOf" srcId="{5AC39693-9805-4CDE-818C-464BC0EE9F01}" destId="{E7B9E2C1-6608-4CFA-B965-60C8BA463AB2}" srcOrd="5" destOrd="0" presId="urn:microsoft.com/office/officeart/2018/2/layout/IconVerticalSolidList"/>
    <dgm:cxn modelId="{815926E3-6B35-544F-A104-80C0F83EAFF6}" type="presParOf" srcId="{5AC39693-9805-4CDE-818C-464BC0EE9F01}" destId="{1F6451D5-195D-4D0C-A42B-04FFBEC70C98}" srcOrd="6" destOrd="0" presId="urn:microsoft.com/office/officeart/2018/2/layout/IconVerticalSolidList"/>
    <dgm:cxn modelId="{4DF2D66C-1E43-DB4B-AF16-A6EDD510BFEC}" type="presParOf" srcId="{1F6451D5-195D-4D0C-A42B-04FFBEC70C98}" destId="{7F58423D-BA67-4D69-8DA4-190940FADB0C}" srcOrd="0" destOrd="0" presId="urn:microsoft.com/office/officeart/2018/2/layout/IconVerticalSolidList"/>
    <dgm:cxn modelId="{C045D471-8ABC-8644-9766-CC95AFB7A9CF}" type="presParOf" srcId="{1F6451D5-195D-4D0C-A42B-04FFBEC70C98}" destId="{AB8D635E-5ECE-494B-A8D4-2A3059C03F17}" srcOrd="1" destOrd="0" presId="urn:microsoft.com/office/officeart/2018/2/layout/IconVerticalSolidList"/>
    <dgm:cxn modelId="{6FD86E80-2808-4442-B874-80B3F9D64406}" type="presParOf" srcId="{1F6451D5-195D-4D0C-A42B-04FFBEC70C98}" destId="{64C17223-A398-4C50-A4C5-D48CF4EDF3E5}" srcOrd="2" destOrd="0" presId="urn:microsoft.com/office/officeart/2018/2/layout/IconVerticalSolidList"/>
    <dgm:cxn modelId="{FFD1780F-C11F-FF49-8939-036FD22E372D}" type="presParOf" srcId="{1F6451D5-195D-4D0C-A42B-04FFBEC70C98}" destId="{76FB3976-9C85-4214-83E7-060766F0D5CE}" srcOrd="3" destOrd="0" presId="urn:microsoft.com/office/officeart/2018/2/layout/IconVerticalSolidList"/>
    <dgm:cxn modelId="{2BD9E4B6-9DA5-A640-97B3-EF7E18CB70A5}" type="presParOf" srcId="{5AC39693-9805-4CDE-818C-464BC0EE9F01}" destId="{DDF2835F-7B5C-44A3-89A2-57532FBD21CE}" srcOrd="7" destOrd="0" presId="urn:microsoft.com/office/officeart/2018/2/layout/IconVerticalSolidList"/>
    <dgm:cxn modelId="{97E9E445-AEC6-A746-9F6F-42C375EE47BF}" type="presParOf" srcId="{5AC39693-9805-4CDE-818C-464BC0EE9F01}" destId="{C54FF5E5-0308-4B18-B032-66F53EB9C3F8}" srcOrd="8" destOrd="0" presId="urn:microsoft.com/office/officeart/2018/2/layout/IconVerticalSolidList"/>
    <dgm:cxn modelId="{B81C3A47-1E58-DE43-B930-DB9ED2AF9EC5}" type="presParOf" srcId="{C54FF5E5-0308-4B18-B032-66F53EB9C3F8}" destId="{E4F2C8B7-9463-4041-B373-AA603AAD6E59}" srcOrd="0" destOrd="0" presId="urn:microsoft.com/office/officeart/2018/2/layout/IconVerticalSolidList"/>
    <dgm:cxn modelId="{65AA3112-A259-BD4C-B384-88EC5C7F864C}" type="presParOf" srcId="{C54FF5E5-0308-4B18-B032-66F53EB9C3F8}" destId="{C3043404-2EDB-47E5-B164-4C1A69FE02A5}" srcOrd="1" destOrd="0" presId="urn:microsoft.com/office/officeart/2018/2/layout/IconVerticalSolidList"/>
    <dgm:cxn modelId="{2750F709-2D55-FE48-B5FD-B9E9C1562F66}" type="presParOf" srcId="{C54FF5E5-0308-4B18-B032-66F53EB9C3F8}" destId="{55E7F54A-9C6C-4F3A-AD22-37F97E001E55}" srcOrd="2" destOrd="0" presId="urn:microsoft.com/office/officeart/2018/2/layout/IconVerticalSolidList"/>
    <dgm:cxn modelId="{F35EB622-4303-A841-81F5-F7AF4F048C7C}" type="presParOf" srcId="{C54FF5E5-0308-4B18-B032-66F53EB9C3F8}" destId="{C94C95E1-56BB-42AA-A947-D0C4501E7F7E}" srcOrd="3" destOrd="0" presId="urn:microsoft.com/office/officeart/2018/2/layout/IconVerticalSolidList"/>
    <dgm:cxn modelId="{93374A9B-2BC6-5846-A0C2-B853C065664C}" type="presParOf" srcId="{5AC39693-9805-4CDE-818C-464BC0EE9F01}" destId="{12EA9030-5C55-4889-A20C-9E0C5DD7B79B}" srcOrd="9" destOrd="0" presId="urn:microsoft.com/office/officeart/2018/2/layout/IconVerticalSolidList"/>
    <dgm:cxn modelId="{F8DBD9B6-1437-1146-A673-43E0C2F8CC8B}" type="presParOf" srcId="{5AC39693-9805-4CDE-818C-464BC0EE9F01}" destId="{E91E389A-FB6D-4003-B37D-486D191C8433}" srcOrd="10" destOrd="0" presId="urn:microsoft.com/office/officeart/2018/2/layout/IconVerticalSolidList"/>
    <dgm:cxn modelId="{738B4BD3-53BC-9142-BEF4-F0C0CB8A8D6A}" type="presParOf" srcId="{E91E389A-FB6D-4003-B37D-486D191C8433}" destId="{FAD0C5FA-1DEF-4E69-A5E1-3E604CD57C80}" srcOrd="0" destOrd="0" presId="urn:microsoft.com/office/officeart/2018/2/layout/IconVerticalSolidList"/>
    <dgm:cxn modelId="{2B4EF473-A3B1-8C46-8836-25560D59F480}" type="presParOf" srcId="{E91E389A-FB6D-4003-B37D-486D191C8433}" destId="{24461F90-728F-4669-8959-D6CA2CAA7CAC}" srcOrd="1" destOrd="0" presId="urn:microsoft.com/office/officeart/2018/2/layout/IconVerticalSolidList"/>
    <dgm:cxn modelId="{23B38B63-F959-2D43-BEF5-9CBDF2E33473}" type="presParOf" srcId="{E91E389A-FB6D-4003-B37D-486D191C8433}" destId="{CE2FE3F4-F58A-422C-87A7-75BC8304BBB0}" srcOrd="2" destOrd="0" presId="urn:microsoft.com/office/officeart/2018/2/layout/IconVerticalSolidList"/>
    <dgm:cxn modelId="{A7019E38-C0B7-1A4F-8033-04E772085834}" type="presParOf" srcId="{E91E389A-FB6D-4003-B37D-486D191C8433}" destId="{B7194A61-E4E1-4752-B6A8-9A1DFCA9E345}" srcOrd="3" destOrd="0" presId="urn:microsoft.com/office/officeart/2018/2/layout/IconVerticalSolidList"/>
  </dgm:cxnLst>
  <dgm:bg>
    <a:solidFill>
      <a:srgbClr val="92D050"/>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8D854E-BF7F-4EAD-8EB6-9DC12DB11424}">
      <dsp:nvSpPr>
        <dsp:cNvPr id="0" name=""/>
        <dsp:cNvSpPr/>
      </dsp:nvSpPr>
      <dsp:spPr>
        <a:xfrm>
          <a:off x="0" y="4028"/>
          <a:ext cx="6172199" cy="4051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BB3FE1-E69A-46FC-A000-7F9D48D57D2D}">
      <dsp:nvSpPr>
        <dsp:cNvPr id="0" name=""/>
        <dsp:cNvSpPr/>
      </dsp:nvSpPr>
      <dsp:spPr>
        <a:xfrm>
          <a:off x="122549" y="95181"/>
          <a:ext cx="223035" cy="22281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3284D7-CBE0-4B39-9F24-48A4CE3460C5}">
      <dsp:nvSpPr>
        <dsp:cNvPr id="0" name=""/>
        <dsp:cNvSpPr/>
      </dsp:nvSpPr>
      <dsp:spPr>
        <a:xfrm>
          <a:off x="468134" y="4028"/>
          <a:ext cx="5550489" cy="683644"/>
        </a:xfrm>
        <a:prstGeom prst="rect">
          <a:avLst/>
        </a:prstGeom>
        <a:solidFill>
          <a:srgbClr val="00B050"/>
        </a:solidFill>
        <a:ln>
          <a:noFill/>
        </a:ln>
        <a:effectLst/>
      </dsp:spPr>
      <dsp:style>
        <a:lnRef idx="0">
          <a:scrgbClr r="0" g="0" b="0"/>
        </a:lnRef>
        <a:fillRef idx="0">
          <a:scrgbClr r="0" g="0" b="0"/>
        </a:fillRef>
        <a:effectRef idx="0">
          <a:scrgbClr r="0" g="0" b="0"/>
        </a:effectRef>
        <a:fontRef idx="minor"/>
      </dsp:style>
      <dsp:txBody>
        <a:bodyPr spcFirstLastPara="0" vert="horz" wrap="square" lIns="72352" tIns="72352" rIns="72352" bIns="72352" numCol="1" spcCol="1270" anchor="ctr" anchorCtr="0">
          <a:noAutofit/>
        </a:bodyPr>
        <a:lstStyle/>
        <a:p>
          <a:pPr marL="0" lvl="0" indent="0" algn="l" defTabSz="1422400">
            <a:lnSpc>
              <a:spcPct val="100000"/>
            </a:lnSpc>
            <a:spcBef>
              <a:spcPct val="0"/>
            </a:spcBef>
            <a:spcAft>
              <a:spcPct val="35000"/>
            </a:spcAft>
            <a:buNone/>
          </a:pPr>
          <a:r>
            <a:rPr lang="en-US" sz="3200" kern="1200" dirty="0">
              <a:solidFill>
                <a:schemeClr val="bg1"/>
              </a:solidFill>
              <a:latin typeface="Bookman Old Style" panose="02050604050505020204" pitchFamily="18" charset="0"/>
            </a:rPr>
            <a:t>TIME: </a:t>
          </a:r>
          <a:r>
            <a:rPr lang="en-US" sz="1400" i="1" kern="1200" dirty="0">
              <a:solidFill>
                <a:schemeClr val="bg1"/>
              </a:solidFill>
              <a:latin typeface="Bookman Old Style" panose="02050604050505020204" pitchFamily="18" charset="0"/>
            </a:rPr>
            <a:t>Dance is a time art; movement develops and reveals itself in time. Adding a rhythmic sense to movement is what helps transform it into dance:</a:t>
          </a:r>
          <a:r>
            <a:rPr lang="en-US" sz="1400" kern="1200" dirty="0">
              <a:solidFill>
                <a:schemeClr val="bg1"/>
              </a:solidFill>
              <a:latin typeface="Bookman Old Style" panose="02050604050505020204" pitchFamily="18" charset="0"/>
            </a:rPr>
            <a:t> </a:t>
          </a:r>
        </a:p>
      </dsp:txBody>
      <dsp:txXfrm>
        <a:off x="468134" y="4028"/>
        <a:ext cx="5550489" cy="683644"/>
      </dsp:txXfrm>
    </dsp:sp>
    <dsp:sp modelId="{72B5520D-20DC-4E22-95D7-C171750AF787}">
      <dsp:nvSpPr>
        <dsp:cNvPr id="0" name=""/>
        <dsp:cNvSpPr/>
      </dsp:nvSpPr>
      <dsp:spPr>
        <a:xfrm>
          <a:off x="0" y="858584"/>
          <a:ext cx="6172199" cy="4051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0B6FCB-8948-4E02-A3E3-6A357A780091}">
      <dsp:nvSpPr>
        <dsp:cNvPr id="0" name=""/>
        <dsp:cNvSpPr/>
      </dsp:nvSpPr>
      <dsp:spPr>
        <a:xfrm>
          <a:off x="122549" y="949736"/>
          <a:ext cx="223035" cy="22281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00283F-B5ED-4AD8-97C3-FAA6AD55B1B2}">
      <dsp:nvSpPr>
        <dsp:cNvPr id="0" name=""/>
        <dsp:cNvSpPr/>
      </dsp:nvSpPr>
      <dsp:spPr>
        <a:xfrm>
          <a:off x="468134" y="858584"/>
          <a:ext cx="5550489" cy="683644"/>
        </a:xfrm>
        <a:prstGeom prst="rect">
          <a:avLst/>
        </a:prstGeom>
        <a:solidFill>
          <a:srgbClr val="00B050"/>
        </a:solidFill>
        <a:ln>
          <a:noFill/>
        </a:ln>
        <a:effectLst/>
      </dsp:spPr>
      <dsp:style>
        <a:lnRef idx="0">
          <a:scrgbClr r="0" g="0" b="0"/>
        </a:lnRef>
        <a:fillRef idx="0">
          <a:scrgbClr r="0" g="0" b="0"/>
        </a:fillRef>
        <a:effectRef idx="0">
          <a:scrgbClr r="0" g="0" b="0"/>
        </a:effectRef>
        <a:fontRef idx="minor"/>
      </dsp:style>
      <dsp:txBody>
        <a:bodyPr spcFirstLastPara="0" vert="horz" wrap="square" lIns="72352" tIns="72352" rIns="72352" bIns="72352" numCol="1" spcCol="1270" anchor="ctr" anchorCtr="0">
          <a:noAutofit/>
        </a:bodyPr>
        <a:lstStyle/>
        <a:p>
          <a:pPr marL="0" lvl="0" indent="0" algn="l" defTabSz="800100">
            <a:lnSpc>
              <a:spcPct val="100000"/>
            </a:lnSpc>
            <a:spcBef>
              <a:spcPct val="0"/>
            </a:spcBef>
            <a:spcAft>
              <a:spcPct val="35000"/>
            </a:spcAft>
            <a:buNone/>
          </a:pPr>
          <a:r>
            <a:rPr lang="en-US" sz="1800" u="sng" kern="1200" dirty="0">
              <a:solidFill>
                <a:schemeClr val="bg1"/>
              </a:solidFill>
              <a:latin typeface="Bookman Old Style" panose="02050604050505020204" pitchFamily="18" charset="0"/>
            </a:rPr>
            <a:t>Pulse</a:t>
          </a:r>
          <a:r>
            <a:rPr lang="en-US" sz="1800" kern="1200" dirty="0">
              <a:solidFill>
                <a:schemeClr val="bg1"/>
              </a:solidFill>
              <a:latin typeface="Bookman Old Style" panose="02050604050505020204" pitchFamily="18" charset="0"/>
            </a:rPr>
            <a:t>: The basic pulse or underlying beat </a:t>
          </a:r>
        </a:p>
      </dsp:txBody>
      <dsp:txXfrm>
        <a:off x="468134" y="858584"/>
        <a:ext cx="5550489" cy="683644"/>
      </dsp:txXfrm>
    </dsp:sp>
    <dsp:sp modelId="{EBE0D3D7-CC65-4A75-ACDB-77F11E6CB5F5}">
      <dsp:nvSpPr>
        <dsp:cNvPr id="0" name=""/>
        <dsp:cNvSpPr/>
      </dsp:nvSpPr>
      <dsp:spPr>
        <a:xfrm>
          <a:off x="0" y="1713139"/>
          <a:ext cx="6172199" cy="4051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2A15CC-5127-4CD1-BB0B-D7CEB4AD342C}">
      <dsp:nvSpPr>
        <dsp:cNvPr id="0" name=""/>
        <dsp:cNvSpPr/>
      </dsp:nvSpPr>
      <dsp:spPr>
        <a:xfrm>
          <a:off x="122549" y="1804292"/>
          <a:ext cx="223035" cy="22281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8B451D-B9A2-4FAB-84A1-3BFB9C82F58E}">
      <dsp:nvSpPr>
        <dsp:cNvPr id="0" name=""/>
        <dsp:cNvSpPr/>
      </dsp:nvSpPr>
      <dsp:spPr>
        <a:xfrm>
          <a:off x="468134" y="1713139"/>
          <a:ext cx="5550489" cy="683644"/>
        </a:xfrm>
        <a:prstGeom prst="rect">
          <a:avLst/>
        </a:prstGeom>
        <a:solidFill>
          <a:srgbClr val="00B050"/>
        </a:solidFill>
        <a:ln>
          <a:noFill/>
        </a:ln>
        <a:effectLst/>
      </dsp:spPr>
      <dsp:style>
        <a:lnRef idx="0">
          <a:scrgbClr r="0" g="0" b="0"/>
        </a:lnRef>
        <a:fillRef idx="0">
          <a:scrgbClr r="0" g="0" b="0"/>
        </a:fillRef>
        <a:effectRef idx="0">
          <a:scrgbClr r="0" g="0" b="0"/>
        </a:effectRef>
        <a:fontRef idx="minor"/>
      </dsp:style>
      <dsp:txBody>
        <a:bodyPr spcFirstLastPara="0" vert="horz" wrap="square" lIns="72352" tIns="72352" rIns="72352" bIns="72352" numCol="1" spcCol="1270" anchor="ctr" anchorCtr="0">
          <a:noAutofit/>
        </a:bodyPr>
        <a:lstStyle/>
        <a:p>
          <a:pPr marL="0" lvl="0" indent="0" algn="l" defTabSz="800100">
            <a:lnSpc>
              <a:spcPct val="100000"/>
            </a:lnSpc>
            <a:spcBef>
              <a:spcPct val="0"/>
            </a:spcBef>
            <a:spcAft>
              <a:spcPct val="35000"/>
            </a:spcAft>
            <a:buNone/>
          </a:pPr>
          <a:r>
            <a:rPr lang="en-US" sz="1800" u="sng" kern="1200" dirty="0">
              <a:solidFill>
                <a:schemeClr val="bg1"/>
              </a:solidFill>
              <a:latin typeface="Bookman Old Style" panose="02050604050505020204" pitchFamily="18" charset="0"/>
            </a:rPr>
            <a:t>Speed </a:t>
          </a:r>
          <a:r>
            <a:rPr lang="en-US" sz="1800" kern="1200" dirty="0">
              <a:solidFill>
                <a:schemeClr val="bg1"/>
              </a:solidFill>
              <a:latin typeface="Bookman Old Style" panose="02050604050505020204" pitchFamily="18" charset="0"/>
            </a:rPr>
            <a:t>(tempo):  Fast, moderate, slow </a:t>
          </a:r>
        </a:p>
      </dsp:txBody>
      <dsp:txXfrm>
        <a:off x="468134" y="1713139"/>
        <a:ext cx="5550489" cy="683644"/>
      </dsp:txXfrm>
    </dsp:sp>
    <dsp:sp modelId="{7F58423D-BA67-4D69-8DA4-190940FADB0C}">
      <dsp:nvSpPr>
        <dsp:cNvPr id="0" name=""/>
        <dsp:cNvSpPr/>
      </dsp:nvSpPr>
      <dsp:spPr>
        <a:xfrm>
          <a:off x="0" y="2567695"/>
          <a:ext cx="6172199" cy="4051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8D635E-5ECE-494B-A8D4-2A3059C03F17}">
      <dsp:nvSpPr>
        <dsp:cNvPr id="0" name=""/>
        <dsp:cNvSpPr/>
      </dsp:nvSpPr>
      <dsp:spPr>
        <a:xfrm>
          <a:off x="122549" y="2658848"/>
          <a:ext cx="223035" cy="22281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FB3976-9C85-4214-83E7-060766F0D5CE}">
      <dsp:nvSpPr>
        <dsp:cNvPr id="0" name=""/>
        <dsp:cNvSpPr/>
      </dsp:nvSpPr>
      <dsp:spPr>
        <a:xfrm>
          <a:off x="468134" y="2567695"/>
          <a:ext cx="5550489" cy="683644"/>
        </a:xfrm>
        <a:prstGeom prst="rect">
          <a:avLst/>
        </a:prstGeom>
        <a:solidFill>
          <a:srgbClr val="00B050"/>
        </a:solidFill>
        <a:ln>
          <a:noFill/>
        </a:ln>
        <a:effectLst/>
      </dsp:spPr>
      <dsp:style>
        <a:lnRef idx="0">
          <a:scrgbClr r="0" g="0" b="0"/>
        </a:lnRef>
        <a:fillRef idx="0">
          <a:scrgbClr r="0" g="0" b="0"/>
        </a:fillRef>
        <a:effectRef idx="0">
          <a:scrgbClr r="0" g="0" b="0"/>
        </a:effectRef>
        <a:fontRef idx="minor"/>
      </dsp:style>
      <dsp:txBody>
        <a:bodyPr spcFirstLastPara="0" vert="horz" wrap="square" lIns="72352" tIns="72352" rIns="72352" bIns="72352" numCol="1" spcCol="1270" anchor="ctr" anchorCtr="0">
          <a:noAutofit/>
        </a:bodyPr>
        <a:lstStyle/>
        <a:p>
          <a:pPr marL="0" lvl="0" indent="0" algn="l" defTabSz="800100">
            <a:lnSpc>
              <a:spcPct val="100000"/>
            </a:lnSpc>
            <a:spcBef>
              <a:spcPct val="0"/>
            </a:spcBef>
            <a:spcAft>
              <a:spcPct val="35000"/>
            </a:spcAft>
            <a:buNone/>
          </a:pPr>
          <a:r>
            <a:rPr lang="en-US" sz="1800" u="sng" kern="1200" dirty="0">
              <a:solidFill>
                <a:schemeClr val="bg1"/>
              </a:solidFill>
              <a:latin typeface="Bookman Old Style" panose="02050604050505020204" pitchFamily="18" charset="0"/>
            </a:rPr>
            <a:t>Rhythm Pattern</a:t>
          </a:r>
          <a:r>
            <a:rPr lang="en-US" sz="1800" kern="1200" dirty="0">
              <a:solidFill>
                <a:schemeClr val="bg1"/>
              </a:solidFill>
              <a:latin typeface="Bookman Old Style" panose="02050604050505020204" pitchFamily="18" charset="0"/>
            </a:rPr>
            <a:t>: A grouping of long or short beats, accents or silences </a:t>
          </a:r>
        </a:p>
      </dsp:txBody>
      <dsp:txXfrm>
        <a:off x="468134" y="2567695"/>
        <a:ext cx="5550489" cy="683644"/>
      </dsp:txXfrm>
    </dsp:sp>
    <dsp:sp modelId="{E4F2C8B7-9463-4041-B373-AA603AAD6E59}">
      <dsp:nvSpPr>
        <dsp:cNvPr id="0" name=""/>
        <dsp:cNvSpPr/>
      </dsp:nvSpPr>
      <dsp:spPr>
        <a:xfrm>
          <a:off x="0" y="3422251"/>
          <a:ext cx="6172199" cy="4051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043404-2EDB-47E5-B164-4C1A69FE02A5}">
      <dsp:nvSpPr>
        <dsp:cNvPr id="0" name=""/>
        <dsp:cNvSpPr/>
      </dsp:nvSpPr>
      <dsp:spPr>
        <a:xfrm>
          <a:off x="122549" y="3513403"/>
          <a:ext cx="223035" cy="22281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4C95E1-56BB-42AA-A947-D0C4501E7F7E}">
      <dsp:nvSpPr>
        <dsp:cNvPr id="0" name=""/>
        <dsp:cNvSpPr/>
      </dsp:nvSpPr>
      <dsp:spPr>
        <a:xfrm>
          <a:off x="468134" y="3422251"/>
          <a:ext cx="5550489" cy="683644"/>
        </a:xfrm>
        <a:prstGeom prst="rect">
          <a:avLst/>
        </a:prstGeom>
        <a:solidFill>
          <a:srgbClr val="00B050"/>
        </a:solidFill>
        <a:ln>
          <a:noFill/>
        </a:ln>
        <a:effectLst/>
      </dsp:spPr>
      <dsp:style>
        <a:lnRef idx="0">
          <a:scrgbClr r="0" g="0" b="0"/>
        </a:lnRef>
        <a:fillRef idx="0">
          <a:scrgbClr r="0" g="0" b="0"/>
        </a:fillRef>
        <a:effectRef idx="0">
          <a:scrgbClr r="0" g="0" b="0"/>
        </a:effectRef>
        <a:fontRef idx="minor"/>
      </dsp:style>
      <dsp:txBody>
        <a:bodyPr spcFirstLastPara="0" vert="horz" wrap="square" lIns="72352" tIns="72352" rIns="72352" bIns="72352" numCol="1" spcCol="1270" anchor="ctr" anchorCtr="0">
          <a:noAutofit/>
        </a:bodyPr>
        <a:lstStyle/>
        <a:p>
          <a:pPr marL="0" lvl="0" indent="0" algn="l" defTabSz="800100">
            <a:lnSpc>
              <a:spcPct val="100000"/>
            </a:lnSpc>
            <a:spcBef>
              <a:spcPct val="0"/>
            </a:spcBef>
            <a:spcAft>
              <a:spcPct val="35000"/>
            </a:spcAft>
            <a:buNone/>
          </a:pPr>
          <a:r>
            <a:rPr lang="en-US" sz="1800" u="sng" kern="1200" dirty="0">
              <a:solidFill>
                <a:schemeClr val="bg1"/>
              </a:solidFill>
            </a:rPr>
            <a:t>N</a:t>
          </a:r>
          <a:r>
            <a:rPr lang="en-US" sz="1800" u="sng" kern="1200" dirty="0">
              <a:solidFill>
                <a:schemeClr val="bg1"/>
              </a:solidFill>
              <a:latin typeface="Bookman Old Style" panose="02050604050505020204" pitchFamily="18" charset="0"/>
            </a:rPr>
            <a:t>atural Rhythm</a:t>
          </a:r>
          <a:r>
            <a:rPr lang="en-US" sz="1800" kern="1200" dirty="0">
              <a:solidFill>
                <a:schemeClr val="bg1"/>
              </a:solidFill>
              <a:latin typeface="Bookman Old Style" panose="02050604050505020204" pitchFamily="18" charset="0"/>
            </a:rPr>
            <a:t>:  Timing which comes from the rhythms of the breath, the  </a:t>
          </a:r>
        </a:p>
      </dsp:txBody>
      <dsp:txXfrm>
        <a:off x="468134" y="3422251"/>
        <a:ext cx="5550489" cy="683644"/>
      </dsp:txXfrm>
    </dsp:sp>
    <dsp:sp modelId="{FAD0C5FA-1DEF-4E69-A5E1-3E604CD57C80}">
      <dsp:nvSpPr>
        <dsp:cNvPr id="0" name=""/>
        <dsp:cNvSpPr/>
      </dsp:nvSpPr>
      <dsp:spPr>
        <a:xfrm>
          <a:off x="0" y="4276806"/>
          <a:ext cx="6172199" cy="4051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461F90-728F-4669-8959-D6CA2CAA7CAC}">
      <dsp:nvSpPr>
        <dsp:cNvPr id="0" name=""/>
        <dsp:cNvSpPr/>
      </dsp:nvSpPr>
      <dsp:spPr>
        <a:xfrm>
          <a:off x="122549" y="4367959"/>
          <a:ext cx="223035" cy="22281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194A61-E4E1-4752-B6A8-9A1DFCA9E345}">
      <dsp:nvSpPr>
        <dsp:cNvPr id="0" name=""/>
        <dsp:cNvSpPr/>
      </dsp:nvSpPr>
      <dsp:spPr>
        <a:xfrm>
          <a:off x="468134" y="4276806"/>
          <a:ext cx="5550489" cy="683644"/>
        </a:xfrm>
        <a:prstGeom prst="rect">
          <a:avLst/>
        </a:prstGeom>
        <a:solidFill>
          <a:srgbClr val="00B050"/>
        </a:solidFill>
        <a:ln>
          <a:noFill/>
        </a:ln>
        <a:effectLst/>
      </dsp:spPr>
      <dsp:style>
        <a:lnRef idx="0">
          <a:scrgbClr r="0" g="0" b="0"/>
        </a:lnRef>
        <a:fillRef idx="0">
          <a:scrgbClr r="0" g="0" b="0"/>
        </a:fillRef>
        <a:effectRef idx="0">
          <a:scrgbClr r="0" g="0" b="0"/>
        </a:effectRef>
        <a:fontRef idx="minor"/>
      </dsp:style>
      <dsp:txBody>
        <a:bodyPr spcFirstLastPara="0" vert="horz" wrap="square" lIns="72352" tIns="72352" rIns="72352" bIns="72352" numCol="1" spcCol="1270" anchor="ctr" anchorCtr="0">
          <a:noAutofit/>
        </a:bodyPr>
        <a:lstStyle/>
        <a:p>
          <a:pPr marL="0" lvl="0" indent="0" algn="l" defTabSz="800100">
            <a:lnSpc>
              <a:spcPct val="100000"/>
            </a:lnSpc>
            <a:spcBef>
              <a:spcPct val="0"/>
            </a:spcBef>
            <a:spcAft>
              <a:spcPct val="35000"/>
            </a:spcAft>
            <a:buNone/>
          </a:pPr>
          <a:r>
            <a:rPr lang="en-US" sz="1800" kern="1200" dirty="0">
              <a:solidFill>
                <a:schemeClr val="bg1"/>
              </a:solidFill>
              <a:latin typeface="Bookman Old Style" panose="02050604050505020204" pitchFamily="18" charset="0"/>
            </a:rPr>
            <a:t>heartbeat, or natural sources like the wind or the ocean. </a:t>
          </a:r>
        </a:p>
      </dsp:txBody>
      <dsp:txXfrm>
        <a:off x="468134" y="4276806"/>
        <a:ext cx="5550489" cy="68364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3/10/22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29804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3/10/22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42989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3/10/22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1188443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3/10/22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31414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3/10/22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62767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3/10/22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634812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3/10/22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034940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3/10/22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91320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3/10/22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47259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3/10/22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56848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3/10/22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88531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3/10/22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78891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3/10/22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01174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3/10/22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59747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3/10/22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34359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3/10/22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7829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3/10/22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05492270"/>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7.xml"/><Relationship Id="rId1" Type="http://schemas.openxmlformats.org/officeDocument/2006/relationships/video" Target="https://www.youtube.com/embed/e7wq0ywNHR8?feature=oembed"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https://www.vassar.edu/sites/default/files/2021-06/miriam-mahdaviani_72.jp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7.xml"/><Relationship Id="rId1" Type="http://schemas.openxmlformats.org/officeDocument/2006/relationships/video" Target="https://www.youtube.com/embed/1PlCM-dlVR4?feature=oembed"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7.xml"/><Relationship Id="rId1" Type="http://schemas.openxmlformats.org/officeDocument/2006/relationships/video" Target="https://www.youtube.com/embed/uwGGnvkxdYs?feature=oembed"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7.xml"/><Relationship Id="rId1" Type="http://schemas.openxmlformats.org/officeDocument/2006/relationships/video" Target="https://www.youtube.com/embed/EopJuQ7m5MI?feature=oembe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7.xml"/><Relationship Id="rId1" Type="http://schemas.openxmlformats.org/officeDocument/2006/relationships/video" Target="https://www.youtube.com/embed/PX_WKxZHp8Q?feature=oembed"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7.xml"/><Relationship Id="rId1" Type="http://schemas.openxmlformats.org/officeDocument/2006/relationships/video" Target="https://www.youtube.com/embed/ca38wSlOyJM?feature=oembed"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7.xml"/><Relationship Id="rId1" Type="http://schemas.openxmlformats.org/officeDocument/2006/relationships/video" Target="https://www.youtube.com/embed/YQvNY9LXZbU?feature=oembed"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7.xml"/><Relationship Id="rId1" Type="http://schemas.openxmlformats.org/officeDocument/2006/relationships/video" Target="https://player.vimeo.com/video/439390778?h=1d7dead52f&amp;app_id=122963"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7.xml"/><Relationship Id="rId1" Type="http://schemas.openxmlformats.org/officeDocument/2006/relationships/video" Target="https://www.youtube.com/embed/qX6uACK5zrI?feature=oembed"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7.xml"/><Relationship Id="rId1" Type="http://schemas.openxmlformats.org/officeDocument/2006/relationships/video" Target="https://player.vimeo.com/video/678995592?h=09c5487004&amp;app_id=122963"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F6A4E-6089-8C47-B0F8-A732795DB4FF}"/>
              </a:ext>
            </a:extLst>
          </p:cNvPr>
          <p:cNvSpPr>
            <a:spLocks noGrp="1"/>
          </p:cNvSpPr>
          <p:nvPr>
            <p:ph type="ctrTitle"/>
          </p:nvPr>
        </p:nvSpPr>
        <p:spPr>
          <a:xfrm>
            <a:off x="2121407" y="1682496"/>
            <a:ext cx="7397497" cy="1828800"/>
          </a:xfrm>
          <a:solidFill>
            <a:srgbClr val="BA56FF"/>
          </a:solidFill>
          <a:ln>
            <a:solidFill>
              <a:schemeClr val="tx1"/>
            </a:solidFill>
          </a:ln>
        </p:spPr>
        <p:style>
          <a:lnRef idx="0">
            <a:schemeClr val="accent2"/>
          </a:lnRef>
          <a:fillRef idx="3">
            <a:schemeClr val="accent2"/>
          </a:fillRef>
          <a:effectRef idx="3">
            <a:schemeClr val="accent2"/>
          </a:effectRef>
          <a:fontRef idx="minor">
            <a:schemeClr val="lt1"/>
          </a:fontRef>
        </p:style>
        <p:txBody>
          <a:bodyPr>
            <a:normAutofit/>
          </a:bodyPr>
          <a:lstStyle/>
          <a:p>
            <a:pPr algn="ctr"/>
            <a:r>
              <a:rPr lang="en-US" sz="7200" b="1" dirty="0">
                <a:ln w="22225">
                  <a:solidFill>
                    <a:schemeClr val="accent2"/>
                  </a:solidFill>
                  <a:prstDash val="solid"/>
                </a:ln>
                <a:solidFill>
                  <a:schemeClr val="accent2">
                    <a:lumMod val="40000"/>
                    <a:lumOff val="60000"/>
                  </a:schemeClr>
                </a:solidFill>
                <a:latin typeface="Constantia" panose="02030602050306030303" pitchFamily="18" charset="0"/>
                <a:cs typeface="Angsana New" panose="02020603050405020304" pitchFamily="18" charset="-34"/>
              </a:rPr>
              <a:t>DANCE</a:t>
            </a:r>
          </a:p>
        </p:txBody>
      </p:sp>
      <p:sp>
        <p:nvSpPr>
          <p:cNvPr id="6" name="TextBox 5">
            <a:extLst>
              <a:ext uri="{FF2B5EF4-FFF2-40B4-BE49-F238E27FC236}">
                <a16:creationId xmlns:a16="http://schemas.microsoft.com/office/drawing/2014/main" id="{9A0A0012-A0DB-184A-A3A9-AE7F3402A14A}"/>
              </a:ext>
            </a:extLst>
          </p:cNvPr>
          <p:cNvSpPr txBox="1"/>
          <p:nvPr/>
        </p:nvSpPr>
        <p:spPr>
          <a:xfrm>
            <a:off x="228600" y="4690872"/>
            <a:ext cx="11640312" cy="1446550"/>
          </a:xfrm>
          <a:prstGeom prst="rect">
            <a:avLst/>
          </a:prstGeom>
          <a:solidFill>
            <a:srgbClr val="92D050"/>
          </a:solidFill>
          <a:ln>
            <a:solidFill>
              <a:srgbClr val="002060"/>
            </a:solidFill>
          </a:ln>
        </p:spPr>
        <p:txBody>
          <a:bodyPr wrap="square" rtlCol="0">
            <a:spAutoFit/>
          </a:bodyPr>
          <a:lstStyle/>
          <a:p>
            <a:pPr algn="ctr"/>
            <a:r>
              <a:rPr lang="en-US" sz="4400" b="1"/>
              <a:t>ELEMENTS/DANCERS/CHOREOGRAPHERS/</a:t>
            </a:r>
          </a:p>
          <a:p>
            <a:pPr algn="ctr"/>
            <a:r>
              <a:rPr lang="en-US" sz="4400" b="1"/>
              <a:t>DANCE COMPANIES</a:t>
            </a:r>
            <a:endParaRPr lang="en-US" sz="4400" b="1" dirty="0"/>
          </a:p>
        </p:txBody>
      </p:sp>
    </p:spTree>
    <p:extLst>
      <p:ext uri="{BB962C8B-B14F-4D97-AF65-F5344CB8AC3E}">
        <p14:creationId xmlns:p14="http://schemas.microsoft.com/office/powerpoint/2010/main" val="3743145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9CD0AF-B376-9449-89A5-608127840B38}"/>
              </a:ext>
            </a:extLst>
          </p:cNvPr>
          <p:cNvSpPr txBox="1"/>
          <p:nvPr/>
        </p:nvSpPr>
        <p:spPr>
          <a:xfrm>
            <a:off x="638355" y="5727940"/>
            <a:ext cx="3329796" cy="897146"/>
          </a:xfrm>
          <a:prstGeom prst="rect">
            <a:avLst/>
          </a:prstGeom>
          <a:solidFill>
            <a:schemeClr val="accent1"/>
          </a:solidFill>
        </p:spPr>
        <p:style>
          <a:lnRef idx="0">
            <a:schemeClr val="dk1"/>
          </a:lnRef>
          <a:fillRef idx="3">
            <a:schemeClr val="dk1"/>
          </a:fillRef>
          <a:effectRef idx="3">
            <a:schemeClr val="dk1"/>
          </a:effectRef>
          <a:fontRef idx="minor">
            <a:schemeClr val="lt1"/>
          </a:fontRef>
        </p:style>
        <p:txBody>
          <a:bodyPr vert="horz" lIns="91440" tIns="45720" rIns="91440" bIns="45720" rtlCol="0" anchor="b">
            <a:normAutofit fontScale="92500"/>
          </a:bodyPr>
          <a:lstStyle/>
          <a:p>
            <a:pPr algn="ctr">
              <a:spcBef>
                <a:spcPct val="0"/>
              </a:spcBef>
              <a:spcAft>
                <a:spcPts val="600"/>
              </a:spcAft>
            </a:pPr>
            <a:r>
              <a:rPr lang="en-US" sz="4000" b="1" cap="all" dirty="0">
                <a:ln w="3175" cmpd="sng">
                  <a:noFill/>
                </a:ln>
                <a:solidFill>
                  <a:schemeClr val="tx1"/>
                </a:solidFill>
                <a:latin typeface="Bookman Old Style" panose="02050604050505020204" pitchFamily="18" charset="0"/>
                <a:ea typeface="+mj-ea"/>
                <a:cs typeface="+mj-cs"/>
              </a:rPr>
              <a:t>THANG DAO</a:t>
            </a:r>
          </a:p>
        </p:txBody>
      </p:sp>
      <p:pic>
        <p:nvPicPr>
          <p:cNvPr id="2" name="Picture 1">
            <a:extLst>
              <a:ext uri="{FF2B5EF4-FFF2-40B4-BE49-F238E27FC236}">
                <a16:creationId xmlns:a16="http://schemas.microsoft.com/office/drawing/2014/main" id="{BFBA84C0-4D2C-904F-A218-AD94DFA01E8F}"/>
              </a:ext>
            </a:extLst>
          </p:cNvPr>
          <p:cNvPicPr>
            <a:picLocks noChangeAspect="1"/>
          </p:cNvPicPr>
          <p:nvPr/>
        </p:nvPicPr>
        <p:blipFill>
          <a:blip r:embed="rId3"/>
          <a:stretch>
            <a:fillRect/>
          </a:stretch>
        </p:blipFill>
        <p:spPr>
          <a:xfrm>
            <a:off x="476559" y="379562"/>
            <a:ext cx="3802144" cy="5117250"/>
          </a:xfrm>
          <a:prstGeom prst="roundRect">
            <a:avLst>
              <a:gd name="adj" fmla="val 4380"/>
            </a:avLst>
          </a:prstGeom>
          <a:ln w="50800" cap="sq" cmpd="dbl">
            <a:noFill/>
            <a:miter lim="800000"/>
          </a:ln>
          <a:effectLst/>
        </p:spPr>
        <p:style>
          <a:lnRef idx="0">
            <a:schemeClr val="accent2"/>
          </a:lnRef>
          <a:fillRef idx="3">
            <a:schemeClr val="accent2"/>
          </a:fillRef>
          <a:effectRef idx="3">
            <a:schemeClr val="accent2"/>
          </a:effectRef>
          <a:fontRef idx="minor">
            <a:schemeClr val="lt1"/>
          </a:fontRef>
        </p:style>
      </p:pic>
      <p:pic>
        <p:nvPicPr>
          <p:cNvPr id="4" name="Picture 3">
            <a:extLst>
              <a:ext uri="{FF2B5EF4-FFF2-40B4-BE49-F238E27FC236}">
                <a16:creationId xmlns:a16="http://schemas.microsoft.com/office/drawing/2014/main" id="{A63590E7-593C-C845-A208-F6D9AD177945}"/>
              </a:ext>
            </a:extLst>
          </p:cNvPr>
          <p:cNvPicPr>
            <a:picLocks noChangeAspect="1"/>
          </p:cNvPicPr>
          <p:nvPr/>
        </p:nvPicPr>
        <p:blipFill>
          <a:blip r:embed="rId4"/>
          <a:stretch>
            <a:fillRect/>
          </a:stretch>
        </p:blipFill>
        <p:spPr>
          <a:xfrm>
            <a:off x="4278702" y="304828"/>
            <a:ext cx="7910123" cy="5716410"/>
          </a:xfrm>
          <a:prstGeom prst="roundRect">
            <a:avLst>
              <a:gd name="adj" fmla="val 4380"/>
            </a:avLst>
          </a:prstGeom>
          <a:ln w="50800" cap="sq" cmpd="dbl">
            <a:noFill/>
            <a:miter lim="800000"/>
          </a:ln>
          <a:effectLst/>
        </p:spPr>
      </p:pic>
    </p:spTree>
    <p:extLst>
      <p:ext uri="{BB962C8B-B14F-4D97-AF65-F5344CB8AC3E}">
        <p14:creationId xmlns:p14="http://schemas.microsoft.com/office/powerpoint/2010/main" val="1055323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Dem Ve">
            <a:hlinkClick r:id="" action="ppaction://media"/>
            <a:extLst>
              <a:ext uri="{FF2B5EF4-FFF2-40B4-BE49-F238E27FC236}">
                <a16:creationId xmlns:a16="http://schemas.microsoft.com/office/drawing/2014/main" id="{05EB0C87-E819-E745-AECF-044B270B8906}"/>
              </a:ext>
            </a:extLst>
          </p:cNvPr>
          <p:cNvPicPr>
            <a:picLocks noRot="1" noChangeAspect="1"/>
          </p:cNvPicPr>
          <p:nvPr>
            <a:videoFile r:link="rId1"/>
          </p:nvPr>
        </p:nvPicPr>
        <p:blipFill>
          <a:blip r:embed="rId3"/>
          <a:stretch>
            <a:fillRect/>
          </a:stretch>
        </p:blipFill>
        <p:spPr>
          <a:xfrm>
            <a:off x="1500996" y="219051"/>
            <a:ext cx="9178506" cy="6444582"/>
          </a:xfrm>
          <a:prstGeom prst="rect">
            <a:avLst/>
          </a:prstGeom>
        </p:spPr>
      </p:pic>
    </p:spTree>
    <p:extLst>
      <p:ext uri="{BB962C8B-B14F-4D97-AF65-F5344CB8AC3E}">
        <p14:creationId xmlns:p14="http://schemas.microsoft.com/office/powerpoint/2010/main" val="14741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 The Mi(d)st">
            <a:extLst>
              <a:ext uri="{FF2B5EF4-FFF2-40B4-BE49-F238E27FC236}">
                <a16:creationId xmlns:a16="http://schemas.microsoft.com/office/drawing/2014/main" id="{C41C6CDF-00BF-B841-AFE0-4784033820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1829" y="195472"/>
            <a:ext cx="5410200" cy="6242539"/>
          </a:xfrm>
          <a:prstGeom prst="rect">
            <a:avLst/>
          </a:prstGeom>
          <a:solidFill>
            <a:srgbClr val="00B050"/>
          </a:solidFill>
          <a:ln w="88900" cap="sq" cmpd="thickThin">
            <a:solidFill>
              <a:srgbClr val="000000"/>
            </a:solidFill>
            <a:prstDash val="solid"/>
            <a:miter lim="800000"/>
          </a:ln>
          <a:effectLst>
            <a:innerShdw blurRad="76200">
              <a:srgbClr val="000000"/>
            </a:innerShdw>
          </a:effectLst>
        </p:spPr>
      </p:pic>
      <p:sp>
        <p:nvSpPr>
          <p:cNvPr id="5" name="Rectangle 8">
            <a:extLst>
              <a:ext uri="{FF2B5EF4-FFF2-40B4-BE49-F238E27FC236}">
                <a16:creationId xmlns:a16="http://schemas.microsoft.com/office/drawing/2014/main" id="{72279879-C860-3C4A-92E1-7BB9D0DD55A1}"/>
              </a:ext>
            </a:extLst>
          </p:cNvPr>
          <p:cNvSpPr>
            <a:spLocks noChangeArrowheads="1"/>
          </p:cNvSpPr>
          <p:nvPr/>
        </p:nvSpPr>
        <p:spPr bwMode="auto">
          <a:xfrm>
            <a:off x="1543050" y="-1"/>
            <a:ext cx="26180960" cy="93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31" name="Picture 2" descr="A picture containing person, indoor, wall, red&#10;&#10;Description automatically generated">
            <a:extLst>
              <a:ext uri="{FF2B5EF4-FFF2-40B4-BE49-F238E27FC236}">
                <a16:creationId xmlns:a16="http://schemas.microsoft.com/office/drawing/2014/main" id="{0A627D8C-9E9F-404F-AB79-2AD1D2CB18CB}"/>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543050" y="199281"/>
            <a:ext cx="2484664" cy="36869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BAECE87-C62C-D448-B1D3-59381E3B9D18}"/>
              </a:ext>
            </a:extLst>
          </p:cNvPr>
          <p:cNvSpPr txBox="1"/>
          <p:nvPr/>
        </p:nvSpPr>
        <p:spPr>
          <a:xfrm>
            <a:off x="239486" y="4332514"/>
            <a:ext cx="5050971" cy="1323439"/>
          </a:xfrm>
          <a:prstGeom prst="rect">
            <a:avLst/>
          </a:prstGeom>
          <a:solidFill>
            <a:schemeClr val="accent1">
              <a:lumMod val="75000"/>
            </a:schemeClr>
          </a:solidFill>
          <a:ln/>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4000" b="1" dirty="0">
                <a:latin typeface="Bookman Old Style" panose="02050604050505020204" pitchFamily="18" charset="0"/>
                <a:ea typeface="Brush Script MT" panose="03060802040406070304" pitchFamily="66" charset="-122"/>
                <a:cs typeface="Brush Script MT" panose="03060802040406070304" pitchFamily="66" charset="-122"/>
              </a:rPr>
              <a:t>MIRIAM MAHDAVIANI</a:t>
            </a:r>
          </a:p>
        </p:txBody>
      </p:sp>
    </p:spTree>
    <p:extLst>
      <p:ext uri="{BB962C8B-B14F-4D97-AF65-F5344CB8AC3E}">
        <p14:creationId xmlns:p14="http://schemas.microsoft.com/office/powerpoint/2010/main" val="412775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Urban Dances (Excerpts)">
            <a:hlinkClick r:id="" action="ppaction://media"/>
            <a:extLst>
              <a:ext uri="{FF2B5EF4-FFF2-40B4-BE49-F238E27FC236}">
                <a16:creationId xmlns:a16="http://schemas.microsoft.com/office/drawing/2014/main" id="{6B6819ED-5317-1345-9DF6-273307370EAD}"/>
              </a:ext>
            </a:extLst>
          </p:cNvPr>
          <p:cNvPicPr>
            <a:picLocks noRot="1" noChangeAspect="1"/>
          </p:cNvPicPr>
          <p:nvPr>
            <a:videoFile r:link="rId1"/>
          </p:nvPr>
        </p:nvPicPr>
        <p:blipFill>
          <a:blip r:embed="rId3"/>
          <a:stretch>
            <a:fillRect/>
          </a:stretch>
        </p:blipFill>
        <p:spPr>
          <a:xfrm>
            <a:off x="1955322" y="241540"/>
            <a:ext cx="8396376" cy="6297283"/>
          </a:xfrm>
          <a:prstGeom prst="rect">
            <a:avLst/>
          </a:prstGeom>
          <a:ln/>
        </p:spPr>
        <p:style>
          <a:lnRef idx="0">
            <a:schemeClr val="accent6"/>
          </a:lnRef>
          <a:fillRef idx="3">
            <a:schemeClr val="accent6"/>
          </a:fillRef>
          <a:effectRef idx="3">
            <a:schemeClr val="accent6"/>
          </a:effectRef>
          <a:fontRef idx="minor">
            <a:schemeClr val="lt1"/>
          </a:fontRef>
        </p:style>
      </p:pic>
    </p:spTree>
    <p:extLst>
      <p:ext uri="{BB962C8B-B14F-4D97-AF65-F5344CB8AC3E}">
        <p14:creationId xmlns:p14="http://schemas.microsoft.com/office/powerpoint/2010/main" val="204180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D29725-B4EE-4340-BB2B-14D0EFAD94BC}"/>
              </a:ext>
            </a:extLst>
          </p:cNvPr>
          <p:cNvSpPr txBox="1"/>
          <p:nvPr/>
        </p:nvSpPr>
        <p:spPr>
          <a:xfrm>
            <a:off x="183380" y="4816053"/>
            <a:ext cx="4143241" cy="851263"/>
          </a:xfrm>
          <a:prstGeom prst="rect">
            <a:avLst/>
          </a:prstGeom>
          <a:solidFill>
            <a:schemeClr val="accent1">
              <a:lumMod val="60000"/>
              <a:lumOff val="40000"/>
            </a:schemeClr>
          </a:solidFill>
        </p:spPr>
        <p:style>
          <a:lnRef idx="0">
            <a:schemeClr val="dk1"/>
          </a:lnRef>
          <a:fillRef idx="3">
            <a:schemeClr val="dk1"/>
          </a:fillRef>
          <a:effectRef idx="3">
            <a:schemeClr val="dk1"/>
          </a:effectRef>
          <a:fontRef idx="minor">
            <a:schemeClr val="lt1"/>
          </a:fontRef>
        </p:style>
        <p:txBody>
          <a:bodyPr vert="horz" lIns="91440" tIns="45720" rIns="91440" bIns="45720" rtlCol="0" anchor="b">
            <a:normAutofit/>
          </a:bodyPr>
          <a:lstStyle/>
          <a:p>
            <a:pPr algn="ctr">
              <a:spcBef>
                <a:spcPct val="0"/>
              </a:spcBef>
              <a:spcAft>
                <a:spcPts val="600"/>
              </a:spcAft>
            </a:pPr>
            <a:r>
              <a:rPr lang="en-US" sz="4000" b="1" cap="all" dirty="0">
                <a:ln w="3175" cmpd="sng">
                  <a:noFill/>
                </a:ln>
                <a:solidFill>
                  <a:schemeClr val="tx1"/>
                </a:solidFill>
                <a:latin typeface="Bookman Old Style" panose="02050604050505020204" pitchFamily="18" charset="0"/>
                <a:ea typeface="+mj-ea"/>
                <a:cs typeface="+mj-cs"/>
              </a:rPr>
              <a:t>ALVIN AILEY</a:t>
            </a:r>
          </a:p>
        </p:txBody>
      </p:sp>
      <p:pic>
        <p:nvPicPr>
          <p:cNvPr id="5" name="Picture 4">
            <a:extLst>
              <a:ext uri="{FF2B5EF4-FFF2-40B4-BE49-F238E27FC236}">
                <a16:creationId xmlns:a16="http://schemas.microsoft.com/office/drawing/2014/main" id="{105221E1-5EF6-7442-BD7D-5F14FF50A830}"/>
              </a:ext>
            </a:extLst>
          </p:cNvPr>
          <p:cNvPicPr>
            <a:picLocks noChangeAspect="1"/>
          </p:cNvPicPr>
          <p:nvPr/>
        </p:nvPicPr>
        <p:blipFill>
          <a:blip r:embed="rId3"/>
          <a:stretch>
            <a:fillRect/>
          </a:stretch>
        </p:blipFill>
        <p:spPr>
          <a:xfrm>
            <a:off x="4581753" y="159786"/>
            <a:ext cx="7423013" cy="5156797"/>
          </a:xfrm>
          <a:prstGeom prst="rect">
            <a:avLst/>
          </a:prstGeom>
          <a:solidFill>
            <a:srgbClr val="FFC000"/>
          </a:solidFill>
          <a:ln w="127000" cap="sq">
            <a:solidFill>
              <a:schemeClr val="accent4">
                <a:lumMod val="75000"/>
              </a:schemeClr>
            </a:solidFill>
            <a:miter lim="800000"/>
          </a:ln>
          <a:effectLst>
            <a:outerShdw blurRad="57150" dist="50800" dir="2700000" algn="tl" rotWithShape="0">
              <a:srgbClr val="000000">
                <a:alpha val="40000"/>
              </a:srgbClr>
            </a:outerShdw>
          </a:effectLst>
        </p:spPr>
      </p:pic>
      <p:pic>
        <p:nvPicPr>
          <p:cNvPr id="6" name="Picture 5">
            <a:extLst>
              <a:ext uri="{FF2B5EF4-FFF2-40B4-BE49-F238E27FC236}">
                <a16:creationId xmlns:a16="http://schemas.microsoft.com/office/drawing/2014/main" id="{A46A7FDB-81EE-5643-9C94-F26F4AA909D0}"/>
              </a:ext>
            </a:extLst>
          </p:cNvPr>
          <p:cNvPicPr>
            <a:picLocks noChangeAspect="1"/>
          </p:cNvPicPr>
          <p:nvPr/>
        </p:nvPicPr>
        <p:blipFill>
          <a:blip r:embed="rId4"/>
          <a:stretch>
            <a:fillRect/>
          </a:stretch>
        </p:blipFill>
        <p:spPr>
          <a:xfrm>
            <a:off x="183380" y="202669"/>
            <a:ext cx="4275501" cy="4402183"/>
          </a:xfrm>
          <a:prstGeom prst="rect">
            <a:avLst/>
          </a:prstGeom>
        </p:spPr>
      </p:pic>
    </p:spTree>
    <p:extLst>
      <p:ext uri="{BB962C8B-B14F-4D97-AF65-F5344CB8AC3E}">
        <p14:creationId xmlns:p14="http://schemas.microsoft.com/office/powerpoint/2010/main" val="29040542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Alvin Ailey's 'Night Creature'">
            <a:hlinkClick r:id="" action="ppaction://media"/>
            <a:extLst>
              <a:ext uri="{FF2B5EF4-FFF2-40B4-BE49-F238E27FC236}">
                <a16:creationId xmlns:a16="http://schemas.microsoft.com/office/drawing/2014/main" id="{6A97A955-5EBC-6943-B1AB-68F3FA61DD9A}"/>
              </a:ext>
            </a:extLst>
          </p:cNvPr>
          <p:cNvPicPr>
            <a:picLocks noRot="1" noChangeAspect="1"/>
          </p:cNvPicPr>
          <p:nvPr>
            <a:videoFile r:link="rId1"/>
          </p:nvPr>
        </p:nvPicPr>
        <p:blipFill>
          <a:blip r:embed="rId3"/>
          <a:stretch>
            <a:fillRect/>
          </a:stretch>
        </p:blipFill>
        <p:spPr>
          <a:xfrm>
            <a:off x="1169344" y="645439"/>
            <a:ext cx="9853312" cy="5567121"/>
          </a:xfrm>
          <a:prstGeom prst="rect">
            <a:avLst/>
          </a:prstGeom>
          <a:ln>
            <a:solidFill>
              <a:schemeClr val="accent2">
                <a:lumMod val="60000"/>
                <a:lumOff val="40000"/>
              </a:schemeClr>
            </a:solidFill>
          </a:ln>
        </p:spPr>
      </p:pic>
    </p:spTree>
    <p:extLst>
      <p:ext uri="{BB962C8B-B14F-4D97-AF65-F5344CB8AC3E}">
        <p14:creationId xmlns:p14="http://schemas.microsoft.com/office/powerpoint/2010/main" val="156036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B052B6-C1F2-9E43-B278-7656708B081A}"/>
              </a:ext>
            </a:extLst>
          </p:cNvPr>
          <p:cNvPicPr>
            <a:picLocks noChangeAspect="1"/>
          </p:cNvPicPr>
          <p:nvPr/>
        </p:nvPicPr>
        <p:blipFill>
          <a:blip r:embed="rId2"/>
          <a:stretch>
            <a:fillRect/>
          </a:stretch>
        </p:blipFill>
        <p:spPr>
          <a:xfrm>
            <a:off x="263893" y="504645"/>
            <a:ext cx="4126664" cy="3950898"/>
          </a:xfrm>
          <a:prstGeom prst="rect">
            <a:avLst/>
          </a:prstGeom>
        </p:spPr>
      </p:pic>
      <p:pic>
        <p:nvPicPr>
          <p:cNvPr id="3" name="Picture 2">
            <a:extLst>
              <a:ext uri="{FF2B5EF4-FFF2-40B4-BE49-F238E27FC236}">
                <a16:creationId xmlns:a16="http://schemas.microsoft.com/office/drawing/2014/main" id="{FB996A02-67B9-184B-8E69-1FD37537EB7A}"/>
              </a:ext>
            </a:extLst>
          </p:cNvPr>
          <p:cNvPicPr>
            <a:picLocks noChangeAspect="1"/>
          </p:cNvPicPr>
          <p:nvPr/>
        </p:nvPicPr>
        <p:blipFill>
          <a:blip r:embed="rId3"/>
          <a:stretch>
            <a:fillRect/>
          </a:stretch>
        </p:blipFill>
        <p:spPr>
          <a:xfrm>
            <a:off x="4606508" y="228480"/>
            <a:ext cx="7321599" cy="5948033"/>
          </a:xfrm>
          <a:prstGeom prst="rect">
            <a:avLst/>
          </a:prstGeom>
          <a:ln w="88900" cap="sq" cmpd="thickThin">
            <a:solidFill>
              <a:srgbClr val="000000"/>
            </a:solidFill>
            <a:prstDash val="solid"/>
            <a:miter lim="800000"/>
          </a:ln>
          <a:effectLst>
            <a:innerShdw blurRad="76200">
              <a:srgbClr val="000000"/>
            </a:innerShdw>
          </a:effectLst>
        </p:spPr>
      </p:pic>
      <p:sp>
        <p:nvSpPr>
          <p:cNvPr id="4" name="TextBox 3">
            <a:extLst>
              <a:ext uri="{FF2B5EF4-FFF2-40B4-BE49-F238E27FC236}">
                <a16:creationId xmlns:a16="http://schemas.microsoft.com/office/drawing/2014/main" id="{830369E1-147F-184D-AC3B-45A4B02410BD}"/>
              </a:ext>
            </a:extLst>
          </p:cNvPr>
          <p:cNvSpPr txBox="1"/>
          <p:nvPr/>
        </p:nvSpPr>
        <p:spPr>
          <a:xfrm>
            <a:off x="42999" y="4632960"/>
            <a:ext cx="4563509" cy="707886"/>
          </a:xfrm>
          <a:prstGeom prst="rect">
            <a:avLst/>
          </a:prstGeom>
          <a:solidFill>
            <a:schemeClr val="accent2">
              <a:lumMod val="50000"/>
            </a:schemeClr>
          </a:solidFill>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4000" b="1" dirty="0">
                <a:latin typeface="Bookman Old Style" panose="02050604050505020204" pitchFamily="18" charset="0"/>
              </a:rPr>
              <a:t>ULYSSES DOVE</a:t>
            </a:r>
          </a:p>
        </p:txBody>
      </p:sp>
    </p:spTree>
    <p:extLst>
      <p:ext uri="{BB962C8B-B14F-4D97-AF65-F5344CB8AC3E}">
        <p14:creationId xmlns:p14="http://schemas.microsoft.com/office/powerpoint/2010/main" val="1274890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Ulysses Dove's Red Angels pas de deux (Pacific Northwest Ballet)">
            <a:hlinkClick r:id="" action="ppaction://media"/>
            <a:extLst>
              <a:ext uri="{FF2B5EF4-FFF2-40B4-BE49-F238E27FC236}">
                <a16:creationId xmlns:a16="http://schemas.microsoft.com/office/drawing/2014/main" id="{19FCC957-60BF-1643-BAEA-68CB0D4155AF}"/>
              </a:ext>
            </a:extLst>
          </p:cNvPr>
          <p:cNvPicPr>
            <a:picLocks noRot="1" noChangeAspect="1"/>
          </p:cNvPicPr>
          <p:nvPr>
            <a:videoFile r:link="rId1"/>
          </p:nvPr>
        </p:nvPicPr>
        <p:blipFill>
          <a:blip r:embed="rId3"/>
          <a:stretch>
            <a:fillRect/>
          </a:stretch>
        </p:blipFill>
        <p:spPr>
          <a:xfrm>
            <a:off x="1052423" y="579379"/>
            <a:ext cx="10317192" cy="5829213"/>
          </a:xfrm>
          <a:prstGeom prst="rect">
            <a:avLst/>
          </a:prstGeom>
        </p:spPr>
      </p:pic>
    </p:spTree>
    <p:extLst>
      <p:ext uri="{BB962C8B-B14F-4D97-AF65-F5344CB8AC3E}">
        <p14:creationId xmlns:p14="http://schemas.microsoft.com/office/powerpoint/2010/main" val="1701625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9B025C-02DB-E848-A79F-B07AE49F656B}"/>
              </a:ext>
            </a:extLst>
          </p:cNvPr>
          <p:cNvPicPr>
            <a:picLocks noChangeAspect="1"/>
          </p:cNvPicPr>
          <p:nvPr/>
        </p:nvPicPr>
        <p:blipFill>
          <a:blip r:embed="rId2"/>
          <a:stretch>
            <a:fillRect/>
          </a:stretch>
        </p:blipFill>
        <p:spPr>
          <a:xfrm>
            <a:off x="430305" y="405768"/>
            <a:ext cx="3778624" cy="3764629"/>
          </a:xfrm>
          <a:prstGeom prst="rect">
            <a:avLst/>
          </a:prstGeom>
          <a:ln w="88900" cap="sq" cmpd="thickThin">
            <a:solidFill>
              <a:schemeClr val="accent2"/>
            </a:solidFill>
            <a:prstDash val="solid"/>
            <a:miter lim="800000"/>
          </a:ln>
          <a:effectLst>
            <a:innerShdw blurRad="76200">
              <a:srgbClr val="000000"/>
            </a:innerShdw>
          </a:effectLst>
        </p:spPr>
      </p:pic>
      <p:sp>
        <p:nvSpPr>
          <p:cNvPr id="3" name="TextBox 2">
            <a:extLst>
              <a:ext uri="{FF2B5EF4-FFF2-40B4-BE49-F238E27FC236}">
                <a16:creationId xmlns:a16="http://schemas.microsoft.com/office/drawing/2014/main" id="{1753144A-518E-F64E-B3AA-14C2CB0BFED1}"/>
              </a:ext>
            </a:extLst>
          </p:cNvPr>
          <p:cNvSpPr txBox="1"/>
          <p:nvPr/>
        </p:nvSpPr>
        <p:spPr>
          <a:xfrm>
            <a:off x="297704" y="4626114"/>
            <a:ext cx="4007223" cy="707886"/>
          </a:xfrm>
          <a:prstGeom prst="rect">
            <a:avLst/>
          </a:prstGeom>
          <a:solidFill>
            <a:schemeClr val="accent2">
              <a:lumMod val="60000"/>
              <a:lumOff val="40000"/>
            </a:schemeClr>
          </a:solidFill>
          <a:ln>
            <a:solidFill>
              <a:schemeClr val="accent2">
                <a:lumMod val="50000"/>
              </a:schemeClr>
            </a:solidFill>
          </a:ln>
        </p:spPr>
        <p:txBody>
          <a:bodyPr wrap="square" rtlCol="0">
            <a:spAutoFit/>
          </a:bodyPr>
          <a:lstStyle/>
          <a:p>
            <a:pPr algn="ctr"/>
            <a:r>
              <a:rPr lang="en-US" sz="4000" b="1" dirty="0">
                <a:latin typeface="Bookman Old Style" panose="02050604050505020204" pitchFamily="18" charset="0"/>
              </a:rPr>
              <a:t>LILA YORK</a:t>
            </a:r>
          </a:p>
        </p:txBody>
      </p:sp>
      <p:pic>
        <p:nvPicPr>
          <p:cNvPr id="4" name="Picture 3">
            <a:extLst>
              <a:ext uri="{FF2B5EF4-FFF2-40B4-BE49-F238E27FC236}">
                <a16:creationId xmlns:a16="http://schemas.microsoft.com/office/drawing/2014/main" id="{FCBF1099-9008-D34E-B197-FA738AB1293C}"/>
              </a:ext>
            </a:extLst>
          </p:cNvPr>
          <p:cNvPicPr>
            <a:picLocks noChangeAspect="1"/>
          </p:cNvPicPr>
          <p:nvPr/>
        </p:nvPicPr>
        <p:blipFill>
          <a:blip r:embed="rId3"/>
          <a:stretch>
            <a:fillRect/>
          </a:stretch>
        </p:blipFill>
        <p:spPr>
          <a:xfrm>
            <a:off x="4591990" y="1358153"/>
            <a:ext cx="7302306" cy="3975847"/>
          </a:xfrm>
          <a:prstGeom prst="rect">
            <a:avLst/>
          </a:prstGeom>
          <a:ln w="228600" cap="sq" cmpd="thickThin">
            <a:solidFill>
              <a:schemeClr val="accent2">
                <a:lumMod val="75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2107228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DBFC45-EE68-FB41-B267-B146B053CC28}"/>
              </a:ext>
            </a:extLst>
          </p:cNvPr>
          <p:cNvPicPr>
            <a:picLocks noChangeAspect="1"/>
          </p:cNvPicPr>
          <p:nvPr/>
        </p:nvPicPr>
        <p:blipFill rotWithShape="1">
          <a:blip r:embed="rId3"/>
          <a:srcRect l="7331" r="3581"/>
          <a:stretch/>
        </p:blipFill>
        <p:spPr>
          <a:xfrm>
            <a:off x="516465" y="9"/>
            <a:ext cx="5116239" cy="3428991"/>
          </a:xfrm>
          <a:custGeom>
            <a:avLst/>
            <a:gdLst/>
            <a:ahLst/>
            <a:cxnLst/>
            <a:rect l="l" t="t" r="r" b="b"/>
            <a:pathLst>
              <a:path w="11159068" h="6858000">
                <a:moveTo>
                  <a:pt x="1192024" y="0"/>
                </a:moveTo>
                <a:cubicBezTo>
                  <a:pt x="1192024" y="0"/>
                  <a:pt x="1192024" y="0"/>
                  <a:pt x="9967044" y="0"/>
                </a:cubicBezTo>
                <a:cubicBezTo>
                  <a:pt x="10713854" y="942975"/>
                  <a:pt x="11159068" y="2138363"/>
                  <a:pt x="11159068" y="3433763"/>
                </a:cubicBezTo>
                <a:cubicBezTo>
                  <a:pt x="11159068" y="4724400"/>
                  <a:pt x="10718641" y="5915025"/>
                  <a:pt x="9971831" y="6858000"/>
                </a:cubicBezTo>
                <a:cubicBezTo>
                  <a:pt x="9971831" y="6858000"/>
                  <a:pt x="9971831" y="6858000"/>
                  <a:pt x="1187237" y="6858000"/>
                </a:cubicBezTo>
                <a:cubicBezTo>
                  <a:pt x="440427" y="5915025"/>
                  <a:pt x="0" y="4724400"/>
                  <a:pt x="0" y="3433763"/>
                </a:cubicBezTo>
                <a:cubicBezTo>
                  <a:pt x="0" y="2138363"/>
                  <a:pt x="445214" y="942975"/>
                  <a:pt x="1192024" y="0"/>
                </a:cubicBezTo>
                <a:close/>
              </a:path>
            </a:pathLst>
          </a:custGeom>
          <a:ln/>
        </p:spPr>
        <p:style>
          <a:lnRef idx="0">
            <a:schemeClr val="accent1"/>
          </a:lnRef>
          <a:fillRef idx="3">
            <a:schemeClr val="accent1"/>
          </a:fillRef>
          <a:effectRef idx="3">
            <a:schemeClr val="accent1"/>
          </a:effectRef>
          <a:fontRef idx="minor">
            <a:schemeClr val="lt1"/>
          </a:fontRef>
        </p:style>
      </p:pic>
      <p:sp>
        <p:nvSpPr>
          <p:cNvPr id="3" name="TextBox 2">
            <a:extLst>
              <a:ext uri="{FF2B5EF4-FFF2-40B4-BE49-F238E27FC236}">
                <a16:creationId xmlns:a16="http://schemas.microsoft.com/office/drawing/2014/main" id="{F5703CFD-7D94-1547-832D-AA819BA2D4B0}"/>
              </a:ext>
            </a:extLst>
          </p:cNvPr>
          <p:cNvSpPr txBox="1"/>
          <p:nvPr/>
        </p:nvSpPr>
        <p:spPr>
          <a:xfrm>
            <a:off x="206062" y="3906501"/>
            <a:ext cx="5845409" cy="707886"/>
          </a:xfrm>
          <a:prstGeom prst="rect">
            <a:avLst/>
          </a:prstGeom>
          <a:solidFill>
            <a:schemeClr val="accent2">
              <a:lumMod val="50000"/>
            </a:schemeClr>
          </a:solidFill>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4000" b="1" dirty="0">
                <a:latin typeface="Bookman Old Style" panose="02050604050505020204" pitchFamily="18" charset="0"/>
              </a:rPr>
              <a:t>MATTHEW RUSHING</a:t>
            </a:r>
          </a:p>
        </p:txBody>
      </p:sp>
      <p:pic>
        <p:nvPicPr>
          <p:cNvPr id="4" name="Picture 3">
            <a:extLst>
              <a:ext uri="{FF2B5EF4-FFF2-40B4-BE49-F238E27FC236}">
                <a16:creationId xmlns:a16="http://schemas.microsoft.com/office/drawing/2014/main" id="{933F26AB-D610-4C40-9E15-8337E4955E48}"/>
              </a:ext>
            </a:extLst>
          </p:cNvPr>
          <p:cNvPicPr>
            <a:picLocks noChangeAspect="1"/>
          </p:cNvPicPr>
          <p:nvPr/>
        </p:nvPicPr>
        <p:blipFill>
          <a:blip r:embed="rId4"/>
          <a:stretch>
            <a:fillRect/>
          </a:stretch>
        </p:blipFill>
        <p:spPr>
          <a:xfrm>
            <a:off x="6559295" y="121920"/>
            <a:ext cx="5116239" cy="6632448"/>
          </a:xfrm>
          <a:prstGeom prst="rect">
            <a:avLst/>
          </a:prstGeom>
          <a:ln/>
        </p:spPr>
        <p:style>
          <a:lnRef idx="0">
            <a:schemeClr val="accent1"/>
          </a:lnRef>
          <a:fillRef idx="3">
            <a:schemeClr val="accent1"/>
          </a:fillRef>
          <a:effectRef idx="3">
            <a:schemeClr val="accent1"/>
          </a:effectRef>
          <a:fontRef idx="minor">
            <a:schemeClr val="lt1"/>
          </a:fontRef>
        </p:style>
      </p:pic>
    </p:spTree>
    <p:extLst>
      <p:ext uri="{BB962C8B-B14F-4D97-AF65-F5344CB8AC3E}">
        <p14:creationId xmlns:p14="http://schemas.microsoft.com/office/powerpoint/2010/main" val="461698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8" name="Group 8">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30" name="Rectangle 20">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32" name="Rectangle 22">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24">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9"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36">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extBox 1">
            <a:extLst>
              <a:ext uri="{FF2B5EF4-FFF2-40B4-BE49-F238E27FC236}">
                <a16:creationId xmlns:a16="http://schemas.microsoft.com/office/drawing/2014/main" id="{0AFAD676-1186-4B47-A28E-5692D92FB8B3}"/>
              </a:ext>
            </a:extLst>
          </p:cNvPr>
          <p:cNvSpPr txBox="1"/>
          <p:nvPr/>
        </p:nvSpPr>
        <p:spPr>
          <a:xfrm>
            <a:off x="677334" y="609600"/>
            <a:ext cx="4607185" cy="1029195"/>
          </a:xfrm>
          <a:prstGeom prst="rect">
            <a:avLst/>
          </a:prstGeom>
        </p:spPr>
        <p:txBody>
          <a:bodyPr vert="horz" lIns="91440" tIns="45720" rIns="91440" bIns="45720" rtlCol="0" anchor="ctr">
            <a:noAutofit/>
          </a:bodyPr>
          <a:lstStyle/>
          <a:p>
            <a:pPr>
              <a:spcBef>
                <a:spcPct val="0"/>
              </a:spcBef>
              <a:spcAft>
                <a:spcPts val="600"/>
              </a:spcAft>
            </a:pPr>
            <a:r>
              <a:rPr lang="en-US" sz="3600" b="1" dirty="0">
                <a:solidFill>
                  <a:schemeClr val="tx1">
                    <a:lumMod val="85000"/>
                    <a:lumOff val="15000"/>
                  </a:schemeClr>
                </a:solidFill>
                <a:latin typeface="+mj-lt"/>
                <a:ea typeface="+mj-ea"/>
                <a:cs typeface="+mj-cs"/>
              </a:rPr>
              <a:t>ELEMENTS OF DANCE</a:t>
            </a:r>
          </a:p>
        </p:txBody>
      </p:sp>
      <p:sp>
        <p:nvSpPr>
          <p:cNvPr id="39" name="Freeform: Shape 38">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13AED5F9-F42D-5E48-A892-E60EA7884329}"/>
              </a:ext>
            </a:extLst>
          </p:cNvPr>
          <p:cNvSpPr txBox="1"/>
          <p:nvPr/>
        </p:nvSpPr>
        <p:spPr>
          <a:xfrm>
            <a:off x="6116084" y="609601"/>
            <a:ext cx="5511296" cy="5175624"/>
          </a:xfrm>
          <a:prstGeom prst="rect">
            <a:avLst/>
          </a:prstGeom>
          <a:solidFill>
            <a:schemeClr val="accent2">
              <a:lumMod val="50000"/>
            </a:schemeClr>
          </a:solidFill>
        </p:spPr>
        <p:txBody>
          <a:bodyPr vert="horz" lIns="91440" tIns="45720" rIns="91440" bIns="45720" rtlCol="0" anchor="ctr">
            <a:normAutofit fontScale="92500"/>
          </a:bodyPr>
          <a:lstStyle/>
          <a:p>
            <a:pPr>
              <a:lnSpc>
                <a:spcPct val="90000"/>
              </a:lnSpc>
              <a:spcBef>
                <a:spcPts val="1000"/>
              </a:spcBef>
              <a:buClr>
                <a:schemeClr val="accent1"/>
              </a:buClr>
              <a:buSzPct val="80000"/>
              <a:buFont typeface="Wingdings 3" charset="2"/>
              <a:buChar char=""/>
            </a:pPr>
            <a:r>
              <a:rPr lang="en-US" sz="3200" b="1" i="1" dirty="0">
                <a:solidFill>
                  <a:srgbClr val="FFFFFF"/>
                </a:solidFill>
                <a:latin typeface="Bookman Old Style" panose="02050604050505020204" pitchFamily="18" charset="0"/>
              </a:rPr>
              <a:t>BODY </a:t>
            </a:r>
            <a:r>
              <a:rPr lang="en-US" i="1" dirty="0">
                <a:solidFill>
                  <a:srgbClr val="FFFFFF"/>
                </a:solidFill>
                <a:latin typeface="Bookman Old Style" panose="02050604050505020204" pitchFamily="18" charset="0"/>
              </a:rPr>
              <a:t>is the dancer’s instrument of expression.  Exploring body shapes and moves increases our awareness of movement possibilities: </a:t>
            </a:r>
          </a:p>
          <a:p>
            <a:pPr>
              <a:lnSpc>
                <a:spcPct val="90000"/>
              </a:lnSpc>
              <a:spcBef>
                <a:spcPts val="1000"/>
              </a:spcBef>
              <a:buClr>
                <a:schemeClr val="accent1"/>
              </a:buClr>
              <a:buSzPct val="80000"/>
              <a:buFont typeface="Wingdings 3" charset="2"/>
              <a:buChar char=""/>
            </a:pPr>
            <a:endParaRPr lang="en-US" i="1" dirty="0">
              <a:solidFill>
                <a:srgbClr val="FFFFFF"/>
              </a:solidFill>
              <a:latin typeface="Bookman Old Style" panose="02050604050505020204" pitchFamily="18" charset="0"/>
            </a:endParaRPr>
          </a:p>
          <a:p>
            <a:pPr marL="285750" indent="-285750">
              <a:lnSpc>
                <a:spcPct val="90000"/>
              </a:lnSpc>
              <a:spcBef>
                <a:spcPts val="1000"/>
              </a:spcBef>
              <a:buClr>
                <a:schemeClr val="accent1"/>
              </a:buClr>
              <a:buSzPct val="80000"/>
              <a:buFont typeface="Wingdings 3" charset="2"/>
              <a:buChar char=""/>
            </a:pPr>
            <a:r>
              <a:rPr lang="en-US" u="sng" dirty="0">
                <a:solidFill>
                  <a:srgbClr val="FFFFFF"/>
                </a:solidFill>
                <a:latin typeface="Bookman Old Style" panose="02050604050505020204" pitchFamily="18" charset="0"/>
              </a:rPr>
              <a:t>Body Parts</a:t>
            </a:r>
            <a:r>
              <a:rPr lang="en-US" dirty="0">
                <a:solidFill>
                  <a:srgbClr val="FFFFFF"/>
                </a:solidFill>
                <a:latin typeface="Bookman Old Style" panose="02050604050505020204" pitchFamily="18" charset="0"/>
              </a:rPr>
              <a:t>: Each part (head, shoulder, elbow, knee, etc.) can move alone or in combination. </a:t>
            </a:r>
          </a:p>
          <a:p>
            <a:pPr marL="285750" indent="-285750">
              <a:lnSpc>
                <a:spcPct val="90000"/>
              </a:lnSpc>
              <a:spcBef>
                <a:spcPts val="1000"/>
              </a:spcBef>
              <a:buClr>
                <a:schemeClr val="accent1"/>
              </a:buClr>
              <a:buSzPct val="80000"/>
              <a:buFont typeface="Wingdings 3" charset="2"/>
              <a:buChar char=""/>
            </a:pPr>
            <a:r>
              <a:rPr lang="en-US" u="sng" dirty="0">
                <a:solidFill>
                  <a:srgbClr val="FFFFFF"/>
                </a:solidFill>
                <a:latin typeface="Bookman Old Style" panose="02050604050505020204" pitchFamily="18" charset="0"/>
              </a:rPr>
              <a:t>Body Shapes</a:t>
            </a:r>
            <a:r>
              <a:rPr lang="en-US" dirty="0">
                <a:solidFill>
                  <a:srgbClr val="FFFFFF"/>
                </a:solidFill>
                <a:latin typeface="Bookman Old Style" panose="02050604050505020204" pitchFamily="18" charset="0"/>
              </a:rPr>
              <a:t>:  </a:t>
            </a:r>
          </a:p>
          <a:p>
            <a:pPr>
              <a:lnSpc>
                <a:spcPct val="90000"/>
              </a:lnSpc>
              <a:spcBef>
                <a:spcPts val="1000"/>
              </a:spcBef>
              <a:buClr>
                <a:schemeClr val="accent1"/>
              </a:buClr>
              <a:buSzPct val="80000"/>
              <a:buFont typeface="Wingdings 3" charset="2"/>
              <a:buChar char=""/>
            </a:pPr>
            <a:r>
              <a:rPr lang="en-US" dirty="0">
                <a:solidFill>
                  <a:srgbClr val="FFFFFF"/>
                </a:solidFill>
                <a:latin typeface="Bookman Old Style" panose="02050604050505020204" pitchFamily="18" charset="0"/>
              </a:rPr>
              <a:t>	Shapes can be curved, straight, angular, twisted, wide, narrow, symmetrical, asymmetrical, etc.</a:t>
            </a:r>
          </a:p>
          <a:p>
            <a:pPr marL="285750" indent="-285750">
              <a:lnSpc>
                <a:spcPct val="90000"/>
              </a:lnSpc>
              <a:spcBef>
                <a:spcPts val="1000"/>
              </a:spcBef>
              <a:buClr>
                <a:schemeClr val="accent1"/>
              </a:buClr>
              <a:buSzPct val="80000"/>
              <a:buFont typeface="Wingdings 3" charset="2"/>
              <a:buChar char=""/>
            </a:pPr>
            <a:r>
              <a:rPr lang="en-US" u="sng" dirty="0">
                <a:solidFill>
                  <a:srgbClr val="FFFFFF"/>
                </a:solidFill>
                <a:latin typeface="Bookman Old Style" panose="02050604050505020204" pitchFamily="18" charset="0"/>
              </a:rPr>
              <a:t>Body Moves</a:t>
            </a:r>
            <a:r>
              <a:rPr lang="en-US" dirty="0">
                <a:solidFill>
                  <a:srgbClr val="FFFFFF"/>
                </a:solidFill>
                <a:latin typeface="Bookman Old Style" panose="02050604050505020204" pitchFamily="18" charset="0"/>
              </a:rPr>
              <a:t>:  </a:t>
            </a:r>
          </a:p>
          <a:p>
            <a:pPr>
              <a:lnSpc>
                <a:spcPct val="90000"/>
              </a:lnSpc>
              <a:spcBef>
                <a:spcPts val="1000"/>
              </a:spcBef>
              <a:buClr>
                <a:schemeClr val="accent1"/>
              </a:buClr>
              <a:buSzPct val="80000"/>
              <a:buFont typeface="Wingdings 3" charset="2"/>
              <a:buChar char=""/>
            </a:pPr>
            <a:r>
              <a:rPr lang="en-US" dirty="0">
                <a:solidFill>
                  <a:srgbClr val="FFFFFF"/>
                </a:solidFill>
                <a:latin typeface="Bookman Old Style" panose="02050604050505020204" pitchFamily="18" charset="0"/>
              </a:rPr>
              <a:t>	Locomotor: (traveling) walk, run, jump, hop, skip, leap, gallop, crawl, etc.</a:t>
            </a:r>
          </a:p>
          <a:p>
            <a:pPr>
              <a:lnSpc>
                <a:spcPct val="90000"/>
              </a:lnSpc>
              <a:spcBef>
                <a:spcPts val="1000"/>
              </a:spcBef>
              <a:buClr>
                <a:schemeClr val="accent1"/>
              </a:buClr>
              <a:buSzPct val="80000"/>
              <a:buFont typeface="Wingdings 3" charset="2"/>
              <a:buChar char=""/>
            </a:pPr>
            <a:r>
              <a:rPr lang="en-US" dirty="0">
                <a:solidFill>
                  <a:srgbClr val="FFFFFF"/>
                </a:solidFill>
                <a:latin typeface="Bookman Old Style" panose="02050604050505020204" pitchFamily="18" charset="0"/>
              </a:rPr>
              <a:t>	Non-locomotor: (in place) melt, stretch, bend, twist, swing, turn, shake </a:t>
            </a:r>
          </a:p>
          <a:p>
            <a:pPr>
              <a:lnSpc>
                <a:spcPct val="90000"/>
              </a:lnSpc>
              <a:spcBef>
                <a:spcPts val="1000"/>
              </a:spcBef>
              <a:buClr>
                <a:schemeClr val="accent1"/>
              </a:buClr>
              <a:buSzPct val="80000"/>
              <a:buFont typeface="Wingdings 3" charset="2"/>
              <a:buChar char=""/>
            </a:pPr>
            <a:r>
              <a:rPr lang="en-US" dirty="0">
                <a:solidFill>
                  <a:srgbClr val="FFFFFF"/>
                </a:solidFill>
              </a:rPr>
              <a:t> </a:t>
            </a:r>
          </a:p>
        </p:txBody>
      </p:sp>
      <p:sp>
        <p:nvSpPr>
          <p:cNvPr id="4" name="TextBox 3">
            <a:extLst>
              <a:ext uri="{FF2B5EF4-FFF2-40B4-BE49-F238E27FC236}">
                <a16:creationId xmlns:a16="http://schemas.microsoft.com/office/drawing/2014/main" id="{415B5487-580C-7F4D-8EC2-3ABB54700885}"/>
              </a:ext>
            </a:extLst>
          </p:cNvPr>
          <p:cNvSpPr txBox="1"/>
          <p:nvPr/>
        </p:nvSpPr>
        <p:spPr>
          <a:xfrm>
            <a:off x="166254" y="1769423"/>
            <a:ext cx="5641312" cy="4739759"/>
          </a:xfrm>
          <a:prstGeom prst="rect">
            <a:avLst/>
          </a:prstGeom>
          <a:solidFill>
            <a:schemeClr val="accent2"/>
          </a:solidFill>
          <a:ln>
            <a:solidFill>
              <a:schemeClr val="bg1"/>
            </a:solidFill>
          </a:ln>
        </p:spPr>
        <p:txBody>
          <a:bodyPr wrap="square" rtlCol="0">
            <a:spAutoFit/>
          </a:bodyPr>
          <a:lstStyle/>
          <a:p>
            <a:pPr>
              <a:spcAft>
                <a:spcPts val="600"/>
              </a:spcAft>
            </a:pPr>
            <a:r>
              <a:rPr lang="en-US" sz="3200" b="1" dirty="0">
                <a:latin typeface="Bookman Old Style" panose="02050604050505020204" pitchFamily="18" charset="0"/>
              </a:rPr>
              <a:t>ENERGY </a:t>
            </a:r>
            <a:r>
              <a:rPr lang="en-US" dirty="0"/>
              <a:t> </a:t>
            </a:r>
            <a:r>
              <a:rPr lang="en-US" sz="1600" i="1" dirty="0">
                <a:latin typeface="Bookman Old Style" panose="02050604050505020204" pitchFamily="18" charset="0"/>
              </a:rPr>
              <a:t>An exploration of “how” a movement is done rather than “what” it is, gives us a richer sense of dance as an expressive art:</a:t>
            </a:r>
          </a:p>
          <a:p>
            <a:pPr>
              <a:spcAft>
                <a:spcPts val="600"/>
              </a:spcAft>
            </a:pPr>
            <a:endParaRPr lang="en-US" sz="1600" dirty="0">
              <a:latin typeface="Bookman Old Style" panose="02050604050505020204" pitchFamily="18" charset="0"/>
            </a:endParaRPr>
          </a:p>
          <a:p>
            <a:pPr>
              <a:spcAft>
                <a:spcPts val="600"/>
              </a:spcAft>
            </a:pPr>
            <a:r>
              <a:rPr lang="en-US" sz="1600" u="sng" dirty="0">
                <a:latin typeface="Bookman Old Style" panose="02050604050505020204" pitchFamily="18" charset="0"/>
              </a:rPr>
              <a:t>Use of Force</a:t>
            </a:r>
            <a:r>
              <a:rPr lang="en-US" sz="1600" dirty="0">
                <a:latin typeface="Bookman Old Style" panose="02050604050505020204" pitchFamily="18" charset="0"/>
              </a:rPr>
              <a:t>:  Either </a:t>
            </a:r>
            <a:r>
              <a:rPr lang="en-US" sz="1600" b="1" i="1" dirty="0">
                <a:latin typeface="Bookman Old Style" panose="02050604050505020204" pitchFamily="18" charset="0"/>
              </a:rPr>
              <a:t>powerful (</a:t>
            </a:r>
            <a:r>
              <a:rPr lang="en-US" sz="1600" dirty="0">
                <a:latin typeface="Bookman Old Style" panose="02050604050505020204" pitchFamily="18" charset="0"/>
              </a:rPr>
              <a:t>strong, forceful) or </a:t>
            </a:r>
            <a:r>
              <a:rPr lang="en-US" sz="1600" b="1" i="1" dirty="0">
                <a:latin typeface="Bookman Old Style" panose="02050604050505020204" pitchFamily="18" charset="0"/>
              </a:rPr>
              <a:t>gentle </a:t>
            </a:r>
            <a:r>
              <a:rPr lang="en-US" sz="1600" dirty="0">
                <a:latin typeface="Bookman Old Style" panose="02050604050505020204" pitchFamily="18" charset="0"/>
              </a:rPr>
              <a:t>(light, delicate) </a:t>
            </a:r>
          </a:p>
          <a:p>
            <a:pPr>
              <a:spcAft>
                <a:spcPts val="600"/>
              </a:spcAft>
            </a:pPr>
            <a:r>
              <a:rPr lang="en-US" sz="1600" u="sng" dirty="0">
                <a:latin typeface="Bookman Old Style" panose="02050604050505020204" pitchFamily="18" charset="0"/>
              </a:rPr>
              <a:t>Use of Time</a:t>
            </a:r>
            <a:r>
              <a:rPr lang="en-US" sz="1600" dirty="0">
                <a:latin typeface="Bookman Old Style" panose="02050604050505020204" pitchFamily="18" charset="0"/>
              </a:rPr>
              <a:t>:  Either </a:t>
            </a:r>
            <a:r>
              <a:rPr lang="en-US" sz="1600" b="1" i="1" dirty="0">
                <a:latin typeface="Bookman Old Style" panose="02050604050505020204" pitchFamily="18" charset="0"/>
              </a:rPr>
              <a:t>quick </a:t>
            </a:r>
            <a:r>
              <a:rPr lang="en-US" sz="1600" dirty="0">
                <a:latin typeface="Bookman Old Style" panose="02050604050505020204" pitchFamily="18" charset="0"/>
              </a:rPr>
              <a:t>(hurried, fighting against time) or unhurried</a:t>
            </a:r>
            <a:r>
              <a:rPr lang="en-US" sz="1600" b="1" i="1" dirty="0">
                <a:latin typeface="Bookman Old Style" panose="02050604050505020204" pitchFamily="18" charset="0"/>
              </a:rPr>
              <a:t> </a:t>
            </a:r>
            <a:r>
              <a:rPr lang="en-US" sz="1600" dirty="0">
                <a:latin typeface="Bookman Old Style" panose="02050604050505020204" pitchFamily="18" charset="0"/>
              </a:rPr>
              <a:t>(slow, sustained, having lots of time) </a:t>
            </a:r>
          </a:p>
          <a:p>
            <a:pPr>
              <a:spcAft>
                <a:spcPts val="600"/>
              </a:spcAft>
            </a:pPr>
            <a:r>
              <a:rPr lang="en-US" sz="1600" u="sng" dirty="0">
                <a:latin typeface="Bookman Old Style" panose="02050604050505020204" pitchFamily="18" charset="0"/>
              </a:rPr>
              <a:t>Use of Space</a:t>
            </a:r>
            <a:r>
              <a:rPr lang="en-US" sz="1600" dirty="0">
                <a:latin typeface="Bookman Old Style" panose="02050604050505020204" pitchFamily="18" charset="0"/>
              </a:rPr>
              <a:t>:  Either </a:t>
            </a:r>
            <a:r>
              <a:rPr lang="en-US" sz="1600" b="1" i="1" dirty="0">
                <a:latin typeface="Bookman Old Style" panose="02050604050505020204" pitchFamily="18" charset="0"/>
              </a:rPr>
              <a:t>to the target </a:t>
            </a:r>
            <a:r>
              <a:rPr lang="en-US" sz="1600" dirty="0">
                <a:latin typeface="Bookman Old Style" panose="02050604050505020204" pitchFamily="18" charset="0"/>
              </a:rPr>
              <a:t>(direct, single focused) or </a:t>
            </a:r>
            <a:r>
              <a:rPr lang="en-US" sz="1600" b="1" dirty="0">
                <a:latin typeface="Bookman Old Style" panose="02050604050505020204" pitchFamily="18" charset="0"/>
              </a:rPr>
              <a:t>wandering</a:t>
            </a:r>
            <a:r>
              <a:rPr lang="en-US" sz="1600" b="1" i="1" dirty="0">
                <a:latin typeface="Bookman Old Style" panose="02050604050505020204" pitchFamily="18" charset="0"/>
              </a:rPr>
              <a:t> </a:t>
            </a:r>
            <a:r>
              <a:rPr lang="en-US" sz="1600" dirty="0">
                <a:latin typeface="Bookman Old Style" panose="02050604050505020204" pitchFamily="18" charset="0"/>
              </a:rPr>
              <a:t>(indirect, multi focused) </a:t>
            </a:r>
          </a:p>
          <a:p>
            <a:pPr>
              <a:spcAft>
                <a:spcPts val="600"/>
              </a:spcAft>
            </a:pPr>
            <a:r>
              <a:rPr lang="en-US" sz="1600" u="sng" dirty="0">
                <a:latin typeface="Bookman Old Style" panose="02050604050505020204" pitchFamily="18" charset="0"/>
              </a:rPr>
              <a:t>Use of Flow</a:t>
            </a:r>
            <a:r>
              <a:rPr lang="en-US" sz="1600" dirty="0">
                <a:latin typeface="Bookman Old Style" panose="02050604050505020204" pitchFamily="18" charset="0"/>
              </a:rPr>
              <a:t>:  Either </a:t>
            </a:r>
            <a:r>
              <a:rPr lang="en-US" sz="1600" b="1" i="1" dirty="0">
                <a:latin typeface="Bookman Old Style" panose="02050604050505020204" pitchFamily="18" charset="0"/>
              </a:rPr>
              <a:t>going </a:t>
            </a:r>
            <a:r>
              <a:rPr lang="en-US" sz="1600" dirty="0">
                <a:latin typeface="Bookman Old Style" panose="02050604050505020204" pitchFamily="18" charset="0"/>
              </a:rPr>
              <a:t>(free, letting energy flow out) or </a:t>
            </a:r>
            <a:r>
              <a:rPr lang="en-US" sz="1600" b="1" i="1" dirty="0">
                <a:latin typeface="Bookman Old Style" panose="02050604050505020204" pitchFamily="18" charset="0"/>
              </a:rPr>
              <a:t>stopping (</a:t>
            </a:r>
            <a:r>
              <a:rPr lang="en-US" sz="1600" dirty="0">
                <a:latin typeface="Bookman Old Style" panose="02050604050505020204" pitchFamily="18" charset="0"/>
              </a:rPr>
              <a:t>careful, holding in the flow of energy) </a:t>
            </a:r>
          </a:p>
          <a:p>
            <a:pPr>
              <a:spcAft>
                <a:spcPts val="600"/>
              </a:spcAft>
            </a:pPr>
            <a:r>
              <a:rPr lang="en-US" sz="1600" u="sng" dirty="0">
                <a:latin typeface="Bookman Old Style" panose="02050604050505020204" pitchFamily="18" charset="0"/>
              </a:rPr>
              <a:t>Attack of Movement</a:t>
            </a:r>
            <a:r>
              <a:rPr lang="en-US" sz="1600" dirty="0">
                <a:latin typeface="Bookman Old Style" panose="02050604050505020204" pitchFamily="18" charset="0"/>
              </a:rPr>
              <a:t>: Either percussive and sharp or smooth and sustained </a:t>
            </a:r>
          </a:p>
        </p:txBody>
      </p:sp>
      <p:pic>
        <p:nvPicPr>
          <p:cNvPr id="36" name="image2.jpg">
            <a:extLst>
              <a:ext uri="{FF2B5EF4-FFF2-40B4-BE49-F238E27FC236}">
                <a16:creationId xmlns:a16="http://schemas.microsoft.com/office/drawing/2014/main" id="{B78E18D7-3563-D147-8BEE-552E48691216}"/>
              </a:ext>
            </a:extLst>
          </p:cNvPr>
          <p:cNvPicPr/>
          <p:nvPr/>
        </p:nvPicPr>
        <p:blipFill>
          <a:blip r:embed="rId2"/>
          <a:srcRect/>
          <a:stretch>
            <a:fillRect/>
          </a:stretch>
        </p:blipFill>
        <p:spPr>
          <a:xfrm>
            <a:off x="9548622" y="5221224"/>
            <a:ext cx="2078758" cy="1472184"/>
          </a:xfrm>
          <a:prstGeom prst="rect">
            <a:avLst/>
          </a:prstGeom>
          <a:ln>
            <a:solidFill>
              <a:schemeClr val="tx1"/>
            </a:solidFill>
          </a:ln>
        </p:spPr>
      </p:pic>
      <p:pic>
        <p:nvPicPr>
          <p:cNvPr id="38" name="image4.jpg">
            <a:extLst>
              <a:ext uri="{FF2B5EF4-FFF2-40B4-BE49-F238E27FC236}">
                <a16:creationId xmlns:a16="http://schemas.microsoft.com/office/drawing/2014/main" id="{D2C0ACEB-F27A-B741-A951-A28B0F5FC01D}"/>
              </a:ext>
            </a:extLst>
          </p:cNvPr>
          <p:cNvPicPr/>
          <p:nvPr/>
        </p:nvPicPr>
        <p:blipFill>
          <a:blip r:embed="rId3"/>
          <a:srcRect/>
          <a:stretch>
            <a:fillRect/>
          </a:stretch>
        </p:blipFill>
        <p:spPr>
          <a:xfrm>
            <a:off x="4396931" y="466598"/>
            <a:ext cx="1617414" cy="1481074"/>
          </a:xfrm>
          <a:prstGeom prst="rect">
            <a:avLst/>
          </a:prstGeom>
          <a:ln>
            <a:solidFill>
              <a:schemeClr val="tx1"/>
            </a:solidFill>
          </a:ln>
        </p:spPr>
      </p:pic>
    </p:spTree>
    <p:extLst>
      <p:ext uri="{BB962C8B-B14F-4D97-AF65-F5344CB8AC3E}">
        <p14:creationId xmlns:p14="http://schemas.microsoft.com/office/powerpoint/2010/main" val="2198184692"/>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Alvin Ailey: ODETTA by Matthew Rushing">
            <a:hlinkClick r:id="" action="ppaction://media"/>
            <a:extLst>
              <a:ext uri="{FF2B5EF4-FFF2-40B4-BE49-F238E27FC236}">
                <a16:creationId xmlns:a16="http://schemas.microsoft.com/office/drawing/2014/main" id="{6D1799EF-7F08-A34D-9E05-636AE81F5AC8}"/>
              </a:ext>
            </a:extLst>
          </p:cNvPr>
          <p:cNvPicPr>
            <a:picLocks noRot="1" noChangeAspect="1"/>
          </p:cNvPicPr>
          <p:nvPr>
            <a:videoFile r:link="rId1"/>
          </p:nvPr>
        </p:nvPicPr>
        <p:blipFill>
          <a:blip r:embed="rId3"/>
          <a:stretch>
            <a:fillRect/>
          </a:stretch>
        </p:blipFill>
        <p:spPr>
          <a:xfrm>
            <a:off x="1431628" y="793630"/>
            <a:ext cx="9610183" cy="5429753"/>
          </a:xfrm>
          <a:prstGeom prst="rect">
            <a:avLst/>
          </a:prstGeom>
        </p:spPr>
      </p:pic>
    </p:spTree>
    <p:extLst>
      <p:ext uri="{BB962C8B-B14F-4D97-AF65-F5344CB8AC3E}">
        <p14:creationId xmlns:p14="http://schemas.microsoft.com/office/powerpoint/2010/main" val="408904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4A6771-9095-BE4E-B0DD-CFFE30C097F2}"/>
              </a:ext>
            </a:extLst>
          </p:cNvPr>
          <p:cNvPicPr>
            <a:picLocks noChangeAspect="1"/>
          </p:cNvPicPr>
          <p:nvPr/>
        </p:nvPicPr>
        <p:blipFill>
          <a:blip r:embed="rId2"/>
          <a:stretch>
            <a:fillRect/>
          </a:stretch>
        </p:blipFill>
        <p:spPr>
          <a:xfrm>
            <a:off x="222010" y="314145"/>
            <a:ext cx="4784098" cy="3114855"/>
          </a:xfrm>
          <a:prstGeom prst="rect">
            <a:avLst/>
          </a:prstGeom>
          <a:solidFill>
            <a:srgbClr val="0070C0"/>
          </a:solidFill>
          <a:ln w="88900" cap="sq" cmpd="thickThin">
            <a:solidFill>
              <a:srgbClr val="0070C0"/>
            </a:solidFill>
            <a:prstDash val="solid"/>
            <a:miter lim="800000"/>
          </a:ln>
          <a:effectLst>
            <a:innerShdw blurRad="76200">
              <a:srgbClr val="000000"/>
            </a:innerShdw>
          </a:effectLst>
        </p:spPr>
      </p:pic>
      <p:pic>
        <p:nvPicPr>
          <p:cNvPr id="3" name="Picture 2">
            <a:extLst>
              <a:ext uri="{FF2B5EF4-FFF2-40B4-BE49-F238E27FC236}">
                <a16:creationId xmlns:a16="http://schemas.microsoft.com/office/drawing/2014/main" id="{B306CE56-F1E3-A14D-BA05-21EA326902EC}"/>
              </a:ext>
            </a:extLst>
          </p:cNvPr>
          <p:cNvPicPr>
            <a:picLocks noChangeAspect="1"/>
          </p:cNvPicPr>
          <p:nvPr/>
        </p:nvPicPr>
        <p:blipFill>
          <a:blip r:embed="rId3"/>
          <a:stretch>
            <a:fillRect/>
          </a:stretch>
        </p:blipFill>
        <p:spPr>
          <a:xfrm>
            <a:off x="5193102" y="1104181"/>
            <a:ext cx="6776888" cy="5447581"/>
          </a:xfrm>
          <a:prstGeom prst="rect">
            <a:avLst/>
          </a:prstGeom>
          <a:solidFill>
            <a:srgbClr val="0070C0"/>
          </a:solidFill>
          <a:ln w="127000" cap="sq">
            <a:solidFill>
              <a:srgbClr val="0070C0"/>
            </a:solidFill>
            <a:miter lim="800000"/>
          </a:ln>
          <a:effectLst>
            <a:outerShdw blurRad="57150" dist="50800" dir="2700000" algn="tl" rotWithShape="0">
              <a:srgbClr val="000000">
                <a:alpha val="40000"/>
              </a:srgbClr>
            </a:outerShdw>
          </a:effectLst>
        </p:spPr>
      </p:pic>
      <p:sp>
        <p:nvSpPr>
          <p:cNvPr id="4" name="TextBox 3">
            <a:extLst>
              <a:ext uri="{FF2B5EF4-FFF2-40B4-BE49-F238E27FC236}">
                <a16:creationId xmlns:a16="http://schemas.microsoft.com/office/drawing/2014/main" id="{1CC57E83-FA8C-8243-B1E1-177F2FAA45B8}"/>
              </a:ext>
            </a:extLst>
          </p:cNvPr>
          <p:cNvSpPr txBox="1"/>
          <p:nvPr/>
        </p:nvSpPr>
        <p:spPr>
          <a:xfrm>
            <a:off x="222010" y="4002657"/>
            <a:ext cx="4522517" cy="1200329"/>
          </a:xfrm>
          <a:prstGeom prst="rect">
            <a:avLst/>
          </a:prstGeom>
          <a:solidFill>
            <a:schemeClr val="accent1">
              <a:lumMod val="60000"/>
              <a:lumOff val="40000"/>
            </a:schemeClr>
          </a:solidFill>
        </p:spPr>
        <p:txBody>
          <a:bodyPr wrap="square" rtlCol="0">
            <a:spAutoFit/>
          </a:bodyPr>
          <a:lstStyle/>
          <a:p>
            <a:pPr algn="ctr"/>
            <a:r>
              <a:rPr lang="en-US" sz="3600" b="1" dirty="0">
                <a:latin typeface="Bookman Old Style" panose="02050604050505020204" pitchFamily="18" charset="0"/>
              </a:rPr>
              <a:t>KATARZYNA SKARPETOWSKA</a:t>
            </a:r>
          </a:p>
        </p:txBody>
      </p:sp>
    </p:spTree>
    <p:extLst>
      <p:ext uri="{BB962C8B-B14F-4D97-AF65-F5344CB8AC3E}">
        <p14:creationId xmlns:p14="http://schemas.microsoft.com/office/powerpoint/2010/main" val="31340529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PReplay-Final1645175204 (1)" descr="RPReplay-Final1645175204 (1)">
            <a:hlinkClick r:id="" action="ppaction://media"/>
            <a:extLst>
              <a:ext uri="{FF2B5EF4-FFF2-40B4-BE49-F238E27FC236}">
                <a16:creationId xmlns:a16="http://schemas.microsoft.com/office/drawing/2014/main" id="{ECCDFBD2-4702-5644-8A99-2DF3F1B1C48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06290" y="470263"/>
            <a:ext cx="10793527" cy="4992006"/>
          </a:xfrm>
          <a:prstGeom prst="rect">
            <a:avLst/>
          </a:prstGeom>
        </p:spPr>
      </p:pic>
    </p:spTree>
    <p:extLst>
      <p:ext uri="{BB962C8B-B14F-4D97-AF65-F5344CB8AC3E}">
        <p14:creationId xmlns:p14="http://schemas.microsoft.com/office/powerpoint/2010/main" val="158197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844734-2CDB-4141-B2CC-7BC1859FFBF9}"/>
              </a:ext>
            </a:extLst>
          </p:cNvPr>
          <p:cNvPicPr>
            <a:picLocks noChangeAspect="1"/>
          </p:cNvPicPr>
          <p:nvPr/>
        </p:nvPicPr>
        <p:blipFill>
          <a:blip r:embed="rId2"/>
          <a:stretch>
            <a:fillRect/>
          </a:stretch>
        </p:blipFill>
        <p:spPr>
          <a:xfrm>
            <a:off x="5751" y="0"/>
            <a:ext cx="4359215" cy="5327929"/>
          </a:xfrm>
          <a:prstGeom prst="rect">
            <a:avLst/>
          </a:prstGeom>
        </p:spPr>
      </p:pic>
      <p:pic>
        <p:nvPicPr>
          <p:cNvPr id="3" name="Picture 2">
            <a:extLst>
              <a:ext uri="{FF2B5EF4-FFF2-40B4-BE49-F238E27FC236}">
                <a16:creationId xmlns:a16="http://schemas.microsoft.com/office/drawing/2014/main" id="{5E8DFB1A-CBCB-E64A-BDD5-7A15F41227A4}"/>
              </a:ext>
            </a:extLst>
          </p:cNvPr>
          <p:cNvPicPr>
            <a:picLocks noChangeAspect="1"/>
          </p:cNvPicPr>
          <p:nvPr/>
        </p:nvPicPr>
        <p:blipFill>
          <a:blip r:embed="rId3"/>
          <a:stretch>
            <a:fillRect/>
          </a:stretch>
        </p:blipFill>
        <p:spPr>
          <a:xfrm>
            <a:off x="4456090" y="270456"/>
            <a:ext cx="7544334" cy="4778062"/>
          </a:xfrm>
          <a:prstGeom prst="rect">
            <a:avLst/>
          </a:prstGeom>
          <a:ln w="127000" cap="sq">
            <a:solidFill>
              <a:schemeClr val="accent4">
                <a:lumMod val="75000"/>
              </a:schemeClr>
            </a:solidFill>
            <a:miter lim="800000"/>
          </a:ln>
          <a:effectLst>
            <a:outerShdw blurRad="57150" dist="50800" dir="2700000" algn="tl" rotWithShape="0">
              <a:srgbClr val="000000">
                <a:alpha val="40000"/>
              </a:srgbClr>
            </a:outerShdw>
          </a:effectLst>
        </p:spPr>
      </p:pic>
      <p:sp>
        <p:nvSpPr>
          <p:cNvPr id="4" name="TextBox 3">
            <a:extLst>
              <a:ext uri="{FF2B5EF4-FFF2-40B4-BE49-F238E27FC236}">
                <a16:creationId xmlns:a16="http://schemas.microsoft.com/office/drawing/2014/main" id="{A096080E-4FCA-2147-950D-41DD5D89FA47}"/>
              </a:ext>
            </a:extLst>
          </p:cNvPr>
          <p:cNvSpPr txBox="1"/>
          <p:nvPr/>
        </p:nvSpPr>
        <p:spPr>
          <a:xfrm>
            <a:off x="231648" y="5510324"/>
            <a:ext cx="4133317" cy="707886"/>
          </a:xfrm>
          <a:prstGeom prst="rect">
            <a:avLst/>
          </a:prstGeom>
          <a:solidFill>
            <a:schemeClr val="accent2">
              <a:lumMod val="50000"/>
            </a:schemeClr>
          </a:solidFill>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4000" b="1" dirty="0">
                <a:latin typeface="Bookman Old Style" panose="02050604050505020204" pitchFamily="18" charset="0"/>
              </a:rPr>
              <a:t>PAUL TAYLOR</a:t>
            </a:r>
          </a:p>
        </p:txBody>
      </p:sp>
    </p:spTree>
    <p:extLst>
      <p:ext uri="{BB962C8B-B14F-4D97-AF65-F5344CB8AC3E}">
        <p14:creationId xmlns:p14="http://schemas.microsoft.com/office/powerpoint/2010/main" val="1404133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Paul Taylor Dance Company - 2013 Vail International Dance Festival">
            <a:hlinkClick r:id="" action="ppaction://media"/>
            <a:extLst>
              <a:ext uri="{FF2B5EF4-FFF2-40B4-BE49-F238E27FC236}">
                <a16:creationId xmlns:a16="http://schemas.microsoft.com/office/drawing/2014/main" id="{D5B82291-E389-B24A-8A53-5782272DAF6B}"/>
              </a:ext>
            </a:extLst>
          </p:cNvPr>
          <p:cNvPicPr>
            <a:picLocks noRot="1" noChangeAspect="1"/>
          </p:cNvPicPr>
          <p:nvPr>
            <a:videoFile r:link="rId1"/>
          </p:nvPr>
        </p:nvPicPr>
        <p:blipFill>
          <a:blip r:embed="rId3"/>
          <a:stretch>
            <a:fillRect/>
          </a:stretch>
        </p:blipFill>
        <p:spPr>
          <a:xfrm>
            <a:off x="988857" y="552091"/>
            <a:ext cx="10199017" cy="5762445"/>
          </a:xfrm>
          <a:prstGeom prst="rect">
            <a:avLst/>
          </a:prstGeom>
        </p:spPr>
      </p:pic>
    </p:spTree>
    <p:extLst>
      <p:ext uri="{BB962C8B-B14F-4D97-AF65-F5344CB8AC3E}">
        <p14:creationId xmlns:p14="http://schemas.microsoft.com/office/powerpoint/2010/main" val="350233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D8129C-11C1-F349-A329-5A5D66F6BAD6}"/>
              </a:ext>
            </a:extLst>
          </p:cNvPr>
          <p:cNvSpPr txBox="1"/>
          <p:nvPr/>
        </p:nvSpPr>
        <p:spPr>
          <a:xfrm>
            <a:off x="296214" y="5451894"/>
            <a:ext cx="5105080" cy="760588"/>
          </a:xfrm>
          <a:prstGeom prst="rect">
            <a:avLst/>
          </a:prstGeom>
          <a:solidFill>
            <a:schemeClr val="accent1">
              <a:lumMod val="60000"/>
              <a:lumOff val="40000"/>
            </a:schemeClr>
          </a:solidFill>
        </p:spPr>
        <p:style>
          <a:lnRef idx="0">
            <a:schemeClr val="dk1"/>
          </a:lnRef>
          <a:fillRef idx="3">
            <a:schemeClr val="dk1"/>
          </a:fillRef>
          <a:effectRef idx="3">
            <a:schemeClr val="dk1"/>
          </a:effectRef>
          <a:fontRef idx="minor">
            <a:schemeClr val="lt1"/>
          </a:fontRef>
        </p:style>
        <p:txBody>
          <a:bodyPr vert="horz" lIns="91440" tIns="45720" rIns="91440" bIns="45720" rtlCol="0" anchor="b">
            <a:normAutofit fontScale="92500"/>
          </a:bodyPr>
          <a:lstStyle/>
          <a:p>
            <a:pPr algn="r">
              <a:spcBef>
                <a:spcPct val="0"/>
              </a:spcBef>
              <a:spcAft>
                <a:spcPts val="600"/>
              </a:spcAft>
            </a:pPr>
            <a:r>
              <a:rPr lang="en-US" sz="4000" b="1" cap="all" dirty="0">
                <a:ln w="3175" cmpd="sng">
                  <a:noFill/>
                </a:ln>
                <a:solidFill>
                  <a:schemeClr val="tx1"/>
                </a:solidFill>
                <a:latin typeface="Bookman Old Style" panose="02050604050505020204" pitchFamily="18" charset="0"/>
                <a:ea typeface="+mj-ea"/>
                <a:cs typeface="+mj-cs"/>
              </a:rPr>
              <a:t>JEROME ROBBINS</a:t>
            </a:r>
          </a:p>
        </p:txBody>
      </p:sp>
      <p:pic>
        <p:nvPicPr>
          <p:cNvPr id="2" name="Picture 1">
            <a:extLst>
              <a:ext uri="{FF2B5EF4-FFF2-40B4-BE49-F238E27FC236}">
                <a16:creationId xmlns:a16="http://schemas.microsoft.com/office/drawing/2014/main" id="{D6899EBA-CEF5-9B4B-9327-77EF35BEF7B0}"/>
              </a:ext>
            </a:extLst>
          </p:cNvPr>
          <p:cNvPicPr>
            <a:picLocks noChangeAspect="1"/>
          </p:cNvPicPr>
          <p:nvPr/>
        </p:nvPicPr>
        <p:blipFill>
          <a:blip r:embed="rId3"/>
          <a:stretch>
            <a:fillRect/>
          </a:stretch>
        </p:blipFill>
        <p:spPr>
          <a:xfrm>
            <a:off x="1032933" y="877122"/>
            <a:ext cx="3380571" cy="4160704"/>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pic>
        <p:nvPicPr>
          <p:cNvPr id="4" name="Picture 3">
            <a:extLst>
              <a:ext uri="{FF2B5EF4-FFF2-40B4-BE49-F238E27FC236}">
                <a16:creationId xmlns:a16="http://schemas.microsoft.com/office/drawing/2014/main" id="{F0DA6A55-5C1D-C548-83E0-73A6BE2D0307}"/>
              </a:ext>
            </a:extLst>
          </p:cNvPr>
          <p:cNvPicPr>
            <a:picLocks noChangeAspect="1"/>
          </p:cNvPicPr>
          <p:nvPr/>
        </p:nvPicPr>
        <p:blipFill>
          <a:blip r:embed="rId4"/>
          <a:stretch>
            <a:fillRect/>
          </a:stretch>
        </p:blipFill>
        <p:spPr>
          <a:xfrm>
            <a:off x="5401294" y="645517"/>
            <a:ext cx="6485906" cy="4392308"/>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362663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hade val="96000"/>
                <a:hueMod val="100000"/>
                <a:satMod val="180000"/>
                <a:lumMod val="110000"/>
              </a:schemeClr>
            </a:gs>
            <a:gs pos="100000">
              <a:schemeClr val="bg1">
                <a:shade val="96000"/>
                <a:satMod val="160000"/>
                <a:lumMod val="100000"/>
              </a:schemeClr>
            </a:gs>
          </a:gsLst>
          <a:lin ang="4740000" scaled="1"/>
        </a:gradFill>
        <a:effectLst/>
      </p:bgPr>
    </p:bg>
    <p:spTree>
      <p:nvGrpSpPr>
        <p:cNvPr id="1" name=""/>
        <p:cNvGrpSpPr/>
        <p:nvPr/>
      </p:nvGrpSpPr>
      <p:grpSpPr>
        <a:xfrm>
          <a:off x="0" y="0"/>
          <a:ext cx="0" cy="0"/>
          <a:chOff x="0" y="0"/>
          <a:chExt cx="0" cy="0"/>
        </a:xfrm>
      </p:grpSpPr>
      <p:pic>
        <p:nvPicPr>
          <p:cNvPr id="2" name="Online Media 1" descr="Dances at a Gathering 9 -  Waltz, Op. 34, No. 1">
            <a:hlinkClick r:id="" action="ppaction://media"/>
            <a:extLst>
              <a:ext uri="{FF2B5EF4-FFF2-40B4-BE49-F238E27FC236}">
                <a16:creationId xmlns:a16="http://schemas.microsoft.com/office/drawing/2014/main" id="{C878673E-1660-8A48-B136-5999D4E5D4B4}"/>
              </a:ext>
            </a:extLst>
          </p:cNvPr>
          <p:cNvPicPr>
            <a:picLocks noRot="1" noChangeAspect="1"/>
          </p:cNvPicPr>
          <p:nvPr>
            <a:videoFile r:link="rId1"/>
          </p:nvPr>
        </p:nvPicPr>
        <p:blipFill>
          <a:blip r:embed="rId3"/>
          <a:stretch>
            <a:fillRect/>
          </a:stretch>
        </p:blipFill>
        <p:spPr>
          <a:xfrm>
            <a:off x="1719866" y="957837"/>
            <a:ext cx="8747479" cy="4942326"/>
          </a:xfrm>
          <a:prstGeom prst="rect">
            <a:avLst/>
          </a:prstGeom>
        </p:spPr>
      </p:pic>
    </p:spTree>
    <p:extLst>
      <p:ext uri="{BB962C8B-B14F-4D97-AF65-F5344CB8AC3E}">
        <p14:creationId xmlns:p14="http://schemas.microsoft.com/office/powerpoint/2010/main" val="388406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A2B686-053C-9541-BABE-91D9CA2DCF4E}"/>
              </a:ext>
            </a:extLst>
          </p:cNvPr>
          <p:cNvPicPr>
            <a:picLocks noChangeAspect="1"/>
          </p:cNvPicPr>
          <p:nvPr/>
        </p:nvPicPr>
        <p:blipFill>
          <a:blip r:embed="rId2"/>
          <a:stretch>
            <a:fillRect/>
          </a:stretch>
        </p:blipFill>
        <p:spPr>
          <a:xfrm>
            <a:off x="496971" y="573505"/>
            <a:ext cx="3594100" cy="4724400"/>
          </a:xfrm>
          <a:prstGeom prst="rect">
            <a:avLst/>
          </a:prstGeom>
          <a:ln w="228600" cap="sq" cmpd="thickThin">
            <a:solidFill>
              <a:schemeClr val="accent2">
                <a:lumMod val="50000"/>
              </a:schemeClr>
            </a:solidFill>
            <a:prstDash val="solid"/>
            <a:miter lim="800000"/>
          </a:ln>
          <a:effectLst>
            <a:innerShdw blurRad="76200">
              <a:srgbClr val="000000"/>
            </a:innerShdw>
          </a:effectLst>
        </p:spPr>
      </p:pic>
      <p:pic>
        <p:nvPicPr>
          <p:cNvPr id="3" name="Picture 2">
            <a:extLst>
              <a:ext uri="{FF2B5EF4-FFF2-40B4-BE49-F238E27FC236}">
                <a16:creationId xmlns:a16="http://schemas.microsoft.com/office/drawing/2014/main" id="{8513DFE1-0B43-7543-88EC-02DEDAA46067}"/>
              </a:ext>
            </a:extLst>
          </p:cNvPr>
          <p:cNvPicPr>
            <a:picLocks noChangeAspect="1"/>
          </p:cNvPicPr>
          <p:nvPr/>
        </p:nvPicPr>
        <p:blipFill>
          <a:blip r:embed="rId3"/>
          <a:stretch>
            <a:fillRect/>
          </a:stretch>
        </p:blipFill>
        <p:spPr>
          <a:xfrm>
            <a:off x="4672956" y="879627"/>
            <a:ext cx="7127683" cy="4551947"/>
          </a:xfrm>
          <a:prstGeom prst="rect">
            <a:avLst/>
          </a:prstGeom>
          <a:solidFill>
            <a:schemeClr val="accent2">
              <a:lumMod val="50000"/>
            </a:schemeClr>
          </a:solidFill>
          <a:ln w="127000" cap="sq">
            <a:solidFill>
              <a:schemeClr val="accent1">
                <a:lumMod val="60000"/>
                <a:lumOff val="40000"/>
              </a:schemeClr>
            </a:solidFill>
            <a:miter lim="800000"/>
          </a:ln>
          <a:effectLst>
            <a:outerShdw blurRad="57150" dist="50800" dir="2700000" algn="tl" rotWithShape="0">
              <a:srgbClr val="000000">
                <a:alpha val="40000"/>
              </a:srgbClr>
            </a:outerShdw>
          </a:effectLst>
        </p:spPr>
      </p:pic>
      <p:sp>
        <p:nvSpPr>
          <p:cNvPr id="4" name="TextBox 3">
            <a:extLst>
              <a:ext uri="{FF2B5EF4-FFF2-40B4-BE49-F238E27FC236}">
                <a16:creationId xmlns:a16="http://schemas.microsoft.com/office/drawing/2014/main" id="{B2A6A1DA-EE79-E84F-BA17-79DF578D551A}"/>
              </a:ext>
            </a:extLst>
          </p:cNvPr>
          <p:cNvSpPr txBox="1"/>
          <p:nvPr/>
        </p:nvSpPr>
        <p:spPr>
          <a:xfrm>
            <a:off x="496971" y="5930552"/>
            <a:ext cx="5238811" cy="646331"/>
          </a:xfrm>
          <a:prstGeom prst="rect">
            <a:avLst/>
          </a:prstGeom>
          <a:solidFill>
            <a:schemeClr val="accent1">
              <a:lumMod val="60000"/>
              <a:lumOff val="40000"/>
            </a:schemeClr>
          </a:solidFill>
        </p:spPr>
        <p:txBody>
          <a:bodyPr wrap="square" rtlCol="0">
            <a:spAutoFit/>
          </a:bodyPr>
          <a:lstStyle/>
          <a:p>
            <a:pPr algn="ctr"/>
            <a:r>
              <a:rPr lang="en-US" sz="3600" b="1" dirty="0">
                <a:latin typeface="Bookman Old Style" panose="02050604050505020204" pitchFamily="18" charset="0"/>
              </a:rPr>
              <a:t>AMY HALL GARNER</a:t>
            </a:r>
          </a:p>
        </p:txBody>
      </p:sp>
    </p:spTree>
    <p:extLst>
      <p:ext uri="{BB962C8B-B14F-4D97-AF65-F5344CB8AC3E}">
        <p14:creationId xmlns:p14="http://schemas.microsoft.com/office/powerpoint/2010/main" val="9227981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Amy Hall Garner">
            <a:hlinkClick r:id="" action="ppaction://media"/>
            <a:extLst>
              <a:ext uri="{FF2B5EF4-FFF2-40B4-BE49-F238E27FC236}">
                <a16:creationId xmlns:a16="http://schemas.microsoft.com/office/drawing/2014/main" id="{56C132DE-749E-5F43-96C1-4F3F38F6F441}"/>
              </a:ext>
            </a:extLst>
          </p:cNvPr>
          <p:cNvPicPr>
            <a:picLocks noRot="1" noChangeAspect="1"/>
          </p:cNvPicPr>
          <p:nvPr>
            <a:videoFile r:link="rId1"/>
          </p:nvPr>
        </p:nvPicPr>
        <p:blipFill>
          <a:blip r:embed="rId3"/>
          <a:stretch>
            <a:fillRect/>
          </a:stretch>
        </p:blipFill>
        <p:spPr>
          <a:xfrm>
            <a:off x="1335505" y="552718"/>
            <a:ext cx="9865895" cy="5558251"/>
          </a:xfrm>
          <a:prstGeom prst="rect">
            <a:avLst/>
          </a:prstGeom>
          <a:solidFill>
            <a:schemeClr val="accent2"/>
          </a:solidFill>
        </p:spPr>
      </p:pic>
    </p:spTree>
    <p:extLst>
      <p:ext uri="{BB962C8B-B14F-4D97-AF65-F5344CB8AC3E}">
        <p14:creationId xmlns:p14="http://schemas.microsoft.com/office/powerpoint/2010/main" val="188806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indoor&#10;&#10;Description automatically generated">
            <a:extLst>
              <a:ext uri="{FF2B5EF4-FFF2-40B4-BE49-F238E27FC236}">
                <a16:creationId xmlns:a16="http://schemas.microsoft.com/office/drawing/2014/main" id="{93551A9F-E396-3B44-8C29-596EA5CE72DC}"/>
              </a:ext>
            </a:extLst>
          </p:cNvPr>
          <p:cNvPicPr>
            <a:picLocks noChangeAspect="1"/>
          </p:cNvPicPr>
          <p:nvPr/>
        </p:nvPicPr>
        <p:blipFill>
          <a:blip r:embed="rId2"/>
          <a:stretch>
            <a:fillRect/>
          </a:stretch>
        </p:blipFill>
        <p:spPr>
          <a:xfrm>
            <a:off x="333785" y="286339"/>
            <a:ext cx="3950898" cy="6090249"/>
          </a:xfrm>
          <a:prstGeom prst="rect">
            <a:avLst/>
          </a:prstGeom>
          <a:ln w="127000" cap="sq">
            <a:solidFill>
              <a:schemeClr val="accent6">
                <a:lumMod val="75000"/>
              </a:schemeClr>
            </a:solidFill>
            <a:miter lim="800000"/>
          </a:ln>
          <a:effectLst>
            <a:outerShdw blurRad="57150" dist="50800" dir="2700000" algn="tl" rotWithShape="0">
              <a:srgbClr val="000000">
                <a:alpha val="40000"/>
              </a:srgbClr>
            </a:outerShdw>
          </a:effectLst>
        </p:spPr>
      </p:pic>
      <p:sp>
        <p:nvSpPr>
          <p:cNvPr id="4" name="TextBox 3">
            <a:extLst>
              <a:ext uri="{FF2B5EF4-FFF2-40B4-BE49-F238E27FC236}">
                <a16:creationId xmlns:a16="http://schemas.microsoft.com/office/drawing/2014/main" id="{5CD1C094-A563-8946-BF6D-7DFBFFB08E6A}"/>
              </a:ext>
            </a:extLst>
          </p:cNvPr>
          <p:cNvSpPr txBox="1"/>
          <p:nvPr/>
        </p:nvSpPr>
        <p:spPr>
          <a:xfrm>
            <a:off x="160797" y="6088559"/>
            <a:ext cx="5827879" cy="769441"/>
          </a:xfrm>
          <a:prstGeom prst="rect">
            <a:avLst/>
          </a:prstGeom>
          <a:solidFill>
            <a:schemeClr val="accent2">
              <a:lumMod val="60000"/>
              <a:lumOff val="40000"/>
            </a:schemeClr>
          </a:solidFill>
        </p:spPr>
        <p:txBody>
          <a:bodyPr wrap="square" rtlCol="0">
            <a:spAutoFit/>
          </a:bodyPr>
          <a:lstStyle/>
          <a:p>
            <a:pPr algn="ctr"/>
            <a:r>
              <a:rPr lang="en-US" sz="4400" b="1" dirty="0">
                <a:latin typeface="Bookman Old Style" panose="02050604050505020204" pitchFamily="18" charset="0"/>
              </a:rPr>
              <a:t>NATREA BLAKE</a:t>
            </a:r>
          </a:p>
        </p:txBody>
      </p:sp>
      <p:pic>
        <p:nvPicPr>
          <p:cNvPr id="5" name="Picture 4">
            <a:extLst>
              <a:ext uri="{FF2B5EF4-FFF2-40B4-BE49-F238E27FC236}">
                <a16:creationId xmlns:a16="http://schemas.microsoft.com/office/drawing/2014/main" id="{1EA60BB4-15DA-FD4F-AB1A-5409DD62886C}"/>
              </a:ext>
            </a:extLst>
          </p:cNvPr>
          <p:cNvPicPr>
            <a:picLocks noChangeAspect="1"/>
          </p:cNvPicPr>
          <p:nvPr/>
        </p:nvPicPr>
        <p:blipFill>
          <a:blip r:embed="rId3"/>
          <a:stretch>
            <a:fillRect/>
          </a:stretch>
        </p:blipFill>
        <p:spPr>
          <a:xfrm>
            <a:off x="7593215" y="3751259"/>
            <a:ext cx="4135490" cy="2901622"/>
          </a:xfrm>
          <a:prstGeom prst="rect">
            <a:avLst/>
          </a:prstGeom>
          <a:ln w="127000" cap="sq">
            <a:solidFill>
              <a:schemeClr val="accent6">
                <a:lumMod val="75000"/>
              </a:schemeClr>
            </a:solidFill>
            <a:miter lim="800000"/>
          </a:ln>
          <a:effectLst>
            <a:outerShdw blurRad="57150" dist="50800" dir="2700000" algn="tl" rotWithShape="0">
              <a:srgbClr val="000000">
                <a:alpha val="40000"/>
              </a:srgbClr>
            </a:outerShdw>
          </a:effectLst>
        </p:spPr>
      </p:pic>
      <p:pic>
        <p:nvPicPr>
          <p:cNvPr id="6" name="Picture 5">
            <a:extLst>
              <a:ext uri="{FF2B5EF4-FFF2-40B4-BE49-F238E27FC236}">
                <a16:creationId xmlns:a16="http://schemas.microsoft.com/office/drawing/2014/main" id="{9AFCC65A-38D9-5148-8CF7-6F919ACDD245}"/>
              </a:ext>
            </a:extLst>
          </p:cNvPr>
          <p:cNvPicPr>
            <a:picLocks noChangeAspect="1"/>
          </p:cNvPicPr>
          <p:nvPr/>
        </p:nvPicPr>
        <p:blipFill>
          <a:blip r:embed="rId4"/>
          <a:stretch>
            <a:fillRect/>
          </a:stretch>
        </p:blipFill>
        <p:spPr>
          <a:xfrm>
            <a:off x="4598786" y="124270"/>
            <a:ext cx="5263419" cy="3508946"/>
          </a:xfrm>
          <a:prstGeom prst="rect">
            <a:avLst/>
          </a:prstGeom>
          <a:solidFill>
            <a:schemeClr val="accent6">
              <a:lumMod val="75000"/>
            </a:schemeClr>
          </a:solidFill>
          <a:ln w="127000" cap="sq">
            <a:solidFill>
              <a:schemeClr val="accent6">
                <a:lumMod val="75000"/>
              </a:schemeClr>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202174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CB7D91-7A83-6340-99B4-F6E10EF4505E}"/>
              </a:ext>
            </a:extLst>
          </p:cNvPr>
          <p:cNvSpPr txBox="1"/>
          <p:nvPr/>
        </p:nvSpPr>
        <p:spPr>
          <a:xfrm>
            <a:off x="237506" y="166255"/>
            <a:ext cx="6245590" cy="707886"/>
          </a:xfrm>
          <a:prstGeom prst="rect">
            <a:avLst/>
          </a:prstGeom>
          <a:solidFill>
            <a:srgbClr val="92D050"/>
          </a:solidFill>
        </p:spPr>
        <p:txBody>
          <a:bodyPr wrap="square" rtlCol="0">
            <a:spAutoFit/>
          </a:bodyPr>
          <a:lstStyle/>
          <a:p>
            <a:pPr algn="ctr"/>
            <a:r>
              <a:rPr lang="en-US" sz="4000" dirty="0">
                <a:solidFill>
                  <a:schemeClr val="bg1"/>
                </a:solidFill>
              </a:rPr>
              <a:t>ELEMENTS OF DANCE</a:t>
            </a:r>
          </a:p>
        </p:txBody>
      </p:sp>
      <p:sp>
        <p:nvSpPr>
          <p:cNvPr id="3" name="TextBox 2">
            <a:extLst>
              <a:ext uri="{FF2B5EF4-FFF2-40B4-BE49-F238E27FC236}">
                <a16:creationId xmlns:a16="http://schemas.microsoft.com/office/drawing/2014/main" id="{01F6CD7B-78AE-184C-B377-F84C7EF1AB31}"/>
              </a:ext>
            </a:extLst>
          </p:cNvPr>
          <p:cNvSpPr txBox="1"/>
          <p:nvPr/>
        </p:nvSpPr>
        <p:spPr>
          <a:xfrm>
            <a:off x="149353" y="1021278"/>
            <a:ext cx="5602224" cy="6309420"/>
          </a:xfrm>
          <a:prstGeom prst="rect">
            <a:avLst/>
          </a:prstGeom>
          <a:solidFill>
            <a:schemeClr val="accent2">
              <a:lumMod val="50000"/>
            </a:schemeClr>
          </a:solidFill>
          <a:ln>
            <a:solidFill>
              <a:schemeClr val="bg1"/>
            </a:solidFill>
          </a:ln>
        </p:spPr>
        <p:txBody>
          <a:bodyPr wrap="square" rtlCol="0">
            <a:spAutoFit/>
          </a:bodyPr>
          <a:lstStyle/>
          <a:p>
            <a:r>
              <a:rPr lang="en-US" sz="3200" b="1" i="1" dirty="0">
                <a:solidFill>
                  <a:schemeClr val="bg1"/>
                </a:solidFill>
              </a:rPr>
              <a:t>SPACE:</a:t>
            </a:r>
            <a:r>
              <a:rPr lang="en-US" i="1" dirty="0">
                <a:solidFill>
                  <a:schemeClr val="bg1"/>
                </a:solidFill>
              </a:rPr>
              <a:t> </a:t>
            </a:r>
            <a:r>
              <a:rPr lang="en-US" i="1" dirty="0">
                <a:solidFill>
                  <a:schemeClr val="bg1"/>
                </a:solidFill>
                <a:latin typeface="Bookman Old Style" panose="02050604050505020204" pitchFamily="18" charset="0"/>
              </a:rPr>
              <a:t>An exploration of space increases our awareness of the visual design aspects of movement: </a:t>
            </a:r>
          </a:p>
          <a:p>
            <a:pPr marL="285750" indent="-285750">
              <a:buFont typeface="Arial" panose="020B0604020202020204" pitchFamily="34" charset="0"/>
              <a:buChar char="•"/>
            </a:pPr>
            <a:r>
              <a:rPr lang="en-US" sz="1400" u="sng" dirty="0">
                <a:solidFill>
                  <a:schemeClr val="bg1"/>
                </a:solidFill>
                <a:latin typeface="Bookman Old Style" panose="02050604050505020204" pitchFamily="18" charset="0"/>
              </a:rPr>
              <a:t>Personal Space</a:t>
            </a:r>
            <a:r>
              <a:rPr lang="en-US" sz="1400" dirty="0">
                <a:solidFill>
                  <a:schemeClr val="bg1"/>
                </a:solidFill>
                <a:latin typeface="Bookman Old Style" panose="02050604050505020204" pitchFamily="18" charset="0"/>
              </a:rPr>
              <a:t>: The space around the dancer’s body.</a:t>
            </a:r>
          </a:p>
          <a:p>
            <a:pPr marL="285750" indent="-285750">
              <a:buFont typeface="Arial" panose="020B0604020202020204" pitchFamily="34" charset="0"/>
              <a:buChar char="•"/>
            </a:pPr>
            <a:r>
              <a:rPr lang="en-US" sz="1400" u="sng" dirty="0">
                <a:solidFill>
                  <a:schemeClr val="bg1"/>
                </a:solidFill>
                <a:latin typeface="Bookman Old Style" panose="02050604050505020204" pitchFamily="18" charset="0"/>
              </a:rPr>
              <a:t>General Space</a:t>
            </a:r>
            <a:r>
              <a:rPr lang="en-US" sz="1400" dirty="0">
                <a:solidFill>
                  <a:schemeClr val="bg1"/>
                </a:solidFill>
                <a:latin typeface="Bookman Old Style" panose="02050604050505020204" pitchFamily="18" charset="0"/>
              </a:rPr>
              <a:t>: The defined space in which the dancer can move.</a:t>
            </a:r>
          </a:p>
          <a:p>
            <a:pPr marL="285750" indent="-285750">
              <a:buFont typeface="Arial" panose="020B0604020202020204" pitchFamily="34" charset="0"/>
              <a:buChar char="•"/>
            </a:pPr>
            <a:r>
              <a:rPr lang="en-US" sz="1400" u="sng" dirty="0">
                <a:solidFill>
                  <a:schemeClr val="bg1"/>
                </a:solidFill>
                <a:latin typeface="Bookman Old Style" panose="02050604050505020204" pitchFamily="18" charset="0"/>
              </a:rPr>
              <a:t>Levels</a:t>
            </a:r>
            <a:r>
              <a:rPr lang="en-US" sz="1400" dirty="0">
                <a:solidFill>
                  <a:schemeClr val="bg1"/>
                </a:solidFill>
                <a:latin typeface="Bookman Old Style" panose="02050604050505020204" pitchFamily="18" charset="0"/>
              </a:rPr>
              <a:t>: High, middle, low </a:t>
            </a:r>
          </a:p>
          <a:p>
            <a:pPr marL="285750" indent="-285750">
              <a:buFont typeface="Arial" panose="020B0604020202020204" pitchFamily="34" charset="0"/>
              <a:buChar char="•"/>
            </a:pPr>
            <a:r>
              <a:rPr lang="en-US" sz="1400" u="sng" dirty="0">
                <a:solidFill>
                  <a:schemeClr val="bg1"/>
                </a:solidFill>
                <a:latin typeface="Bookman Old Style" panose="02050604050505020204" pitchFamily="18" charset="0"/>
              </a:rPr>
              <a:t>Directions</a:t>
            </a:r>
            <a:r>
              <a:rPr lang="en-US" sz="1400" dirty="0">
                <a:solidFill>
                  <a:schemeClr val="bg1"/>
                </a:solidFill>
                <a:latin typeface="Bookman Old Style" panose="02050604050505020204" pitchFamily="18" charset="0"/>
              </a:rPr>
              <a:t>:  Forward, back, right, left, up, down, diagonals. </a:t>
            </a:r>
          </a:p>
          <a:p>
            <a:pPr marL="285750" indent="-285750">
              <a:buFont typeface="Arial" panose="020B0604020202020204" pitchFamily="34" charset="0"/>
              <a:buChar char="•"/>
            </a:pPr>
            <a:r>
              <a:rPr lang="en-US" sz="1400" u="sng" dirty="0">
                <a:solidFill>
                  <a:schemeClr val="bg1"/>
                </a:solidFill>
                <a:latin typeface="Bookman Old Style" panose="02050604050505020204" pitchFamily="18" charset="0"/>
              </a:rPr>
              <a:t>Pathways</a:t>
            </a:r>
            <a:r>
              <a:rPr lang="en-US" sz="1400" dirty="0">
                <a:solidFill>
                  <a:schemeClr val="bg1"/>
                </a:solidFill>
                <a:latin typeface="Bookman Old Style" panose="02050604050505020204" pitchFamily="18" charset="0"/>
              </a:rPr>
              <a:t>: Where the dancer goes through space (in a circle, figure eight, spiral, zig zag, straight lines, and combinations of lines.) </a:t>
            </a:r>
          </a:p>
          <a:p>
            <a:pPr marL="285750" indent="-285750">
              <a:buFont typeface="Arial" panose="020B0604020202020204" pitchFamily="34" charset="0"/>
              <a:buChar char="•"/>
            </a:pPr>
            <a:r>
              <a:rPr lang="en-US" sz="1400" u="sng" dirty="0">
                <a:solidFill>
                  <a:schemeClr val="bg1"/>
                </a:solidFill>
                <a:latin typeface="Bookman Old Style" panose="02050604050505020204" pitchFamily="18" charset="0"/>
              </a:rPr>
              <a:t>Size</a:t>
            </a:r>
            <a:r>
              <a:rPr lang="en-US" sz="1400" dirty="0">
                <a:solidFill>
                  <a:schemeClr val="bg1"/>
                </a:solidFill>
                <a:latin typeface="Bookman Old Style" panose="02050604050505020204" pitchFamily="18" charset="0"/>
              </a:rPr>
              <a:t>: Movements or shapes can be large or small. </a:t>
            </a:r>
          </a:p>
          <a:p>
            <a:pPr marL="285750" indent="-285750">
              <a:buFont typeface="Arial" panose="020B0604020202020204" pitchFamily="34" charset="0"/>
              <a:buChar char="•"/>
            </a:pPr>
            <a:r>
              <a:rPr lang="en-US" sz="1400" u="sng" dirty="0">
                <a:solidFill>
                  <a:schemeClr val="bg1"/>
                </a:solidFill>
                <a:latin typeface="Bookman Old Style" panose="02050604050505020204" pitchFamily="18" charset="0"/>
              </a:rPr>
              <a:t>Range</a:t>
            </a:r>
            <a:r>
              <a:rPr lang="en-US" sz="1400" dirty="0">
                <a:solidFill>
                  <a:schemeClr val="bg1"/>
                </a:solidFill>
                <a:latin typeface="Bookman Old Style" panose="02050604050505020204" pitchFamily="18" charset="0"/>
              </a:rPr>
              <a:t>:  Movements or shapes can be near reach or far reach</a:t>
            </a:r>
          </a:p>
          <a:p>
            <a:pPr marL="285750" indent="-285750">
              <a:buFont typeface="Arial" panose="020B0604020202020204" pitchFamily="34" charset="0"/>
              <a:buChar char="•"/>
            </a:pPr>
            <a:r>
              <a:rPr lang="en-US" sz="1400" u="sng" dirty="0">
                <a:solidFill>
                  <a:schemeClr val="bg1"/>
                </a:solidFill>
                <a:latin typeface="Bookman Old Style" panose="02050604050505020204" pitchFamily="18" charset="0"/>
              </a:rPr>
              <a:t>Personal Space</a:t>
            </a:r>
            <a:r>
              <a:rPr lang="en-US" sz="1400" dirty="0">
                <a:solidFill>
                  <a:schemeClr val="bg1"/>
                </a:solidFill>
                <a:latin typeface="Bookman Old Style" panose="02050604050505020204" pitchFamily="18" charset="0"/>
              </a:rPr>
              <a:t>: The space around the dancer’s body.</a:t>
            </a:r>
          </a:p>
          <a:p>
            <a:pPr marL="285750" indent="-285750">
              <a:buFont typeface="Arial" panose="020B0604020202020204" pitchFamily="34" charset="0"/>
              <a:buChar char="•"/>
            </a:pPr>
            <a:r>
              <a:rPr lang="en-US" sz="1400" u="sng" dirty="0">
                <a:solidFill>
                  <a:schemeClr val="bg1"/>
                </a:solidFill>
                <a:latin typeface="Bookman Old Style" panose="02050604050505020204" pitchFamily="18" charset="0"/>
              </a:rPr>
              <a:t>General Space</a:t>
            </a:r>
            <a:r>
              <a:rPr lang="en-US" sz="1400" dirty="0">
                <a:solidFill>
                  <a:schemeClr val="bg1"/>
                </a:solidFill>
                <a:latin typeface="Bookman Old Style" panose="02050604050505020204" pitchFamily="18" charset="0"/>
              </a:rPr>
              <a:t>: The defined space in which the dancer can move.</a:t>
            </a:r>
          </a:p>
          <a:p>
            <a:pPr marL="285750" indent="-285750">
              <a:buFont typeface="Arial" panose="020B0604020202020204" pitchFamily="34" charset="0"/>
              <a:buChar char="•"/>
            </a:pPr>
            <a:r>
              <a:rPr lang="en-US" sz="1400" u="sng" dirty="0">
                <a:solidFill>
                  <a:schemeClr val="bg1"/>
                </a:solidFill>
                <a:latin typeface="Bookman Old Style" panose="02050604050505020204" pitchFamily="18" charset="0"/>
              </a:rPr>
              <a:t>Levels</a:t>
            </a:r>
            <a:r>
              <a:rPr lang="en-US" sz="1400" dirty="0">
                <a:solidFill>
                  <a:schemeClr val="bg1"/>
                </a:solidFill>
                <a:latin typeface="Bookman Old Style" panose="02050604050505020204" pitchFamily="18" charset="0"/>
              </a:rPr>
              <a:t>: High, middle, low </a:t>
            </a:r>
          </a:p>
          <a:p>
            <a:pPr marL="285750" indent="-285750">
              <a:buFont typeface="Arial" panose="020B0604020202020204" pitchFamily="34" charset="0"/>
              <a:buChar char="•"/>
            </a:pPr>
            <a:r>
              <a:rPr lang="en-US" sz="1400" u="sng" dirty="0">
                <a:solidFill>
                  <a:schemeClr val="bg1"/>
                </a:solidFill>
                <a:latin typeface="Bookman Old Style" panose="02050604050505020204" pitchFamily="18" charset="0"/>
              </a:rPr>
              <a:t>Directions</a:t>
            </a:r>
            <a:r>
              <a:rPr lang="en-US" sz="1400" dirty="0">
                <a:solidFill>
                  <a:schemeClr val="bg1"/>
                </a:solidFill>
                <a:latin typeface="Bookman Old Style" panose="02050604050505020204" pitchFamily="18" charset="0"/>
              </a:rPr>
              <a:t>:  Forward, back, right, left, up, down, diagonals. </a:t>
            </a:r>
          </a:p>
          <a:p>
            <a:pPr marL="285750" indent="-285750">
              <a:buFont typeface="Arial" panose="020B0604020202020204" pitchFamily="34" charset="0"/>
              <a:buChar char="•"/>
            </a:pPr>
            <a:r>
              <a:rPr lang="en-US" sz="1400" u="sng" dirty="0">
                <a:solidFill>
                  <a:schemeClr val="bg1"/>
                </a:solidFill>
                <a:latin typeface="Bookman Old Style" panose="02050604050505020204" pitchFamily="18" charset="0"/>
              </a:rPr>
              <a:t>Pathways</a:t>
            </a:r>
            <a:r>
              <a:rPr lang="en-US" sz="1400" dirty="0">
                <a:solidFill>
                  <a:schemeClr val="bg1"/>
                </a:solidFill>
                <a:latin typeface="Bookman Old Style" panose="02050604050505020204" pitchFamily="18" charset="0"/>
              </a:rPr>
              <a:t>: Where the dancer goes through space (in a circle, figure eight, spiral, zig zag, straight lines, and combinations of lines.) </a:t>
            </a:r>
          </a:p>
          <a:p>
            <a:pPr marL="285750" indent="-285750">
              <a:buFont typeface="Arial" panose="020B0604020202020204" pitchFamily="34" charset="0"/>
              <a:buChar char="•"/>
            </a:pPr>
            <a:r>
              <a:rPr lang="en-US" sz="1400" u="sng" dirty="0">
                <a:solidFill>
                  <a:schemeClr val="bg1"/>
                </a:solidFill>
                <a:latin typeface="Bookman Old Style" panose="02050604050505020204" pitchFamily="18" charset="0"/>
              </a:rPr>
              <a:t>Size</a:t>
            </a:r>
            <a:r>
              <a:rPr lang="en-US" sz="1400" dirty="0">
                <a:solidFill>
                  <a:schemeClr val="bg1"/>
                </a:solidFill>
                <a:latin typeface="Bookman Old Style" panose="02050604050505020204" pitchFamily="18" charset="0"/>
              </a:rPr>
              <a:t>: Movements or shapes can be large or small. </a:t>
            </a:r>
          </a:p>
          <a:p>
            <a:pPr marL="285750" indent="-285750">
              <a:buFont typeface="Arial" panose="020B0604020202020204" pitchFamily="34" charset="0"/>
              <a:buChar char="•"/>
            </a:pPr>
            <a:r>
              <a:rPr lang="en-US" sz="1400" u="sng" dirty="0">
                <a:solidFill>
                  <a:schemeClr val="bg1"/>
                </a:solidFill>
                <a:latin typeface="Bookman Old Style" panose="02050604050505020204" pitchFamily="18" charset="0"/>
              </a:rPr>
              <a:t>Range</a:t>
            </a:r>
            <a:r>
              <a:rPr lang="en-US" sz="1400" dirty="0">
                <a:solidFill>
                  <a:schemeClr val="bg1"/>
                </a:solidFill>
                <a:latin typeface="Bookman Old Style" panose="02050604050505020204" pitchFamily="18" charset="0"/>
              </a:rPr>
              <a:t>:  Movements or shapes can be near reach or far reach </a:t>
            </a:r>
          </a:p>
        </p:txBody>
      </p:sp>
      <p:pic>
        <p:nvPicPr>
          <p:cNvPr id="4" name="image5.png" descr="A couple of people walking through a tunnel&#10;&#10;Description automatically generated with low confidence">
            <a:extLst>
              <a:ext uri="{FF2B5EF4-FFF2-40B4-BE49-F238E27FC236}">
                <a16:creationId xmlns:a16="http://schemas.microsoft.com/office/drawing/2014/main" id="{D728DF59-53F2-C546-BBD5-B43A3D6FB518}"/>
              </a:ext>
            </a:extLst>
          </p:cNvPr>
          <p:cNvPicPr/>
          <p:nvPr/>
        </p:nvPicPr>
        <p:blipFill>
          <a:blip r:embed="rId2"/>
          <a:srcRect/>
          <a:stretch>
            <a:fillRect/>
          </a:stretch>
        </p:blipFill>
        <p:spPr>
          <a:xfrm>
            <a:off x="6887688" y="344385"/>
            <a:ext cx="2018805" cy="2021834"/>
          </a:xfrm>
          <a:prstGeom prst="rect">
            <a:avLst/>
          </a:prstGeom>
          <a:ln>
            <a:solidFill>
              <a:schemeClr val="bg1"/>
            </a:solidFill>
          </a:ln>
        </p:spPr>
      </p:pic>
      <p:graphicFrame>
        <p:nvGraphicFramePr>
          <p:cNvPr id="8" name="TextBox 4">
            <a:extLst>
              <a:ext uri="{FF2B5EF4-FFF2-40B4-BE49-F238E27FC236}">
                <a16:creationId xmlns:a16="http://schemas.microsoft.com/office/drawing/2014/main" id="{19815EA8-ECE7-8B7C-799F-F03EC826600B}"/>
              </a:ext>
            </a:extLst>
          </p:cNvPr>
          <p:cNvGraphicFramePr/>
          <p:nvPr>
            <p:extLst>
              <p:ext uri="{D42A27DB-BD31-4B8C-83A1-F6EECF244321}">
                <p14:modId xmlns:p14="http://schemas.microsoft.com/office/powerpoint/2010/main" val="3614806467"/>
              </p:ext>
            </p:extLst>
          </p:nvPr>
        </p:nvGraphicFramePr>
        <p:xfrm>
          <a:off x="5870448" y="2366219"/>
          <a:ext cx="6172200" cy="4964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3.png">
            <a:extLst>
              <a:ext uri="{FF2B5EF4-FFF2-40B4-BE49-F238E27FC236}">
                <a16:creationId xmlns:a16="http://schemas.microsoft.com/office/drawing/2014/main" id="{B456E85C-F872-324B-9A37-6F06B4D95BB2}"/>
              </a:ext>
            </a:extLst>
          </p:cNvPr>
          <p:cNvPicPr/>
          <p:nvPr/>
        </p:nvPicPr>
        <p:blipFill>
          <a:blip r:embed="rId8"/>
          <a:srcRect/>
          <a:stretch>
            <a:fillRect/>
          </a:stretch>
        </p:blipFill>
        <p:spPr>
          <a:xfrm>
            <a:off x="9125712" y="520198"/>
            <a:ext cx="2121407" cy="2021834"/>
          </a:xfrm>
          <a:prstGeom prst="rect">
            <a:avLst/>
          </a:prstGeom>
          <a:ln/>
        </p:spPr>
      </p:pic>
    </p:spTree>
    <p:extLst>
      <p:ext uri="{BB962C8B-B14F-4D97-AF65-F5344CB8AC3E}">
        <p14:creationId xmlns:p14="http://schemas.microsoft.com/office/powerpoint/2010/main" val="20275536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020A9A-1962-1F4A-910A-D7931A6C632F}"/>
              </a:ext>
            </a:extLst>
          </p:cNvPr>
          <p:cNvPicPr>
            <a:picLocks noChangeAspect="1"/>
          </p:cNvPicPr>
          <p:nvPr/>
        </p:nvPicPr>
        <p:blipFill>
          <a:blip r:embed="rId2"/>
          <a:stretch>
            <a:fillRect/>
          </a:stretch>
        </p:blipFill>
        <p:spPr>
          <a:xfrm>
            <a:off x="707136" y="543465"/>
            <a:ext cx="3633216" cy="4704453"/>
          </a:xfrm>
          <a:prstGeom prst="rect">
            <a:avLst/>
          </a:prstGeom>
          <a:solidFill>
            <a:srgbClr val="FFC000"/>
          </a:solidFill>
          <a:ln>
            <a:solidFill>
              <a:schemeClr val="accent4">
                <a:lumMod val="75000"/>
              </a:schemeClr>
            </a:solidFill>
          </a:ln>
        </p:spPr>
      </p:pic>
      <p:pic>
        <p:nvPicPr>
          <p:cNvPr id="3" name="Picture 2">
            <a:extLst>
              <a:ext uri="{FF2B5EF4-FFF2-40B4-BE49-F238E27FC236}">
                <a16:creationId xmlns:a16="http://schemas.microsoft.com/office/drawing/2014/main" id="{01D56127-5F24-B549-AC70-CF9EB0F175FC}"/>
              </a:ext>
            </a:extLst>
          </p:cNvPr>
          <p:cNvPicPr>
            <a:picLocks noChangeAspect="1"/>
          </p:cNvPicPr>
          <p:nvPr/>
        </p:nvPicPr>
        <p:blipFill>
          <a:blip r:embed="rId3"/>
          <a:stretch>
            <a:fillRect/>
          </a:stretch>
        </p:blipFill>
        <p:spPr>
          <a:xfrm>
            <a:off x="4997572" y="543464"/>
            <a:ext cx="7023100" cy="4615132"/>
          </a:xfrm>
          <a:prstGeom prst="rect">
            <a:avLst/>
          </a:prstGeom>
          <a:solidFill>
            <a:srgbClr val="FFC000"/>
          </a:solidFill>
          <a:ln>
            <a:solidFill>
              <a:schemeClr val="accent4">
                <a:lumMod val="75000"/>
              </a:schemeClr>
            </a:solidFill>
          </a:ln>
        </p:spPr>
      </p:pic>
      <p:sp>
        <p:nvSpPr>
          <p:cNvPr id="4" name="TextBox 3">
            <a:extLst>
              <a:ext uri="{FF2B5EF4-FFF2-40B4-BE49-F238E27FC236}">
                <a16:creationId xmlns:a16="http://schemas.microsoft.com/office/drawing/2014/main" id="{FD5F75BA-BF60-4246-8013-F52F40AC33F8}"/>
              </a:ext>
            </a:extLst>
          </p:cNvPr>
          <p:cNvSpPr txBox="1"/>
          <p:nvPr/>
        </p:nvSpPr>
        <p:spPr>
          <a:xfrm>
            <a:off x="341375" y="5925312"/>
            <a:ext cx="5273813" cy="70788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4000" b="1" dirty="0">
                <a:latin typeface="Bookman Old Style" panose="02050604050505020204" pitchFamily="18" charset="0"/>
              </a:rPr>
              <a:t>LAUREN LOVETTE</a:t>
            </a:r>
          </a:p>
        </p:txBody>
      </p:sp>
    </p:spTree>
    <p:extLst>
      <p:ext uri="{BB962C8B-B14F-4D97-AF65-F5344CB8AC3E}">
        <p14:creationId xmlns:p14="http://schemas.microsoft.com/office/powerpoint/2010/main" val="14315840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ABTFALL21 Spotlight | Lauren Lovette's LA FOLLIA VARIATIONS">
            <a:hlinkClick r:id="" action="ppaction://media"/>
            <a:extLst>
              <a:ext uri="{FF2B5EF4-FFF2-40B4-BE49-F238E27FC236}">
                <a16:creationId xmlns:a16="http://schemas.microsoft.com/office/drawing/2014/main" id="{ECEBAF57-9172-7C43-9957-7972A51BFD69}"/>
              </a:ext>
            </a:extLst>
          </p:cNvPr>
          <p:cNvPicPr>
            <a:picLocks noRot="1" noChangeAspect="1"/>
          </p:cNvPicPr>
          <p:nvPr>
            <a:videoFile r:link="rId1"/>
          </p:nvPr>
        </p:nvPicPr>
        <p:blipFill>
          <a:blip r:embed="rId3"/>
          <a:stretch>
            <a:fillRect/>
          </a:stretch>
        </p:blipFill>
        <p:spPr>
          <a:xfrm>
            <a:off x="655608" y="448574"/>
            <a:ext cx="11007305" cy="6219128"/>
          </a:xfrm>
          <a:prstGeom prst="rect">
            <a:avLst/>
          </a:prstGeom>
        </p:spPr>
      </p:pic>
    </p:spTree>
    <p:extLst>
      <p:ext uri="{BB962C8B-B14F-4D97-AF65-F5344CB8AC3E}">
        <p14:creationId xmlns:p14="http://schemas.microsoft.com/office/powerpoint/2010/main" val="103083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82AA8-213C-80A6-F781-7095A99C3EFC}"/>
              </a:ext>
            </a:extLst>
          </p:cNvPr>
          <p:cNvPicPr>
            <a:picLocks noChangeAspect="1"/>
          </p:cNvPicPr>
          <p:nvPr/>
        </p:nvPicPr>
        <p:blipFill rotWithShape="1">
          <a:blip r:embed="rId2"/>
          <a:srcRect l="13429" r="2159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AE05F304-8C1F-BC4A-B731-BBCA56FD912C}"/>
              </a:ext>
            </a:extLst>
          </p:cNvPr>
          <p:cNvSpPr>
            <a:spLocks noGrp="1"/>
          </p:cNvSpPr>
          <p:nvPr>
            <p:ph type="ctrTitle"/>
          </p:nvPr>
        </p:nvSpPr>
        <p:spPr>
          <a:xfrm>
            <a:off x="668867" y="548640"/>
            <a:ext cx="4778344" cy="2258529"/>
          </a:xfrm>
          <a:solidFill>
            <a:srgbClr val="92D050"/>
          </a:solidFill>
        </p:spPr>
        <p:txBody>
          <a:bodyPr>
            <a:normAutofit/>
          </a:bodyPr>
          <a:lstStyle/>
          <a:p>
            <a:pPr algn="ctr">
              <a:lnSpc>
                <a:spcPct val="90000"/>
              </a:lnSpc>
            </a:pPr>
            <a:r>
              <a:rPr lang="en-US" sz="2300" dirty="0">
                <a:solidFill>
                  <a:schemeClr val="bg1"/>
                </a:solidFill>
              </a:rPr>
              <a:t>Please Review and View the Dancers and Choreographers below thoroughly and carefully.  VIDEOS have been provided for most of the dancers and choreographers</a:t>
            </a:r>
            <a:r>
              <a:rPr lang="en-US" sz="2300" dirty="0"/>
              <a:t>.</a:t>
            </a:r>
          </a:p>
        </p:txBody>
      </p:sp>
      <p:sp>
        <p:nvSpPr>
          <p:cNvPr id="3" name="Subtitle 2">
            <a:extLst>
              <a:ext uri="{FF2B5EF4-FFF2-40B4-BE49-F238E27FC236}">
                <a16:creationId xmlns:a16="http://schemas.microsoft.com/office/drawing/2014/main" id="{CB202CBB-2F66-AB47-8AA5-BDCFA0A1B315}"/>
              </a:ext>
            </a:extLst>
          </p:cNvPr>
          <p:cNvSpPr>
            <a:spLocks noGrp="1"/>
          </p:cNvSpPr>
          <p:nvPr>
            <p:ph type="subTitle" idx="1"/>
          </p:nvPr>
        </p:nvSpPr>
        <p:spPr>
          <a:xfrm>
            <a:off x="261257" y="3355811"/>
            <a:ext cx="5421086" cy="3176587"/>
          </a:xfrm>
          <a:solidFill>
            <a:schemeClr val="accent2">
              <a:lumMod val="50000"/>
            </a:schemeClr>
          </a:solidFill>
        </p:spPr>
        <p:txBody>
          <a:bodyPr>
            <a:noAutofit/>
          </a:bodyPr>
          <a:lstStyle/>
          <a:p>
            <a:pPr algn="ctr">
              <a:lnSpc>
                <a:spcPct val="90000"/>
              </a:lnSpc>
            </a:pPr>
            <a:r>
              <a:rPr lang="en-US" sz="2400" b="1" u="sng" dirty="0">
                <a:solidFill>
                  <a:schemeClr val="bg1"/>
                </a:solidFill>
              </a:rPr>
              <a:t>ASSIGNMENT:  </a:t>
            </a:r>
            <a:r>
              <a:rPr lang="en-US" sz="2400" b="1" dirty="0">
                <a:solidFill>
                  <a:schemeClr val="bg1"/>
                </a:solidFill>
              </a:rPr>
              <a:t>WRITE THRE STATEMENTS FROM YOUR RESEARCH ABOUT EACH DANCER AND CHOREOGRAPHER.  PLEASE USE GOOGLE SEARCH, AND OTHER RESEARCH DEVICES FOR YOUR ANSWERS.  YOU WILL TURN THIS ASSIGNMENT IN MICROSOFT WORD IN YOUR CLASS.</a:t>
            </a:r>
          </a:p>
        </p:txBody>
      </p:sp>
      <p:cxnSp>
        <p:nvCxnSpPr>
          <p:cNvPr id="9" name="Straight Connector 8">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84140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7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500"/>
                                  </p:stCondLst>
                                  <p:iterate>
                                    <p:tmPct val="10000"/>
                                  </p:iterate>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700"/>
                                        <p:tgtEl>
                                          <p:spTgt spid="3">
                                            <p:txEl>
                                              <p:pRg st="0" end="0"/>
                                            </p:txEl>
                                          </p:spTgt>
                                        </p:tgtEl>
                                      </p:cBhvr>
                                    </p:animEffect>
                                  </p:childTnLst>
                                </p:cTn>
                              </p:par>
                              <p:par>
                                <p:cTn id="13" presetID="10" presetClass="entr" presetSubtype="0" fill="hold" grpId="0" nodeType="withEffect">
                                  <p:stCondLst>
                                    <p:cond delay="1000"/>
                                  </p:stCondLst>
                                  <p:iterate>
                                    <p:tmPct val="10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8" name="Straight Connector 7">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8">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Isosceles Triangle 11">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19" name="Rectangle 18">
            <a:extLst>
              <a:ext uri="{FF2B5EF4-FFF2-40B4-BE49-F238E27FC236}">
                <a16:creationId xmlns:a16="http://schemas.microsoft.com/office/drawing/2014/main" id="{27577DEC-D9A5-404D-9789-702F4319B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20">
            <a:extLst>
              <a:ext uri="{FF2B5EF4-FFF2-40B4-BE49-F238E27FC236}">
                <a16:creationId xmlns:a16="http://schemas.microsoft.com/office/drawing/2014/main" id="{CEEA9366-CEA8-4F23-B065-4337F0D836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2" name="Straight Connector 21">
              <a:extLst>
                <a:ext uri="{FF2B5EF4-FFF2-40B4-BE49-F238E27FC236}">
                  <a16:creationId xmlns:a16="http://schemas.microsoft.com/office/drawing/2014/main" id="{904A03D6-39B4-4278-9BE1-A07E024499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BE459AF-3736-4886-82E0-9B5DA427B5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alpha val="80000"/>
                </a:schemeClr>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4B6B88EF-180C-4E39-8A3F-A52E87110C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5">
              <a:extLst>
                <a:ext uri="{FF2B5EF4-FFF2-40B4-BE49-F238E27FC236}">
                  <a16:creationId xmlns:a16="http://schemas.microsoft.com/office/drawing/2014/main" id="{52DFAACF-64D0-4621-8FF4-E2F03C3E8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5">
              <a:extLst>
                <a:ext uri="{FF2B5EF4-FFF2-40B4-BE49-F238E27FC236}">
                  <a16:creationId xmlns:a16="http://schemas.microsoft.com/office/drawing/2014/main" id="{36611FF0-65B3-49DB-97C6-1B72AAD0FB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7">
              <a:extLst>
                <a:ext uri="{FF2B5EF4-FFF2-40B4-BE49-F238E27FC236}">
                  <a16:creationId xmlns:a16="http://schemas.microsoft.com/office/drawing/2014/main" id="{0F7407FE-86B1-4890-9D80-9406FBF29E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9">
              <a:extLst>
                <a:ext uri="{FF2B5EF4-FFF2-40B4-BE49-F238E27FC236}">
                  <a16:creationId xmlns:a16="http://schemas.microsoft.com/office/drawing/2014/main" id="{EBD42D5B-8F87-45B3-98B3-C66944F92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a:extLst>
                <a:ext uri="{FF2B5EF4-FFF2-40B4-BE49-F238E27FC236}">
                  <a16:creationId xmlns:a16="http://schemas.microsoft.com/office/drawing/2014/main" id="{F5E04699-59E1-4468-9E7C-83070EEB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9">
              <a:extLst>
                <a:ext uri="{FF2B5EF4-FFF2-40B4-BE49-F238E27FC236}">
                  <a16:creationId xmlns:a16="http://schemas.microsoft.com/office/drawing/2014/main" id="{F2AE8F13-9A52-4D7F-9637-321EA7CF32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extBox 1">
            <a:extLst>
              <a:ext uri="{FF2B5EF4-FFF2-40B4-BE49-F238E27FC236}">
                <a16:creationId xmlns:a16="http://schemas.microsoft.com/office/drawing/2014/main" id="{9AD15F7F-F98D-394E-AF5D-61328B65C005}"/>
              </a:ext>
            </a:extLst>
          </p:cNvPr>
          <p:cNvSpPr txBox="1"/>
          <p:nvPr/>
        </p:nvSpPr>
        <p:spPr>
          <a:xfrm>
            <a:off x="1507067" y="-1"/>
            <a:ext cx="9428758" cy="6479177"/>
          </a:xfrm>
          <a:prstGeom prst="rect">
            <a:avLst/>
          </a:prstGeom>
          <a:ln>
            <a:solidFill>
              <a:srgbClr val="FFFF00"/>
            </a:solidFill>
          </a:ln>
        </p:spPr>
        <p:txBody>
          <a:bodyPr vert="horz" lIns="91440" tIns="45720" rIns="91440" bIns="45720" rtlCol="0" anchor="b">
            <a:noAutofit/>
          </a:bodyPr>
          <a:lstStyle/>
          <a:p>
            <a:pPr algn="ctr">
              <a:lnSpc>
                <a:spcPct val="90000"/>
              </a:lnSpc>
              <a:spcBef>
                <a:spcPct val="0"/>
              </a:spcBef>
              <a:spcAft>
                <a:spcPts val="600"/>
              </a:spcAft>
            </a:pPr>
            <a:r>
              <a:rPr lang="en-US" sz="7200" b="1" dirty="0">
                <a:solidFill>
                  <a:schemeClr val="accent1"/>
                </a:solidFill>
                <a:latin typeface="Bookman Old Style" panose="02050604050505020204" pitchFamily="18" charset="0"/>
                <a:ea typeface="+mj-ea"/>
                <a:cs typeface="+mj-cs"/>
              </a:rPr>
              <a:t>Great Dancers</a:t>
            </a:r>
          </a:p>
          <a:p>
            <a:pPr algn="ctr">
              <a:lnSpc>
                <a:spcPct val="90000"/>
              </a:lnSpc>
              <a:spcBef>
                <a:spcPct val="0"/>
              </a:spcBef>
              <a:spcAft>
                <a:spcPts val="600"/>
              </a:spcAft>
            </a:pPr>
            <a:r>
              <a:rPr lang="en-US" sz="7200" b="1" dirty="0">
                <a:solidFill>
                  <a:schemeClr val="accent1"/>
                </a:solidFill>
                <a:latin typeface="Bookman Old Style" panose="02050604050505020204" pitchFamily="18" charset="0"/>
                <a:ea typeface="+mj-ea"/>
                <a:cs typeface="+mj-cs"/>
              </a:rPr>
              <a:t> &amp; </a:t>
            </a:r>
          </a:p>
          <a:p>
            <a:pPr algn="ctr">
              <a:lnSpc>
                <a:spcPct val="90000"/>
              </a:lnSpc>
              <a:spcBef>
                <a:spcPct val="0"/>
              </a:spcBef>
              <a:spcAft>
                <a:spcPts val="600"/>
              </a:spcAft>
            </a:pPr>
            <a:r>
              <a:rPr lang="en-US" sz="7200" b="1" dirty="0">
                <a:solidFill>
                  <a:schemeClr val="accent1"/>
                </a:solidFill>
                <a:latin typeface="Bookman Old Style" panose="02050604050505020204" pitchFamily="18" charset="0"/>
                <a:ea typeface="+mj-ea"/>
                <a:cs typeface="+mj-cs"/>
              </a:rPr>
              <a:t>Choreographers </a:t>
            </a:r>
          </a:p>
          <a:p>
            <a:pPr algn="ctr">
              <a:lnSpc>
                <a:spcPct val="90000"/>
              </a:lnSpc>
              <a:spcBef>
                <a:spcPct val="0"/>
              </a:spcBef>
              <a:spcAft>
                <a:spcPts val="600"/>
              </a:spcAft>
            </a:pPr>
            <a:r>
              <a:rPr lang="en-US" sz="7200" b="1" dirty="0">
                <a:solidFill>
                  <a:schemeClr val="accent1"/>
                </a:solidFill>
                <a:latin typeface="Bookman Old Style" panose="02050604050505020204" pitchFamily="18" charset="0"/>
                <a:ea typeface="+mj-ea"/>
                <a:cs typeface="+mj-cs"/>
              </a:rPr>
              <a:t>of the </a:t>
            </a:r>
          </a:p>
          <a:p>
            <a:pPr algn="ctr">
              <a:lnSpc>
                <a:spcPct val="90000"/>
              </a:lnSpc>
              <a:spcBef>
                <a:spcPct val="0"/>
              </a:spcBef>
              <a:spcAft>
                <a:spcPts val="600"/>
              </a:spcAft>
            </a:pPr>
            <a:r>
              <a:rPr lang="en-US" sz="7200" b="1" dirty="0">
                <a:solidFill>
                  <a:schemeClr val="accent1"/>
                </a:solidFill>
                <a:latin typeface="Bookman Old Style" panose="02050604050505020204" pitchFamily="18" charset="0"/>
                <a:ea typeface="+mj-ea"/>
                <a:cs typeface="+mj-cs"/>
              </a:rPr>
              <a:t>20</a:t>
            </a:r>
            <a:r>
              <a:rPr lang="en-US" sz="7200" b="1" baseline="30000" dirty="0">
                <a:solidFill>
                  <a:schemeClr val="accent1"/>
                </a:solidFill>
                <a:latin typeface="Bookman Old Style" panose="02050604050505020204" pitchFamily="18" charset="0"/>
                <a:ea typeface="+mj-ea"/>
                <a:cs typeface="+mj-cs"/>
              </a:rPr>
              <a:t>th</a:t>
            </a:r>
            <a:r>
              <a:rPr lang="en-US" sz="7200" b="1" dirty="0">
                <a:solidFill>
                  <a:schemeClr val="accent1"/>
                </a:solidFill>
                <a:latin typeface="Bookman Old Style" panose="02050604050505020204" pitchFamily="18" charset="0"/>
                <a:ea typeface="+mj-ea"/>
                <a:cs typeface="+mj-cs"/>
              </a:rPr>
              <a:t> &amp; 21</a:t>
            </a:r>
            <a:r>
              <a:rPr lang="en-US" sz="7200" b="1" baseline="30000" dirty="0">
                <a:solidFill>
                  <a:schemeClr val="accent1"/>
                </a:solidFill>
                <a:latin typeface="Bookman Old Style" panose="02050604050505020204" pitchFamily="18" charset="0"/>
                <a:ea typeface="+mj-ea"/>
                <a:cs typeface="+mj-cs"/>
              </a:rPr>
              <a:t>st</a:t>
            </a:r>
            <a:r>
              <a:rPr lang="en-US" sz="7200" b="1" dirty="0">
                <a:solidFill>
                  <a:schemeClr val="accent1"/>
                </a:solidFill>
                <a:latin typeface="Bookman Old Style" panose="02050604050505020204" pitchFamily="18" charset="0"/>
                <a:ea typeface="+mj-ea"/>
                <a:cs typeface="+mj-cs"/>
              </a:rPr>
              <a:t> Centuries</a:t>
            </a:r>
          </a:p>
        </p:txBody>
      </p:sp>
    </p:spTree>
    <p:extLst>
      <p:ext uri="{BB962C8B-B14F-4D97-AF65-F5344CB8AC3E}">
        <p14:creationId xmlns:p14="http://schemas.microsoft.com/office/powerpoint/2010/main" val="2279315983"/>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54EA1A-824A-D044-8C30-C1696D7C768F}"/>
              </a:ext>
            </a:extLst>
          </p:cNvPr>
          <p:cNvSpPr txBox="1"/>
          <p:nvPr/>
        </p:nvSpPr>
        <p:spPr>
          <a:xfrm>
            <a:off x="0" y="4534957"/>
            <a:ext cx="4893972" cy="1809685"/>
          </a:xfrm>
          <a:prstGeom prst="rect">
            <a:avLst/>
          </a:prstGeom>
          <a:solidFill>
            <a:schemeClr val="accent2">
              <a:lumMod val="75000"/>
            </a:schemeClr>
          </a:solidFill>
        </p:spPr>
        <p:style>
          <a:lnRef idx="0">
            <a:schemeClr val="dk1"/>
          </a:lnRef>
          <a:fillRef idx="3">
            <a:schemeClr val="dk1"/>
          </a:fillRef>
          <a:effectRef idx="3">
            <a:schemeClr val="dk1"/>
          </a:effectRef>
          <a:fontRef idx="minor">
            <a:schemeClr val="lt1"/>
          </a:fontRef>
        </p:style>
        <p:txBody>
          <a:bodyPr vert="horz" lIns="91440" tIns="45720" rIns="91440" bIns="45720" rtlCol="0" anchor="b">
            <a:normAutofit fontScale="55000" lnSpcReduction="20000"/>
          </a:bodyPr>
          <a:lstStyle/>
          <a:p>
            <a:pPr algn="ctr">
              <a:spcBef>
                <a:spcPct val="0"/>
              </a:spcBef>
              <a:spcAft>
                <a:spcPts val="600"/>
              </a:spcAft>
            </a:pPr>
            <a:r>
              <a:rPr lang="en-US" sz="9600" b="1" cap="all" dirty="0">
                <a:ln w="3175" cmpd="sng">
                  <a:noFill/>
                </a:ln>
                <a:solidFill>
                  <a:schemeClr val="bg1"/>
                </a:solidFill>
                <a:latin typeface="Bookman Old Style" panose="02050604050505020204" pitchFamily="18" charset="0"/>
                <a:ea typeface="+mj-ea"/>
                <a:cs typeface="+mj-cs"/>
              </a:rPr>
              <a:t>GEORGE BALANCHINE</a:t>
            </a:r>
          </a:p>
        </p:txBody>
      </p:sp>
      <p:pic>
        <p:nvPicPr>
          <p:cNvPr id="2" name="Picture 1">
            <a:extLst>
              <a:ext uri="{FF2B5EF4-FFF2-40B4-BE49-F238E27FC236}">
                <a16:creationId xmlns:a16="http://schemas.microsoft.com/office/drawing/2014/main" id="{474D84D4-993A-364E-A78A-CE7F8985FA37}"/>
              </a:ext>
            </a:extLst>
          </p:cNvPr>
          <p:cNvPicPr>
            <a:picLocks noChangeAspect="1"/>
          </p:cNvPicPr>
          <p:nvPr/>
        </p:nvPicPr>
        <p:blipFill>
          <a:blip r:embed="rId3"/>
          <a:stretch>
            <a:fillRect/>
          </a:stretch>
        </p:blipFill>
        <p:spPr>
          <a:xfrm>
            <a:off x="1468798" y="513358"/>
            <a:ext cx="3005666" cy="3804642"/>
          </a:xfrm>
          <a:prstGeom prst="rect">
            <a:avLst/>
          </a:prstGeom>
          <a:ln w="127000" cap="sq">
            <a:solidFill>
              <a:schemeClr val="accent1">
                <a:lumMod val="50000"/>
              </a:schemeClr>
            </a:solidFill>
            <a:miter lim="800000"/>
          </a:ln>
          <a:effectLst>
            <a:outerShdw blurRad="57150" dist="50800" dir="2700000" algn="tl" rotWithShape="0">
              <a:srgbClr val="000000">
                <a:alpha val="40000"/>
              </a:srgbClr>
            </a:outerShdw>
          </a:effectLst>
        </p:spPr>
        <p:style>
          <a:lnRef idx="0">
            <a:schemeClr val="dk1"/>
          </a:lnRef>
          <a:fillRef idx="3">
            <a:schemeClr val="dk1"/>
          </a:fillRef>
          <a:effectRef idx="3">
            <a:schemeClr val="dk1"/>
          </a:effectRef>
          <a:fontRef idx="minor">
            <a:schemeClr val="lt1"/>
          </a:fontRef>
        </p:style>
      </p:pic>
      <p:pic>
        <p:nvPicPr>
          <p:cNvPr id="3" name="Picture 2">
            <a:extLst>
              <a:ext uri="{FF2B5EF4-FFF2-40B4-BE49-F238E27FC236}">
                <a16:creationId xmlns:a16="http://schemas.microsoft.com/office/drawing/2014/main" id="{0189FF01-46B0-1F49-BD48-91970A77DD64}"/>
              </a:ext>
            </a:extLst>
          </p:cNvPr>
          <p:cNvPicPr>
            <a:picLocks noChangeAspect="1"/>
          </p:cNvPicPr>
          <p:nvPr/>
        </p:nvPicPr>
        <p:blipFill>
          <a:blip r:embed="rId4"/>
          <a:stretch>
            <a:fillRect/>
          </a:stretch>
        </p:blipFill>
        <p:spPr>
          <a:xfrm>
            <a:off x="5055277" y="396815"/>
            <a:ext cx="6900933" cy="5847099"/>
          </a:xfrm>
          <a:prstGeom prst="rect">
            <a:avLst/>
          </a:prstGeom>
          <a:ln>
            <a:solidFill>
              <a:schemeClr val="tx1"/>
            </a:solidFill>
          </a:ln>
        </p:spPr>
        <p:style>
          <a:lnRef idx="0">
            <a:schemeClr val="accent1"/>
          </a:lnRef>
          <a:fillRef idx="3">
            <a:schemeClr val="accent1"/>
          </a:fillRef>
          <a:effectRef idx="3">
            <a:schemeClr val="accent1"/>
          </a:effectRef>
          <a:fontRef idx="minor">
            <a:schemeClr val="lt1"/>
          </a:fontRef>
        </p:style>
      </p:pic>
    </p:spTree>
    <p:extLst>
      <p:ext uri="{BB962C8B-B14F-4D97-AF65-F5344CB8AC3E}">
        <p14:creationId xmlns:p14="http://schemas.microsoft.com/office/powerpoint/2010/main" val="1540202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D1BE304-2926-C645-B980-C3B310556764}"/>
              </a:ext>
            </a:extLst>
          </p:cNvPr>
          <p:cNvPicPr>
            <a:picLocks noChangeAspect="1"/>
          </p:cNvPicPr>
          <p:nvPr/>
        </p:nvPicPr>
        <p:blipFill>
          <a:blip r:embed="rId3"/>
          <a:stretch>
            <a:fillRect/>
          </a:stretch>
        </p:blipFill>
        <p:spPr>
          <a:xfrm>
            <a:off x="4479925" y="259457"/>
            <a:ext cx="7441781" cy="6337300"/>
          </a:xfrm>
          <a:prstGeom prst="rect">
            <a:avLst/>
          </a:prstGeom>
          <a:ln w="127000" cap="sq">
            <a:solidFill>
              <a:srgbClr val="0070C0"/>
            </a:solidFill>
            <a:miter lim="800000"/>
          </a:ln>
          <a:effectLst>
            <a:outerShdw blurRad="57150" dist="50800" dir="2700000" algn="tl" rotWithShape="0">
              <a:srgbClr val="000000">
                <a:alpha val="40000"/>
              </a:srgbClr>
            </a:outerShdw>
          </a:effectLst>
        </p:spPr>
      </p:pic>
      <p:pic>
        <p:nvPicPr>
          <p:cNvPr id="12" name="Picture 11">
            <a:extLst>
              <a:ext uri="{FF2B5EF4-FFF2-40B4-BE49-F238E27FC236}">
                <a16:creationId xmlns:a16="http://schemas.microsoft.com/office/drawing/2014/main" id="{E0401B0C-E6F1-8A4B-B83B-B69D37F536E3}"/>
              </a:ext>
            </a:extLst>
          </p:cNvPr>
          <p:cNvPicPr>
            <a:picLocks noChangeAspect="1"/>
          </p:cNvPicPr>
          <p:nvPr/>
        </p:nvPicPr>
        <p:blipFill>
          <a:blip r:embed="rId4"/>
          <a:stretch>
            <a:fillRect/>
          </a:stretch>
        </p:blipFill>
        <p:spPr>
          <a:xfrm>
            <a:off x="504955" y="259457"/>
            <a:ext cx="3632187" cy="4911959"/>
          </a:xfrm>
          <a:prstGeom prst="rect">
            <a:avLst/>
          </a:prstGeom>
          <a:ln w="127000" cap="sq">
            <a:solidFill>
              <a:srgbClr val="7030A0"/>
            </a:solidFill>
            <a:miter lim="800000"/>
          </a:ln>
          <a:effectLst>
            <a:outerShdw blurRad="57150" dist="50800" dir="2700000" algn="tl" rotWithShape="0">
              <a:srgbClr val="000000">
                <a:alpha val="40000"/>
              </a:srgbClr>
            </a:outerShdw>
          </a:effectLst>
        </p:spPr>
      </p:pic>
      <p:sp>
        <p:nvSpPr>
          <p:cNvPr id="14" name="TextBox 13">
            <a:extLst>
              <a:ext uri="{FF2B5EF4-FFF2-40B4-BE49-F238E27FC236}">
                <a16:creationId xmlns:a16="http://schemas.microsoft.com/office/drawing/2014/main" id="{67311ADE-C7E8-BA43-9BD2-48540524AD7B}"/>
              </a:ext>
            </a:extLst>
          </p:cNvPr>
          <p:cNvSpPr txBox="1"/>
          <p:nvPr/>
        </p:nvSpPr>
        <p:spPr>
          <a:xfrm>
            <a:off x="-1" y="5693433"/>
            <a:ext cx="8100811" cy="70788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4000" b="1" dirty="0">
                <a:latin typeface="Bookman Old Style" panose="02050604050505020204" pitchFamily="18" charset="0"/>
              </a:rPr>
              <a:t>DARRELL GRAND MOULTRIE</a:t>
            </a:r>
          </a:p>
        </p:txBody>
      </p:sp>
    </p:spTree>
    <p:extLst>
      <p:ext uri="{BB962C8B-B14F-4D97-AF65-F5344CB8AC3E}">
        <p14:creationId xmlns:p14="http://schemas.microsoft.com/office/powerpoint/2010/main" val="2255583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A2881EF3-CF02-EF4C-A875-6D7559373304}"/>
              </a:ext>
            </a:extLst>
          </p:cNvPr>
          <p:cNvSpPr>
            <a:spLocks noChangeAspect="1" noChangeArrowheads="1"/>
          </p:cNvSpPr>
          <p:nvPr/>
        </p:nvSpPr>
        <p:spPr bwMode="auto">
          <a:xfrm>
            <a:off x="5943599" y="87085"/>
            <a:ext cx="4920343" cy="63572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8">
            <a:extLst>
              <a:ext uri="{FF2B5EF4-FFF2-40B4-BE49-F238E27FC236}">
                <a16:creationId xmlns:a16="http://schemas.microsoft.com/office/drawing/2014/main" id="{F9AF73A0-AD1E-8047-B70B-1BD7A33E7D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0">
            <a:extLst>
              <a:ext uri="{FF2B5EF4-FFF2-40B4-BE49-F238E27FC236}">
                <a16:creationId xmlns:a16="http://schemas.microsoft.com/office/drawing/2014/main" id="{B7357E68-530A-7842-877B-FB54A030294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2">
            <a:extLst>
              <a:ext uri="{FF2B5EF4-FFF2-40B4-BE49-F238E27FC236}">
                <a16:creationId xmlns:a16="http://schemas.microsoft.com/office/drawing/2014/main" id="{981199C1-161E-DA47-9940-97945F50750D}"/>
              </a:ext>
            </a:extLst>
          </p:cNvPr>
          <p:cNvSpPr>
            <a:spLocks noChangeAspect="1" noChangeArrowheads="1"/>
          </p:cNvSpPr>
          <p:nvPr/>
        </p:nvSpPr>
        <p:spPr bwMode="auto">
          <a:xfrm>
            <a:off x="3309257" y="642257"/>
            <a:ext cx="3243943" cy="324394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Online Media 11" descr="frequencies_lit___milwaukee_ballet (360p)">
            <a:hlinkClick r:id="" action="ppaction://media"/>
            <a:extLst>
              <a:ext uri="{FF2B5EF4-FFF2-40B4-BE49-F238E27FC236}">
                <a16:creationId xmlns:a16="http://schemas.microsoft.com/office/drawing/2014/main" id="{FEDBD4EF-4091-B843-95F4-01FA5BCB8E02}"/>
              </a:ext>
            </a:extLst>
          </p:cNvPr>
          <p:cNvPicPr>
            <a:picLocks noRot="1" noChangeAspect="1"/>
          </p:cNvPicPr>
          <p:nvPr>
            <a:videoFile r:link="rId1"/>
          </p:nvPr>
        </p:nvPicPr>
        <p:blipFill>
          <a:blip r:embed="rId3"/>
          <a:stretch>
            <a:fillRect/>
          </a:stretch>
        </p:blipFill>
        <p:spPr>
          <a:xfrm>
            <a:off x="1422400" y="747033"/>
            <a:ext cx="9722152" cy="5468710"/>
          </a:xfrm>
          <a:prstGeom prst="rect">
            <a:avLst/>
          </a:prstGeom>
          <a:ln w="88900" cap="sq" cmpd="thickThin">
            <a:solidFill>
              <a:srgbClr val="FF0000"/>
            </a:solidFill>
            <a:prstDash val="solid"/>
            <a:miter lim="800000"/>
          </a:ln>
          <a:effectLst>
            <a:innerShdw blurRad="76200">
              <a:srgbClr val="000000"/>
            </a:innerShdw>
          </a:effectLst>
        </p:spPr>
      </p:pic>
    </p:spTree>
    <p:extLst>
      <p:ext uri="{BB962C8B-B14F-4D97-AF65-F5344CB8AC3E}">
        <p14:creationId xmlns:p14="http://schemas.microsoft.com/office/powerpoint/2010/main" val="387383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E29416-6F1E-1040-9997-C2D28F9CC7BE}"/>
              </a:ext>
            </a:extLst>
          </p:cNvPr>
          <p:cNvPicPr>
            <a:picLocks noChangeAspect="1"/>
          </p:cNvPicPr>
          <p:nvPr/>
        </p:nvPicPr>
        <p:blipFill>
          <a:blip r:embed="rId2"/>
          <a:stretch>
            <a:fillRect/>
          </a:stretch>
        </p:blipFill>
        <p:spPr>
          <a:xfrm>
            <a:off x="199246" y="184869"/>
            <a:ext cx="5062867" cy="2937893"/>
          </a:xfrm>
          <a:prstGeom prst="rect">
            <a:avLst/>
          </a:prstGeom>
          <a:ln>
            <a:solidFill>
              <a:schemeClr val="tx1"/>
            </a:solidFill>
          </a:ln>
        </p:spPr>
      </p:pic>
      <p:pic>
        <p:nvPicPr>
          <p:cNvPr id="3" name="Picture 2">
            <a:extLst>
              <a:ext uri="{FF2B5EF4-FFF2-40B4-BE49-F238E27FC236}">
                <a16:creationId xmlns:a16="http://schemas.microsoft.com/office/drawing/2014/main" id="{9968ACCA-86C1-8244-9F18-A18783A6467C}"/>
              </a:ext>
            </a:extLst>
          </p:cNvPr>
          <p:cNvPicPr>
            <a:picLocks noChangeAspect="1"/>
          </p:cNvPicPr>
          <p:nvPr/>
        </p:nvPicPr>
        <p:blipFill>
          <a:blip r:embed="rId3"/>
          <a:stretch>
            <a:fillRect/>
          </a:stretch>
        </p:blipFill>
        <p:spPr>
          <a:xfrm>
            <a:off x="6264814" y="595821"/>
            <a:ext cx="5321300" cy="5321300"/>
          </a:xfrm>
          <a:prstGeom prst="rect">
            <a:avLst/>
          </a:prstGeom>
          <a:ln>
            <a:solidFill>
              <a:schemeClr val="tx1"/>
            </a:solidFill>
          </a:ln>
        </p:spPr>
      </p:pic>
      <p:sp>
        <p:nvSpPr>
          <p:cNvPr id="4" name="TextBox 3">
            <a:extLst>
              <a:ext uri="{FF2B5EF4-FFF2-40B4-BE49-F238E27FC236}">
                <a16:creationId xmlns:a16="http://schemas.microsoft.com/office/drawing/2014/main" id="{18219BA9-3AF7-C640-908E-969263DAFC85}"/>
              </a:ext>
            </a:extLst>
          </p:cNvPr>
          <p:cNvSpPr txBox="1"/>
          <p:nvPr/>
        </p:nvSpPr>
        <p:spPr>
          <a:xfrm>
            <a:off x="101600" y="4140679"/>
            <a:ext cx="5160513" cy="830997"/>
          </a:xfrm>
          <a:prstGeom prst="rect">
            <a:avLst/>
          </a:prstGeom>
          <a:solidFill>
            <a:schemeClr val="accent1"/>
          </a:solidFill>
          <a:ln>
            <a:solidFill>
              <a:schemeClr val="tx1"/>
            </a:solidFill>
          </a:ln>
        </p:spPr>
        <p:txBody>
          <a:bodyPr wrap="square" rtlCol="0">
            <a:spAutoFit/>
          </a:bodyPr>
          <a:lstStyle/>
          <a:p>
            <a:pPr algn="ctr"/>
            <a:r>
              <a:rPr lang="en-US" sz="4800" b="1" dirty="0">
                <a:latin typeface="Bookman Old Style" panose="02050604050505020204" pitchFamily="18" charset="0"/>
              </a:rPr>
              <a:t>TWYLA THARP</a:t>
            </a:r>
          </a:p>
        </p:txBody>
      </p:sp>
    </p:spTree>
    <p:extLst>
      <p:ext uri="{BB962C8B-B14F-4D97-AF65-F5344CB8AC3E}">
        <p14:creationId xmlns:p14="http://schemas.microsoft.com/office/powerpoint/2010/main" val="2544993225"/>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{C2B792BE-80C2-7D48-9FE6-6FEFF80FAD25}tf10001060</Template>
  <TotalTime>13461</TotalTime>
  <Words>672</Words>
  <Application>Microsoft Macintosh PowerPoint</Application>
  <PresentationFormat>Widescreen</PresentationFormat>
  <Paragraphs>64</Paragraphs>
  <Slides>31</Slides>
  <Notes>0</Notes>
  <HiddenSlides>0</HiddenSlides>
  <MMClips>11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Bookman Old Style</vt:lpstr>
      <vt:lpstr>Constantia</vt:lpstr>
      <vt:lpstr>Trebuchet MS</vt:lpstr>
      <vt:lpstr>Wingdings 3</vt:lpstr>
      <vt:lpstr>Facet</vt:lpstr>
      <vt:lpstr>DANCE</vt:lpstr>
      <vt:lpstr>PowerPoint Presentation</vt:lpstr>
      <vt:lpstr>PowerPoint Presentation</vt:lpstr>
      <vt:lpstr>Please Review and View the Dancers and Choreographers below thoroughly and carefully.  VIDEOS have been provided for most of the dancers and choreographers.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Doris Hall</dc:creator>
  <cp:lastModifiedBy>Doris Hall</cp:lastModifiedBy>
  <cp:revision>22</cp:revision>
  <dcterms:created xsi:type="dcterms:W3CDTF">2022-02-15T02:58:10Z</dcterms:created>
  <dcterms:modified xsi:type="dcterms:W3CDTF">2022-03-11T19:45:58Z</dcterms:modified>
</cp:coreProperties>
</file>