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1"/>
  </p:handoutMasterIdLst>
  <p:sldIdLst>
    <p:sldId id="256" r:id="rId2"/>
    <p:sldId id="277" r:id="rId3"/>
    <p:sldId id="302" r:id="rId4"/>
    <p:sldId id="283" r:id="rId5"/>
    <p:sldId id="284" r:id="rId6"/>
    <p:sldId id="303" r:id="rId7"/>
    <p:sldId id="310" r:id="rId8"/>
    <p:sldId id="286" r:id="rId9"/>
    <p:sldId id="278" r:id="rId10"/>
    <p:sldId id="304" r:id="rId11"/>
    <p:sldId id="305" r:id="rId12"/>
    <p:sldId id="287" r:id="rId13"/>
    <p:sldId id="306" r:id="rId14"/>
    <p:sldId id="289" r:id="rId15"/>
    <p:sldId id="290" r:id="rId16"/>
    <p:sldId id="311" r:id="rId17"/>
    <p:sldId id="307" r:id="rId18"/>
    <p:sldId id="295"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A6C31-7F14-478C-9591-ED8A2F3D68A6}" v="20" dt="2021-06-29T02:47:13.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4064" autoAdjust="0"/>
  </p:normalViewPr>
  <p:slideViewPr>
    <p:cSldViewPr snapToGrid="0" snapToObjects="1">
      <p:cViewPr varScale="1">
        <p:scale>
          <a:sx n="105" d="100"/>
          <a:sy n="105" d="100"/>
        </p:scale>
        <p:origin x="1800" y="102"/>
      </p:cViewPr>
      <p:guideLst>
        <p:guide orient="horz" pos="2160"/>
        <p:guide pos="2880"/>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17,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17, 2023</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OfBsWFfWkGE&amp;feature=youtu.b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 2e</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 THE STUDY OF LIFE</a:t>
            </a:r>
          </a:p>
          <a:p>
            <a:pPr algn="ctr"/>
            <a:r>
              <a:rPr lang="en-US" sz="1600" cap="none" dirty="0">
                <a:solidFill>
                  <a:schemeClr val="tx1"/>
                </a:solidFill>
                <a:latin typeface="+mn-lt"/>
              </a:rPr>
              <a:t>PowerPoint Image Slideshow</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67720" t="27325" r="-702" b="8101"/>
          <a:stretch/>
        </p:blipFill>
        <p:spPr>
          <a:xfrm>
            <a:off x="3064042" y="2502569"/>
            <a:ext cx="3015916" cy="3609474"/>
          </a:xfrm>
          <a:prstGeom prst="rect">
            <a:avLst/>
          </a:prstGeom>
        </p:spPr>
      </p:pic>
      <p:pic>
        <p:nvPicPr>
          <p:cNvPr id="7" name="Picture 6" descr="OSX-Horiz-TM-RGB-2015.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2" name="TextBox 1"/>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versus applied Science</a:t>
            </a:r>
          </a:p>
        </p:txBody>
      </p:sp>
      <p:sp>
        <p:nvSpPr>
          <p:cNvPr id="11" name="Text Placeholder 10"/>
          <p:cNvSpPr>
            <a:spLocks noGrp="1"/>
          </p:cNvSpPr>
          <p:nvPr>
            <p:ph type="body" sz="quarter" idx="14"/>
          </p:nvPr>
        </p:nvSpPr>
        <p:spPr>
          <a:xfrm>
            <a:off x="586154" y="1107618"/>
            <a:ext cx="7933959" cy="4607382"/>
          </a:xfrm>
        </p:spPr>
        <p:txBody>
          <a:bodyPr/>
          <a:lstStyle/>
          <a:p>
            <a:pPr marL="342900" indent="-342900">
              <a:buFont typeface="Arial"/>
              <a:buChar char="•"/>
            </a:pPr>
            <a:r>
              <a:rPr lang="en-US" sz="2400" dirty="0">
                <a:solidFill>
                  <a:schemeClr val="tx1"/>
                </a:solidFill>
              </a:rPr>
              <a:t>Basic science or “pure” science seeks to expand knowledge regardless of the short-term application of that knowledge</a:t>
            </a:r>
          </a:p>
          <a:p>
            <a:pPr marL="342900" indent="-342900">
              <a:buFont typeface="Arial"/>
              <a:buChar char="•"/>
            </a:pPr>
            <a:r>
              <a:rPr lang="en-US" sz="2400" dirty="0">
                <a:solidFill>
                  <a:schemeClr val="tx1"/>
                </a:solidFill>
              </a:rPr>
              <a:t>Applied science aims to use science to solve immediate problems (problems as defined by the researcher)</a:t>
            </a:r>
          </a:p>
          <a:p>
            <a:endParaRPr lang="en-US" dirty="0"/>
          </a:p>
        </p:txBody>
      </p:sp>
    </p:spTree>
    <p:extLst>
      <p:ext uri="{BB962C8B-B14F-4D97-AF65-F5344CB8AC3E}">
        <p14:creationId xmlns:p14="http://schemas.microsoft.com/office/powerpoint/2010/main" val="306730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Science: peer review</a:t>
            </a:r>
          </a:p>
        </p:txBody>
      </p:sp>
      <p:sp>
        <p:nvSpPr>
          <p:cNvPr id="11" name="Text Placeholder 10"/>
          <p:cNvSpPr>
            <a:spLocks noGrp="1"/>
          </p:cNvSpPr>
          <p:nvPr>
            <p:ph type="body" sz="quarter" idx="14"/>
          </p:nvPr>
        </p:nvSpPr>
        <p:spPr>
          <a:xfrm>
            <a:off x="586154" y="1107618"/>
            <a:ext cx="7933959" cy="4607382"/>
          </a:xfrm>
        </p:spPr>
        <p:txBody>
          <a:bodyPr>
            <a:normAutofit lnSpcReduction="10000"/>
          </a:bodyPr>
          <a:lstStyle/>
          <a:p>
            <a:pPr marL="342900" indent="-342900">
              <a:buFont typeface="Arial"/>
              <a:buChar char="•"/>
            </a:pPr>
            <a:r>
              <a:rPr lang="en-US" dirty="0">
                <a:solidFill>
                  <a:schemeClr val="tx1"/>
                </a:solidFill>
              </a:rPr>
              <a:t>Scientific progress is typically made through the publication of peer-reviewed literature.</a:t>
            </a:r>
          </a:p>
          <a:p>
            <a:pPr marL="342900" indent="-342900">
              <a:buFont typeface="Arial"/>
              <a:buChar char="•"/>
            </a:pPr>
            <a:r>
              <a:rPr lang="en-US" dirty="0">
                <a:solidFill>
                  <a:schemeClr val="tx1"/>
                </a:solidFill>
              </a:rPr>
              <a:t>Peer review involves a blind process whereby scientists submit the details of their experiments, results and interpretations, and reviewers determine the veracity and merit of that work for publication. </a:t>
            </a:r>
          </a:p>
          <a:p>
            <a:pPr marL="342900" indent="-342900">
              <a:buFont typeface="Arial"/>
              <a:buChar char="•"/>
            </a:pPr>
            <a:r>
              <a:rPr lang="en-US" dirty="0">
                <a:solidFill>
                  <a:schemeClr val="tx1"/>
                </a:solidFill>
              </a:rPr>
              <a:t>These papers typically follow a format of</a:t>
            </a:r>
          </a:p>
          <a:p>
            <a:pPr marL="1074420" lvl="1" indent="-342900">
              <a:buFont typeface="Arial"/>
              <a:buChar char="•"/>
            </a:pPr>
            <a:r>
              <a:rPr lang="en-US" dirty="0"/>
              <a:t>Abstract</a:t>
            </a:r>
          </a:p>
          <a:p>
            <a:pPr marL="1074420" lvl="1" indent="-342900">
              <a:buFont typeface="Arial"/>
              <a:buChar char="•"/>
            </a:pPr>
            <a:r>
              <a:rPr lang="en-US" dirty="0"/>
              <a:t>Introduction</a:t>
            </a:r>
          </a:p>
          <a:p>
            <a:pPr marL="1074420" lvl="1" indent="-342900">
              <a:buFont typeface="Arial"/>
              <a:buChar char="•"/>
            </a:pPr>
            <a:r>
              <a:rPr lang="en-US" dirty="0"/>
              <a:t>Methods</a:t>
            </a:r>
          </a:p>
          <a:p>
            <a:pPr marL="1074420" lvl="1" indent="-342900">
              <a:buFont typeface="Arial"/>
              <a:buChar char="•"/>
            </a:pPr>
            <a:r>
              <a:rPr lang="en-US" dirty="0"/>
              <a:t>Results</a:t>
            </a:r>
          </a:p>
          <a:p>
            <a:pPr marL="1074420" lvl="1" indent="-342900">
              <a:buFont typeface="Arial"/>
              <a:buChar char="•"/>
            </a:pPr>
            <a:r>
              <a:rPr lang="en-US" dirty="0"/>
              <a:t>Discussion</a:t>
            </a:r>
          </a:p>
          <a:p>
            <a:pPr marL="1074420" lvl="1" indent="-342900">
              <a:buFont typeface="Arial"/>
              <a:buChar char="•"/>
            </a:pPr>
            <a:r>
              <a:rPr lang="en-US" dirty="0"/>
              <a:t>Literature Cited</a:t>
            </a:r>
          </a:p>
          <a:p>
            <a:pPr marL="342900" indent="-342900">
              <a:buFont typeface="Arial"/>
              <a:buChar char="•"/>
            </a:pPr>
            <a:endParaRPr lang="en-US" dirty="0"/>
          </a:p>
        </p:txBody>
      </p:sp>
    </p:spTree>
    <p:extLst>
      <p:ext uri="{BB962C8B-B14F-4D97-AF65-F5344CB8AC3E}">
        <p14:creationId xmlns:p14="http://schemas.microsoft.com/office/powerpoint/2010/main" val="306730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r>
              <a:rPr lang="en-US" sz="1600" dirty="0"/>
              <a:t>After Hurricane Irma struck the Caribbean and Florida in 2017, thousands of baby squirrels like this one were thrown from their nests. Thanks to applied science, scientists knew how to rehabilitate the squirrel. (credit: audreyjm529, Flickr)</a:t>
            </a:r>
          </a:p>
        </p:txBody>
      </p:sp>
      <p:pic>
        <p:nvPicPr>
          <p:cNvPr id="2" name="Figure" descr="Image shows a squirrel being held by a pers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322770" y="1122386"/>
            <a:ext cx="4331771" cy="3500071"/>
          </a:xfrm>
        </p:spPr>
      </p:pic>
      <p:sp>
        <p:nvSpPr>
          <p:cNvPr id="5" name="Figure Number"/>
          <p:cNvSpPr>
            <a:spLocks noGrp="1"/>
          </p:cNvSpPr>
          <p:nvPr>
            <p:ph type="title"/>
          </p:nvPr>
        </p:nvSpPr>
        <p:spPr/>
        <p:txBody>
          <a:bodyPr/>
          <a:lstStyle/>
          <a:p>
            <a:r>
              <a:rPr lang="en-US" dirty="0"/>
              <a:t>Figure 1.8</a:t>
            </a:r>
          </a:p>
        </p:txBody>
      </p:sp>
      <p:pic>
        <p:nvPicPr>
          <p:cNvPr id="8" name="OpenStaxLogo">
            <a:extLst>
              <a:ext uri="{FF2B5EF4-FFF2-40B4-BE49-F238E27FC236}">
                <a16:creationId xmlns:a16="http://schemas.microsoft.com/office/drawing/2014/main" id="{4DC6C3EB-0B60-6341-B2A3-F0D426D53CC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78176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86154" y="1107618"/>
            <a:ext cx="7933959" cy="4607382"/>
          </a:xfrm>
        </p:spPr>
        <p:txBody>
          <a:bodyPr/>
          <a:lstStyle/>
          <a:p>
            <a:pPr marL="1074420" lvl="1" indent="-342900">
              <a:buFont typeface="Arial"/>
              <a:buChar char="•"/>
            </a:pPr>
            <a:r>
              <a:rPr lang="en-US" sz="2400" dirty="0"/>
              <a:t>Order</a:t>
            </a:r>
          </a:p>
          <a:p>
            <a:pPr marL="1074420" lvl="1" indent="-342900">
              <a:buFont typeface="Arial"/>
              <a:buChar char="•"/>
            </a:pPr>
            <a:r>
              <a:rPr lang="en-US" sz="2400" dirty="0"/>
              <a:t>Sensitivity or response to stimuli</a:t>
            </a:r>
          </a:p>
          <a:p>
            <a:pPr marL="1074420" lvl="1" indent="-342900">
              <a:buFont typeface="Arial"/>
              <a:buChar char="•"/>
            </a:pPr>
            <a:r>
              <a:rPr lang="en-US" sz="2400" dirty="0"/>
              <a:t>Reproduction</a:t>
            </a:r>
          </a:p>
          <a:p>
            <a:pPr marL="1074420" lvl="1" indent="-342900">
              <a:buFont typeface="Arial"/>
              <a:buChar char="•"/>
            </a:pPr>
            <a:r>
              <a:rPr lang="en-US" sz="2400" dirty="0"/>
              <a:t>Growth and development</a:t>
            </a:r>
          </a:p>
          <a:p>
            <a:pPr marL="1074420" lvl="1" indent="-342900">
              <a:buFont typeface="Arial"/>
              <a:buChar char="•"/>
            </a:pPr>
            <a:r>
              <a:rPr lang="en-US" sz="2400" dirty="0"/>
              <a:t>Regulation</a:t>
            </a:r>
          </a:p>
          <a:p>
            <a:pPr marL="1074420" lvl="1" indent="-342900">
              <a:buFont typeface="Arial"/>
              <a:buChar char="•"/>
            </a:pPr>
            <a:r>
              <a:rPr lang="en-US" sz="2400" dirty="0"/>
              <a:t>Homeostasis</a:t>
            </a:r>
          </a:p>
          <a:p>
            <a:pPr marL="1074420" lvl="1" indent="-342900">
              <a:buFont typeface="Arial"/>
              <a:buChar char="•"/>
            </a:pPr>
            <a:r>
              <a:rPr lang="en-US" sz="2400" dirty="0"/>
              <a:t>Energy processing</a:t>
            </a:r>
          </a:p>
          <a:p>
            <a:pPr marL="342900" indent="-342900">
              <a:buFont typeface="Arial"/>
              <a:buChar char="•"/>
            </a:pPr>
            <a:endParaRPr lang="en-US" dirty="0"/>
          </a:p>
        </p:txBody>
      </p:sp>
      <p:sp>
        <p:nvSpPr>
          <p:cNvPr id="3" name="Title 2"/>
          <p:cNvSpPr>
            <a:spLocks noGrp="1"/>
          </p:cNvSpPr>
          <p:nvPr>
            <p:ph type="title"/>
          </p:nvPr>
        </p:nvSpPr>
        <p:spPr/>
        <p:txBody>
          <a:bodyPr/>
          <a:lstStyle/>
          <a:p>
            <a:r>
              <a:rPr lang="en-US" dirty="0"/>
              <a:t>Properties of life</a:t>
            </a:r>
          </a:p>
        </p:txBody>
      </p:sp>
    </p:spTree>
    <p:extLst>
      <p:ext uri="{BB962C8B-B14F-4D97-AF65-F5344CB8AC3E}">
        <p14:creationId xmlns:p14="http://schemas.microsoft.com/office/powerpoint/2010/main" val="306730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order</a:t>
            </a:r>
          </a:p>
        </p:txBody>
      </p:sp>
      <p:pic>
        <p:nvPicPr>
          <p:cNvPr id="2" name="Picture Placeholder 1" descr="Figure_01_02_09.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953" r="-24953"/>
          <a:stretch>
            <a:fillRect/>
          </a:stretch>
        </p:blipFill>
        <p:spPr/>
      </p:pic>
      <p:sp>
        <p:nvSpPr>
          <p:cNvPr id="7" name="Text Placeholder 6"/>
          <p:cNvSpPr>
            <a:spLocks noGrp="1"/>
          </p:cNvSpPr>
          <p:nvPr>
            <p:ph type="body" sz="quarter" idx="14"/>
          </p:nvPr>
        </p:nvSpPr>
        <p:spPr/>
        <p:txBody>
          <a:bodyPr>
            <a:normAutofit/>
          </a:bodyPr>
          <a:lstStyle/>
          <a:p>
            <a:r>
              <a:rPr lang="en-US" sz="1600" dirty="0"/>
              <a:t>A toad represents a highly organized structure consisting of cells, tissues, organs, and </a:t>
            </a:r>
            <a:r>
              <a:rPr lang="it-IT" sz="1600" dirty="0" err="1"/>
              <a:t>organ</a:t>
            </a:r>
            <a:r>
              <a:rPr lang="it-IT" sz="1600" dirty="0"/>
              <a:t> </a:t>
            </a:r>
            <a:r>
              <a:rPr lang="it-IT" sz="1600" dirty="0" err="1"/>
              <a:t>systems</a:t>
            </a:r>
            <a:r>
              <a:rPr lang="it-IT" sz="1600" dirty="0"/>
              <a:t>. (credit: “</a:t>
            </a:r>
            <a:r>
              <a:rPr lang="it-IT" sz="1600" dirty="0" err="1"/>
              <a:t>Ivengo</a:t>
            </a:r>
            <a:r>
              <a:rPr lang="it-IT" sz="1600" dirty="0"/>
              <a:t>”/</a:t>
            </a:r>
            <a:r>
              <a:rPr lang="it-IT" sz="1600" dirty="0" err="1"/>
              <a:t>Wikimedia</a:t>
            </a:r>
            <a:r>
              <a:rPr lang="it-IT" sz="1600" dirty="0"/>
              <a:t> </a:t>
            </a:r>
            <a:r>
              <a:rPr lang="it-IT" sz="1600" dirty="0" err="1"/>
              <a:t>Commons</a:t>
            </a:r>
            <a:r>
              <a:rPr lang="it-IT" sz="1600" dirty="0"/>
              <a:t>)</a:t>
            </a:r>
            <a:endParaRPr lang="en-US" sz="1600" dirty="0"/>
          </a:p>
        </p:txBody>
      </p:sp>
    </p:spTree>
    <p:extLst>
      <p:ext uri="{BB962C8B-B14F-4D97-AF65-F5344CB8AC3E}">
        <p14:creationId xmlns:p14="http://schemas.microsoft.com/office/powerpoint/2010/main" val="139009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Response to stimuli</a:t>
            </a:r>
          </a:p>
        </p:txBody>
      </p:sp>
      <p:pic>
        <p:nvPicPr>
          <p:cNvPr id="2" name="Picture Placeholder 1" descr="Figure_01_02_10.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Text Placeholder 6"/>
          <p:cNvSpPr>
            <a:spLocks noGrp="1"/>
          </p:cNvSpPr>
          <p:nvPr>
            <p:ph type="body" sz="quarter" idx="14"/>
          </p:nvPr>
        </p:nvSpPr>
        <p:spPr/>
        <p:txBody>
          <a:bodyPr>
            <a:normAutofit/>
          </a:bodyPr>
          <a:lstStyle/>
          <a:p>
            <a:r>
              <a:rPr lang="en-US" sz="1600" dirty="0"/>
              <a:t>The leaves of this sensitive plant (</a:t>
            </a:r>
            <a:r>
              <a:rPr lang="en-US" sz="1600" i="1" dirty="0"/>
              <a:t>Mimosa </a:t>
            </a:r>
            <a:r>
              <a:rPr lang="en-US" sz="1600" i="1" dirty="0" err="1"/>
              <a:t>pudica</a:t>
            </a:r>
            <a:r>
              <a:rPr lang="en-US" sz="1600" dirty="0"/>
              <a:t>) will instantly droop and fold when touched. After a few minutes, the plant returns to normal. (credit: Alex Lomas)</a:t>
            </a:r>
          </a:p>
        </p:txBody>
      </p:sp>
    </p:spTree>
    <p:extLst>
      <p:ext uri="{BB962C8B-B14F-4D97-AF65-F5344CB8AC3E}">
        <p14:creationId xmlns:p14="http://schemas.microsoft.com/office/powerpoint/2010/main" val="268032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stimuli</a:t>
            </a:r>
          </a:p>
        </p:txBody>
      </p:sp>
      <p:pic>
        <p:nvPicPr>
          <p:cNvPr id="5" name="Picture Placeholder 4">
            <a:hlinkClick r:id="rId2"/>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654" b="6654"/>
          <a:stretch>
            <a:fillRect/>
          </a:stretch>
        </p:blipFill>
        <p:spPr/>
      </p:pic>
      <p:sp>
        <p:nvSpPr>
          <p:cNvPr id="4" name="Text Placeholder 3"/>
          <p:cNvSpPr>
            <a:spLocks noGrp="1"/>
          </p:cNvSpPr>
          <p:nvPr>
            <p:ph type="body" sz="quarter" idx="14"/>
          </p:nvPr>
        </p:nvSpPr>
        <p:spPr/>
        <p:txBody>
          <a:bodyPr/>
          <a:lstStyle/>
          <a:p>
            <a:r>
              <a:rPr lang="en-US" dirty="0">
                <a:hlinkClick r:id="rId2"/>
              </a:rPr>
              <a:t>https://www.youtube.com/watch?v=OfBsWFfWkGE&amp;feature=youtu.be</a:t>
            </a:r>
            <a:endParaRPr lang="en-US"/>
          </a:p>
          <a:p>
            <a:endParaRPr lang="en-US" dirty="0"/>
          </a:p>
        </p:txBody>
      </p:sp>
    </p:spTree>
    <p:extLst>
      <p:ext uri="{BB962C8B-B14F-4D97-AF65-F5344CB8AC3E}">
        <p14:creationId xmlns:p14="http://schemas.microsoft.com/office/powerpoint/2010/main" val="46314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organization</a:t>
            </a:r>
          </a:p>
        </p:txBody>
      </p:sp>
      <p:sp>
        <p:nvSpPr>
          <p:cNvPr id="11" name="Text Placeholder 10"/>
          <p:cNvSpPr>
            <a:spLocks noGrp="1"/>
          </p:cNvSpPr>
          <p:nvPr>
            <p:ph type="body" sz="quarter" idx="14"/>
          </p:nvPr>
        </p:nvSpPr>
        <p:spPr>
          <a:xfrm>
            <a:off x="586154" y="1107618"/>
            <a:ext cx="7933959" cy="4607382"/>
          </a:xfrm>
        </p:spPr>
        <p:txBody>
          <a:bodyPr/>
          <a:lstStyle/>
          <a:p>
            <a:pPr marL="1074420" lvl="1" indent="-342900">
              <a:buFont typeface="Arial"/>
              <a:buChar char="•"/>
            </a:pPr>
            <a:r>
              <a:rPr lang="en-US" dirty="0"/>
              <a:t>Atoms</a:t>
            </a:r>
          </a:p>
          <a:p>
            <a:pPr marL="1074420" lvl="1" indent="-342900">
              <a:buFont typeface="Arial"/>
              <a:buChar char="•"/>
            </a:pPr>
            <a:r>
              <a:rPr lang="en-US" dirty="0"/>
              <a:t>Molecules</a:t>
            </a:r>
          </a:p>
          <a:p>
            <a:pPr marL="1074420" lvl="1" indent="-342900">
              <a:buFont typeface="Arial"/>
              <a:buChar char="•"/>
            </a:pPr>
            <a:r>
              <a:rPr lang="en-US" dirty="0"/>
              <a:t>Macromolecules</a:t>
            </a:r>
          </a:p>
          <a:p>
            <a:pPr marL="1074420" lvl="1" indent="-342900">
              <a:buFont typeface="Arial"/>
              <a:buChar char="•"/>
            </a:pPr>
            <a:r>
              <a:rPr lang="en-US" dirty="0"/>
              <a:t>Organelles</a:t>
            </a:r>
          </a:p>
          <a:p>
            <a:pPr marL="1074420" lvl="1" indent="-342900">
              <a:buFont typeface="Arial"/>
              <a:buChar char="•"/>
            </a:pPr>
            <a:r>
              <a:rPr lang="en-US" dirty="0"/>
              <a:t>Cells</a:t>
            </a:r>
          </a:p>
          <a:p>
            <a:pPr marL="1074420" lvl="1" indent="-342900">
              <a:buFont typeface="Arial"/>
              <a:buChar char="•"/>
            </a:pPr>
            <a:r>
              <a:rPr lang="en-US" dirty="0"/>
              <a:t>Tissues</a:t>
            </a:r>
          </a:p>
          <a:p>
            <a:pPr marL="1074420" lvl="1" indent="-342900">
              <a:buFont typeface="Arial"/>
              <a:buChar char="•"/>
            </a:pPr>
            <a:r>
              <a:rPr lang="en-US" dirty="0"/>
              <a:t>Organs and organ systems</a:t>
            </a:r>
          </a:p>
          <a:p>
            <a:pPr marL="1074420" lvl="1" indent="-342900">
              <a:buFont typeface="Arial"/>
              <a:buChar char="•"/>
            </a:pPr>
            <a:r>
              <a:rPr lang="en-US" dirty="0"/>
              <a:t>Organisms, populations, and communities</a:t>
            </a:r>
          </a:p>
          <a:p>
            <a:pPr marL="1074420" lvl="1" indent="-342900">
              <a:buFont typeface="Arial"/>
              <a:buChar char="•"/>
            </a:pPr>
            <a:r>
              <a:rPr lang="en-US" dirty="0"/>
              <a:t>Ecosystems</a:t>
            </a:r>
          </a:p>
          <a:p>
            <a:pPr marL="1074420" lvl="1" indent="-342900">
              <a:buFont typeface="Arial"/>
              <a:buChar char="•"/>
            </a:pPr>
            <a:r>
              <a:rPr lang="en-US" dirty="0"/>
              <a:t>biosphere</a:t>
            </a:r>
          </a:p>
          <a:p>
            <a:pPr marL="1074420" lvl="1" indent="-342900">
              <a:buFont typeface="Arial"/>
              <a:buChar char="•"/>
            </a:pPr>
            <a:endParaRPr lang="en-US" dirty="0"/>
          </a:p>
          <a:p>
            <a:pPr marL="342900" indent="-342900">
              <a:buFont typeface="Arial"/>
              <a:buChar char="•"/>
            </a:pPr>
            <a:endParaRPr lang="en-US" dirty="0"/>
          </a:p>
        </p:txBody>
      </p:sp>
    </p:spTree>
    <p:extLst>
      <p:ext uri="{BB962C8B-B14F-4D97-AF65-F5344CB8AC3E}">
        <p14:creationId xmlns:p14="http://schemas.microsoft.com/office/powerpoint/2010/main" val="306730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Biological levels </a:t>
            </a:r>
            <a:r>
              <a:rPr lang="en-US" sz="2400">
                <a:solidFill>
                  <a:srgbClr val="6CB255"/>
                </a:solidFill>
              </a:rPr>
              <a:t>of organization</a:t>
            </a:r>
            <a:endParaRPr lang="en-US" sz="2400" dirty="0">
              <a:solidFill>
                <a:srgbClr val="6CB255"/>
              </a:solidFill>
            </a:endParaRPr>
          </a:p>
        </p:txBody>
      </p:sp>
      <p:pic>
        <p:nvPicPr>
          <p:cNvPr id="3" name="Picture 2" descr="Fig. 1.16 biological levels of organization">
            <a:extLst>
              <a:ext uri="{FF2B5EF4-FFF2-40B4-BE49-F238E27FC236}">
                <a16:creationId xmlns:a16="http://schemas.microsoft.com/office/drawing/2014/main" id="{9DA6F7DC-9B3E-D241-A9E6-34A47A88D17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43743"/>
          <a:stretch/>
        </p:blipFill>
        <p:spPr>
          <a:xfrm>
            <a:off x="914400" y="901344"/>
            <a:ext cx="3566160" cy="5807740"/>
          </a:xfrm>
          <a:prstGeom prst="rect">
            <a:avLst/>
          </a:prstGeom>
        </p:spPr>
      </p:pic>
      <p:pic>
        <p:nvPicPr>
          <p:cNvPr id="6" name="Picture 5" descr="Figure 1.16 biological levels of organization">
            <a:extLst>
              <a:ext uri="{FF2B5EF4-FFF2-40B4-BE49-F238E27FC236}">
                <a16:creationId xmlns:a16="http://schemas.microsoft.com/office/drawing/2014/main" id="{82078FB9-6A25-3F4B-A089-509509BC7EA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56256"/>
          <a:stretch/>
        </p:blipFill>
        <p:spPr>
          <a:xfrm>
            <a:off x="4862512" y="900861"/>
            <a:ext cx="3566160" cy="4516084"/>
          </a:xfrm>
          <a:prstGeom prst="rect">
            <a:avLst/>
          </a:prstGeom>
        </p:spPr>
      </p:pic>
    </p:spTree>
    <p:extLst>
      <p:ext uri="{BB962C8B-B14F-4D97-AF65-F5344CB8AC3E}">
        <p14:creationId xmlns:p14="http://schemas.microsoft.com/office/powerpoint/2010/main" val="350245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diversity of life</a:t>
            </a:r>
          </a:p>
        </p:txBody>
      </p:sp>
      <p:pic>
        <p:nvPicPr>
          <p:cNvPr id="2" name="Picture Placeholder 1" descr="Figure_01_02_16.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748" r="-27748"/>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This phylogenetic tree was constructed by microbiologist Carl </a:t>
            </a:r>
            <a:r>
              <a:rPr lang="en-US" sz="1600" dirty="0" err="1"/>
              <a:t>Woese</a:t>
            </a:r>
            <a:r>
              <a:rPr lang="en-US" sz="1600" dirty="0"/>
              <a:t> using data obtained from sequencing ribosomal RNA genes. The tree shows the separation of living organisms into three domains: Bacteria, </a:t>
            </a:r>
            <a:r>
              <a:rPr lang="en-US" sz="1600" dirty="0" err="1"/>
              <a:t>Archaea</a:t>
            </a:r>
            <a:r>
              <a:rPr lang="en-US" sz="1600" dirty="0"/>
              <a:t>, and </a:t>
            </a:r>
            <a:r>
              <a:rPr lang="en-US" sz="1600" dirty="0" err="1"/>
              <a:t>Eukarya</a:t>
            </a:r>
            <a:r>
              <a:rPr lang="en-US" sz="1600" dirty="0"/>
              <a:t>. Bacteria and </a:t>
            </a:r>
            <a:r>
              <a:rPr lang="en-US" sz="1600" dirty="0" err="1"/>
              <a:t>Archaea</a:t>
            </a:r>
            <a:r>
              <a:rPr lang="en-US" sz="1600" dirty="0"/>
              <a:t> are prokaryotes, single-celled organisms lacking intracellular organelles. (credit: Eric </a:t>
            </a:r>
            <a:r>
              <a:rPr lang="en-US" sz="1600" dirty="0" err="1"/>
              <a:t>Gaba</a:t>
            </a:r>
            <a:r>
              <a:rPr lang="en-US" sz="1600" dirty="0"/>
              <a:t>; NASA Astrobiology Institute)</a:t>
            </a:r>
          </a:p>
        </p:txBody>
      </p:sp>
    </p:spTree>
    <p:extLst>
      <p:ext uri="{BB962C8B-B14F-4D97-AF65-F5344CB8AC3E}">
        <p14:creationId xmlns:p14="http://schemas.microsoft.com/office/powerpoint/2010/main" val="237821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1.1</a:t>
            </a:r>
          </a:p>
        </p:txBody>
      </p:sp>
      <p:pic>
        <p:nvPicPr>
          <p:cNvPr id="2" name="Picture Placeholder 1" descr="Figure_01_00_00.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815" r="-11815"/>
          <a:stretch>
            <a:fillRect/>
          </a:stretch>
        </p:blipFill>
        <p:spPr/>
      </p:pic>
      <p:sp>
        <p:nvSpPr>
          <p:cNvPr id="7" name="Text Placeholder 6"/>
          <p:cNvSpPr>
            <a:spLocks noGrp="1"/>
          </p:cNvSpPr>
          <p:nvPr>
            <p:ph type="body" sz="quarter" idx="14"/>
          </p:nvPr>
        </p:nvSpPr>
        <p:spPr/>
        <p:txBody>
          <a:bodyPr>
            <a:normAutofit/>
          </a:bodyPr>
          <a:lstStyle/>
          <a:p>
            <a:r>
              <a:rPr lang="en-US" sz="1600" dirty="0"/>
              <a:t>Biology is the study of life, and so far, life is restricted to planet Earth.</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science of Biology</a:t>
            </a:r>
          </a:p>
        </p:txBody>
      </p:sp>
      <p:sp>
        <p:nvSpPr>
          <p:cNvPr id="11" name="Text Placeholder 10"/>
          <p:cNvSpPr>
            <a:spLocks noGrp="1"/>
          </p:cNvSpPr>
          <p:nvPr>
            <p:ph type="body" sz="quarter" idx="14"/>
          </p:nvPr>
        </p:nvSpPr>
        <p:spPr>
          <a:xfrm>
            <a:off x="586154" y="1107618"/>
            <a:ext cx="7933959" cy="4607382"/>
          </a:xfrm>
        </p:spPr>
        <p:txBody>
          <a:bodyPr/>
          <a:lstStyle/>
          <a:p>
            <a:pPr marL="342900" indent="-342900">
              <a:buFont typeface="Arial"/>
              <a:buChar char="•"/>
            </a:pPr>
            <a:r>
              <a:rPr lang="en-US" sz="2400" dirty="0"/>
              <a:t>Biology is the study of living organisms and their interactions with one another and their environments.</a:t>
            </a:r>
          </a:p>
          <a:p>
            <a:pPr marL="342900" indent="-342900">
              <a:buFont typeface="Arial"/>
              <a:buChar char="•"/>
            </a:pPr>
            <a:r>
              <a:rPr lang="en-US" sz="2400" dirty="0"/>
              <a:t>Science can be defined as knowledge that covers general truths or the operation of general laws, especially when acquired and tested by the scientific method</a:t>
            </a:r>
          </a:p>
          <a:p>
            <a:pPr marL="342900" indent="-342900">
              <a:buFont typeface="Arial"/>
              <a:buChar char="•"/>
            </a:pPr>
            <a:r>
              <a:rPr lang="en-US" sz="2400" dirty="0"/>
              <a:t>The scientific method is a method of research with defined steps that include experiments and careful observation.</a:t>
            </a:r>
          </a:p>
          <a:p>
            <a:pPr marL="342900" indent="-342900">
              <a:buFont typeface="Arial"/>
              <a:buChar char="•"/>
            </a:pPr>
            <a:endParaRPr lang="en-US" dirty="0"/>
          </a:p>
        </p:txBody>
      </p:sp>
    </p:spTree>
    <p:extLst>
      <p:ext uri="{BB962C8B-B14F-4D97-AF65-F5344CB8AC3E}">
        <p14:creationId xmlns:p14="http://schemas.microsoft.com/office/powerpoint/2010/main" val="299275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01_01_01ab_DNU.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27" r="-1127"/>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Formerly called blue-green algae, these </a:t>
            </a:r>
            <a:r>
              <a:rPr lang="en-US" sz="1600" dirty="0">
                <a:solidFill>
                  <a:srgbClr val="6CB255"/>
                </a:solidFill>
              </a:rPr>
              <a:t>(a)</a:t>
            </a:r>
            <a:r>
              <a:rPr lang="en-US" sz="1600" dirty="0"/>
              <a:t> cyanobacteria, shown here at 300x magnification under a light microscope, are some of Earth’s oldest life forms. These </a:t>
            </a:r>
            <a:r>
              <a:rPr lang="en-US" sz="1600" dirty="0">
                <a:solidFill>
                  <a:srgbClr val="6CB255"/>
                </a:solidFill>
              </a:rPr>
              <a:t>(b)</a:t>
            </a:r>
            <a:r>
              <a:rPr lang="en-US" sz="1600" dirty="0"/>
              <a:t> stromatolites along the shores of Lake Thetis in Western Australia are ancient structures formed by the layering of cyanobacteria in shallow waters. (credit a: modification of work by NASA; credit b: modification of work by Ruth Ellison; scale-bar data from Matt Russell)</a:t>
            </a:r>
          </a:p>
        </p:txBody>
      </p:sp>
    </p:spTree>
    <p:extLst>
      <p:ext uri="{BB962C8B-B14F-4D97-AF65-F5344CB8AC3E}">
        <p14:creationId xmlns:p14="http://schemas.microsoft.com/office/powerpoint/2010/main" val="30145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01_01_0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634" r="-33634"/>
          <a:stretch>
            <a:fillRect/>
          </a:stretch>
        </p:blipFill>
        <p:spPr/>
      </p:pic>
      <p:sp>
        <p:nvSpPr>
          <p:cNvPr id="7" name="Text Placeholder 6"/>
          <p:cNvSpPr>
            <a:spLocks noGrp="1"/>
          </p:cNvSpPr>
          <p:nvPr>
            <p:ph type="body" sz="quarter" idx="14"/>
          </p:nvPr>
        </p:nvSpPr>
        <p:spPr/>
        <p:txBody>
          <a:bodyPr>
            <a:normAutofit/>
          </a:bodyPr>
          <a:lstStyle/>
          <a:p>
            <a:r>
              <a:rPr lang="en-US" sz="1600" i="1" dirty="0"/>
              <a:t>Escherichia coli </a:t>
            </a:r>
            <a:r>
              <a:rPr lang="en-US" sz="1600" dirty="0"/>
              <a:t>(</a:t>
            </a:r>
            <a:r>
              <a:rPr lang="en-US" sz="1600" i="1" dirty="0"/>
              <a:t>E. coli</a:t>
            </a:r>
            <a:r>
              <a:rPr lang="en-US" sz="1600" dirty="0"/>
              <a:t>) bacteria, seen in this scanning electron micrograph, are normal residents of our digestive tracts that aid in the absorption of vitamin K and other nutrients. However, virulent strains are sometimes responsible for disease outbreaks. (credit: Eric </a:t>
            </a:r>
            <a:r>
              <a:rPr lang="en-US" sz="1600" dirty="0" err="1"/>
              <a:t>Erbe</a:t>
            </a:r>
            <a:r>
              <a:rPr lang="en-US" sz="1600" dirty="0"/>
              <a:t>, digital colorization by Christopher </a:t>
            </a:r>
            <a:r>
              <a:rPr lang="en-US" sz="1600" dirty="0" err="1"/>
              <a:t>Pooley</a:t>
            </a:r>
            <a:r>
              <a:rPr lang="en-US" sz="1600" dirty="0"/>
              <a:t>, both of USDA, ARS, EMU)</a:t>
            </a:r>
          </a:p>
        </p:txBody>
      </p:sp>
    </p:spTree>
    <p:extLst>
      <p:ext uri="{BB962C8B-B14F-4D97-AF65-F5344CB8AC3E}">
        <p14:creationId xmlns:p14="http://schemas.microsoft.com/office/powerpoint/2010/main" val="404311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of Science</a:t>
            </a:r>
          </a:p>
        </p:txBody>
      </p:sp>
      <p:sp>
        <p:nvSpPr>
          <p:cNvPr id="11" name="Text Placeholder 10"/>
          <p:cNvSpPr>
            <a:spLocks noGrp="1"/>
          </p:cNvSpPr>
          <p:nvPr>
            <p:ph type="body" sz="quarter" idx="14"/>
          </p:nvPr>
        </p:nvSpPr>
        <p:spPr>
          <a:xfrm>
            <a:off x="586154" y="1107618"/>
            <a:ext cx="7933959" cy="4607382"/>
          </a:xfrm>
        </p:spPr>
        <p:txBody>
          <a:bodyPr/>
          <a:lstStyle/>
          <a:p>
            <a:pPr marL="342900" indent="-342900">
              <a:buFont typeface="Arial"/>
              <a:buChar char="•"/>
            </a:pPr>
            <a:r>
              <a:rPr lang="en-US" sz="2400" dirty="0">
                <a:solidFill>
                  <a:schemeClr val="tx1"/>
                </a:solidFill>
              </a:rPr>
              <a:t>The natural sciences include fields of science related to the physical world and its phenomena and processes.</a:t>
            </a:r>
          </a:p>
          <a:p>
            <a:pPr marL="342900" indent="-342900">
              <a:buFont typeface="Arial"/>
              <a:buChar char="•"/>
            </a:pPr>
            <a:endParaRPr lang="en-US" sz="2400" dirty="0">
              <a:solidFill>
                <a:schemeClr val="tx1"/>
              </a:solidFill>
            </a:endParaRPr>
          </a:p>
          <a:p>
            <a:pPr marL="342900" indent="-342900">
              <a:buFont typeface="Arial"/>
              <a:buChar char="•"/>
            </a:pPr>
            <a:r>
              <a:rPr lang="en-US" sz="2400" dirty="0">
                <a:solidFill>
                  <a:schemeClr val="tx1"/>
                </a:solidFill>
              </a:rPr>
              <a:t>As such, science and biology are restricted to natural explanations of phenomena, not super-natural (god, magic, space aliens, etc.) explanations</a:t>
            </a:r>
          </a:p>
          <a:p>
            <a:pPr marL="342900" indent="-342900">
              <a:buFont typeface="Arial"/>
              <a:buChar char="•"/>
            </a:pPr>
            <a:endParaRPr lang="en-US" dirty="0"/>
          </a:p>
        </p:txBody>
      </p:sp>
    </p:spTree>
    <p:extLst>
      <p:ext uri="{BB962C8B-B14F-4D97-AF65-F5344CB8AC3E}">
        <p14:creationId xmlns:p14="http://schemas.microsoft.com/office/powerpoint/2010/main" val="9112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Reasoning</a:t>
            </a:r>
          </a:p>
        </p:txBody>
      </p:sp>
      <p:sp>
        <p:nvSpPr>
          <p:cNvPr id="4" name="Text Placeholder 3"/>
          <p:cNvSpPr>
            <a:spLocks noGrp="1"/>
          </p:cNvSpPr>
          <p:nvPr>
            <p:ph type="body" sz="quarter" idx="14"/>
          </p:nvPr>
        </p:nvSpPr>
        <p:spPr>
          <a:xfrm>
            <a:off x="457200" y="1428750"/>
            <a:ext cx="8062912" cy="4581614"/>
          </a:xfrm>
        </p:spPr>
        <p:txBody>
          <a:bodyPr/>
          <a:lstStyle/>
          <a:p>
            <a:r>
              <a:rPr lang="en-US" b="1" dirty="0"/>
              <a:t>Inductive reasoning</a:t>
            </a:r>
            <a:r>
              <a:rPr lang="en-US" dirty="0"/>
              <a:t> is a form of logical thinking that uses related observations to arrive at a general conclusion. </a:t>
            </a:r>
          </a:p>
          <a:p>
            <a:endParaRPr lang="en-US" dirty="0"/>
          </a:p>
          <a:p>
            <a:endParaRPr lang="en-US" dirty="0"/>
          </a:p>
          <a:p>
            <a:r>
              <a:rPr lang="en-US" b="1" dirty="0"/>
              <a:t>Deductive reasoning</a:t>
            </a:r>
            <a:r>
              <a:rPr lang="en-US" dirty="0"/>
              <a:t> is a form of logical thinking that uses a general principle or law to forecast specific results</a:t>
            </a:r>
          </a:p>
        </p:txBody>
      </p:sp>
    </p:spTree>
    <p:extLst>
      <p:ext uri="{BB962C8B-B14F-4D97-AF65-F5344CB8AC3E}">
        <p14:creationId xmlns:p14="http://schemas.microsoft.com/office/powerpoint/2010/main" val="15284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857250" y="127026"/>
            <a:ext cx="8062912" cy="659535"/>
          </a:xfrm>
        </p:spPr>
        <p:txBody>
          <a:bodyPr>
            <a:normAutofit/>
          </a:bodyPr>
          <a:lstStyle/>
          <a:p>
            <a:pPr algn="r"/>
            <a:r>
              <a:rPr lang="en-US" sz="2400" dirty="0">
                <a:solidFill>
                  <a:srgbClr val="6CB255"/>
                </a:solidFill>
              </a:rPr>
              <a:t>Scientific reasoning</a:t>
            </a:r>
          </a:p>
        </p:txBody>
      </p:sp>
      <p:pic>
        <p:nvPicPr>
          <p:cNvPr id="2" name="Picture Placeholder 1" descr="Figure_01_01_09.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76" b="-276"/>
          <a:stretch>
            <a:fillRect/>
          </a:stretch>
        </p:blipFill>
        <p:spPr>
          <a:xfrm>
            <a:off x="128588" y="300957"/>
            <a:ext cx="4629150" cy="6034298"/>
          </a:xfrm>
        </p:spPr>
      </p:pic>
      <p:sp>
        <p:nvSpPr>
          <p:cNvPr id="14" name="Text Placeholder 13"/>
          <p:cNvSpPr>
            <a:spLocks noGrp="1"/>
          </p:cNvSpPr>
          <p:nvPr>
            <p:ph type="body" sz="quarter" idx="14"/>
          </p:nvPr>
        </p:nvSpPr>
        <p:spPr>
          <a:xfrm>
            <a:off x="5614987" y="1107617"/>
            <a:ext cx="2905125" cy="5256973"/>
          </a:xfrm>
        </p:spPr>
        <p:txBody>
          <a:bodyPr>
            <a:noAutofit/>
          </a:bodyPr>
          <a:lstStyle/>
          <a:p>
            <a:r>
              <a:rPr lang="en-US" sz="2400" dirty="0">
                <a:solidFill>
                  <a:schemeClr val="tx1"/>
                </a:solidFill>
              </a:rPr>
              <a:t>As is the case in this example, the conclusion from inductive reasoning can often become the premise for inductive reasoning.</a:t>
            </a:r>
            <a:endParaRPr lang="en-US" sz="2400" b="0" dirty="0">
              <a:solidFill>
                <a:schemeClr val="tx1"/>
              </a:solidFill>
            </a:endParaRPr>
          </a:p>
        </p:txBody>
      </p:sp>
    </p:spTree>
    <p:extLst>
      <p:ext uri="{BB962C8B-B14F-4D97-AF65-F5344CB8AC3E}">
        <p14:creationId xmlns:p14="http://schemas.microsoft.com/office/powerpoint/2010/main" val="319218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85738" y="241326"/>
            <a:ext cx="8062912" cy="659535"/>
          </a:xfrm>
        </p:spPr>
        <p:txBody>
          <a:bodyPr>
            <a:normAutofit/>
          </a:bodyPr>
          <a:lstStyle/>
          <a:p>
            <a:r>
              <a:rPr lang="en-US" sz="2400" dirty="0">
                <a:solidFill>
                  <a:srgbClr val="6CB255"/>
                </a:solidFill>
              </a:rPr>
              <a:t>The SCIENTIFIC METHOD</a:t>
            </a:r>
          </a:p>
        </p:txBody>
      </p:sp>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scientific method consists of a series of well-defined steps. If a hypothesis is not supported by experimental data, a new hypothesis can be proposed.</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28434" y="571093"/>
            <a:ext cx="3577378" cy="6086882"/>
          </a:xfrm>
          <a:prstGeom prst="rect">
            <a:avLst/>
          </a:prstGeom>
        </p:spPr>
      </p:pic>
    </p:spTree>
    <p:extLst>
      <p:ext uri="{BB962C8B-B14F-4D97-AF65-F5344CB8AC3E}">
        <p14:creationId xmlns:p14="http://schemas.microsoft.com/office/powerpoint/2010/main" val="1793688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746</Words>
  <Application>Microsoft Office PowerPoint</Application>
  <PresentationFormat>On-screen Show (4:3)</PresentationFormat>
  <Paragraphs>69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PowerPoint Presentation</vt:lpstr>
      <vt:lpstr>Figure 1.1</vt:lpstr>
      <vt:lpstr>The science of Biology</vt:lpstr>
      <vt:lpstr>PowerPoint Presentation</vt:lpstr>
      <vt:lpstr>PowerPoint Presentation</vt:lpstr>
      <vt:lpstr>The Process of Science</vt:lpstr>
      <vt:lpstr>Scientific Reasoning</vt:lpstr>
      <vt:lpstr>Scientific reasoning</vt:lpstr>
      <vt:lpstr>The SCIENTIFIC METHOD</vt:lpstr>
      <vt:lpstr>Basic versus applied Science</vt:lpstr>
      <vt:lpstr>Process of Science: peer review</vt:lpstr>
      <vt:lpstr>Figure 1.8</vt:lpstr>
      <vt:lpstr>Properties of life</vt:lpstr>
      <vt:lpstr>order</vt:lpstr>
      <vt:lpstr>Response to stimuli</vt:lpstr>
      <vt:lpstr>Response to stimuli</vt:lpstr>
      <vt:lpstr>Levels of organization</vt:lpstr>
      <vt:lpstr>Biological levels of organization</vt:lpstr>
      <vt:lpstr>The diversity of life</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Emily Frank</cp:lastModifiedBy>
  <cp:revision>94</cp:revision>
  <dcterms:created xsi:type="dcterms:W3CDTF">2012-06-04T02:13:36Z</dcterms:created>
  <dcterms:modified xsi:type="dcterms:W3CDTF">2023-01-17T20:56:24Z</dcterms:modified>
</cp:coreProperties>
</file>