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317" r:id="rId3"/>
    <p:sldId id="318" r:id="rId4"/>
    <p:sldId id="319" r:id="rId5"/>
    <p:sldId id="320" r:id="rId6"/>
    <p:sldId id="325" r:id="rId7"/>
    <p:sldId id="397" r:id="rId8"/>
    <p:sldId id="330" r:id="rId9"/>
    <p:sldId id="398" r:id="rId10"/>
    <p:sldId id="399" r:id="rId11"/>
    <p:sldId id="326" r:id="rId12"/>
    <p:sldId id="400" r:id="rId13"/>
    <p:sldId id="333" r:id="rId14"/>
    <p:sldId id="327" r:id="rId15"/>
    <p:sldId id="331" r:id="rId16"/>
    <p:sldId id="401" r:id="rId17"/>
    <p:sldId id="402" r:id="rId18"/>
    <p:sldId id="298" r:id="rId19"/>
    <p:sldId id="328" r:id="rId20"/>
    <p:sldId id="350" r:id="rId21"/>
    <p:sldId id="309" r:id="rId22"/>
    <p:sldId id="351" r:id="rId23"/>
    <p:sldId id="312" r:id="rId24"/>
    <p:sldId id="403" r:id="rId25"/>
    <p:sldId id="356" r:id="rId26"/>
    <p:sldId id="404" r:id="rId27"/>
    <p:sldId id="405" r:id="rId28"/>
    <p:sldId id="406" r:id="rId29"/>
    <p:sldId id="396" r:id="rId30"/>
    <p:sldId id="338" r:id="rId31"/>
    <p:sldId id="408" r:id="rId32"/>
    <p:sldId id="407" r:id="rId33"/>
    <p:sldId id="337" r:id="rId34"/>
    <p:sldId id="315" r:id="rId35"/>
    <p:sldId id="332" r:id="rId36"/>
    <p:sldId id="409" r:id="rId37"/>
    <p:sldId id="411" r:id="rId38"/>
    <p:sldId id="41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9"/>
    <p:restoredTop sz="94704"/>
  </p:normalViewPr>
  <p:slideViewPr>
    <p:cSldViewPr snapToGrid="0">
      <p:cViewPr>
        <p:scale>
          <a:sx n="60" d="100"/>
          <a:sy n="60" d="100"/>
        </p:scale>
        <p:origin x="784" y="1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FEAE1-F06B-8644-904B-A4A4C2296CA1}" type="datetimeFigureOut">
              <a:rPr lang="en-US" smtClean="0"/>
              <a:t>8/5/25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35CF6-EE8E-D349-837B-BB22731F7B00}" type="slidenum">
              <a:rPr lang="en-US" smtClean="0"/>
              <a:t>‹#›</a:t>
            </a:fld>
            <a:endParaRPr lang="en-US" dirty="0"/>
          </a:p>
        </p:txBody>
      </p:sp>
    </p:spTree>
    <p:extLst>
      <p:ext uri="{BB962C8B-B14F-4D97-AF65-F5344CB8AC3E}">
        <p14:creationId xmlns:p14="http://schemas.microsoft.com/office/powerpoint/2010/main" val="151043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2363" cy="3489325"/>
          </a:xfrm>
        </p:spPr>
      </p:sp>
      <p:sp>
        <p:nvSpPr>
          <p:cNvPr id="3" name="Notes Placeholder 2"/>
          <p:cNvSpPr>
            <a:spLocks noGrp="1"/>
          </p:cNvSpPr>
          <p:nvPr>
            <p:ph type="body" idx="1"/>
          </p:nvPr>
        </p:nvSpPr>
        <p:spPr/>
        <p:txBody>
          <a:bodyPr/>
          <a:lstStyle/>
          <a:p>
            <a:r>
              <a:rPr lang="en-US" dirty="0"/>
              <a:t>Table 29.4</a:t>
            </a:r>
          </a:p>
        </p:txBody>
      </p:sp>
      <p:sp>
        <p:nvSpPr>
          <p:cNvPr id="4" name="Slide Number Placeholder 3"/>
          <p:cNvSpPr>
            <a:spLocks noGrp="1"/>
          </p:cNvSpPr>
          <p:nvPr>
            <p:ph type="sldNum" sz="quarter" idx="10"/>
          </p:nvPr>
        </p:nvSpPr>
        <p:spPr/>
        <p:txBody>
          <a:bodyPr/>
          <a:lstStyle/>
          <a:p>
            <a:fld id="{3FB4F67A-3CA9-F64E-86AF-E228AE0D7D1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56156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48D5-006D-3AC4-CAD9-3105349898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3EA68F-EC0C-4E78-BC18-9F18CB2E1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7BF99E-3A0D-9DBB-721A-A1F7B7F3C29C}"/>
              </a:ext>
            </a:extLst>
          </p:cNvPr>
          <p:cNvSpPr>
            <a:spLocks noGrp="1"/>
          </p:cNvSpPr>
          <p:nvPr>
            <p:ph type="dt" sz="half" idx="10"/>
          </p:nvPr>
        </p:nvSpPr>
        <p:spPr/>
        <p:txBody>
          <a:bodyPr/>
          <a:lstStyle/>
          <a:p>
            <a:fld id="{A54473B5-AE45-6146-B0FE-D7D5C279F9BE}" type="datetimeFigureOut">
              <a:rPr lang="en-US" smtClean="0"/>
              <a:t>8/5/25</a:t>
            </a:fld>
            <a:endParaRPr lang="en-US" dirty="0"/>
          </a:p>
        </p:txBody>
      </p:sp>
      <p:sp>
        <p:nvSpPr>
          <p:cNvPr id="5" name="Footer Placeholder 4">
            <a:extLst>
              <a:ext uri="{FF2B5EF4-FFF2-40B4-BE49-F238E27FC236}">
                <a16:creationId xmlns:a16="http://schemas.microsoft.com/office/drawing/2014/main" id="{4641E8B8-33D3-AE01-C6EF-46893936DB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35D943-8E40-9CE8-45F8-EA227A6785D8}"/>
              </a:ext>
            </a:extLst>
          </p:cNvPr>
          <p:cNvSpPr>
            <a:spLocks noGrp="1"/>
          </p:cNvSpPr>
          <p:nvPr>
            <p:ph type="sldNum" sz="quarter" idx="12"/>
          </p:nvPr>
        </p:nvSpPr>
        <p:spPr/>
        <p:txBody>
          <a:bodyPr/>
          <a:lstStyle/>
          <a:p>
            <a:fld id="{6A618866-9AEF-1A40-A9CD-7A53AA4388F1}" type="slidenum">
              <a:rPr lang="en-US" smtClean="0"/>
              <a:t>‹#›</a:t>
            </a:fld>
            <a:endParaRPr lang="en-US" dirty="0"/>
          </a:p>
        </p:txBody>
      </p:sp>
    </p:spTree>
    <p:extLst>
      <p:ext uri="{BB962C8B-B14F-4D97-AF65-F5344CB8AC3E}">
        <p14:creationId xmlns:p14="http://schemas.microsoft.com/office/powerpoint/2010/main" val="336161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AA01-4557-CF2E-B180-C7BA8BE874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5FB820-C1B8-0B97-ED23-46C374EA0A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155D5-EA56-67C8-DCDE-CD82C451436D}"/>
              </a:ext>
            </a:extLst>
          </p:cNvPr>
          <p:cNvSpPr>
            <a:spLocks noGrp="1"/>
          </p:cNvSpPr>
          <p:nvPr>
            <p:ph type="dt" sz="half" idx="10"/>
          </p:nvPr>
        </p:nvSpPr>
        <p:spPr/>
        <p:txBody>
          <a:bodyPr/>
          <a:lstStyle/>
          <a:p>
            <a:fld id="{A54473B5-AE45-6146-B0FE-D7D5C279F9BE}" type="datetimeFigureOut">
              <a:rPr lang="en-US" smtClean="0"/>
              <a:t>8/5/25</a:t>
            </a:fld>
            <a:endParaRPr lang="en-US" dirty="0"/>
          </a:p>
        </p:txBody>
      </p:sp>
      <p:sp>
        <p:nvSpPr>
          <p:cNvPr id="5" name="Footer Placeholder 4">
            <a:extLst>
              <a:ext uri="{FF2B5EF4-FFF2-40B4-BE49-F238E27FC236}">
                <a16:creationId xmlns:a16="http://schemas.microsoft.com/office/drawing/2014/main" id="{6D92C74C-DECA-F98A-3E98-7632CE6416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4B6014-13FA-3B73-9CFF-6DB88BD50D1C}"/>
              </a:ext>
            </a:extLst>
          </p:cNvPr>
          <p:cNvSpPr>
            <a:spLocks noGrp="1"/>
          </p:cNvSpPr>
          <p:nvPr>
            <p:ph type="sldNum" sz="quarter" idx="12"/>
          </p:nvPr>
        </p:nvSpPr>
        <p:spPr/>
        <p:txBody>
          <a:bodyPr/>
          <a:lstStyle/>
          <a:p>
            <a:fld id="{6A618866-9AEF-1A40-A9CD-7A53AA4388F1}" type="slidenum">
              <a:rPr lang="en-US" smtClean="0"/>
              <a:t>‹#›</a:t>
            </a:fld>
            <a:endParaRPr lang="en-US" dirty="0"/>
          </a:p>
        </p:txBody>
      </p:sp>
    </p:spTree>
    <p:extLst>
      <p:ext uri="{BB962C8B-B14F-4D97-AF65-F5344CB8AC3E}">
        <p14:creationId xmlns:p14="http://schemas.microsoft.com/office/powerpoint/2010/main" val="79423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AA2CC8-790A-1AF4-EF8A-B9E2C61E83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A64B4-2C42-EB76-EE25-E186AB6C7A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4F57F-D186-ADB9-956F-C6E8CBB81D38}"/>
              </a:ext>
            </a:extLst>
          </p:cNvPr>
          <p:cNvSpPr>
            <a:spLocks noGrp="1"/>
          </p:cNvSpPr>
          <p:nvPr>
            <p:ph type="dt" sz="half" idx="10"/>
          </p:nvPr>
        </p:nvSpPr>
        <p:spPr/>
        <p:txBody>
          <a:bodyPr/>
          <a:lstStyle/>
          <a:p>
            <a:fld id="{A54473B5-AE45-6146-B0FE-D7D5C279F9BE}" type="datetimeFigureOut">
              <a:rPr lang="en-US" smtClean="0"/>
              <a:t>8/5/25</a:t>
            </a:fld>
            <a:endParaRPr lang="en-US" dirty="0"/>
          </a:p>
        </p:txBody>
      </p:sp>
      <p:sp>
        <p:nvSpPr>
          <p:cNvPr id="5" name="Footer Placeholder 4">
            <a:extLst>
              <a:ext uri="{FF2B5EF4-FFF2-40B4-BE49-F238E27FC236}">
                <a16:creationId xmlns:a16="http://schemas.microsoft.com/office/drawing/2014/main" id="{59588D57-F644-BA0D-0378-B84169CC3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D6B3E6-8D90-BB09-38CE-CDCED93FEA71}"/>
              </a:ext>
            </a:extLst>
          </p:cNvPr>
          <p:cNvSpPr>
            <a:spLocks noGrp="1"/>
          </p:cNvSpPr>
          <p:nvPr>
            <p:ph type="sldNum" sz="quarter" idx="12"/>
          </p:nvPr>
        </p:nvSpPr>
        <p:spPr/>
        <p:txBody>
          <a:bodyPr/>
          <a:lstStyle/>
          <a:p>
            <a:fld id="{6A618866-9AEF-1A40-A9CD-7A53AA4388F1}" type="slidenum">
              <a:rPr lang="en-US" smtClean="0"/>
              <a:t>‹#›</a:t>
            </a:fld>
            <a:endParaRPr lang="en-US" dirty="0"/>
          </a:p>
        </p:txBody>
      </p:sp>
    </p:spTree>
    <p:extLst>
      <p:ext uri="{BB962C8B-B14F-4D97-AF65-F5344CB8AC3E}">
        <p14:creationId xmlns:p14="http://schemas.microsoft.com/office/powerpoint/2010/main" val="2239751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365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F415-8549-5A2F-F961-9A1F43ACD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99D313-F119-31F8-7CA8-EB8A982F35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81211-4538-E8D0-0F4F-F078D93A741F}"/>
              </a:ext>
            </a:extLst>
          </p:cNvPr>
          <p:cNvSpPr>
            <a:spLocks noGrp="1"/>
          </p:cNvSpPr>
          <p:nvPr>
            <p:ph type="dt" sz="half" idx="10"/>
          </p:nvPr>
        </p:nvSpPr>
        <p:spPr/>
        <p:txBody>
          <a:bodyPr/>
          <a:lstStyle/>
          <a:p>
            <a:fld id="{A54473B5-AE45-6146-B0FE-D7D5C279F9BE}" type="datetimeFigureOut">
              <a:rPr lang="en-US" smtClean="0"/>
              <a:t>8/5/25</a:t>
            </a:fld>
            <a:endParaRPr lang="en-US" dirty="0"/>
          </a:p>
        </p:txBody>
      </p:sp>
      <p:sp>
        <p:nvSpPr>
          <p:cNvPr id="5" name="Footer Placeholder 4">
            <a:extLst>
              <a:ext uri="{FF2B5EF4-FFF2-40B4-BE49-F238E27FC236}">
                <a16:creationId xmlns:a16="http://schemas.microsoft.com/office/drawing/2014/main" id="{2C58FEF0-850D-5909-9C8A-9B5CC49786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3D2D07-C37F-FF1E-4E50-9D58CE46B551}"/>
              </a:ext>
            </a:extLst>
          </p:cNvPr>
          <p:cNvSpPr>
            <a:spLocks noGrp="1"/>
          </p:cNvSpPr>
          <p:nvPr>
            <p:ph type="sldNum" sz="quarter" idx="12"/>
          </p:nvPr>
        </p:nvSpPr>
        <p:spPr/>
        <p:txBody>
          <a:bodyPr/>
          <a:lstStyle/>
          <a:p>
            <a:fld id="{6A618866-9AEF-1A40-A9CD-7A53AA4388F1}" type="slidenum">
              <a:rPr lang="en-US" smtClean="0"/>
              <a:t>‹#›</a:t>
            </a:fld>
            <a:endParaRPr lang="en-US" dirty="0"/>
          </a:p>
        </p:txBody>
      </p:sp>
    </p:spTree>
    <p:extLst>
      <p:ext uri="{BB962C8B-B14F-4D97-AF65-F5344CB8AC3E}">
        <p14:creationId xmlns:p14="http://schemas.microsoft.com/office/powerpoint/2010/main" val="317012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56CD-8C13-948F-20C3-BF4BE332C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564C3C-9D05-AEF0-AA58-7FFA25A2C0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C9398C-1ED3-8608-C972-07404E5D0272}"/>
              </a:ext>
            </a:extLst>
          </p:cNvPr>
          <p:cNvSpPr>
            <a:spLocks noGrp="1"/>
          </p:cNvSpPr>
          <p:nvPr>
            <p:ph type="dt" sz="half" idx="10"/>
          </p:nvPr>
        </p:nvSpPr>
        <p:spPr/>
        <p:txBody>
          <a:bodyPr/>
          <a:lstStyle/>
          <a:p>
            <a:fld id="{A54473B5-AE45-6146-B0FE-D7D5C279F9BE}" type="datetimeFigureOut">
              <a:rPr lang="en-US" smtClean="0"/>
              <a:t>8/5/25</a:t>
            </a:fld>
            <a:endParaRPr lang="en-US" dirty="0"/>
          </a:p>
        </p:txBody>
      </p:sp>
      <p:sp>
        <p:nvSpPr>
          <p:cNvPr id="5" name="Footer Placeholder 4">
            <a:extLst>
              <a:ext uri="{FF2B5EF4-FFF2-40B4-BE49-F238E27FC236}">
                <a16:creationId xmlns:a16="http://schemas.microsoft.com/office/drawing/2014/main" id="{98690768-FD94-BFCA-B5AA-6A3FC8C690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46E575-A915-8E89-BB2F-CC965613E960}"/>
              </a:ext>
            </a:extLst>
          </p:cNvPr>
          <p:cNvSpPr>
            <a:spLocks noGrp="1"/>
          </p:cNvSpPr>
          <p:nvPr>
            <p:ph type="sldNum" sz="quarter" idx="12"/>
          </p:nvPr>
        </p:nvSpPr>
        <p:spPr/>
        <p:txBody>
          <a:bodyPr/>
          <a:lstStyle/>
          <a:p>
            <a:fld id="{6A618866-9AEF-1A40-A9CD-7A53AA4388F1}" type="slidenum">
              <a:rPr lang="en-US" smtClean="0"/>
              <a:t>‹#›</a:t>
            </a:fld>
            <a:endParaRPr lang="en-US" dirty="0"/>
          </a:p>
        </p:txBody>
      </p:sp>
    </p:spTree>
    <p:extLst>
      <p:ext uri="{BB962C8B-B14F-4D97-AF65-F5344CB8AC3E}">
        <p14:creationId xmlns:p14="http://schemas.microsoft.com/office/powerpoint/2010/main" val="164638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5072-523C-0805-8B59-DC8A60E616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E354C-B218-9833-5628-154B82B3D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855E1B-E068-FDE3-8D9C-2290FA989E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5D44A-9B09-DC63-DB1B-B812394C584F}"/>
              </a:ext>
            </a:extLst>
          </p:cNvPr>
          <p:cNvSpPr>
            <a:spLocks noGrp="1"/>
          </p:cNvSpPr>
          <p:nvPr>
            <p:ph type="dt" sz="half" idx="10"/>
          </p:nvPr>
        </p:nvSpPr>
        <p:spPr/>
        <p:txBody>
          <a:bodyPr/>
          <a:lstStyle/>
          <a:p>
            <a:fld id="{A54473B5-AE45-6146-B0FE-D7D5C279F9BE}" type="datetimeFigureOut">
              <a:rPr lang="en-US" smtClean="0"/>
              <a:t>8/5/25</a:t>
            </a:fld>
            <a:endParaRPr lang="en-US" dirty="0"/>
          </a:p>
        </p:txBody>
      </p:sp>
      <p:sp>
        <p:nvSpPr>
          <p:cNvPr id="6" name="Footer Placeholder 5">
            <a:extLst>
              <a:ext uri="{FF2B5EF4-FFF2-40B4-BE49-F238E27FC236}">
                <a16:creationId xmlns:a16="http://schemas.microsoft.com/office/drawing/2014/main" id="{7DBCE9A1-CE64-9931-6573-507184A1D6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3E232A-495D-1E38-7571-A455A8403CDA}"/>
              </a:ext>
            </a:extLst>
          </p:cNvPr>
          <p:cNvSpPr>
            <a:spLocks noGrp="1"/>
          </p:cNvSpPr>
          <p:nvPr>
            <p:ph type="sldNum" sz="quarter" idx="12"/>
          </p:nvPr>
        </p:nvSpPr>
        <p:spPr/>
        <p:txBody>
          <a:bodyPr/>
          <a:lstStyle/>
          <a:p>
            <a:fld id="{6A618866-9AEF-1A40-A9CD-7A53AA4388F1}" type="slidenum">
              <a:rPr lang="en-US" smtClean="0"/>
              <a:t>‹#›</a:t>
            </a:fld>
            <a:endParaRPr lang="en-US" dirty="0"/>
          </a:p>
        </p:txBody>
      </p:sp>
    </p:spTree>
    <p:extLst>
      <p:ext uri="{BB962C8B-B14F-4D97-AF65-F5344CB8AC3E}">
        <p14:creationId xmlns:p14="http://schemas.microsoft.com/office/powerpoint/2010/main" val="280967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3B6A-D4F5-F25E-E42D-A12F640556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28975C-980D-8D33-ACE6-BF8CDEF6C2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8BAB68-158B-F930-6485-47A488F123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C13DF1-803A-111A-3BFA-C1AE8DE40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8F10C-AA31-A0B3-AFE3-0CA67CE000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EDA1DF-F4FA-059B-3152-AEB94317000C}"/>
              </a:ext>
            </a:extLst>
          </p:cNvPr>
          <p:cNvSpPr>
            <a:spLocks noGrp="1"/>
          </p:cNvSpPr>
          <p:nvPr>
            <p:ph type="dt" sz="half" idx="10"/>
          </p:nvPr>
        </p:nvSpPr>
        <p:spPr/>
        <p:txBody>
          <a:bodyPr/>
          <a:lstStyle/>
          <a:p>
            <a:fld id="{A54473B5-AE45-6146-B0FE-D7D5C279F9BE}" type="datetimeFigureOut">
              <a:rPr lang="en-US" smtClean="0"/>
              <a:t>8/5/25</a:t>
            </a:fld>
            <a:endParaRPr lang="en-US" dirty="0"/>
          </a:p>
        </p:txBody>
      </p:sp>
      <p:sp>
        <p:nvSpPr>
          <p:cNvPr id="8" name="Footer Placeholder 7">
            <a:extLst>
              <a:ext uri="{FF2B5EF4-FFF2-40B4-BE49-F238E27FC236}">
                <a16:creationId xmlns:a16="http://schemas.microsoft.com/office/drawing/2014/main" id="{C1A8FC13-C8F9-AD2A-0407-003806B0637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ECA650-56AE-D982-AC23-0B0D44EB6DBA}"/>
              </a:ext>
            </a:extLst>
          </p:cNvPr>
          <p:cNvSpPr>
            <a:spLocks noGrp="1"/>
          </p:cNvSpPr>
          <p:nvPr>
            <p:ph type="sldNum" sz="quarter" idx="12"/>
          </p:nvPr>
        </p:nvSpPr>
        <p:spPr/>
        <p:txBody>
          <a:bodyPr/>
          <a:lstStyle/>
          <a:p>
            <a:fld id="{6A618866-9AEF-1A40-A9CD-7A53AA4388F1}" type="slidenum">
              <a:rPr lang="en-US" smtClean="0"/>
              <a:t>‹#›</a:t>
            </a:fld>
            <a:endParaRPr lang="en-US" dirty="0"/>
          </a:p>
        </p:txBody>
      </p:sp>
    </p:spTree>
    <p:extLst>
      <p:ext uri="{BB962C8B-B14F-4D97-AF65-F5344CB8AC3E}">
        <p14:creationId xmlns:p14="http://schemas.microsoft.com/office/powerpoint/2010/main" val="370877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6FB2-7501-644C-71E2-5D206D9C4A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8F100D-9915-5F3E-F1B2-D7F24346488B}"/>
              </a:ext>
            </a:extLst>
          </p:cNvPr>
          <p:cNvSpPr>
            <a:spLocks noGrp="1"/>
          </p:cNvSpPr>
          <p:nvPr>
            <p:ph type="dt" sz="half" idx="10"/>
          </p:nvPr>
        </p:nvSpPr>
        <p:spPr/>
        <p:txBody>
          <a:bodyPr/>
          <a:lstStyle/>
          <a:p>
            <a:fld id="{A54473B5-AE45-6146-B0FE-D7D5C279F9BE}" type="datetimeFigureOut">
              <a:rPr lang="en-US" smtClean="0"/>
              <a:t>8/5/25</a:t>
            </a:fld>
            <a:endParaRPr lang="en-US" dirty="0"/>
          </a:p>
        </p:txBody>
      </p:sp>
      <p:sp>
        <p:nvSpPr>
          <p:cNvPr id="4" name="Footer Placeholder 3">
            <a:extLst>
              <a:ext uri="{FF2B5EF4-FFF2-40B4-BE49-F238E27FC236}">
                <a16:creationId xmlns:a16="http://schemas.microsoft.com/office/drawing/2014/main" id="{7DF8478B-F252-DF97-5704-84B7CF8C2C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453EC42-46F6-3E14-C18A-FCF7BDFA1218}"/>
              </a:ext>
            </a:extLst>
          </p:cNvPr>
          <p:cNvSpPr>
            <a:spLocks noGrp="1"/>
          </p:cNvSpPr>
          <p:nvPr>
            <p:ph type="sldNum" sz="quarter" idx="12"/>
          </p:nvPr>
        </p:nvSpPr>
        <p:spPr/>
        <p:txBody>
          <a:bodyPr/>
          <a:lstStyle/>
          <a:p>
            <a:fld id="{6A618866-9AEF-1A40-A9CD-7A53AA4388F1}" type="slidenum">
              <a:rPr lang="en-US" smtClean="0"/>
              <a:t>‹#›</a:t>
            </a:fld>
            <a:endParaRPr lang="en-US" dirty="0"/>
          </a:p>
        </p:txBody>
      </p:sp>
    </p:spTree>
    <p:extLst>
      <p:ext uri="{BB962C8B-B14F-4D97-AF65-F5344CB8AC3E}">
        <p14:creationId xmlns:p14="http://schemas.microsoft.com/office/powerpoint/2010/main" val="145634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64A802-0460-E661-B465-E9DD5F1B1F2D}"/>
              </a:ext>
            </a:extLst>
          </p:cNvPr>
          <p:cNvSpPr>
            <a:spLocks noGrp="1"/>
          </p:cNvSpPr>
          <p:nvPr>
            <p:ph type="dt" sz="half" idx="10"/>
          </p:nvPr>
        </p:nvSpPr>
        <p:spPr/>
        <p:txBody>
          <a:bodyPr/>
          <a:lstStyle/>
          <a:p>
            <a:fld id="{A54473B5-AE45-6146-B0FE-D7D5C279F9BE}" type="datetimeFigureOut">
              <a:rPr lang="en-US" smtClean="0"/>
              <a:t>8/5/25</a:t>
            </a:fld>
            <a:endParaRPr lang="en-US" dirty="0"/>
          </a:p>
        </p:txBody>
      </p:sp>
      <p:sp>
        <p:nvSpPr>
          <p:cNvPr id="3" name="Footer Placeholder 2">
            <a:extLst>
              <a:ext uri="{FF2B5EF4-FFF2-40B4-BE49-F238E27FC236}">
                <a16:creationId xmlns:a16="http://schemas.microsoft.com/office/drawing/2014/main" id="{D11F351A-65FB-61FB-20AB-AC81228783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D11A1A-630F-1257-1234-21D0D76AEED1}"/>
              </a:ext>
            </a:extLst>
          </p:cNvPr>
          <p:cNvSpPr>
            <a:spLocks noGrp="1"/>
          </p:cNvSpPr>
          <p:nvPr>
            <p:ph type="sldNum" sz="quarter" idx="12"/>
          </p:nvPr>
        </p:nvSpPr>
        <p:spPr/>
        <p:txBody>
          <a:bodyPr/>
          <a:lstStyle/>
          <a:p>
            <a:fld id="{6A618866-9AEF-1A40-A9CD-7A53AA4388F1}" type="slidenum">
              <a:rPr lang="en-US" smtClean="0"/>
              <a:t>‹#›</a:t>
            </a:fld>
            <a:endParaRPr lang="en-US" dirty="0"/>
          </a:p>
        </p:txBody>
      </p:sp>
    </p:spTree>
    <p:extLst>
      <p:ext uri="{BB962C8B-B14F-4D97-AF65-F5344CB8AC3E}">
        <p14:creationId xmlns:p14="http://schemas.microsoft.com/office/powerpoint/2010/main" val="317555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F53A-A101-767B-0644-AF5401B69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B5E2F6-6747-E958-BE53-CB0A858AA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E5B42-A422-2723-EB48-80521C020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5DB7FA-0587-539E-B252-327953FE9258}"/>
              </a:ext>
            </a:extLst>
          </p:cNvPr>
          <p:cNvSpPr>
            <a:spLocks noGrp="1"/>
          </p:cNvSpPr>
          <p:nvPr>
            <p:ph type="dt" sz="half" idx="10"/>
          </p:nvPr>
        </p:nvSpPr>
        <p:spPr/>
        <p:txBody>
          <a:bodyPr/>
          <a:lstStyle/>
          <a:p>
            <a:fld id="{A54473B5-AE45-6146-B0FE-D7D5C279F9BE}" type="datetimeFigureOut">
              <a:rPr lang="en-US" smtClean="0"/>
              <a:t>8/5/25</a:t>
            </a:fld>
            <a:endParaRPr lang="en-US" dirty="0"/>
          </a:p>
        </p:txBody>
      </p:sp>
      <p:sp>
        <p:nvSpPr>
          <p:cNvPr id="6" name="Footer Placeholder 5">
            <a:extLst>
              <a:ext uri="{FF2B5EF4-FFF2-40B4-BE49-F238E27FC236}">
                <a16:creationId xmlns:a16="http://schemas.microsoft.com/office/drawing/2014/main" id="{6D7F34E4-1D9F-0B20-16D8-13492507B9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FB6297-209E-59DA-EB9B-CC2A0FBA2E0E}"/>
              </a:ext>
            </a:extLst>
          </p:cNvPr>
          <p:cNvSpPr>
            <a:spLocks noGrp="1"/>
          </p:cNvSpPr>
          <p:nvPr>
            <p:ph type="sldNum" sz="quarter" idx="12"/>
          </p:nvPr>
        </p:nvSpPr>
        <p:spPr/>
        <p:txBody>
          <a:bodyPr/>
          <a:lstStyle/>
          <a:p>
            <a:fld id="{6A618866-9AEF-1A40-A9CD-7A53AA4388F1}" type="slidenum">
              <a:rPr lang="en-US" smtClean="0"/>
              <a:t>‹#›</a:t>
            </a:fld>
            <a:endParaRPr lang="en-US" dirty="0"/>
          </a:p>
        </p:txBody>
      </p:sp>
    </p:spTree>
    <p:extLst>
      <p:ext uri="{BB962C8B-B14F-4D97-AF65-F5344CB8AC3E}">
        <p14:creationId xmlns:p14="http://schemas.microsoft.com/office/powerpoint/2010/main" val="61884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F384-095B-1147-3D7C-E97BB13E5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D7E3DF-E879-8712-AD90-27FF7D3F5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6E321F-1541-7B32-7C8F-81D1F3FED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285FB-D36E-0B11-3DDA-4E3707060B22}"/>
              </a:ext>
            </a:extLst>
          </p:cNvPr>
          <p:cNvSpPr>
            <a:spLocks noGrp="1"/>
          </p:cNvSpPr>
          <p:nvPr>
            <p:ph type="dt" sz="half" idx="10"/>
          </p:nvPr>
        </p:nvSpPr>
        <p:spPr/>
        <p:txBody>
          <a:bodyPr/>
          <a:lstStyle/>
          <a:p>
            <a:fld id="{A54473B5-AE45-6146-B0FE-D7D5C279F9BE}" type="datetimeFigureOut">
              <a:rPr lang="en-US" smtClean="0"/>
              <a:t>8/5/25</a:t>
            </a:fld>
            <a:endParaRPr lang="en-US" dirty="0"/>
          </a:p>
        </p:txBody>
      </p:sp>
      <p:sp>
        <p:nvSpPr>
          <p:cNvPr id="6" name="Footer Placeholder 5">
            <a:extLst>
              <a:ext uri="{FF2B5EF4-FFF2-40B4-BE49-F238E27FC236}">
                <a16:creationId xmlns:a16="http://schemas.microsoft.com/office/drawing/2014/main" id="{9FEF4556-A705-A4D0-93EA-17BF3818C8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8DFF62-517A-B9B1-EE0B-C9D13F1A6DCB}"/>
              </a:ext>
            </a:extLst>
          </p:cNvPr>
          <p:cNvSpPr>
            <a:spLocks noGrp="1"/>
          </p:cNvSpPr>
          <p:nvPr>
            <p:ph type="sldNum" sz="quarter" idx="12"/>
          </p:nvPr>
        </p:nvSpPr>
        <p:spPr/>
        <p:txBody>
          <a:bodyPr/>
          <a:lstStyle/>
          <a:p>
            <a:fld id="{6A618866-9AEF-1A40-A9CD-7A53AA4388F1}" type="slidenum">
              <a:rPr lang="en-US" smtClean="0"/>
              <a:t>‹#›</a:t>
            </a:fld>
            <a:endParaRPr lang="en-US" dirty="0"/>
          </a:p>
        </p:txBody>
      </p:sp>
    </p:spTree>
    <p:extLst>
      <p:ext uri="{BB962C8B-B14F-4D97-AF65-F5344CB8AC3E}">
        <p14:creationId xmlns:p14="http://schemas.microsoft.com/office/powerpoint/2010/main" val="12444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337067-BFBC-DE57-1D8B-D00C0AD1CD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232D8E-66B4-542A-BEF8-2DC98C98E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D9491-A0D9-7855-3DBE-835320795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4473B5-AE45-6146-B0FE-D7D5C279F9BE}" type="datetimeFigureOut">
              <a:rPr lang="en-US" smtClean="0"/>
              <a:t>8/5/25</a:t>
            </a:fld>
            <a:endParaRPr lang="en-US" dirty="0"/>
          </a:p>
        </p:txBody>
      </p:sp>
      <p:sp>
        <p:nvSpPr>
          <p:cNvPr id="5" name="Footer Placeholder 4">
            <a:extLst>
              <a:ext uri="{FF2B5EF4-FFF2-40B4-BE49-F238E27FC236}">
                <a16:creationId xmlns:a16="http://schemas.microsoft.com/office/drawing/2014/main" id="{4C816CE6-3E45-EE0F-6183-0F824F60A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0B2C756-2661-749D-5884-72F1CD47CD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618866-9AEF-1A40-A9CD-7A53AA4388F1}" type="slidenum">
              <a:rPr lang="en-US" smtClean="0"/>
              <a:t>‹#›</a:t>
            </a:fld>
            <a:endParaRPr lang="en-US" dirty="0"/>
          </a:p>
        </p:txBody>
      </p:sp>
    </p:spTree>
    <p:extLst>
      <p:ext uri="{BB962C8B-B14F-4D97-AF65-F5344CB8AC3E}">
        <p14:creationId xmlns:p14="http://schemas.microsoft.com/office/powerpoint/2010/main" val="3515783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A0qxhR2oOk" TargetMode="External"/><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tiff"/><Relationship Id="rId4" Type="http://schemas.openxmlformats.org/officeDocument/2006/relationships/image" Target="../media/image17.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babycenter.com/2_inside-pregnancy-girl-or-boy_10313041.bc#videoplaylis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www.youtube.com/watch?v=PM79UBTwfs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AE7B-12B3-41F3-B570-14F041751C7F}"/>
              </a:ext>
            </a:extLst>
          </p:cNvPr>
          <p:cNvSpPr>
            <a:spLocks noGrp="1"/>
          </p:cNvSpPr>
          <p:nvPr>
            <p:ph type="title"/>
          </p:nvPr>
        </p:nvSpPr>
        <p:spPr>
          <a:xfrm>
            <a:off x="1136428" y="627564"/>
            <a:ext cx="7474172" cy="1325563"/>
          </a:xfrm>
        </p:spPr>
        <p:txBody>
          <a:bodyPr>
            <a:normAutofit/>
          </a:bodyPr>
          <a:lstStyle/>
          <a:p>
            <a:r>
              <a:rPr lang="en-US" dirty="0"/>
              <a:t>   Anatomy and Physiology II</a:t>
            </a:r>
          </a:p>
        </p:txBody>
      </p:sp>
      <p:sp>
        <p:nvSpPr>
          <p:cNvPr id="3" name="Content Placeholder 2">
            <a:extLst>
              <a:ext uri="{FF2B5EF4-FFF2-40B4-BE49-F238E27FC236}">
                <a16:creationId xmlns:a16="http://schemas.microsoft.com/office/drawing/2014/main" id="{E0B79981-B029-469B-A7DE-BCC53EF61AC8}"/>
              </a:ext>
            </a:extLst>
          </p:cNvPr>
          <p:cNvSpPr>
            <a:spLocks noGrp="1"/>
          </p:cNvSpPr>
          <p:nvPr>
            <p:ph idx="1"/>
          </p:nvPr>
        </p:nvSpPr>
        <p:spPr>
          <a:xfrm>
            <a:off x="1136429" y="2278173"/>
            <a:ext cx="6467867" cy="3450613"/>
          </a:xfrm>
        </p:spPr>
        <p:txBody>
          <a:bodyPr anchor="ctr">
            <a:normAutofit/>
          </a:bodyPr>
          <a:lstStyle/>
          <a:p>
            <a:pPr marL="0" indent="0">
              <a:buNone/>
            </a:pPr>
            <a:r>
              <a:rPr lang="en-US" sz="2400" dirty="0"/>
              <a:t>Chapter 13 Female Reproductive System</a:t>
            </a:r>
          </a:p>
          <a:p>
            <a:pPr marL="0" indent="0">
              <a:buNone/>
            </a:pPr>
            <a:endParaRPr lang="en-US" sz="2400" dirty="0"/>
          </a:p>
        </p:txBody>
      </p:sp>
      <p:pic>
        <p:nvPicPr>
          <p:cNvPr id="4" name="Picture 3">
            <a:extLst>
              <a:ext uri="{FF2B5EF4-FFF2-40B4-BE49-F238E27FC236}">
                <a16:creationId xmlns:a16="http://schemas.microsoft.com/office/drawing/2014/main" id="{CB1957ED-4F47-430F-81D6-0613668502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43778" y="2857501"/>
            <a:ext cx="883416" cy="1142998"/>
          </a:xfrm>
          <a:prstGeom prst="rect">
            <a:avLst/>
          </a:prstGeom>
          <a:scene3d>
            <a:camera prst="obliqueTopLeft"/>
            <a:lightRig rig="threePt" dir="t"/>
          </a:scene3d>
        </p:spPr>
      </p:pic>
    </p:spTree>
    <p:extLst>
      <p:ext uri="{BB962C8B-B14F-4D97-AF65-F5344CB8AC3E}">
        <p14:creationId xmlns:p14="http://schemas.microsoft.com/office/powerpoint/2010/main" val="517293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8CA9-A138-4839-9485-D0B2D5C8BF8F}"/>
              </a:ext>
            </a:extLst>
          </p:cNvPr>
          <p:cNvSpPr>
            <a:spLocks noGrp="1"/>
          </p:cNvSpPr>
          <p:nvPr>
            <p:ph type="title"/>
          </p:nvPr>
        </p:nvSpPr>
        <p:spPr/>
        <p:txBody>
          <a:bodyPr/>
          <a:lstStyle/>
          <a:p>
            <a:r>
              <a:rPr lang="en-US" dirty="0"/>
              <a:t>			Vagina</a:t>
            </a:r>
          </a:p>
        </p:txBody>
      </p:sp>
      <p:sp>
        <p:nvSpPr>
          <p:cNvPr id="3" name="Content Placeholder 2">
            <a:extLst>
              <a:ext uri="{FF2B5EF4-FFF2-40B4-BE49-F238E27FC236}">
                <a16:creationId xmlns:a16="http://schemas.microsoft.com/office/drawing/2014/main" id="{9E1A74BF-B055-44B0-B290-8FF34B5D1DEC}"/>
              </a:ext>
            </a:extLst>
          </p:cNvPr>
          <p:cNvSpPr>
            <a:spLocks noGrp="1"/>
          </p:cNvSpPr>
          <p:nvPr>
            <p:ph idx="1"/>
          </p:nvPr>
        </p:nvSpPr>
        <p:spPr/>
        <p:txBody>
          <a:bodyPr>
            <a:normAutofit fontScale="77500" lnSpcReduction="20000"/>
          </a:bodyPr>
          <a:lstStyle/>
          <a:p>
            <a:pPr marL="0" indent="0">
              <a:buNone/>
            </a:pPr>
            <a:r>
              <a:rPr lang="en-US" dirty="0"/>
              <a:t>Vagina </a:t>
            </a:r>
          </a:p>
          <a:p>
            <a:pPr marL="0" indent="0">
              <a:buNone/>
            </a:pPr>
            <a:r>
              <a:rPr lang="en-US" dirty="0"/>
              <a:t>	1.  The vagina functions as a passageway for spermatozoa and the menstrual flow, the receptacle of the penis during sexual intercourse, and the lower portion of the birth canal  </a:t>
            </a:r>
          </a:p>
          <a:p>
            <a:pPr marL="0" indent="0">
              <a:buNone/>
            </a:pPr>
            <a:r>
              <a:rPr lang="en-US" dirty="0"/>
              <a:t>	2.  The mucosa of the vagina is continuous with that of the uterus and lies in a series of transverse folds called rugae. </a:t>
            </a:r>
          </a:p>
          <a:p>
            <a:pPr marL="0" indent="0">
              <a:buNone/>
            </a:pPr>
            <a:r>
              <a:rPr lang="en-US" dirty="0"/>
              <a:t>		a.  Mucosa dendritic cells are APCs (antigen-presenting cells) that participate in the transmission of viruses, such as HIV, to a female during intercourse with an infected male. </a:t>
            </a:r>
          </a:p>
          <a:p>
            <a:pPr marL="0" indent="0">
              <a:buNone/>
            </a:pPr>
            <a:r>
              <a:rPr lang="en-US" dirty="0"/>
              <a:t>		b.  The mucosa contains large stores of glycogen which decompose into organic acids which set up a hostile acid environment for sperm. Alkaline components of semen neutralize the acidity and increase sperm viability. </a:t>
            </a:r>
          </a:p>
          <a:p>
            <a:pPr marL="0" indent="0">
              <a:buNone/>
            </a:pPr>
            <a:r>
              <a:rPr lang="en-US" dirty="0"/>
              <a:t>	3.  The vaginal orifice is often partially covered by a thin fold of vascularized mucous membrane called the hymen. If the orifice is completely covered, this imperforate hymen must be surgically opened to permit menstrual flow  </a:t>
            </a:r>
          </a:p>
          <a:p>
            <a:pPr marL="0" indent="0">
              <a:buNone/>
            </a:pPr>
            <a:endParaRPr lang="en-US" dirty="0"/>
          </a:p>
        </p:txBody>
      </p:sp>
    </p:spTree>
    <p:extLst>
      <p:ext uri="{BB962C8B-B14F-4D97-AF65-F5344CB8AC3E}">
        <p14:creationId xmlns:p14="http://schemas.microsoft.com/office/powerpoint/2010/main" val="90619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vulva</a:t>
            </a:r>
          </a:p>
        </p:txBody>
      </p:sp>
      <p:pic>
        <p:nvPicPr>
          <p:cNvPr id="11" name="Picture Placeholder 10" descr="2809_The_Vulva.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0932" y="1387671"/>
            <a:ext cx="8068299" cy="4625715"/>
          </a:xfrm>
        </p:spPr>
      </p:pic>
      <p:sp>
        <p:nvSpPr>
          <p:cNvPr id="7" name="Text Placeholder 6"/>
          <p:cNvSpPr>
            <a:spLocks noGrp="1"/>
          </p:cNvSpPr>
          <p:nvPr>
            <p:ph type="body" sz="quarter" idx="4294967295"/>
          </p:nvPr>
        </p:nvSpPr>
        <p:spPr>
          <a:xfrm>
            <a:off x="-6350" y="6034954"/>
            <a:ext cx="10750550" cy="823046"/>
          </a:xfrm>
        </p:spPr>
        <p:txBody>
          <a:bodyPr>
            <a:noAutofit/>
          </a:bodyPr>
          <a:lstStyle/>
          <a:p>
            <a:r>
              <a:rPr lang="en-US" sz="1600" b="1" dirty="0">
                <a:solidFill>
                  <a:srgbClr val="FF0000"/>
                </a:solidFill>
              </a:rPr>
              <a:t>The Vulva</a:t>
            </a:r>
          </a:p>
          <a:p>
            <a:r>
              <a:rPr lang="en-US" sz="1600" dirty="0"/>
              <a:t>The external female genitalia are referred to collectively as the vulva.</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9232" y="6013386"/>
            <a:ext cx="1051734" cy="751709"/>
          </a:xfrm>
          <a:prstGeom prst="rect">
            <a:avLst/>
          </a:prstGeom>
        </p:spPr>
      </p:pic>
    </p:spTree>
    <p:extLst>
      <p:ext uri="{BB962C8B-B14F-4D97-AF65-F5344CB8AC3E}">
        <p14:creationId xmlns:p14="http://schemas.microsoft.com/office/powerpoint/2010/main" val="1086032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C14E-D32C-44B6-BE92-7EE9C4A0BDD4}"/>
              </a:ext>
            </a:extLst>
          </p:cNvPr>
          <p:cNvSpPr>
            <a:spLocks noGrp="1"/>
          </p:cNvSpPr>
          <p:nvPr>
            <p:ph type="title"/>
          </p:nvPr>
        </p:nvSpPr>
        <p:spPr/>
        <p:txBody>
          <a:bodyPr/>
          <a:lstStyle/>
          <a:p>
            <a:r>
              <a:rPr lang="en-US" dirty="0"/>
              <a:t>		Vulva/Mammary glands</a:t>
            </a:r>
          </a:p>
        </p:txBody>
      </p:sp>
      <p:sp>
        <p:nvSpPr>
          <p:cNvPr id="3" name="Content Placeholder 2">
            <a:extLst>
              <a:ext uri="{FF2B5EF4-FFF2-40B4-BE49-F238E27FC236}">
                <a16:creationId xmlns:a16="http://schemas.microsoft.com/office/drawing/2014/main" id="{B4D0D553-ADA3-4F68-8EB8-D8A6246709BA}"/>
              </a:ext>
            </a:extLst>
          </p:cNvPr>
          <p:cNvSpPr>
            <a:spLocks noGrp="1"/>
          </p:cNvSpPr>
          <p:nvPr>
            <p:ph idx="1"/>
          </p:nvPr>
        </p:nvSpPr>
        <p:spPr/>
        <p:txBody>
          <a:bodyPr>
            <a:normAutofit fontScale="62500" lnSpcReduction="20000"/>
          </a:bodyPr>
          <a:lstStyle/>
          <a:p>
            <a:pPr marL="0" indent="0">
              <a:buNone/>
            </a:pPr>
            <a:r>
              <a:rPr lang="en-US" dirty="0"/>
              <a:t>Vulva </a:t>
            </a:r>
          </a:p>
          <a:p>
            <a:pPr marL="0" indent="0">
              <a:buNone/>
            </a:pPr>
            <a:r>
              <a:rPr lang="en-US" dirty="0"/>
              <a:t>	1.  The term vulva, or pudendum, refers to the external genitalia of the female  </a:t>
            </a:r>
          </a:p>
          <a:p>
            <a:pPr marL="0" indent="0">
              <a:buNone/>
            </a:pPr>
            <a:r>
              <a:rPr lang="en-US" dirty="0"/>
              <a:t>	2.  It consists of the mons pubs, labia majora, labia minora, clitoris, vestibule, vaginal and urethral orifices, hymen, bulb of the vestibule, and the paraurethral (Skene’s), greater vestibular (Bartholin’s), and lesser vestibular glands  </a:t>
            </a:r>
          </a:p>
          <a:p>
            <a:pPr marL="0" indent="0">
              <a:buNone/>
            </a:pPr>
            <a:r>
              <a:rPr lang="en-US" dirty="0"/>
              <a:t> The perineum is the diamond-shaped area between the thighs and buttocks of both males and females that contains the external genitals and anus  </a:t>
            </a:r>
          </a:p>
          <a:p>
            <a:pPr marL="0" indent="0">
              <a:buNone/>
            </a:pPr>
            <a:r>
              <a:rPr lang="en-US" dirty="0"/>
              <a:t> Mammary Glands </a:t>
            </a:r>
          </a:p>
          <a:p>
            <a:pPr marL="0" indent="0">
              <a:buNone/>
            </a:pPr>
            <a:r>
              <a:rPr lang="en-US" dirty="0"/>
              <a:t>	1.  The mammary glands are modified sudoriferous (sweat) glands that lie over the pectoralis major and serratus anterior muscles </a:t>
            </a:r>
          </a:p>
          <a:p>
            <a:pPr marL="0" indent="0">
              <a:buNone/>
            </a:pPr>
            <a:r>
              <a:rPr lang="en-US" dirty="0"/>
              <a:t>	2.  Milk-secreting cells, referred to as alveoli, are clustered in small compartments (lobules) within the breasts. </a:t>
            </a:r>
          </a:p>
          <a:p>
            <a:pPr marL="0" indent="0">
              <a:buNone/>
            </a:pPr>
            <a:r>
              <a:rPr lang="en-US" dirty="0"/>
              <a:t>	3.  The essential functions of the mammary glands are synthesis of milk, secretion and ejection of milk, which constitute lactation. </a:t>
            </a:r>
          </a:p>
          <a:p>
            <a:pPr marL="0" indent="0">
              <a:buNone/>
            </a:pPr>
            <a:r>
              <a:rPr lang="en-US" dirty="0"/>
              <a:t>	4.  Fibrocystic disease is the most common cause of a breast lump in which one or more cysts (fluid-filled sacs) and thickening of alveoli (clusters of milk-secreting cells) develop.  </a:t>
            </a:r>
          </a:p>
          <a:p>
            <a:pPr marL="0" indent="0">
              <a:buNone/>
            </a:pPr>
            <a:endParaRPr lang="en-US" dirty="0"/>
          </a:p>
        </p:txBody>
      </p:sp>
    </p:spTree>
    <p:extLst>
      <p:ext uri="{BB962C8B-B14F-4D97-AF65-F5344CB8AC3E}">
        <p14:creationId xmlns:p14="http://schemas.microsoft.com/office/powerpoint/2010/main" val="30700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Breast anatomy</a:t>
            </a:r>
          </a:p>
        </p:txBody>
      </p:sp>
      <p:pic>
        <p:nvPicPr>
          <p:cNvPr id="3" name="Picture Placeholder 2" descr="2816_Anatomy_of_the_Breast.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8948" y="1807132"/>
            <a:ext cx="7953851" cy="3892310"/>
          </a:xfrm>
        </p:spPr>
      </p:pic>
      <p:sp>
        <p:nvSpPr>
          <p:cNvPr id="7" name="Text Placeholder 6"/>
          <p:cNvSpPr>
            <a:spLocks noGrp="1"/>
          </p:cNvSpPr>
          <p:nvPr>
            <p:ph type="body" sz="quarter" idx="4294967295"/>
          </p:nvPr>
        </p:nvSpPr>
        <p:spPr>
          <a:xfrm>
            <a:off x="-6350" y="6081902"/>
            <a:ext cx="10750550" cy="855979"/>
          </a:xfrm>
        </p:spPr>
        <p:txBody>
          <a:bodyPr>
            <a:normAutofit/>
          </a:bodyPr>
          <a:lstStyle/>
          <a:p>
            <a:r>
              <a:rPr lang="en-US" sz="1600" b="1" dirty="0">
                <a:solidFill>
                  <a:srgbClr val="FF0000"/>
                </a:solidFill>
              </a:rPr>
              <a:t>Anatomy of the Breast</a:t>
            </a:r>
          </a:p>
          <a:p>
            <a:r>
              <a:rPr lang="en-US" sz="1600" dirty="0"/>
              <a:t>During lactation, milk moves from the alveoli through the lactiferous ducts to the nipple.</a:t>
            </a:r>
            <a:endParaRPr lang="en-US" sz="1600" dirty="0">
              <a:solidFill>
                <a:srgbClr val="6CB255"/>
              </a:solidFill>
            </a:endParaRP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200" y="6081902"/>
            <a:ext cx="1051734" cy="751709"/>
          </a:xfrm>
          <a:prstGeom prst="rect">
            <a:avLst/>
          </a:prstGeom>
        </p:spPr>
      </p:pic>
    </p:spTree>
    <p:extLst>
      <p:ext uri="{BB962C8B-B14F-4D97-AF65-F5344CB8AC3E}">
        <p14:creationId xmlns:p14="http://schemas.microsoft.com/office/powerpoint/2010/main" val="24292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2810_Oogenesi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5786" y="307223"/>
            <a:ext cx="7269299" cy="6085020"/>
          </a:xfrm>
        </p:spPr>
      </p:pic>
      <p:sp>
        <p:nvSpPr>
          <p:cNvPr id="5" name="Title 4"/>
          <p:cNvSpPr>
            <a:spLocks noGrp="1"/>
          </p:cNvSpPr>
          <p:nvPr>
            <p:ph type="title"/>
          </p:nvPr>
        </p:nvSpPr>
        <p:spPr/>
        <p:txBody>
          <a:bodyPr/>
          <a:lstStyle/>
          <a:p>
            <a:r>
              <a:rPr lang="en-US" dirty="0"/>
              <a:t>oogenesis</a:t>
            </a:r>
          </a:p>
        </p:txBody>
      </p:sp>
      <p:sp>
        <p:nvSpPr>
          <p:cNvPr id="7" name="Text Placeholder 6"/>
          <p:cNvSpPr>
            <a:spLocks noGrp="1"/>
          </p:cNvSpPr>
          <p:nvPr>
            <p:ph type="body" sz="quarter" idx="4294967295"/>
          </p:nvPr>
        </p:nvSpPr>
        <p:spPr>
          <a:xfrm>
            <a:off x="0" y="5926487"/>
            <a:ext cx="8340436" cy="931513"/>
          </a:xfrm>
        </p:spPr>
        <p:txBody>
          <a:bodyPr>
            <a:normAutofit fontScale="92500" lnSpcReduction="10000"/>
          </a:bodyPr>
          <a:lstStyle/>
          <a:p>
            <a:r>
              <a:rPr lang="en-US" sz="1500" b="1" dirty="0">
                <a:solidFill>
                  <a:srgbClr val="FF0000"/>
                </a:solidFill>
              </a:rPr>
              <a:t>Oogenesis</a:t>
            </a:r>
          </a:p>
          <a:p>
            <a:r>
              <a:rPr lang="en-US" sz="1500" dirty="0"/>
              <a:t>The unequal cell division of oogenesis produces one to three polar bodies that later degrade, as well as a single haploid ovum, which is produced only if there is penetration of the secondary oocyte by a </a:t>
            </a:r>
            <a:r>
              <a:rPr lang="sv-SE" sz="1500" dirty="0"/>
              <a:t>sperm cell.</a:t>
            </a:r>
            <a:endParaRPr lang="en-US" sz="1500" dirty="0"/>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266" y="6106291"/>
            <a:ext cx="1051734" cy="751709"/>
          </a:xfrm>
          <a:prstGeom prst="rect">
            <a:avLst/>
          </a:prstGeom>
        </p:spPr>
      </p:pic>
      <p:pic>
        <p:nvPicPr>
          <p:cNvPr id="6" name="Picture 5">
            <a:extLst>
              <a:ext uri="{FF2B5EF4-FFF2-40B4-BE49-F238E27FC236}">
                <a16:creationId xmlns:a16="http://schemas.microsoft.com/office/drawing/2014/main" id="{FE2F4AEB-09F5-5147-9E78-63C6992F9EF3}"/>
              </a:ext>
            </a:extLst>
          </p:cNvPr>
          <p:cNvPicPr>
            <a:picLocks noChangeAspect="1"/>
          </p:cNvPicPr>
          <p:nvPr/>
        </p:nvPicPr>
        <p:blipFill>
          <a:blip r:embed="rId4"/>
          <a:stretch>
            <a:fillRect/>
          </a:stretch>
        </p:blipFill>
        <p:spPr>
          <a:xfrm>
            <a:off x="499830" y="2403202"/>
            <a:ext cx="3368964" cy="2681695"/>
          </a:xfrm>
          <a:prstGeom prst="rect">
            <a:avLst/>
          </a:prstGeom>
        </p:spPr>
      </p:pic>
      <p:sp>
        <p:nvSpPr>
          <p:cNvPr id="9" name="TextBox 8">
            <a:extLst>
              <a:ext uri="{FF2B5EF4-FFF2-40B4-BE49-F238E27FC236}">
                <a16:creationId xmlns:a16="http://schemas.microsoft.com/office/drawing/2014/main" id="{5C13D264-BDA2-1D48-8449-478B9E699AB2}"/>
              </a:ext>
            </a:extLst>
          </p:cNvPr>
          <p:cNvSpPr txBox="1"/>
          <p:nvPr/>
        </p:nvSpPr>
        <p:spPr>
          <a:xfrm>
            <a:off x="749213" y="5084897"/>
            <a:ext cx="3408217" cy="523220"/>
          </a:xfrm>
          <a:prstGeom prst="rect">
            <a:avLst/>
          </a:prstGeom>
          <a:noFill/>
        </p:spPr>
        <p:txBody>
          <a:bodyPr wrap="square" rtlCol="0">
            <a:spAutoFit/>
          </a:bodyPr>
          <a:lstStyle/>
          <a:p>
            <a:r>
              <a:rPr lang="en-US" sz="1400" dirty="0"/>
              <a:t>Eggs available after puberty for fertilization</a:t>
            </a:r>
          </a:p>
          <a:p>
            <a:r>
              <a:rPr lang="en-US" sz="1400" dirty="0"/>
              <a:t>Credit: Infertility Center of St. Louis</a:t>
            </a:r>
          </a:p>
        </p:txBody>
      </p:sp>
    </p:spTree>
    <p:extLst>
      <p:ext uri="{BB962C8B-B14F-4D97-AF65-F5344CB8AC3E}">
        <p14:creationId xmlns:p14="http://schemas.microsoft.com/office/powerpoint/2010/main" val="148326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Down’s Syndrome</a:t>
            </a:r>
          </a:p>
        </p:txBody>
      </p:sp>
      <p:sp>
        <p:nvSpPr>
          <p:cNvPr id="7" name="Text Placeholder 6"/>
          <p:cNvSpPr>
            <a:spLocks noGrp="1"/>
          </p:cNvSpPr>
          <p:nvPr>
            <p:ph type="body" sz="quarter" idx="14"/>
          </p:nvPr>
        </p:nvSpPr>
        <p:spPr>
          <a:xfrm>
            <a:off x="0" y="6423400"/>
            <a:ext cx="10750549" cy="434600"/>
          </a:xfrm>
        </p:spPr>
        <p:txBody>
          <a:bodyPr>
            <a:normAutofit/>
          </a:bodyPr>
          <a:lstStyle/>
          <a:p>
            <a:r>
              <a:rPr lang="en-US" sz="1550" dirty="0"/>
              <a:t>The incidence of having a fetus with trisomy 21 increases dramatically with maternal age.</a:t>
            </a:r>
          </a:p>
        </p:txBody>
      </p:sp>
      <p:pic>
        <p:nvPicPr>
          <p:cNvPr id="6" name="Picture 5" descr="OSX-Stacked-TM-RGB-300dpi-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49" y="6006604"/>
            <a:ext cx="1226434" cy="833592"/>
          </a:xfrm>
          <a:prstGeom prst="rect">
            <a:avLst/>
          </a:prstGeom>
        </p:spPr>
      </p:pic>
      <p:sp>
        <p:nvSpPr>
          <p:cNvPr id="8" name="TextBox 7">
            <a:extLst>
              <a:ext uri="{FF2B5EF4-FFF2-40B4-BE49-F238E27FC236}">
                <a16:creationId xmlns:a16="http://schemas.microsoft.com/office/drawing/2014/main" id="{3280C14A-88D3-424F-9EFB-6A38CC3CACD3}"/>
              </a:ext>
            </a:extLst>
          </p:cNvPr>
          <p:cNvSpPr txBox="1"/>
          <p:nvPr/>
        </p:nvSpPr>
        <p:spPr>
          <a:xfrm>
            <a:off x="1122218" y="4862945"/>
            <a:ext cx="2604655" cy="369332"/>
          </a:xfrm>
          <a:prstGeom prst="rect">
            <a:avLst/>
          </a:prstGeom>
          <a:noFill/>
        </p:spPr>
        <p:txBody>
          <a:bodyPr wrap="square" rtlCol="0">
            <a:spAutoFit/>
          </a:bodyPr>
          <a:lstStyle/>
          <a:p>
            <a:r>
              <a:rPr lang="en-US" dirty="0">
                <a:hlinkClick r:id="rId3"/>
              </a:rPr>
              <a:t>Down’s animation</a:t>
            </a:r>
            <a:endParaRPr lang="en-US" dirty="0"/>
          </a:p>
        </p:txBody>
      </p:sp>
      <p:pic>
        <p:nvPicPr>
          <p:cNvPr id="9" name="Picture Placeholder 10" descr="Figure_13_03_03.jpg">
            <a:extLst>
              <a:ext uri="{FF2B5EF4-FFF2-40B4-BE49-F238E27FC236}">
                <a16:creationId xmlns:a16="http://schemas.microsoft.com/office/drawing/2014/main" id="{FA414C4E-7E82-544E-A991-039F589660BE}"/>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625" r="-635"/>
          <a:stretch/>
        </p:blipFill>
        <p:spPr>
          <a:xfrm>
            <a:off x="4724400" y="724108"/>
            <a:ext cx="6345382" cy="5644481"/>
          </a:xfrm>
        </p:spPr>
      </p:pic>
    </p:spTree>
    <p:extLst>
      <p:ext uri="{BB962C8B-B14F-4D97-AF65-F5344CB8AC3E}">
        <p14:creationId xmlns:p14="http://schemas.microsoft.com/office/powerpoint/2010/main" val="61552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0690-2199-410B-84CF-C71C2112B678}"/>
              </a:ext>
            </a:extLst>
          </p:cNvPr>
          <p:cNvSpPr>
            <a:spLocks noGrp="1"/>
          </p:cNvSpPr>
          <p:nvPr>
            <p:ph type="title"/>
          </p:nvPr>
        </p:nvSpPr>
        <p:spPr/>
        <p:txBody>
          <a:bodyPr/>
          <a:lstStyle/>
          <a:p>
            <a:r>
              <a:rPr lang="en-US" dirty="0"/>
              <a:t>			Reproductive cycle</a:t>
            </a:r>
          </a:p>
        </p:txBody>
      </p:sp>
      <p:sp>
        <p:nvSpPr>
          <p:cNvPr id="3" name="Content Placeholder 2">
            <a:extLst>
              <a:ext uri="{FF2B5EF4-FFF2-40B4-BE49-F238E27FC236}">
                <a16:creationId xmlns:a16="http://schemas.microsoft.com/office/drawing/2014/main" id="{678188B9-C45E-4697-8C9B-CE6E6FA1D458}"/>
              </a:ext>
            </a:extLst>
          </p:cNvPr>
          <p:cNvSpPr>
            <a:spLocks noGrp="1"/>
          </p:cNvSpPr>
          <p:nvPr>
            <p:ph sz="half" idx="1"/>
          </p:nvPr>
        </p:nvSpPr>
        <p:spPr/>
        <p:txBody>
          <a:bodyPr>
            <a:normAutofit fontScale="47500" lnSpcReduction="20000"/>
          </a:bodyPr>
          <a:lstStyle/>
          <a:p>
            <a:pPr marL="0" indent="0">
              <a:buNone/>
            </a:pPr>
            <a:r>
              <a:rPr lang="en-US" dirty="0"/>
              <a:t>The general term female reproductive cycle encompasses the ovarian and uterine cycles, the hormonal changes that regulate them, and cyclical changes in the breasts and the cervix. </a:t>
            </a:r>
          </a:p>
          <a:p>
            <a:pPr marL="0" indent="0">
              <a:buNone/>
            </a:pPr>
            <a:r>
              <a:rPr lang="en-US" dirty="0"/>
              <a:t>	1.  The ovarian cycle is a series of events associated with the maturation of an ovum. </a:t>
            </a:r>
          </a:p>
          <a:p>
            <a:pPr marL="0" indent="0">
              <a:buNone/>
            </a:pPr>
            <a:r>
              <a:rPr lang="en-US" dirty="0"/>
              <a:t>	2.  The uterine (menstrual) cycle involves changes in the endometrium to prepare for the reception of a fertilized ovum. </a:t>
            </a:r>
          </a:p>
          <a:p>
            <a:pPr marL="0" indent="0">
              <a:buNone/>
            </a:pPr>
            <a:r>
              <a:rPr lang="en-US" dirty="0"/>
              <a:t>Hormonal Regulation of the Female Reproductive Cycle </a:t>
            </a:r>
          </a:p>
          <a:p>
            <a:pPr marL="0" indent="0">
              <a:buNone/>
            </a:pPr>
            <a:r>
              <a:rPr lang="en-US" dirty="0"/>
              <a:t>	1.  The menstrual and ovarian cycles are controlled by GnRH from the hypothalamus, which stimulates the release of FSH and LH by the anterior pituitary gland  </a:t>
            </a:r>
          </a:p>
          <a:p>
            <a:pPr marL="0" indent="0">
              <a:buNone/>
            </a:pPr>
            <a:r>
              <a:rPr lang="en-US" dirty="0"/>
              <a:t>	a.  FSH stimulates the initial development of ovarian follicles and secretion of estrogens by the ovaries. </a:t>
            </a:r>
          </a:p>
          <a:p>
            <a:pPr marL="0" indent="0">
              <a:buNone/>
            </a:pPr>
            <a:r>
              <a:rPr lang="en-US" dirty="0"/>
              <a:t>	b.  LH stimulates further development of ovarian follicles, ovulation, and the secretion of estrogens and progesterone by the ovaries. </a:t>
            </a:r>
          </a:p>
          <a:p>
            <a:pPr marL="0" indent="0">
              <a:buNone/>
            </a:pPr>
            <a:endParaRPr lang="en-US" dirty="0"/>
          </a:p>
        </p:txBody>
      </p:sp>
      <p:sp>
        <p:nvSpPr>
          <p:cNvPr id="4" name="Content Placeholder 3">
            <a:extLst>
              <a:ext uri="{FF2B5EF4-FFF2-40B4-BE49-F238E27FC236}">
                <a16:creationId xmlns:a16="http://schemas.microsoft.com/office/drawing/2014/main" id="{53CE0EFB-A87E-471C-8DA3-EE89C10C0578}"/>
              </a:ext>
            </a:extLst>
          </p:cNvPr>
          <p:cNvSpPr>
            <a:spLocks noGrp="1"/>
          </p:cNvSpPr>
          <p:nvPr>
            <p:ph sz="half" idx="2"/>
          </p:nvPr>
        </p:nvSpPr>
        <p:spPr/>
        <p:txBody>
          <a:bodyPr>
            <a:normAutofit fontScale="47500" lnSpcReduction="20000"/>
          </a:bodyPr>
          <a:lstStyle/>
          <a:p>
            <a:pPr marL="0" indent="0">
              <a:buNone/>
            </a:pPr>
            <a:r>
              <a:rPr lang="en-US" dirty="0"/>
              <a:t>At least six different estrogens have been isolated from the plasma of human females, with three in significant quantities: beta-estradiol, estrone, and estriol. </a:t>
            </a:r>
          </a:p>
          <a:p>
            <a:pPr marL="0" indent="0">
              <a:buNone/>
            </a:pPr>
            <a:r>
              <a:rPr lang="en-US" dirty="0"/>
              <a:t>	a.  Estrogens have three main functions: </a:t>
            </a:r>
          </a:p>
          <a:p>
            <a:pPr marL="0" indent="0">
              <a:buNone/>
            </a:pPr>
            <a:r>
              <a:rPr lang="en-US" dirty="0"/>
              <a:t>	1)  Promotion of the development and maintenance of female reproductive structures, secondary sex characteristics, and the breasts. </a:t>
            </a:r>
          </a:p>
          <a:p>
            <a:pPr marL="0" indent="0">
              <a:buNone/>
            </a:pPr>
            <a:r>
              <a:rPr lang="en-US" dirty="0"/>
              <a:t>	2)  Regulation of fluid and electrolyte balance. </a:t>
            </a:r>
          </a:p>
          <a:p>
            <a:pPr marL="0" indent="0">
              <a:buNone/>
            </a:pPr>
            <a:r>
              <a:rPr lang="en-US" dirty="0"/>
              <a:t>	3)  Stimulation of protein synthesis. </a:t>
            </a:r>
          </a:p>
          <a:p>
            <a:pPr marL="0" indent="0">
              <a:buNone/>
            </a:pPr>
            <a:r>
              <a:rPr lang="en-US" dirty="0"/>
              <a:t>	b.  Moderate levels of estrogens in the blood inhibit the release of GnRH by the hypothalamus and secretion of LH and FSH by the anterior pituitary gland. </a:t>
            </a:r>
          </a:p>
          <a:p>
            <a:pPr marL="0" indent="0">
              <a:buNone/>
            </a:pPr>
            <a:r>
              <a:rPr lang="en-US" dirty="0"/>
              <a:t>	3.  Progesterone works with estrogens to prepare the endometrium for implantation and the mammary glands for milk synthesis. </a:t>
            </a:r>
          </a:p>
          <a:p>
            <a:pPr marL="0" indent="0">
              <a:buNone/>
            </a:pPr>
            <a:r>
              <a:rPr lang="en-US" dirty="0"/>
              <a:t>	4.  A small quantity of relaxin is produced monthly to relax the uterus by inhibiting contractions (making it easier for a fertilized ovum to implant in the uterus). During pregnancy, relaxin relaxes the pubic symphysis and helps dilate the uterine cervix to facilitate delivery. </a:t>
            </a:r>
          </a:p>
          <a:p>
            <a:pPr marL="0" indent="0">
              <a:buNone/>
            </a:pPr>
            <a:r>
              <a:rPr lang="en-US" dirty="0"/>
              <a:t>	5.  Inhibin inhibits secretion of FHS and GnRH and, to a lesser extent, LH. It might be important in decreasing secretion of FHS and LH toward the end of the uterine cycle. </a:t>
            </a:r>
          </a:p>
        </p:txBody>
      </p:sp>
    </p:spTree>
    <p:extLst>
      <p:ext uri="{BB962C8B-B14F-4D97-AF65-F5344CB8AC3E}">
        <p14:creationId xmlns:p14="http://schemas.microsoft.com/office/powerpoint/2010/main" val="157128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8549-160D-4A57-9E2E-6B28394DB918}"/>
              </a:ext>
            </a:extLst>
          </p:cNvPr>
          <p:cNvSpPr>
            <a:spLocks noGrp="1"/>
          </p:cNvSpPr>
          <p:nvPr>
            <p:ph type="title"/>
          </p:nvPr>
        </p:nvSpPr>
        <p:spPr/>
        <p:txBody>
          <a:bodyPr/>
          <a:lstStyle/>
          <a:p>
            <a:r>
              <a:rPr lang="en-US" dirty="0"/>
              <a:t>			Phases</a:t>
            </a:r>
          </a:p>
        </p:txBody>
      </p:sp>
      <p:sp>
        <p:nvSpPr>
          <p:cNvPr id="3" name="Content Placeholder 2">
            <a:extLst>
              <a:ext uri="{FF2B5EF4-FFF2-40B4-BE49-F238E27FC236}">
                <a16:creationId xmlns:a16="http://schemas.microsoft.com/office/drawing/2014/main" id="{622290CE-74E2-43DA-8A50-B5FADAF0E15E}"/>
              </a:ext>
            </a:extLst>
          </p:cNvPr>
          <p:cNvSpPr>
            <a:spLocks noGrp="1"/>
          </p:cNvSpPr>
          <p:nvPr>
            <p:ph sz="half" idx="1"/>
          </p:nvPr>
        </p:nvSpPr>
        <p:spPr/>
        <p:txBody>
          <a:bodyPr>
            <a:normAutofit fontScale="32500" lnSpcReduction="20000"/>
          </a:bodyPr>
          <a:lstStyle/>
          <a:p>
            <a:pPr marL="0" indent="0">
              <a:buNone/>
            </a:pPr>
            <a:r>
              <a:rPr lang="en-US" dirty="0"/>
              <a:t>Phases of the Female Reproductive Cycle </a:t>
            </a:r>
          </a:p>
          <a:p>
            <a:pPr marL="0" indent="0">
              <a:buNone/>
            </a:pPr>
            <a:r>
              <a:rPr lang="en-US" dirty="0"/>
              <a:t>	1.  The female reproductive cycle may be divided into three phases  </a:t>
            </a:r>
          </a:p>
          <a:p>
            <a:pPr marL="457200" lvl="1" indent="0">
              <a:buNone/>
            </a:pPr>
            <a:r>
              <a:rPr lang="en-US" dirty="0"/>
              <a:t>	a.  The menstrual cycle (menstruation) lasts for approximately the first 5 days of the cycle. </a:t>
            </a:r>
          </a:p>
          <a:p>
            <a:pPr marL="0" indent="0">
              <a:buNone/>
            </a:pPr>
            <a:r>
              <a:rPr lang="en-US" dirty="0"/>
              <a:t>	1)  During this phase, small secondary follicles in each ovary begin to develop. </a:t>
            </a:r>
          </a:p>
          <a:p>
            <a:pPr marL="0" indent="0">
              <a:buNone/>
            </a:pPr>
            <a:r>
              <a:rPr lang="en-US" dirty="0"/>
              <a:t>	2)  Also during this phase, the stratum functionalis layer of the endometrium is shed, discharging blood, tissue fluid, mucus, and epithelial cells. </a:t>
            </a:r>
          </a:p>
          <a:p>
            <a:pPr marL="0" indent="0">
              <a:buNone/>
            </a:pPr>
            <a:r>
              <a:rPr lang="en-US" dirty="0"/>
              <a:t>	b.  The preovulatory phase, or proliferative phase, is the time between menstruation and ovulation. This phase is more variable in length that the other phases, lasting from days 6-13 in a 28-day cycle.  </a:t>
            </a:r>
          </a:p>
          <a:p>
            <a:pPr marL="0" indent="0">
              <a:buNone/>
            </a:pPr>
            <a:r>
              <a:rPr lang="en-US" dirty="0"/>
              <a:t>	1)  During this phase, primary follicles develop into secondary follicles and a single secondary follicle (occasionally more than one) develops into a vesicular ovarian (Graafian) follicle, or mature follicle. This follicle produces a bulge on the surface of the ovary  </a:t>
            </a:r>
          </a:p>
          <a:p>
            <a:pPr marL="0" indent="0">
              <a:buNone/>
            </a:pPr>
            <a:r>
              <a:rPr lang="en-US" dirty="0"/>
              <a:t>	2)  The dominant follicle continues to increase its estrogen production under the influence of an increasing level of LH  </a:t>
            </a:r>
          </a:p>
          <a:p>
            <a:pPr marL="0" indent="0">
              <a:buNone/>
            </a:pPr>
            <a:r>
              <a:rPr lang="en-US" dirty="0"/>
              <a:t>	3)  During this phase, endometrial repair occurs. </a:t>
            </a:r>
          </a:p>
        </p:txBody>
      </p:sp>
      <p:sp>
        <p:nvSpPr>
          <p:cNvPr id="4" name="Content Placeholder 3">
            <a:extLst>
              <a:ext uri="{FF2B5EF4-FFF2-40B4-BE49-F238E27FC236}">
                <a16:creationId xmlns:a16="http://schemas.microsoft.com/office/drawing/2014/main" id="{2D119B15-FA85-4E34-8F96-84F10E3450F6}"/>
              </a:ext>
            </a:extLst>
          </p:cNvPr>
          <p:cNvSpPr>
            <a:spLocks noGrp="1"/>
          </p:cNvSpPr>
          <p:nvPr>
            <p:ph sz="half" idx="2"/>
          </p:nvPr>
        </p:nvSpPr>
        <p:spPr>
          <a:xfrm>
            <a:off x="6283411" y="1027906"/>
            <a:ext cx="5181600" cy="4351338"/>
          </a:xfrm>
        </p:spPr>
        <p:txBody>
          <a:bodyPr>
            <a:normAutofit fontScale="32500" lnSpcReduction="20000"/>
          </a:bodyPr>
          <a:lstStyle/>
          <a:p>
            <a:pPr marL="0" indent="0">
              <a:buNone/>
            </a:pPr>
            <a:r>
              <a:rPr lang="en-US" dirty="0"/>
              <a:t> Ovulation is the rupture of the vesicular ovarian (Graafian) follicle with release of the secondary oocyte into the pelvic cavity, usually occurring on day 14 in a 28-day cycle. </a:t>
            </a:r>
          </a:p>
          <a:p>
            <a:pPr marL="0" indent="0">
              <a:buNone/>
            </a:pPr>
            <a:r>
              <a:rPr lang="en-US" dirty="0"/>
              <a:t>	1)  The high levels of estrogen during the last part of the preovulatory phase exert a positive feedback on both LH and GnRH to cause ovulation  </a:t>
            </a:r>
          </a:p>
          <a:p>
            <a:pPr marL="0" indent="0">
              <a:buNone/>
            </a:pPr>
            <a:r>
              <a:rPr lang="en-US" dirty="0"/>
              <a:t>	a)  GnRH promotes release of FHS and more LH by the anterior pituitary gland. 	</a:t>
            </a:r>
          </a:p>
          <a:p>
            <a:pPr marL="457200" lvl="1" indent="0">
              <a:buNone/>
            </a:pPr>
            <a:r>
              <a:rPr lang="en-US" dirty="0"/>
              <a:t>	b)  The LH surge brings about the ovulation. </a:t>
            </a:r>
          </a:p>
          <a:p>
            <a:pPr marL="0" indent="0">
              <a:buNone/>
            </a:pPr>
            <a:r>
              <a:rPr lang="en-US" dirty="0"/>
              <a:t>	2)  Following ovulation, the vesicular ovarian follicle collapses (and blood within it forms a clot) to become the corpus hemorrhagicum. The clot is eventually absorbed by the remaining follicle cells. In time, the follicular cells enlarge, change character, and form the corpus luteum, or yellow body, under the influence of LH. Stimulated by LH, the corpus luteum secretes estrogens and progesterone. </a:t>
            </a:r>
          </a:p>
          <a:p>
            <a:pPr marL="0" indent="0">
              <a:buNone/>
            </a:pPr>
            <a:r>
              <a:rPr lang="en-US" dirty="0"/>
              <a:t>	d.  The postovulatory phase is the most constant in duration and lasts from days 15-28 in a 28-day cycle, the time between ovulation and onset of the next menstrual period. </a:t>
            </a:r>
          </a:p>
          <a:p>
            <a:pPr marL="0" indent="0">
              <a:buNone/>
            </a:pPr>
            <a:r>
              <a:rPr lang="en-US" dirty="0"/>
              <a:t>	1)  With reference to the ovaries, this phase of the cycle is also called the luteal phase, during which both estrogen and progesterone are secreted in large quantities by the corpus luteum. </a:t>
            </a:r>
          </a:p>
          <a:p>
            <a:pPr marL="0" indent="0">
              <a:buNone/>
            </a:pPr>
            <a:r>
              <a:rPr lang="en-US" dirty="0"/>
              <a:t>	A)  If fertilization and implantation do not occur, the corpus luteum degenerates and becomes the corpus albicans, or white body. The decreased secretion of progesterone and estrogens then initiates another menstrual phase (uterine and ovarian cycle). </a:t>
            </a:r>
          </a:p>
          <a:p>
            <a:pPr marL="0" indent="0">
              <a:buNone/>
            </a:pPr>
            <a:r>
              <a:rPr lang="en-US" dirty="0"/>
              <a:t>	b)  If fertilization and implantation do occur, the corpus luteum is maintained until the placenta takes over its hormone-producing function. During this time, the corpus luteum, maintained by human chorionic gonadotropin (hCG) from the developing placenta, secretes estrogens and progesterone to support pregnancy and breast development for lactation. Once the placenta begins its secretion, the role of the corpus luteum becomes minor. </a:t>
            </a:r>
          </a:p>
          <a:p>
            <a:pPr marL="0" indent="0">
              <a:buNone/>
            </a:pPr>
            <a:r>
              <a:rPr lang="en-US" dirty="0"/>
              <a:t>	2)  With reference to the uterus, this phase is also called the secretory phase because of the secretory activity of the endometrial glands as the endometrium thickens in anticipation of implantation. </a:t>
            </a:r>
          </a:p>
          <a:p>
            <a:pPr marL="0" indent="0">
              <a:buNone/>
            </a:pPr>
            <a:r>
              <a:rPr lang="en-US" dirty="0"/>
              <a:t>	2.  Menstrual abnormalities include amenorrhea (absence of menstruation), dysmenorrhea (pain associated with menstruation), and abnormal uterine bleeding.  </a:t>
            </a:r>
          </a:p>
          <a:p>
            <a:pPr marL="0" indent="0">
              <a:buNone/>
            </a:pPr>
            <a:endParaRPr lang="en-US" dirty="0"/>
          </a:p>
        </p:txBody>
      </p:sp>
    </p:spTree>
    <p:extLst>
      <p:ext uri="{BB962C8B-B14F-4D97-AF65-F5344CB8AC3E}">
        <p14:creationId xmlns:p14="http://schemas.microsoft.com/office/powerpoint/2010/main" val="93668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dirty="0">
                <a:solidFill>
                  <a:schemeClr val="tx1"/>
                </a:solidFill>
              </a:rPr>
              <a:t>Ovarian Cycle</a:t>
            </a:r>
          </a:p>
        </p:txBody>
      </p:sp>
      <p:sp>
        <p:nvSpPr>
          <p:cNvPr id="90115" name="Rectangle 3"/>
          <p:cNvSpPr>
            <a:spLocks noGrp="1" noChangeArrowheads="1"/>
          </p:cNvSpPr>
          <p:nvPr>
            <p:ph type="body" idx="1"/>
          </p:nvPr>
        </p:nvSpPr>
        <p:spPr/>
        <p:txBody>
          <a:bodyPr/>
          <a:lstStyle/>
          <a:p>
            <a:pPr eaLnBrk="1" hangingPunct="1">
              <a:defRPr/>
            </a:pPr>
            <a:r>
              <a:rPr lang="en-US" dirty="0"/>
              <a:t>Follicular phase</a:t>
            </a:r>
          </a:p>
          <a:p>
            <a:pPr eaLnBrk="1" hangingPunct="1">
              <a:defRPr/>
            </a:pPr>
            <a:endParaRPr lang="en-US" dirty="0"/>
          </a:p>
          <a:p>
            <a:pPr eaLnBrk="1" hangingPunct="1">
              <a:defRPr/>
            </a:pPr>
            <a:r>
              <a:rPr lang="en-US" dirty="0"/>
              <a:t>Ovulation</a:t>
            </a:r>
          </a:p>
          <a:p>
            <a:pPr eaLnBrk="1" hangingPunct="1">
              <a:defRPr/>
            </a:pPr>
            <a:endParaRPr lang="en-US" dirty="0"/>
          </a:p>
          <a:p>
            <a:pPr eaLnBrk="1" hangingPunct="1">
              <a:defRPr/>
            </a:pPr>
            <a:r>
              <a:rPr lang="en-US" dirty="0"/>
              <a:t>Luteal phase</a:t>
            </a:r>
          </a:p>
        </p:txBody>
      </p:sp>
    </p:spTree>
    <p:extLst>
      <p:ext uri="{BB962C8B-B14F-4D97-AF65-F5344CB8AC3E}">
        <p14:creationId xmlns:p14="http://schemas.microsoft.com/office/powerpoint/2010/main" val="176415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400" dirty="0">
                <a:solidFill>
                  <a:schemeClr val="tx1"/>
                </a:solidFill>
              </a:rPr>
              <a:t>The ovarian cycle</a:t>
            </a:r>
          </a:p>
        </p:txBody>
      </p:sp>
      <p:pic>
        <p:nvPicPr>
          <p:cNvPr id="2" name="Picture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08904" y="192036"/>
            <a:ext cx="4354296" cy="6654880"/>
          </a:xfrm>
          <a:prstGeom prst="rect">
            <a:avLst/>
          </a:prstGeom>
        </p:spPr>
      </p:pic>
      <p:sp>
        <p:nvSpPr>
          <p:cNvPr id="14" name="Text Placeholder 13"/>
          <p:cNvSpPr>
            <a:spLocks noGrp="1"/>
          </p:cNvSpPr>
          <p:nvPr>
            <p:ph type="body" sz="quarter" idx="4294967295"/>
          </p:nvPr>
        </p:nvSpPr>
        <p:spPr>
          <a:xfrm>
            <a:off x="201612" y="2777619"/>
            <a:ext cx="3913187" cy="3761727"/>
          </a:xfrm>
          <a:prstGeom prst="rect">
            <a:avLst/>
          </a:prstGeom>
        </p:spPr>
        <p:txBody>
          <a:bodyPr>
            <a:noAutofit/>
          </a:bodyPr>
          <a:lstStyle/>
          <a:p>
            <a:r>
              <a:rPr lang="en-US" sz="1500" b="1" dirty="0">
                <a:solidFill>
                  <a:srgbClr val="FF0000"/>
                </a:solidFill>
              </a:rPr>
              <a:t>Folliculogenesis</a:t>
            </a:r>
          </a:p>
          <a:p>
            <a:pPr marL="342900" indent="-342900">
              <a:buAutoNum type="alphaLcParenBoth"/>
            </a:pPr>
            <a:r>
              <a:rPr lang="en-US" sz="1500" dirty="0"/>
              <a:t>The maturation of a follicle is shown in a clockwise direction proceeding from the primordial follicles. FSH stimulates the growth of a tertiary follicle, and LH stimulates the production of estrogen by granulosa and theca cells. Once the follicle is mature, it ruptures and releases the oocyte. Cells remaining in the follicle then develop into the corpus luteum.</a:t>
            </a:r>
          </a:p>
          <a:p>
            <a:pPr marL="342900" indent="-342900">
              <a:buAutoNum type="alphaLcParenBoth"/>
            </a:pPr>
            <a:r>
              <a:rPr lang="en-US" sz="1500" dirty="0"/>
              <a:t>In this electron micrograph of a secondary follicle, the oocyte, theca cells (thecae folliculi), and developing antrum are clearly visible. EM  ×  1100. (Micrograph provided by the Regents of University of Michigan Medical School © 2012)</a:t>
            </a:r>
            <a:endParaRPr lang="en-US" sz="1500" b="1" dirty="0"/>
          </a:p>
        </p:txBody>
      </p:sp>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9232" y="6033139"/>
            <a:ext cx="1051734" cy="751709"/>
          </a:xfrm>
          <a:prstGeom prst="rect">
            <a:avLst/>
          </a:prstGeom>
        </p:spPr>
      </p:pic>
    </p:spTree>
    <p:extLst>
      <p:ext uri="{BB962C8B-B14F-4D97-AF65-F5344CB8AC3E}">
        <p14:creationId xmlns:p14="http://schemas.microsoft.com/office/powerpoint/2010/main" val="126560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ovulation</a:t>
            </a:r>
          </a:p>
        </p:txBody>
      </p:sp>
      <p:pic>
        <p:nvPicPr>
          <p:cNvPr id="11" name="Picture Placeholder 10" descr="2800_Ovulation.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6232" y="2084832"/>
            <a:ext cx="5995459" cy="3526218"/>
          </a:xfrm>
        </p:spPr>
      </p:pic>
      <p:sp>
        <p:nvSpPr>
          <p:cNvPr id="7" name="Text Placeholder 6"/>
          <p:cNvSpPr>
            <a:spLocks noGrp="1"/>
          </p:cNvSpPr>
          <p:nvPr>
            <p:ph type="body" sz="quarter" idx="4294967295"/>
          </p:nvPr>
        </p:nvSpPr>
        <p:spPr>
          <a:xfrm>
            <a:off x="0" y="5691188"/>
            <a:ext cx="10750550" cy="1166812"/>
          </a:xfrm>
        </p:spPr>
        <p:txBody>
          <a:bodyPr>
            <a:normAutofit/>
          </a:bodyPr>
          <a:lstStyle/>
          <a:p>
            <a:r>
              <a:rPr lang="en-US" sz="1600" b="1" dirty="0">
                <a:solidFill>
                  <a:srgbClr val="FF0000"/>
                </a:solidFill>
              </a:rPr>
              <a:t>Ovulation</a:t>
            </a:r>
          </a:p>
          <a:p>
            <a:r>
              <a:rPr lang="en-US" sz="1600" dirty="0"/>
              <a:t>Following a surge of luteinizing hormone (LH), an oocyte (immature egg cell) will be released into the uterine tube, where it will then be available to be fertilized by a male’s sperm. Ovulation marks the end of the follicular phase of the ovarian cycle and the start of the luteal phase.</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50" y="6004818"/>
            <a:ext cx="1051734" cy="751709"/>
          </a:xfrm>
          <a:prstGeom prst="rect">
            <a:avLst/>
          </a:prstGeom>
        </p:spPr>
      </p:pic>
    </p:spTree>
    <p:extLst>
      <p:ext uri="{BB962C8B-B14F-4D97-AF65-F5344CB8AC3E}">
        <p14:creationId xmlns:p14="http://schemas.microsoft.com/office/powerpoint/2010/main" val="203391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2812_Hormonal_Regulation_of_Ovulation.jpg"/>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t="-6131" b="-6131"/>
          <a:stretch>
            <a:fillRect/>
          </a:stretch>
        </p:blipFill>
        <p:spPr>
          <a:xfrm>
            <a:off x="6054436" y="98462"/>
            <a:ext cx="5098474" cy="6648701"/>
          </a:xfrm>
          <a:prstGeom prst="rect">
            <a:avLst/>
          </a:prstGeom>
        </p:spPr>
      </p:pic>
      <p:sp>
        <p:nvSpPr>
          <p:cNvPr id="5" name="Title 1"/>
          <p:cNvSpPr>
            <a:spLocks noGrp="1"/>
          </p:cNvSpPr>
          <p:nvPr>
            <p:ph type="title"/>
          </p:nvPr>
        </p:nvSpPr>
        <p:spPr/>
        <p:txBody>
          <a:bodyPr>
            <a:normAutofit/>
          </a:bodyPr>
          <a:lstStyle/>
          <a:p>
            <a:r>
              <a:rPr lang="en-US" sz="4000" dirty="0">
                <a:solidFill>
                  <a:schemeClr val="tx1"/>
                </a:solidFill>
              </a:rPr>
              <a:t>Hormonal regulation </a:t>
            </a:r>
            <a:br>
              <a:rPr lang="en-US" sz="4000" dirty="0">
                <a:solidFill>
                  <a:schemeClr val="tx1"/>
                </a:solidFill>
              </a:rPr>
            </a:br>
            <a:r>
              <a:rPr lang="en-US" sz="4000" dirty="0">
                <a:solidFill>
                  <a:schemeClr val="tx1"/>
                </a:solidFill>
              </a:rPr>
              <a:t>of ovulation</a:t>
            </a:r>
          </a:p>
        </p:txBody>
      </p:sp>
      <p:sp>
        <p:nvSpPr>
          <p:cNvPr id="14" name="Text Placeholder 13"/>
          <p:cNvSpPr>
            <a:spLocks noGrp="1"/>
          </p:cNvSpPr>
          <p:nvPr>
            <p:ph idx="1"/>
          </p:nvPr>
        </p:nvSpPr>
        <p:spPr>
          <a:xfrm>
            <a:off x="0" y="5777345"/>
            <a:ext cx="9720071" cy="969818"/>
          </a:xfrm>
          <a:prstGeom prst="rect">
            <a:avLst/>
          </a:prstGeom>
        </p:spPr>
        <p:txBody>
          <a:bodyPr>
            <a:noAutofit/>
          </a:bodyPr>
          <a:lstStyle/>
          <a:p>
            <a:r>
              <a:rPr lang="en-US" sz="1600" b="1" dirty="0">
                <a:solidFill>
                  <a:srgbClr val="FF0000"/>
                </a:solidFill>
              </a:rPr>
              <a:t>Hormonal Regulation of Ovulation</a:t>
            </a:r>
          </a:p>
          <a:p>
            <a:r>
              <a:rPr lang="en-US" sz="1600" dirty="0"/>
              <a:t>The hypothalamus and pituitary gland regulate the ovarian cycle and ovulation. GnRH activates the anterior pituitary to produce LH and FSH, which stimulate the production of estrogen and progesterone by the ovaries.</a:t>
            </a:r>
          </a:p>
        </p:txBody>
      </p:sp>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714" y="5995454"/>
            <a:ext cx="1051734" cy="751709"/>
          </a:xfrm>
          <a:prstGeom prst="rect">
            <a:avLst/>
          </a:prstGeom>
        </p:spPr>
      </p:pic>
    </p:spTree>
    <p:extLst>
      <p:ext uri="{BB962C8B-B14F-4D97-AF65-F5344CB8AC3E}">
        <p14:creationId xmlns:p14="http://schemas.microsoft.com/office/powerpoint/2010/main" val="2088292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dirty="0">
                <a:solidFill>
                  <a:schemeClr val="tx1"/>
                </a:solidFill>
              </a:rPr>
              <a:t>Uterine Cycle</a:t>
            </a:r>
          </a:p>
        </p:txBody>
      </p:sp>
      <p:sp>
        <p:nvSpPr>
          <p:cNvPr id="91139" name="Rectangle 3"/>
          <p:cNvSpPr>
            <a:spLocks noGrp="1" noChangeArrowheads="1"/>
          </p:cNvSpPr>
          <p:nvPr>
            <p:ph type="body" idx="1"/>
          </p:nvPr>
        </p:nvSpPr>
        <p:spPr>
          <a:xfrm>
            <a:off x="1979614" y="1828800"/>
            <a:ext cx="8226425" cy="4267200"/>
          </a:xfrm>
        </p:spPr>
        <p:txBody>
          <a:bodyPr/>
          <a:lstStyle/>
          <a:p>
            <a:pPr eaLnBrk="1" hangingPunct="1">
              <a:defRPr/>
            </a:pPr>
            <a:r>
              <a:rPr lang="en-US" dirty="0"/>
              <a:t>Menstrual stage (menses)</a:t>
            </a:r>
          </a:p>
          <a:p>
            <a:pPr eaLnBrk="1" hangingPunct="1">
              <a:defRPr/>
            </a:pPr>
            <a:endParaRPr lang="en-US" dirty="0"/>
          </a:p>
          <a:p>
            <a:pPr eaLnBrk="1" hangingPunct="1">
              <a:defRPr/>
            </a:pPr>
            <a:r>
              <a:rPr lang="en-US" dirty="0"/>
              <a:t>Pre-ovulatory stage (proliferative)</a:t>
            </a:r>
          </a:p>
          <a:p>
            <a:pPr eaLnBrk="1" hangingPunct="1">
              <a:defRPr/>
            </a:pPr>
            <a:endParaRPr lang="en-US" dirty="0"/>
          </a:p>
          <a:p>
            <a:pPr eaLnBrk="1" hangingPunct="1">
              <a:defRPr/>
            </a:pPr>
            <a:r>
              <a:rPr lang="en-US" dirty="0"/>
              <a:t>Post-ovulatory stage (secretory)</a:t>
            </a:r>
          </a:p>
        </p:txBody>
      </p:sp>
    </p:spTree>
    <p:extLst>
      <p:ext uri="{BB962C8B-B14F-4D97-AF65-F5344CB8AC3E}">
        <p14:creationId xmlns:p14="http://schemas.microsoft.com/office/powerpoint/2010/main" val="131538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600" dirty="0">
                <a:solidFill>
                  <a:schemeClr val="tx1"/>
                </a:solidFill>
              </a:rPr>
              <a:t>Hormones and menstruation</a:t>
            </a:r>
          </a:p>
        </p:txBody>
      </p:sp>
      <p:sp>
        <p:nvSpPr>
          <p:cNvPr id="14" name="Text Placeholder 13"/>
          <p:cNvSpPr>
            <a:spLocks noGrp="1"/>
          </p:cNvSpPr>
          <p:nvPr>
            <p:ph idx="1"/>
          </p:nvPr>
        </p:nvSpPr>
        <p:spPr>
          <a:xfrm>
            <a:off x="1024128" y="2286000"/>
            <a:ext cx="5196563" cy="4023360"/>
          </a:xfrm>
          <a:prstGeom prst="rect">
            <a:avLst/>
          </a:prstGeom>
        </p:spPr>
        <p:txBody>
          <a:bodyPr>
            <a:noAutofit/>
          </a:bodyPr>
          <a:lstStyle/>
          <a:p>
            <a:r>
              <a:rPr lang="en-US" sz="1500" b="1" dirty="0">
                <a:solidFill>
                  <a:srgbClr val="FF0000"/>
                </a:solidFill>
              </a:rPr>
              <a:t>Hormone Levels in Ovarian and Menstrual Cycles</a:t>
            </a:r>
          </a:p>
          <a:p>
            <a:r>
              <a:rPr lang="en-US" sz="1500" dirty="0"/>
              <a:t>The correlation of the hormone levels and their effects on the female reproductive system is shown in this timeline of the ovarian and menstrual cycles. The menstrual cycle begins at day one with the start of menses. Ovulation occurs around day 14 of a 28-day cycle, triggered by the </a:t>
            </a:r>
            <a:r>
              <a:rPr lang="fr-FR" sz="1500" dirty="0"/>
              <a:t>LH surge.</a:t>
            </a:r>
            <a:endParaRPr lang="en-US" sz="1500" b="1" dirty="0"/>
          </a:p>
        </p:txBody>
      </p:sp>
      <p:pic>
        <p:nvPicPr>
          <p:cNvPr id="4" name="Picture Placeholder 3" descr="2814_Correlation_Between_the_Ovarian_and_Menstrual_Cycles.jpg"/>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15794" r="-15794"/>
          <a:stretch>
            <a:fillRect/>
          </a:stretch>
        </p:blipFill>
        <p:spPr>
          <a:xfrm>
            <a:off x="6220691" y="50421"/>
            <a:ext cx="5092121" cy="6637801"/>
          </a:xfrm>
          <a:prstGeom prst="rect">
            <a:avLst/>
          </a:prstGeom>
        </p:spPr>
      </p:pic>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266" y="5933505"/>
            <a:ext cx="1051734" cy="751709"/>
          </a:xfrm>
          <a:prstGeom prst="rect">
            <a:avLst/>
          </a:prstGeom>
        </p:spPr>
      </p:pic>
    </p:spTree>
    <p:extLst>
      <p:ext uri="{BB962C8B-B14F-4D97-AF65-F5344CB8AC3E}">
        <p14:creationId xmlns:p14="http://schemas.microsoft.com/office/powerpoint/2010/main" val="313048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Menopause</a:t>
            </a:r>
          </a:p>
        </p:txBody>
      </p:sp>
      <p:sp>
        <p:nvSpPr>
          <p:cNvPr id="3" name="Content Placeholder 2"/>
          <p:cNvSpPr>
            <a:spLocks noGrp="1"/>
          </p:cNvSpPr>
          <p:nvPr>
            <p:ph idx="1"/>
          </p:nvPr>
        </p:nvSpPr>
        <p:spPr/>
        <p:txBody>
          <a:bodyPr/>
          <a:lstStyle/>
          <a:p>
            <a:r>
              <a:rPr lang="en-US" dirty="0">
                <a:effectLst/>
              </a:rPr>
              <a:t>Cessation of menstruation also known as </a:t>
            </a:r>
            <a:r>
              <a:rPr lang="en-US" b="1" dirty="0">
                <a:effectLst/>
              </a:rPr>
              <a:t>menarche</a:t>
            </a:r>
            <a:r>
              <a:rPr lang="en-US" dirty="0">
                <a:effectLst/>
              </a:rPr>
              <a:t>.</a:t>
            </a:r>
          </a:p>
          <a:p>
            <a:r>
              <a:rPr lang="en-US" dirty="0">
                <a:effectLst/>
              </a:rPr>
              <a:t>Occurs 45-55 years of age.</a:t>
            </a:r>
          </a:p>
          <a:p>
            <a:r>
              <a:rPr lang="en-US" dirty="0">
                <a:effectLst/>
              </a:rPr>
              <a:t>Ovaries fail to respond to FSH and estrogen levels decline.</a:t>
            </a:r>
          </a:p>
          <a:p>
            <a:r>
              <a:rPr lang="en-US" dirty="0">
                <a:effectLst/>
              </a:rPr>
              <a:t>Number of remaining follicles decrease.</a:t>
            </a:r>
          </a:p>
          <a:p>
            <a:r>
              <a:rPr lang="en-US" dirty="0">
                <a:effectLst/>
              </a:rPr>
              <a:t>Regression of organs often occurs.</a:t>
            </a:r>
          </a:p>
          <a:p>
            <a:r>
              <a:rPr lang="en-US" dirty="0">
                <a:effectLst/>
              </a:rPr>
              <a:t>Hot flashes and mood swings common due to hormonal imbalances.</a:t>
            </a:r>
          </a:p>
          <a:p>
            <a:endParaRPr lang="en-US" dirty="0"/>
          </a:p>
        </p:txBody>
      </p:sp>
    </p:spTree>
    <p:extLst>
      <p:ext uri="{BB962C8B-B14F-4D97-AF65-F5344CB8AC3E}">
        <p14:creationId xmlns:p14="http://schemas.microsoft.com/office/powerpoint/2010/main" val="790046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17FC-699B-4BAA-A8F1-5F7EE1B85832}"/>
              </a:ext>
            </a:extLst>
          </p:cNvPr>
          <p:cNvSpPr>
            <a:spLocks noGrp="1"/>
          </p:cNvSpPr>
          <p:nvPr>
            <p:ph type="title"/>
          </p:nvPr>
        </p:nvSpPr>
        <p:spPr/>
        <p:txBody>
          <a:bodyPr/>
          <a:lstStyle/>
          <a:p>
            <a:r>
              <a:rPr lang="en-US" dirty="0"/>
              <a:t>		Sexual Response</a:t>
            </a:r>
          </a:p>
        </p:txBody>
      </p:sp>
      <p:sp>
        <p:nvSpPr>
          <p:cNvPr id="3" name="Content Placeholder 2">
            <a:extLst>
              <a:ext uri="{FF2B5EF4-FFF2-40B4-BE49-F238E27FC236}">
                <a16:creationId xmlns:a16="http://schemas.microsoft.com/office/drawing/2014/main" id="{B66E3B1B-311F-4606-8AA1-F9736E647802}"/>
              </a:ext>
            </a:extLst>
          </p:cNvPr>
          <p:cNvSpPr>
            <a:spLocks noGrp="1"/>
          </p:cNvSpPr>
          <p:nvPr>
            <p:ph idx="1"/>
          </p:nvPr>
        </p:nvSpPr>
        <p:spPr/>
        <p:txBody>
          <a:bodyPr>
            <a:normAutofit fontScale="47500" lnSpcReduction="20000"/>
          </a:bodyPr>
          <a:lstStyle/>
          <a:p>
            <a:pPr marL="0" indent="0">
              <a:buNone/>
            </a:pPr>
            <a:r>
              <a:rPr lang="en-US" dirty="0"/>
              <a:t>THE HUMAN SEXUAL RESPONSE </a:t>
            </a:r>
          </a:p>
          <a:p>
            <a:pPr marL="0" indent="0">
              <a:buNone/>
            </a:pPr>
            <a:r>
              <a:rPr lang="en-US" dirty="0"/>
              <a:t>	A.  Sexual intercourse, or copulation (in humans, called coitus), is the process by which spermatozoa are deposed in the vagina. </a:t>
            </a:r>
          </a:p>
          <a:p>
            <a:pPr marL="0" indent="0">
              <a:buNone/>
            </a:pPr>
            <a:r>
              <a:rPr lang="en-US" dirty="0"/>
              <a:t>	B.  The four stages of human sexual response are related to the physical and physiological states that occur to both men and women during sexual intercourse. </a:t>
            </a:r>
          </a:p>
          <a:p>
            <a:pPr marL="0" indent="0">
              <a:buNone/>
            </a:pPr>
            <a:r>
              <a:rPr lang="en-US" dirty="0"/>
              <a:t>	1.  In the arousal phase parasympathetic impulses pass through the sacral region to cause vasocongestion and secretion by the genitalia. </a:t>
            </a:r>
          </a:p>
          <a:p>
            <a:pPr marL="0" indent="0">
              <a:buNone/>
            </a:pPr>
            <a:r>
              <a:rPr lang="en-US" dirty="0"/>
              <a:t>	a.  Arousal is in response to mental and tactile stimulation. </a:t>
            </a:r>
          </a:p>
          <a:p>
            <a:pPr marL="0" indent="0">
              <a:buNone/>
            </a:pPr>
            <a:r>
              <a:rPr lang="en-US" dirty="0"/>
              <a:t>	b.  There is also increased activity in the cardiovascular, respiratory, and muscular systems. </a:t>
            </a:r>
          </a:p>
          <a:p>
            <a:pPr marL="0" indent="0">
              <a:buNone/>
            </a:pPr>
            <a:r>
              <a:rPr lang="en-US" dirty="0"/>
              <a:t>	2.  The plateau stage is characterized by a “sexual flush” due to cutaneous vasodilation. </a:t>
            </a:r>
          </a:p>
          <a:p>
            <a:pPr marL="0" indent="0">
              <a:buNone/>
            </a:pPr>
            <a:r>
              <a:rPr lang="en-US" dirty="0"/>
              <a:t>	3.  Sympathetic nervous stimulation of the whole body leads to the orgasm stage, accompanied by an intense sensation of pleasure, in addition to rhythmic somatic and smooth muscle contractions. </a:t>
            </a:r>
          </a:p>
          <a:p>
            <a:r>
              <a:rPr lang="en-US" dirty="0"/>
              <a:t>  	4.  The resolution stage occurs as the aroused systems relax. </a:t>
            </a:r>
          </a:p>
          <a:p>
            <a:pPr marL="0" indent="0">
              <a:buNone/>
            </a:pPr>
            <a:r>
              <a:rPr lang="en-US" dirty="0"/>
              <a:t>	C.  The changes of the male in the sex act involve erection, minimal lubrication, and ejaculation, a component of orgasm. </a:t>
            </a:r>
          </a:p>
          <a:p>
            <a:pPr marL="0" indent="0">
              <a:buNone/>
            </a:pPr>
            <a:r>
              <a:rPr lang="en-US" dirty="0"/>
              <a:t>	D.  The female role changes also involve erection, lubrication, and orgasm (climax). </a:t>
            </a:r>
          </a:p>
          <a:p>
            <a:pPr marL="0" indent="0">
              <a:buNone/>
            </a:pPr>
            <a:r>
              <a:rPr lang="en-US" dirty="0"/>
              <a:t>	E.  Erectile dysfunction, previously termed impotence, is the consistent inability of an adult male to ejaculate or to attain or hold an erection long enough for sexual intercourse. </a:t>
            </a:r>
          </a:p>
        </p:txBody>
      </p:sp>
    </p:spTree>
    <p:extLst>
      <p:ext uri="{BB962C8B-B14F-4D97-AF65-F5344CB8AC3E}">
        <p14:creationId xmlns:p14="http://schemas.microsoft.com/office/powerpoint/2010/main" val="4100843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27419" y="465040"/>
            <a:ext cx="10529269" cy="5836044"/>
          </a:xfrm>
        </p:spPr>
      </p:pic>
      <p:sp>
        <p:nvSpPr>
          <p:cNvPr id="2" name="Title 1"/>
          <p:cNvSpPr>
            <a:spLocks noGrp="1"/>
          </p:cNvSpPr>
          <p:nvPr>
            <p:ph type="title" idx="4294967295"/>
          </p:nvPr>
        </p:nvSpPr>
        <p:spPr>
          <a:xfrm>
            <a:off x="0" y="33027"/>
            <a:ext cx="9720263" cy="1059152"/>
          </a:xfrm>
        </p:spPr>
        <p:txBody>
          <a:bodyPr>
            <a:normAutofit/>
          </a:bodyPr>
          <a:lstStyle/>
          <a:p>
            <a:r>
              <a:rPr lang="en-US" sz="2800" dirty="0"/>
              <a:t>Contraceptive Devices</a:t>
            </a:r>
            <a:br>
              <a:rPr lang="en-US" sz="2800" dirty="0"/>
            </a:br>
            <a:endParaRPr lang="en-US" sz="2800" dirty="0"/>
          </a:p>
        </p:txBody>
      </p:sp>
      <p:pic>
        <p:nvPicPr>
          <p:cNvPr id="3" name="Picture 2"/>
          <p:cNvPicPr>
            <a:picLocks noChangeAspect="1"/>
          </p:cNvPicPr>
          <p:nvPr/>
        </p:nvPicPr>
        <p:blipFill>
          <a:blip r:embed="rId3"/>
          <a:stretch>
            <a:fillRect/>
          </a:stretch>
        </p:blipFill>
        <p:spPr>
          <a:xfrm>
            <a:off x="204019" y="831140"/>
            <a:ext cx="1403555" cy="1607491"/>
          </a:xfrm>
          <a:prstGeom prst="rect">
            <a:avLst/>
          </a:prstGeom>
        </p:spPr>
      </p:pic>
      <p:sp>
        <p:nvSpPr>
          <p:cNvPr id="5" name="TextBox 4"/>
          <p:cNvSpPr txBox="1"/>
          <p:nvPr/>
        </p:nvSpPr>
        <p:spPr>
          <a:xfrm>
            <a:off x="102009" y="2334871"/>
            <a:ext cx="1607574" cy="338554"/>
          </a:xfrm>
          <a:prstGeom prst="rect">
            <a:avLst/>
          </a:prstGeom>
          <a:noFill/>
        </p:spPr>
        <p:txBody>
          <a:bodyPr wrap="square" rtlCol="0">
            <a:spAutoFit/>
          </a:bodyPr>
          <a:lstStyle/>
          <a:p>
            <a:r>
              <a:rPr lang="en-US" sz="1600" dirty="0"/>
              <a:t>Female condom</a:t>
            </a:r>
          </a:p>
        </p:txBody>
      </p:sp>
      <p:pic>
        <p:nvPicPr>
          <p:cNvPr id="6" name="Picture 5"/>
          <p:cNvPicPr>
            <a:picLocks noChangeAspect="1"/>
          </p:cNvPicPr>
          <p:nvPr/>
        </p:nvPicPr>
        <p:blipFill>
          <a:blip r:embed="rId4"/>
          <a:stretch>
            <a:fillRect/>
          </a:stretch>
        </p:blipFill>
        <p:spPr>
          <a:xfrm>
            <a:off x="4641899" y="5038219"/>
            <a:ext cx="1588440" cy="953516"/>
          </a:xfrm>
          <a:prstGeom prst="rect">
            <a:avLst/>
          </a:prstGeom>
        </p:spPr>
      </p:pic>
      <p:sp>
        <p:nvSpPr>
          <p:cNvPr id="7" name="TextBox 6"/>
          <p:cNvSpPr txBox="1"/>
          <p:nvPr/>
        </p:nvSpPr>
        <p:spPr>
          <a:xfrm>
            <a:off x="4949690" y="6008388"/>
            <a:ext cx="972857" cy="338554"/>
          </a:xfrm>
          <a:prstGeom prst="rect">
            <a:avLst/>
          </a:prstGeom>
          <a:noFill/>
        </p:spPr>
        <p:txBody>
          <a:bodyPr wrap="square" rtlCol="0">
            <a:spAutoFit/>
          </a:bodyPr>
          <a:lstStyle/>
          <a:p>
            <a:r>
              <a:rPr lang="en-US" sz="1600" dirty="0"/>
              <a:t>Jadelle</a:t>
            </a:r>
          </a:p>
        </p:txBody>
      </p:sp>
      <p:pic>
        <p:nvPicPr>
          <p:cNvPr id="8" name="Picture 7"/>
          <p:cNvPicPr>
            <a:picLocks noChangeAspect="1"/>
          </p:cNvPicPr>
          <p:nvPr/>
        </p:nvPicPr>
        <p:blipFill>
          <a:blip r:embed="rId5"/>
          <a:stretch>
            <a:fillRect/>
          </a:stretch>
        </p:blipFill>
        <p:spPr>
          <a:xfrm>
            <a:off x="1327419" y="5393855"/>
            <a:ext cx="1679423" cy="1392342"/>
          </a:xfrm>
          <a:prstGeom prst="rect">
            <a:avLst/>
          </a:prstGeom>
        </p:spPr>
      </p:pic>
      <p:sp>
        <p:nvSpPr>
          <p:cNvPr id="9" name="TextBox 8"/>
          <p:cNvSpPr txBox="1"/>
          <p:nvPr/>
        </p:nvSpPr>
        <p:spPr>
          <a:xfrm>
            <a:off x="2586285" y="6470361"/>
            <a:ext cx="1607574" cy="338554"/>
          </a:xfrm>
          <a:prstGeom prst="rect">
            <a:avLst/>
          </a:prstGeom>
          <a:noFill/>
        </p:spPr>
        <p:txBody>
          <a:bodyPr wrap="square" rtlCol="0">
            <a:spAutoFit/>
          </a:bodyPr>
          <a:lstStyle/>
          <a:p>
            <a:r>
              <a:rPr lang="en-US" sz="1600" dirty="0"/>
              <a:t>NuvaRing</a:t>
            </a:r>
          </a:p>
        </p:txBody>
      </p:sp>
      <p:sp>
        <p:nvSpPr>
          <p:cNvPr id="10" name="TextBox 9"/>
          <p:cNvSpPr txBox="1"/>
          <p:nvPr/>
        </p:nvSpPr>
        <p:spPr>
          <a:xfrm>
            <a:off x="9199419" y="4976072"/>
            <a:ext cx="2701636" cy="1815882"/>
          </a:xfrm>
          <a:prstGeom prst="rect">
            <a:avLst/>
          </a:prstGeom>
          <a:noFill/>
        </p:spPr>
        <p:txBody>
          <a:bodyPr wrap="square" rtlCol="0">
            <a:spAutoFit/>
          </a:bodyPr>
          <a:lstStyle/>
          <a:p>
            <a:r>
              <a:rPr lang="en-US" sz="1400" b="1" u="sng" dirty="0">
                <a:solidFill>
                  <a:srgbClr val="FF0000"/>
                </a:solidFill>
              </a:rPr>
              <a:t>Failure Rates:</a:t>
            </a:r>
          </a:p>
          <a:p>
            <a:r>
              <a:rPr lang="en-US" sz="1400" dirty="0"/>
              <a:t>Barrier - 15-20%</a:t>
            </a:r>
          </a:p>
          <a:p>
            <a:r>
              <a:rPr lang="en-US" sz="1400" dirty="0"/>
              <a:t>Hormonal (oral, ring) - 8%</a:t>
            </a:r>
          </a:p>
          <a:p>
            <a:r>
              <a:rPr lang="en-US" sz="1400" dirty="0"/>
              <a:t>H (injection) </a:t>
            </a:r>
            <a:r>
              <a:rPr lang="mr-IN" sz="1400" dirty="0"/>
              <a:t>–</a:t>
            </a:r>
            <a:r>
              <a:rPr lang="en-US" sz="1400" dirty="0"/>
              <a:t> 3%</a:t>
            </a:r>
          </a:p>
          <a:p>
            <a:r>
              <a:rPr lang="en-US" sz="1400" dirty="0"/>
              <a:t>H (implant) - &lt;1%</a:t>
            </a:r>
          </a:p>
          <a:p>
            <a:r>
              <a:rPr lang="en-US" sz="1400" dirty="0"/>
              <a:t>NFP </a:t>
            </a:r>
            <a:r>
              <a:rPr lang="mr-IN" sz="1400" dirty="0"/>
              <a:t>–</a:t>
            </a:r>
            <a:r>
              <a:rPr lang="en-US" sz="1400" dirty="0"/>
              <a:t> 12-25%</a:t>
            </a:r>
          </a:p>
          <a:p>
            <a:r>
              <a:rPr lang="en-US" sz="1400" dirty="0"/>
              <a:t>Withdrawal </a:t>
            </a:r>
            <a:r>
              <a:rPr lang="mr-IN" sz="1400" dirty="0"/>
              <a:t>–</a:t>
            </a:r>
            <a:r>
              <a:rPr lang="en-US" sz="1400" dirty="0"/>
              <a:t> 27%</a:t>
            </a:r>
          </a:p>
          <a:p>
            <a:r>
              <a:rPr lang="en-US" sz="1400" dirty="0"/>
              <a:t>Sterilization &lt;1%</a:t>
            </a:r>
          </a:p>
        </p:txBody>
      </p:sp>
      <p:sp>
        <p:nvSpPr>
          <p:cNvPr id="11" name="TextBox 10"/>
          <p:cNvSpPr txBox="1"/>
          <p:nvPr/>
        </p:nvSpPr>
        <p:spPr>
          <a:xfrm>
            <a:off x="6788728" y="2027094"/>
            <a:ext cx="2008908" cy="307777"/>
          </a:xfrm>
          <a:prstGeom prst="rect">
            <a:avLst/>
          </a:prstGeom>
          <a:noFill/>
        </p:spPr>
        <p:txBody>
          <a:bodyPr wrap="square" rtlCol="0">
            <a:spAutoFit/>
          </a:bodyPr>
          <a:lstStyle/>
          <a:p>
            <a:r>
              <a:rPr lang="en-US" sz="1400" dirty="0"/>
              <a:t>Natural Family Planning</a:t>
            </a:r>
          </a:p>
        </p:txBody>
      </p:sp>
    </p:spTree>
    <p:extLst>
      <p:ext uri="{BB962C8B-B14F-4D97-AF65-F5344CB8AC3E}">
        <p14:creationId xmlns:p14="http://schemas.microsoft.com/office/powerpoint/2010/main" val="1351711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BA66-3012-42D3-8FDD-0F918F7B3821}"/>
              </a:ext>
            </a:extLst>
          </p:cNvPr>
          <p:cNvSpPr>
            <a:spLocks noGrp="1"/>
          </p:cNvSpPr>
          <p:nvPr>
            <p:ph type="title"/>
          </p:nvPr>
        </p:nvSpPr>
        <p:spPr/>
        <p:txBody>
          <a:bodyPr/>
          <a:lstStyle/>
          <a:p>
            <a:r>
              <a:rPr lang="en-US" dirty="0"/>
              <a:t>		Birth Control</a:t>
            </a:r>
          </a:p>
        </p:txBody>
      </p:sp>
      <p:sp>
        <p:nvSpPr>
          <p:cNvPr id="4" name="Content Placeholder 3">
            <a:extLst>
              <a:ext uri="{FF2B5EF4-FFF2-40B4-BE49-F238E27FC236}">
                <a16:creationId xmlns:a16="http://schemas.microsoft.com/office/drawing/2014/main" id="{677A409F-EE09-46A2-B5AE-9E2D9B9299AB}"/>
              </a:ext>
            </a:extLst>
          </p:cNvPr>
          <p:cNvSpPr>
            <a:spLocks noGrp="1"/>
          </p:cNvSpPr>
          <p:nvPr>
            <p:ph sz="half" idx="2"/>
          </p:nvPr>
        </p:nvSpPr>
        <p:spPr/>
        <p:txBody>
          <a:bodyPr>
            <a:normAutofit fontScale="40000" lnSpcReduction="20000"/>
          </a:bodyPr>
          <a:lstStyle/>
          <a:p>
            <a:pPr marL="0" indent="0">
              <a:buNone/>
            </a:pPr>
            <a:r>
              <a:rPr lang="en-US" dirty="0"/>
              <a:t>hormonal methods </a:t>
            </a:r>
          </a:p>
          <a:p>
            <a:pPr marL="0" indent="0">
              <a:buNone/>
            </a:pPr>
            <a:r>
              <a:rPr lang="en-US" dirty="0"/>
              <a:t>	a.  oral contraception </a:t>
            </a:r>
          </a:p>
          <a:p>
            <a:pPr marL="0" indent="0">
              <a:buNone/>
            </a:pPr>
            <a:r>
              <a:rPr lang="en-US" dirty="0"/>
              <a:t>	 Birth control pill </a:t>
            </a:r>
          </a:p>
          <a:p>
            <a:pPr marL="0" indent="0">
              <a:buNone/>
            </a:pPr>
            <a:r>
              <a:rPr lang="en-US" dirty="0"/>
              <a:t>	i. Contains hormones to change the way the body works </a:t>
            </a:r>
          </a:p>
          <a:p>
            <a:pPr marL="0" indent="0">
              <a:buNone/>
            </a:pPr>
            <a:r>
              <a:rPr lang="en-US" dirty="0"/>
              <a:t>	ii. Most use combination pills containing a combination of the hormones estrogen and progesterone </a:t>
            </a:r>
          </a:p>
          <a:p>
            <a:pPr marL="0" indent="0">
              <a:buNone/>
            </a:pPr>
            <a:r>
              <a:rPr lang="en-US" dirty="0"/>
              <a:t>	iv. Possible side effects </a:t>
            </a:r>
          </a:p>
          <a:p>
            <a:pPr marL="0" indent="0">
              <a:buNone/>
            </a:pPr>
            <a:r>
              <a:rPr lang="en-US" dirty="0"/>
              <a:t>	1. irregular menstrual bleeding nausea, weight gain, headaches, dizziness, and breast tenderness ,mood changes ,blood clots </a:t>
            </a:r>
          </a:p>
          <a:p>
            <a:pPr marL="0" indent="0">
              <a:buNone/>
            </a:pPr>
            <a:r>
              <a:rPr lang="en-US" dirty="0"/>
              <a:t>	b. Birth control patch </a:t>
            </a:r>
          </a:p>
          <a:p>
            <a:pPr marL="0" indent="0">
              <a:buNone/>
            </a:pPr>
            <a:r>
              <a:rPr lang="en-US" dirty="0"/>
              <a:t>	i. Thin, beige, square patch that sticks to the skin </a:t>
            </a:r>
          </a:p>
          <a:p>
            <a:pPr marL="0" indent="0">
              <a:buNone/>
            </a:pPr>
            <a:r>
              <a:rPr lang="en-US" dirty="0"/>
              <a:t>	ii. It release hormones through the skin into the bloodstream to prevent pregnancy </a:t>
            </a:r>
          </a:p>
          <a:p>
            <a:pPr marL="0" indent="0">
              <a:buNone/>
            </a:pPr>
            <a:r>
              <a:rPr lang="en-US" dirty="0"/>
              <a:t>	iii. The combination of the hormones progesterone and estrogen </a:t>
            </a:r>
          </a:p>
          <a:p>
            <a:pPr marL="0" indent="0">
              <a:buNone/>
            </a:pPr>
            <a:r>
              <a:rPr lang="en-US" dirty="0"/>
              <a:t>	iv. 95% effective Possible side effects </a:t>
            </a:r>
          </a:p>
          <a:p>
            <a:pPr marL="0" indent="0">
              <a:buNone/>
            </a:pPr>
            <a:r>
              <a:rPr lang="en-US" dirty="0"/>
              <a:t>		1. irregular menstrual bleeding  nausea, weight gain, headaches, dizziness, and breast tenderness . mood changes,  blood clots ,skin reactions ,problems with contact lens , menstrual cramps </a:t>
            </a:r>
          </a:p>
        </p:txBody>
      </p:sp>
      <p:sp>
        <p:nvSpPr>
          <p:cNvPr id="6" name="Content Placeholder 5">
            <a:extLst>
              <a:ext uri="{FF2B5EF4-FFF2-40B4-BE49-F238E27FC236}">
                <a16:creationId xmlns:a16="http://schemas.microsoft.com/office/drawing/2014/main" id="{D265FA48-0F2D-4B6D-B3D9-F80ED465B627}"/>
              </a:ext>
            </a:extLst>
          </p:cNvPr>
          <p:cNvSpPr>
            <a:spLocks noGrp="1"/>
          </p:cNvSpPr>
          <p:nvPr>
            <p:ph sz="half" idx="1"/>
          </p:nvPr>
        </p:nvSpPr>
        <p:spPr/>
        <p:txBody>
          <a:bodyPr>
            <a:normAutofit fontScale="40000" lnSpcReduction="20000"/>
          </a:bodyPr>
          <a:lstStyle/>
          <a:p>
            <a:pPr marL="0" indent="0">
              <a:buNone/>
            </a:pPr>
            <a:r>
              <a:rPr lang="en-US" dirty="0"/>
              <a:t>Several methods of birth control are available, each with advantages and disadvantages. </a:t>
            </a:r>
          </a:p>
          <a:p>
            <a:pPr marL="0" indent="0">
              <a:buNone/>
            </a:pPr>
            <a:r>
              <a:rPr lang="en-US" dirty="0"/>
              <a:t>B.  The only method of preventing pregnancy that is 100% reliable is total abstinence, avoidance of sexual intercourse. </a:t>
            </a:r>
          </a:p>
          <a:p>
            <a:pPr marL="0" indent="0">
              <a:buNone/>
            </a:pPr>
            <a:r>
              <a:rPr lang="en-US" dirty="0"/>
              <a:t>C.  Methods of birth control discussed in the text include  </a:t>
            </a:r>
          </a:p>
          <a:p>
            <a:pPr marL="0" indent="0">
              <a:buNone/>
            </a:pPr>
            <a:r>
              <a:rPr lang="en-US" dirty="0"/>
              <a:t>	1.Abstinence </a:t>
            </a:r>
          </a:p>
          <a:p>
            <a:pPr marL="0" indent="0">
              <a:buNone/>
            </a:pPr>
            <a:r>
              <a:rPr lang="en-US" dirty="0"/>
              <a:t>		a. Abstinence is not having sex </a:t>
            </a:r>
          </a:p>
          <a:p>
            <a:pPr marL="0" indent="0">
              <a:buNone/>
            </a:pPr>
            <a:r>
              <a:rPr lang="en-US" dirty="0"/>
              <a:t>		b. 100% effective </a:t>
            </a:r>
          </a:p>
          <a:p>
            <a:pPr marL="0" indent="0">
              <a:buNone/>
            </a:pPr>
            <a:r>
              <a:rPr lang="en-US" dirty="0"/>
              <a:t>	2.  surgical sterilization </a:t>
            </a:r>
          </a:p>
          <a:p>
            <a:pPr marL="0" indent="0">
              <a:buNone/>
            </a:pPr>
            <a:r>
              <a:rPr lang="en-US" dirty="0"/>
              <a:t>		a. vasectomy </a:t>
            </a:r>
          </a:p>
          <a:p>
            <a:pPr marL="0" indent="0">
              <a:buNone/>
            </a:pPr>
            <a:r>
              <a:rPr lang="en-US" dirty="0"/>
              <a:t>		I. the vas deferens are cut and burned </a:t>
            </a:r>
          </a:p>
          <a:p>
            <a:pPr marL="0" indent="0">
              <a:buNone/>
            </a:pPr>
            <a:r>
              <a:rPr lang="en-US" dirty="0"/>
              <a:t>		i. semen is still produced but no sperm </a:t>
            </a:r>
          </a:p>
          <a:p>
            <a:pPr marL="0" indent="0">
              <a:buNone/>
            </a:pPr>
            <a:r>
              <a:rPr lang="en-US" dirty="0"/>
              <a:t>		b. tubal ligation </a:t>
            </a:r>
          </a:p>
          <a:p>
            <a:pPr marL="0" indent="0">
              <a:buNone/>
            </a:pPr>
            <a:r>
              <a:rPr lang="en-US" dirty="0"/>
              <a:t>		i. fallopian tubes are cut and burned </a:t>
            </a:r>
          </a:p>
          <a:p>
            <a:pPr marL="0" indent="0">
              <a:buNone/>
            </a:pPr>
            <a:r>
              <a:rPr lang="en-US" dirty="0"/>
              <a:t>		ii. eggs are still produced but do not reach the </a:t>
            </a:r>
          </a:p>
          <a:p>
            <a:pPr marL="0" indent="0">
              <a:buNone/>
            </a:pPr>
            <a:r>
              <a:rPr lang="en-US" dirty="0"/>
              <a:t>		fallopian tubes  </a:t>
            </a:r>
          </a:p>
          <a:p>
            <a:endParaRPr lang="en-US" dirty="0"/>
          </a:p>
        </p:txBody>
      </p:sp>
    </p:spTree>
    <p:extLst>
      <p:ext uri="{BB962C8B-B14F-4D97-AF65-F5344CB8AC3E}">
        <p14:creationId xmlns:p14="http://schemas.microsoft.com/office/powerpoint/2010/main" val="1903605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A2B9-5487-4F84-98D6-5F7F90CF5A9A}"/>
              </a:ext>
            </a:extLst>
          </p:cNvPr>
          <p:cNvSpPr>
            <a:spLocks noGrp="1"/>
          </p:cNvSpPr>
          <p:nvPr>
            <p:ph type="title"/>
          </p:nvPr>
        </p:nvSpPr>
        <p:spPr/>
        <p:txBody>
          <a:bodyPr/>
          <a:lstStyle/>
          <a:p>
            <a:r>
              <a:rPr lang="en-US" dirty="0"/>
              <a:t>			Birth control</a:t>
            </a:r>
          </a:p>
        </p:txBody>
      </p:sp>
      <p:sp>
        <p:nvSpPr>
          <p:cNvPr id="3" name="Content Placeholder 2">
            <a:extLst>
              <a:ext uri="{FF2B5EF4-FFF2-40B4-BE49-F238E27FC236}">
                <a16:creationId xmlns:a16="http://schemas.microsoft.com/office/drawing/2014/main" id="{2570B0D9-3216-4817-96FA-D40A6D5E816B}"/>
              </a:ext>
            </a:extLst>
          </p:cNvPr>
          <p:cNvSpPr>
            <a:spLocks noGrp="1"/>
          </p:cNvSpPr>
          <p:nvPr>
            <p:ph sz="half" idx="1"/>
          </p:nvPr>
        </p:nvSpPr>
        <p:spPr/>
        <p:txBody>
          <a:bodyPr>
            <a:normAutofit fontScale="47500" lnSpcReduction="20000"/>
          </a:bodyPr>
          <a:lstStyle/>
          <a:p>
            <a:pPr marL="0" indent="0">
              <a:buNone/>
            </a:pPr>
            <a:r>
              <a:rPr lang="en-US" dirty="0"/>
              <a:t>the Norplant implant, </a:t>
            </a:r>
          </a:p>
          <a:p>
            <a:pPr marL="0" indent="0">
              <a:buNone/>
            </a:pPr>
            <a:r>
              <a:rPr lang="en-US" dirty="0"/>
              <a:t>d.  Depo-Provera injection </a:t>
            </a:r>
          </a:p>
          <a:p>
            <a:pPr marL="0" indent="0">
              <a:buNone/>
            </a:pPr>
            <a:r>
              <a:rPr lang="en-US" dirty="0"/>
              <a:t>	i. Long-acting form of progesterone</a:t>
            </a:r>
          </a:p>
          <a:p>
            <a:pPr marL="0" indent="0">
              <a:buNone/>
            </a:pPr>
            <a:r>
              <a:rPr lang="en-US" dirty="0"/>
              <a:t>	 ii. The shot is given in the upper arm or in the buttocks once very 3 months  </a:t>
            </a:r>
          </a:p>
          <a:p>
            <a:pPr marL="0" indent="0">
              <a:buNone/>
            </a:pPr>
            <a:r>
              <a:rPr lang="en-US" dirty="0"/>
              <a:t>	iii. Possible side effects </a:t>
            </a:r>
          </a:p>
          <a:p>
            <a:pPr marL="0" indent="0">
              <a:buNone/>
            </a:pPr>
            <a:r>
              <a:rPr lang="en-US" dirty="0"/>
              <a:t>	1. irregular or no menstrual periods , weight gain, headaches, and breast ,tenderness , depression  </a:t>
            </a:r>
          </a:p>
          <a:p>
            <a:pPr marL="0" indent="0">
              <a:buNone/>
            </a:pPr>
            <a:r>
              <a:rPr lang="en-US" dirty="0"/>
              <a:t>e. the vaginal ring </a:t>
            </a:r>
          </a:p>
          <a:p>
            <a:pPr marL="0" indent="0">
              <a:buNone/>
            </a:pPr>
            <a:r>
              <a:rPr lang="en-US" dirty="0"/>
              <a:t>	i. soft, flexible, doughnut-shaped ring about 2 inches in diameter </a:t>
            </a:r>
          </a:p>
          <a:p>
            <a:pPr marL="0" indent="0">
              <a:buNone/>
            </a:pPr>
            <a:r>
              <a:rPr lang="en-US" dirty="0"/>
              <a:t>	ii. inserted into the vagina , where it slowly releases hormones </a:t>
            </a:r>
          </a:p>
          <a:p>
            <a:pPr marL="0" indent="0">
              <a:buNone/>
            </a:pPr>
            <a:r>
              <a:rPr lang="en-US" dirty="0"/>
              <a:t>	iii. the hormones in the ring control the ovaries and the uterus the cervical mucus is also thickened </a:t>
            </a:r>
          </a:p>
          <a:p>
            <a:pPr marL="0" indent="0">
              <a:buNone/>
            </a:pPr>
            <a:r>
              <a:rPr lang="en-US" dirty="0"/>
              <a:t>	iv. side effects </a:t>
            </a:r>
          </a:p>
          <a:p>
            <a:pPr marL="0" indent="0">
              <a:buNone/>
            </a:pPr>
            <a:r>
              <a:rPr lang="en-US" dirty="0"/>
              <a:t>	1. irregular menstrual bleeding , nausea, weight gain, headaches, ,dizziness, and breast tenderness , mood changes , blood clots ,vaginal irritation or infections ,vaginal discharge ,problems with contact lens </a:t>
            </a:r>
          </a:p>
        </p:txBody>
      </p:sp>
      <p:sp>
        <p:nvSpPr>
          <p:cNvPr id="4" name="Content Placeholder 3">
            <a:extLst>
              <a:ext uri="{FF2B5EF4-FFF2-40B4-BE49-F238E27FC236}">
                <a16:creationId xmlns:a16="http://schemas.microsoft.com/office/drawing/2014/main" id="{FC00D435-B515-4B9B-9C0B-50F8EB9BB66F}"/>
              </a:ext>
            </a:extLst>
          </p:cNvPr>
          <p:cNvSpPr>
            <a:spLocks noGrp="1"/>
          </p:cNvSpPr>
          <p:nvPr>
            <p:ph sz="half" idx="2"/>
          </p:nvPr>
        </p:nvSpPr>
        <p:spPr/>
        <p:txBody>
          <a:bodyPr>
            <a:normAutofit fontScale="47500" lnSpcReduction="20000"/>
          </a:bodyPr>
          <a:lstStyle/>
          <a:p>
            <a:pPr marL="0" indent="0">
              <a:buNone/>
            </a:pPr>
            <a:r>
              <a:rPr lang="en-US" dirty="0"/>
              <a:t>intrauterine devices (IUDs) </a:t>
            </a:r>
          </a:p>
          <a:p>
            <a:pPr marL="0" indent="0">
              <a:buNone/>
            </a:pPr>
            <a:r>
              <a:rPr lang="en-US" dirty="0"/>
              <a:t>	i. A T-shaped piece of plastic about the size of a quarter that is placed inside the uterus </a:t>
            </a:r>
          </a:p>
          <a:p>
            <a:pPr marL="0" indent="0">
              <a:buNone/>
            </a:pPr>
            <a:r>
              <a:rPr lang="en-US" dirty="0"/>
              <a:t>	ii. Two types </a:t>
            </a:r>
          </a:p>
          <a:p>
            <a:pPr marL="0" indent="0">
              <a:buNone/>
            </a:pPr>
            <a:r>
              <a:rPr lang="en-US" dirty="0"/>
              <a:t>	1. one is covered with copper wire </a:t>
            </a:r>
          </a:p>
          <a:p>
            <a:pPr marL="0" indent="0">
              <a:buNone/>
            </a:pPr>
            <a:r>
              <a:rPr lang="en-US" dirty="0"/>
              <a:t>	2. the other is coated with and releases the hormone progesterone </a:t>
            </a:r>
          </a:p>
          <a:p>
            <a:pPr marL="0" indent="0">
              <a:buNone/>
            </a:pPr>
            <a:r>
              <a:rPr lang="en-US" dirty="0"/>
              <a:t>	iii. Possible side effects </a:t>
            </a:r>
          </a:p>
          <a:p>
            <a:pPr marL="0" indent="0">
              <a:buNone/>
            </a:pPr>
            <a:r>
              <a:rPr lang="en-US" dirty="0"/>
              <a:t>	1. spotting between periods ,. heavier periods with more cramps . irregular or loss of periods , expulsion or loss of the IUD . perforation of the uterus, acne, breast tenderness, and nausea </a:t>
            </a:r>
          </a:p>
          <a:p>
            <a:pPr marL="0" indent="0">
              <a:buNone/>
            </a:pPr>
            <a:endParaRPr lang="en-US" dirty="0"/>
          </a:p>
          <a:p>
            <a:pPr marL="0" indent="0">
              <a:buNone/>
            </a:pPr>
            <a:r>
              <a:rPr lang="en-US" dirty="0"/>
              <a:t> Spermicides </a:t>
            </a:r>
          </a:p>
          <a:p>
            <a:pPr marL="0" indent="0">
              <a:buNone/>
            </a:pPr>
            <a:r>
              <a:rPr lang="en-US" dirty="0"/>
              <a:t>	 i.  cream, foam, gel, film and suppositories  </a:t>
            </a:r>
          </a:p>
          <a:p>
            <a:pPr marL="0" indent="0">
              <a:buNone/>
            </a:pPr>
            <a:r>
              <a:rPr lang="en-US" dirty="0"/>
              <a:t>	 ii. contain nonoxynol-9, a chemical that kills sperms </a:t>
            </a:r>
          </a:p>
        </p:txBody>
      </p:sp>
    </p:spTree>
    <p:extLst>
      <p:ext uri="{BB962C8B-B14F-4D97-AF65-F5344CB8AC3E}">
        <p14:creationId xmlns:p14="http://schemas.microsoft.com/office/powerpoint/2010/main" val="1288187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C896-D1AC-4238-ACBF-1F9DBE62249F}"/>
              </a:ext>
            </a:extLst>
          </p:cNvPr>
          <p:cNvSpPr>
            <a:spLocks noGrp="1"/>
          </p:cNvSpPr>
          <p:nvPr>
            <p:ph type="title"/>
          </p:nvPr>
        </p:nvSpPr>
        <p:spPr/>
        <p:txBody>
          <a:bodyPr/>
          <a:lstStyle/>
          <a:p>
            <a:r>
              <a:rPr lang="en-US" dirty="0"/>
              <a:t>				Birth Control</a:t>
            </a:r>
          </a:p>
        </p:txBody>
      </p:sp>
      <p:sp>
        <p:nvSpPr>
          <p:cNvPr id="3" name="Content Placeholder 2">
            <a:extLst>
              <a:ext uri="{FF2B5EF4-FFF2-40B4-BE49-F238E27FC236}">
                <a16:creationId xmlns:a16="http://schemas.microsoft.com/office/drawing/2014/main" id="{54CF5995-53D3-47BD-AE62-526EB4AB6D00}"/>
              </a:ext>
            </a:extLst>
          </p:cNvPr>
          <p:cNvSpPr>
            <a:spLocks noGrp="1"/>
          </p:cNvSpPr>
          <p:nvPr>
            <p:ph sz="half" idx="1"/>
          </p:nvPr>
        </p:nvSpPr>
        <p:spPr/>
        <p:txBody>
          <a:bodyPr>
            <a:normAutofit fontScale="32500" lnSpcReduction="20000"/>
          </a:bodyPr>
          <a:lstStyle/>
          <a:p>
            <a:pPr marL="0" indent="0">
              <a:buNone/>
            </a:pPr>
            <a:r>
              <a:rPr lang="en-US" dirty="0"/>
              <a:t>barrier methods  </a:t>
            </a:r>
          </a:p>
          <a:p>
            <a:pPr marL="0" indent="0">
              <a:buNone/>
            </a:pPr>
            <a:r>
              <a:rPr lang="en-US" dirty="0"/>
              <a:t>condom </a:t>
            </a:r>
          </a:p>
          <a:p>
            <a:pPr marL="0" indent="0">
              <a:buNone/>
            </a:pPr>
            <a:r>
              <a:rPr lang="en-US" dirty="0"/>
              <a:t>	 1.  there are male and female condoms </a:t>
            </a:r>
          </a:p>
          <a:p>
            <a:pPr marL="0" indent="0">
              <a:buNone/>
            </a:pPr>
            <a:r>
              <a:rPr lang="en-US" dirty="0"/>
              <a:t>	 2 .keeps the semen from working </a:t>
            </a:r>
          </a:p>
          <a:p>
            <a:pPr marL="0" indent="0">
              <a:buNone/>
            </a:pPr>
            <a:r>
              <a:rPr lang="en-US" dirty="0"/>
              <a:t>	 3.  possible side effects </a:t>
            </a:r>
          </a:p>
          <a:p>
            <a:pPr marL="0" indent="0">
              <a:buNone/>
            </a:pPr>
            <a:r>
              <a:rPr lang="en-US" dirty="0"/>
              <a:t>	  a. allergy to latex ,irritation of the penis </a:t>
            </a:r>
          </a:p>
          <a:p>
            <a:pPr marL="0" indent="0">
              <a:buNone/>
            </a:pPr>
            <a:r>
              <a:rPr lang="en-US" dirty="0"/>
              <a:t>female condom </a:t>
            </a:r>
          </a:p>
          <a:p>
            <a:pPr marL="0" indent="0">
              <a:buNone/>
            </a:pPr>
            <a:r>
              <a:rPr lang="en-US" dirty="0"/>
              <a:t>	  a. a lubricated polyurethane sheath shaped similar to the male 	condom . The closed end has a flexible ring that is inserted into the 	vagina. </a:t>
            </a:r>
          </a:p>
          <a:p>
            <a:pPr marL="0" indent="0">
              <a:buNone/>
            </a:pPr>
            <a:r>
              <a:rPr lang="en-US" dirty="0"/>
              <a:t>	b. vaginal pouch,  </a:t>
            </a:r>
          </a:p>
          <a:p>
            <a:pPr marL="0" indent="0">
              <a:buNone/>
            </a:pPr>
            <a:r>
              <a:rPr lang="en-US" dirty="0"/>
              <a:t>	c. diaphragm, </a:t>
            </a:r>
          </a:p>
          <a:p>
            <a:pPr marL="0" indent="0">
              <a:buNone/>
            </a:pPr>
            <a:r>
              <a:rPr lang="en-US" dirty="0"/>
              <a:t>	i. dome shaped bowl made of thin, flexible rubber that sit over the 	cervix </a:t>
            </a:r>
          </a:p>
          <a:p>
            <a:pPr marL="0" indent="0">
              <a:buNone/>
            </a:pPr>
            <a:r>
              <a:rPr lang="en-US" dirty="0"/>
              <a:t>	 ii. keeps sperm from entering the uterus </a:t>
            </a:r>
          </a:p>
          <a:p>
            <a:pPr marL="0" indent="0">
              <a:buNone/>
            </a:pPr>
            <a:r>
              <a:rPr lang="en-US" dirty="0"/>
              <a:t>	 iii. possible side effects </a:t>
            </a:r>
          </a:p>
          <a:p>
            <a:pPr marL="0" indent="0">
              <a:buNone/>
            </a:pPr>
            <a:r>
              <a:rPr lang="en-US" dirty="0"/>
              <a:t>	 a. spermicides may irritate the vagina , strong odors ,rubber may cause 	allergies  toxic shock syndrome </a:t>
            </a:r>
          </a:p>
          <a:p>
            <a:pPr marL="0" indent="0">
              <a:buNone/>
            </a:pPr>
            <a:r>
              <a:rPr lang="en-US" dirty="0"/>
              <a:t>cervical cap </a:t>
            </a:r>
          </a:p>
          <a:p>
            <a:pPr marL="0" indent="0">
              <a:buNone/>
            </a:pPr>
            <a:r>
              <a:rPr lang="en-US" dirty="0"/>
              <a:t>	fitted directly over the cervix </a:t>
            </a:r>
          </a:p>
        </p:txBody>
      </p:sp>
      <p:sp>
        <p:nvSpPr>
          <p:cNvPr id="4" name="Content Placeholder 3">
            <a:extLst>
              <a:ext uri="{FF2B5EF4-FFF2-40B4-BE49-F238E27FC236}">
                <a16:creationId xmlns:a16="http://schemas.microsoft.com/office/drawing/2014/main" id="{1A84C084-421A-4ED0-95E0-99BB6BE8837B}"/>
              </a:ext>
            </a:extLst>
          </p:cNvPr>
          <p:cNvSpPr>
            <a:spLocks noGrp="1"/>
          </p:cNvSpPr>
          <p:nvPr>
            <p:ph sz="half" idx="2"/>
          </p:nvPr>
        </p:nvSpPr>
        <p:spPr/>
        <p:txBody>
          <a:bodyPr>
            <a:normAutofit fontScale="32500" lnSpcReduction="20000"/>
          </a:bodyPr>
          <a:lstStyle/>
          <a:p>
            <a:pPr marL="0" indent="0">
              <a:buNone/>
            </a:pPr>
            <a:r>
              <a:rPr lang="en-US" dirty="0"/>
              <a:t>periodic abstinence  </a:t>
            </a:r>
          </a:p>
          <a:p>
            <a:pPr marL="0" indent="0">
              <a:buNone/>
            </a:pPr>
            <a:r>
              <a:rPr lang="en-US" dirty="0"/>
              <a:t>	a. rhythm method </a:t>
            </a:r>
          </a:p>
          <a:p>
            <a:pPr marL="0" indent="0">
              <a:buNone/>
            </a:pPr>
            <a:r>
              <a:rPr lang="en-US" dirty="0"/>
              <a:t>		i. calendar – counting the days till ovulation </a:t>
            </a:r>
          </a:p>
          <a:p>
            <a:pPr marL="0" indent="0">
              <a:buNone/>
            </a:pPr>
            <a:r>
              <a:rPr lang="en-US" dirty="0"/>
              <a:t>		ii. temperature – taking your basal temperature and 		then checking to see a few tenths of a degree of a 		change </a:t>
            </a:r>
          </a:p>
          <a:p>
            <a:pPr marL="0" indent="0">
              <a:buNone/>
            </a:pPr>
            <a:r>
              <a:rPr lang="en-US" dirty="0"/>
              <a:t>		iii. Billings’ method – checking the mucus in the vagina  </a:t>
            </a:r>
          </a:p>
          <a:p>
            <a:pPr marL="0" indent="0">
              <a:buNone/>
            </a:pPr>
            <a:r>
              <a:rPr lang="en-US" dirty="0"/>
              <a:t>coitus interruptus (withdrawal), </a:t>
            </a:r>
          </a:p>
          <a:p>
            <a:pPr marL="0" indent="0">
              <a:buNone/>
            </a:pPr>
            <a:r>
              <a:rPr lang="en-US" dirty="0"/>
              <a:t>	 i. possible pregnancy due to the Cowper’s gland or the Bulbourethral 	gland </a:t>
            </a:r>
          </a:p>
          <a:p>
            <a:pPr marL="0" indent="0">
              <a:buNone/>
            </a:pPr>
            <a:r>
              <a:rPr lang="en-US" dirty="0"/>
              <a:t> induced abortion  </a:t>
            </a:r>
          </a:p>
          <a:p>
            <a:pPr marL="0" indent="0">
              <a:buNone/>
            </a:pPr>
            <a:r>
              <a:rPr lang="en-US" dirty="0"/>
              <a:t>	a. (including the drug RU 486, or mifepristone). </a:t>
            </a:r>
          </a:p>
        </p:txBody>
      </p:sp>
    </p:spTree>
    <p:extLst>
      <p:ext uri="{BB962C8B-B14F-4D97-AF65-F5344CB8AC3E}">
        <p14:creationId xmlns:p14="http://schemas.microsoft.com/office/powerpoint/2010/main" val="1218802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5196"/>
            <a:ext cx="9144000" cy="1143000"/>
          </a:xfrm>
        </p:spPr>
        <p:txBody>
          <a:bodyPr>
            <a:normAutofit/>
          </a:bodyPr>
          <a:lstStyle/>
          <a:p>
            <a:r>
              <a:rPr lang="en-US" sz="3600" dirty="0"/>
              <a:t>STDs – caused by a wide variety of organisms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24382" y="687679"/>
            <a:ext cx="4617493" cy="5979654"/>
          </a:xfrm>
        </p:spPr>
      </p:pic>
      <p:pic>
        <p:nvPicPr>
          <p:cNvPr id="4" name="Picture 3" descr="table_29_04_labeled.jpg"/>
          <p:cNvPicPr>
            <a:picLocks noChangeAspect="1"/>
          </p:cNvPicPr>
          <p:nvPr/>
        </p:nvPicPr>
        <p:blipFill rotWithShape="1">
          <a:blip r:embed="rId4">
            <a:extLst>
              <a:ext uri="{28A0092B-C50C-407E-A947-70E740481C1C}">
                <a14:useLocalDpi xmlns:a14="http://schemas.microsoft.com/office/drawing/2010/main" val="0"/>
              </a:ext>
            </a:extLst>
          </a:blip>
          <a:srcRect b="3669"/>
          <a:stretch/>
        </p:blipFill>
        <p:spPr>
          <a:xfrm>
            <a:off x="0" y="687679"/>
            <a:ext cx="7424382" cy="3948533"/>
          </a:xfrm>
          <a:prstGeom prst="rect">
            <a:avLst/>
          </a:prstGeom>
        </p:spPr>
      </p:pic>
      <p:sp>
        <p:nvSpPr>
          <p:cNvPr id="6" name="TextBox 5"/>
          <p:cNvSpPr txBox="1"/>
          <p:nvPr/>
        </p:nvSpPr>
        <p:spPr>
          <a:xfrm>
            <a:off x="2238233" y="4636212"/>
            <a:ext cx="2513830" cy="369332"/>
          </a:xfrm>
          <a:prstGeom prst="rect">
            <a:avLst/>
          </a:prstGeom>
          <a:noFill/>
        </p:spPr>
        <p:txBody>
          <a:bodyPr wrap="none" rtlCol="0">
            <a:spAutoFit/>
          </a:bodyPr>
          <a:lstStyle/>
          <a:p>
            <a:r>
              <a:rPr lang="en-US" dirty="0"/>
              <a:t>GA Rankings, 2016 (CDC)</a:t>
            </a:r>
          </a:p>
        </p:txBody>
      </p:sp>
      <p:graphicFrame>
        <p:nvGraphicFramePr>
          <p:cNvPr id="7" name="Table 6"/>
          <p:cNvGraphicFramePr>
            <a:graphicFrameLocks noGrp="1"/>
          </p:cNvGraphicFramePr>
          <p:nvPr/>
        </p:nvGraphicFramePr>
        <p:xfrm>
          <a:off x="478860" y="5005544"/>
          <a:ext cx="6032575" cy="1852036"/>
        </p:xfrm>
        <a:graphic>
          <a:graphicData uri="http://schemas.openxmlformats.org/drawingml/2006/table">
            <a:tbl>
              <a:tblPr firstRow="1" bandRow="1">
                <a:tableStyleId>{5C22544A-7EE6-4342-B048-85BDC9FD1C3A}</a:tableStyleId>
              </a:tblPr>
              <a:tblGrid>
                <a:gridCol w="2160580">
                  <a:extLst>
                    <a:ext uri="{9D8B030D-6E8A-4147-A177-3AD203B41FA5}">
                      <a16:colId xmlns:a16="http://schemas.microsoft.com/office/drawing/2014/main" val="20000"/>
                    </a:ext>
                  </a:extLst>
                </a:gridCol>
                <a:gridCol w="855707">
                  <a:extLst>
                    <a:ext uri="{9D8B030D-6E8A-4147-A177-3AD203B41FA5}">
                      <a16:colId xmlns:a16="http://schemas.microsoft.com/office/drawing/2014/main" val="20001"/>
                    </a:ext>
                  </a:extLst>
                </a:gridCol>
                <a:gridCol w="1508144">
                  <a:extLst>
                    <a:ext uri="{9D8B030D-6E8A-4147-A177-3AD203B41FA5}">
                      <a16:colId xmlns:a16="http://schemas.microsoft.com/office/drawing/2014/main" val="20002"/>
                    </a:ext>
                  </a:extLst>
                </a:gridCol>
                <a:gridCol w="1508144">
                  <a:extLst>
                    <a:ext uri="{9D8B030D-6E8A-4147-A177-3AD203B41FA5}">
                      <a16:colId xmlns:a16="http://schemas.microsoft.com/office/drawing/2014/main" val="20003"/>
                    </a:ext>
                  </a:extLst>
                </a:gridCol>
              </a:tblGrid>
              <a:tr h="419476">
                <a:tc>
                  <a:txBody>
                    <a:bodyPr/>
                    <a:lstStyle/>
                    <a:p>
                      <a:r>
                        <a:rPr lang="en-US" sz="1400" dirty="0"/>
                        <a:t>Disease</a:t>
                      </a:r>
                    </a:p>
                  </a:txBody>
                  <a:tcPr/>
                </a:tc>
                <a:tc>
                  <a:txBody>
                    <a:bodyPr/>
                    <a:lstStyle/>
                    <a:p>
                      <a:r>
                        <a:rPr lang="en-US" sz="1400" dirty="0"/>
                        <a:t>Ranking</a:t>
                      </a:r>
                    </a:p>
                  </a:txBody>
                  <a:tcPr/>
                </a:tc>
                <a:tc>
                  <a:txBody>
                    <a:bodyPr/>
                    <a:lstStyle/>
                    <a:p>
                      <a:r>
                        <a:rPr lang="en-US" sz="1400" dirty="0"/>
                        <a:t>Cases</a:t>
                      </a:r>
                    </a:p>
                  </a:txBody>
                  <a:tcPr/>
                </a:tc>
                <a:tc>
                  <a:txBody>
                    <a:bodyPr/>
                    <a:lstStyle/>
                    <a:p>
                      <a:r>
                        <a:rPr lang="en-US" sz="1400" dirty="0"/>
                        <a:t>Rate per 100,000</a:t>
                      </a:r>
                    </a:p>
                  </a:txBody>
                  <a:tcPr/>
                </a:tc>
                <a:extLst>
                  <a:ext uri="{0D108BD9-81ED-4DB2-BD59-A6C34878D82A}">
                    <a16:rowId xmlns:a16="http://schemas.microsoft.com/office/drawing/2014/main" val="10000"/>
                  </a:ext>
                </a:extLst>
              </a:tr>
              <a:tr h="239700">
                <a:tc>
                  <a:txBody>
                    <a:bodyPr/>
                    <a:lstStyle/>
                    <a:p>
                      <a:r>
                        <a:rPr lang="en-US" sz="1400" dirty="0"/>
                        <a:t>Chlamydia</a:t>
                      </a:r>
                    </a:p>
                  </a:txBody>
                  <a:tcPr/>
                </a:tc>
                <a:tc>
                  <a:txBody>
                    <a:bodyPr/>
                    <a:lstStyle/>
                    <a:p>
                      <a:r>
                        <a:rPr lang="en-US" sz="1400" dirty="0"/>
                        <a:t>5</a:t>
                      </a:r>
                    </a:p>
                  </a:txBody>
                  <a:tcPr/>
                </a:tc>
                <a:tc>
                  <a:txBody>
                    <a:bodyPr/>
                    <a:lstStyle/>
                    <a:p>
                      <a:r>
                        <a:rPr lang="en-US" sz="1400" dirty="0"/>
                        <a:t>62,776</a:t>
                      </a:r>
                    </a:p>
                  </a:txBody>
                  <a:tcPr/>
                </a:tc>
                <a:tc>
                  <a:txBody>
                    <a:bodyPr/>
                    <a:lstStyle/>
                    <a:p>
                      <a:r>
                        <a:rPr lang="en-US" sz="1400" dirty="0"/>
                        <a:t>614.6</a:t>
                      </a:r>
                    </a:p>
                  </a:txBody>
                  <a:tcPr/>
                </a:tc>
                <a:extLst>
                  <a:ext uri="{0D108BD9-81ED-4DB2-BD59-A6C34878D82A}">
                    <a16:rowId xmlns:a16="http://schemas.microsoft.com/office/drawing/2014/main" val="10001"/>
                  </a:ext>
                </a:extLst>
              </a:tr>
              <a:tr h="239700">
                <a:tc>
                  <a:txBody>
                    <a:bodyPr/>
                    <a:lstStyle/>
                    <a:p>
                      <a:r>
                        <a:rPr lang="en-US" sz="1400" dirty="0"/>
                        <a:t>Gonorrhea</a:t>
                      </a:r>
                    </a:p>
                  </a:txBody>
                  <a:tcPr/>
                </a:tc>
                <a:tc>
                  <a:txBody>
                    <a:bodyPr/>
                    <a:lstStyle/>
                    <a:p>
                      <a:r>
                        <a:rPr lang="en-US" sz="1400" dirty="0"/>
                        <a:t>3</a:t>
                      </a:r>
                    </a:p>
                  </a:txBody>
                  <a:tcPr/>
                </a:tc>
                <a:tc>
                  <a:txBody>
                    <a:bodyPr/>
                    <a:lstStyle/>
                    <a:p>
                      <a:r>
                        <a:rPr lang="en-US" sz="1400" dirty="0"/>
                        <a:t>20,553</a:t>
                      </a:r>
                    </a:p>
                  </a:txBody>
                  <a:tcPr/>
                </a:tc>
                <a:tc>
                  <a:txBody>
                    <a:bodyPr/>
                    <a:lstStyle/>
                    <a:p>
                      <a:r>
                        <a:rPr lang="en-US" sz="1400" dirty="0"/>
                        <a:t>201.2</a:t>
                      </a:r>
                    </a:p>
                  </a:txBody>
                  <a:tcPr/>
                </a:tc>
                <a:extLst>
                  <a:ext uri="{0D108BD9-81ED-4DB2-BD59-A6C34878D82A}">
                    <a16:rowId xmlns:a16="http://schemas.microsoft.com/office/drawing/2014/main" val="10002"/>
                  </a:ext>
                </a:extLst>
              </a:tr>
              <a:tr h="419476">
                <a:tc>
                  <a:txBody>
                    <a:bodyPr/>
                    <a:lstStyle/>
                    <a:p>
                      <a:r>
                        <a:rPr lang="en-US" sz="1400" dirty="0"/>
                        <a:t>Syphilis (primary/secondary)</a:t>
                      </a:r>
                    </a:p>
                  </a:txBody>
                  <a:tcPr/>
                </a:tc>
                <a:tc>
                  <a:txBody>
                    <a:bodyPr/>
                    <a:lstStyle/>
                    <a:p>
                      <a:r>
                        <a:rPr lang="en-US" sz="1400" dirty="0"/>
                        <a:t>4</a:t>
                      </a:r>
                    </a:p>
                  </a:txBody>
                  <a:tcPr/>
                </a:tc>
                <a:tc>
                  <a:txBody>
                    <a:bodyPr/>
                    <a:lstStyle/>
                    <a:p>
                      <a:r>
                        <a:rPr lang="en-US" sz="1400" dirty="0"/>
                        <a:t>1350</a:t>
                      </a:r>
                    </a:p>
                  </a:txBody>
                  <a:tcPr/>
                </a:tc>
                <a:tc>
                  <a:txBody>
                    <a:bodyPr/>
                    <a:lstStyle/>
                    <a:p>
                      <a:r>
                        <a:rPr lang="en-US" sz="1400" dirty="0"/>
                        <a:t>13.2</a:t>
                      </a:r>
                    </a:p>
                  </a:txBody>
                  <a:tcPr/>
                </a:tc>
                <a:extLst>
                  <a:ext uri="{0D108BD9-81ED-4DB2-BD59-A6C34878D82A}">
                    <a16:rowId xmlns:a16="http://schemas.microsoft.com/office/drawing/2014/main" val="10003"/>
                  </a:ext>
                </a:extLst>
              </a:tr>
              <a:tr h="239700">
                <a:tc>
                  <a:txBody>
                    <a:bodyPr/>
                    <a:lstStyle/>
                    <a:p>
                      <a:r>
                        <a:rPr lang="en-US" sz="1400" dirty="0"/>
                        <a:t>Syphilis (congenital)</a:t>
                      </a:r>
                    </a:p>
                  </a:txBody>
                  <a:tcPr/>
                </a:tc>
                <a:tc>
                  <a:txBody>
                    <a:bodyPr/>
                    <a:lstStyle/>
                    <a:p>
                      <a:r>
                        <a:rPr lang="en-US" sz="1400" dirty="0"/>
                        <a:t>9</a:t>
                      </a:r>
                    </a:p>
                  </a:txBody>
                  <a:tcPr/>
                </a:tc>
                <a:tc>
                  <a:txBody>
                    <a:bodyPr/>
                    <a:lstStyle/>
                    <a:p>
                      <a:r>
                        <a:rPr lang="en-US" sz="1400" dirty="0"/>
                        <a:t>21</a:t>
                      </a:r>
                    </a:p>
                  </a:txBody>
                  <a:tcPr/>
                </a:tc>
                <a:tc>
                  <a:txBody>
                    <a:bodyPr/>
                    <a:lstStyle/>
                    <a:p>
                      <a:r>
                        <a:rPr lang="en-US" sz="1400" dirty="0"/>
                        <a:t>16.0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617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7815-238B-40BB-968B-4FFDC1249B95}"/>
              </a:ext>
            </a:extLst>
          </p:cNvPr>
          <p:cNvSpPr>
            <a:spLocks noGrp="1"/>
          </p:cNvSpPr>
          <p:nvPr>
            <p:ph type="title"/>
          </p:nvPr>
        </p:nvSpPr>
        <p:spPr/>
        <p:txBody>
          <a:bodyPr/>
          <a:lstStyle/>
          <a:p>
            <a:r>
              <a:rPr lang="en-US" dirty="0"/>
              <a:t>			Reproduction</a:t>
            </a:r>
          </a:p>
        </p:txBody>
      </p:sp>
      <p:sp>
        <p:nvSpPr>
          <p:cNvPr id="3" name="Content Placeholder 2">
            <a:extLst>
              <a:ext uri="{FF2B5EF4-FFF2-40B4-BE49-F238E27FC236}">
                <a16:creationId xmlns:a16="http://schemas.microsoft.com/office/drawing/2014/main" id="{56C64CA3-5D13-4F59-8555-2329B1E8A51E}"/>
              </a:ext>
            </a:extLst>
          </p:cNvPr>
          <p:cNvSpPr>
            <a:spLocks noGrp="1"/>
          </p:cNvSpPr>
          <p:nvPr>
            <p:ph idx="1"/>
          </p:nvPr>
        </p:nvSpPr>
        <p:spPr/>
        <p:txBody>
          <a:bodyPr>
            <a:normAutofit fontScale="92500"/>
          </a:bodyPr>
          <a:lstStyle/>
          <a:p>
            <a:pPr marL="0" indent="0">
              <a:buNone/>
            </a:pPr>
            <a:r>
              <a:rPr lang="en-US" dirty="0"/>
              <a:t> Sexual reproduction is a process in which organisms produce offspring by means of germ cells called gametes.  </a:t>
            </a:r>
          </a:p>
          <a:p>
            <a:pPr marL="0" indent="0">
              <a:buNone/>
            </a:pPr>
            <a:r>
              <a:rPr lang="en-US" dirty="0"/>
              <a:t>The organs of reproduction are grouped as gonads (produce gametes and secrete hormones), ducts (transport, receive, and store gametes), and accessory sex glands (produce materials that support gametes). </a:t>
            </a:r>
          </a:p>
          <a:p>
            <a:pPr marL="0" indent="0">
              <a:buNone/>
            </a:pPr>
            <a:r>
              <a:rPr lang="en-US" dirty="0"/>
              <a:t>Gynecology is the specialized branch of medicine concerned with the </a:t>
            </a:r>
          </a:p>
          <a:p>
            <a:pPr marL="0" indent="0">
              <a:buNone/>
            </a:pPr>
            <a:r>
              <a:rPr lang="en-US" dirty="0"/>
              <a:t>diagnosis and treatment of diseases of the female reproductive system. </a:t>
            </a:r>
          </a:p>
          <a:p>
            <a:pPr marL="0" indent="0">
              <a:buNone/>
            </a:pPr>
            <a:r>
              <a:rPr lang="en-US" dirty="0"/>
              <a:t>Urology is the study of the urinary system but also includes diagnosis and treatment of diseases and disorders of the male reproductive system</a:t>
            </a:r>
          </a:p>
        </p:txBody>
      </p:sp>
    </p:spTree>
    <p:extLst>
      <p:ext uri="{BB962C8B-B14F-4D97-AF65-F5344CB8AC3E}">
        <p14:creationId xmlns:p14="http://schemas.microsoft.com/office/powerpoint/2010/main" val="808299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38607" cy="1499616"/>
          </a:xfrm>
        </p:spPr>
        <p:txBody>
          <a:bodyPr/>
          <a:lstStyle/>
          <a:p>
            <a:r>
              <a:rPr lang="en-US" dirty="0"/>
              <a:t>Male and female embryological development</a:t>
            </a:r>
          </a:p>
        </p:txBody>
      </p:sp>
      <p:sp>
        <p:nvSpPr>
          <p:cNvPr id="3" name="Content Placeholder 2"/>
          <p:cNvSpPr>
            <a:spLocks noGrp="1"/>
          </p:cNvSpPr>
          <p:nvPr>
            <p:ph idx="1"/>
          </p:nvPr>
        </p:nvSpPr>
        <p:spPr>
          <a:xfrm>
            <a:off x="7327947" y="5971309"/>
            <a:ext cx="4406854" cy="484909"/>
          </a:xfrm>
        </p:spPr>
        <p:txBody>
          <a:bodyPr>
            <a:normAutofit fontScale="70000" lnSpcReduction="20000"/>
          </a:bodyPr>
          <a:lstStyle/>
          <a:p>
            <a:r>
              <a:rPr lang="en-US" dirty="0">
                <a:hlinkClick r:id="rId2"/>
              </a:rPr>
              <a:t>Male and female development video</a:t>
            </a:r>
            <a:endParaRPr lang="en-US" dirty="0"/>
          </a:p>
        </p:txBody>
      </p:sp>
      <p:sp>
        <p:nvSpPr>
          <p:cNvPr id="4" name="TextBox 3"/>
          <p:cNvSpPr txBox="1"/>
          <p:nvPr/>
        </p:nvSpPr>
        <p:spPr>
          <a:xfrm>
            <a:off x="1024128" y="2576945"/>
            <a:ext cx="5695327" cy="2031325"/>
          </a:xfrm>
          <a:prstGeom prst="rect">
            <a:avLst/>
          </a:prstGeom>
          <a:noFill/>
        </p:spPr>
        <p:txBody>
          <a:bodyPr wrap="square" rtlCol="0">
            <a:spAutoFit/>
          </a:bodyPr>
          <a:lstStyle/>
          <a:p>
            <a:pPr marL="285750" indent="-285750">
              <a:buClr>
                <a:schemeClr val="accent3"/>
              </a:buClr>
              <a:buFont typeface="Arial" charset="0"/>
              <a:buChar char="•"/>
            </a:pPr>
            <a:r>
              <a:rPr lang="en-US" dirty="0"/>
              <a:t>All fertilized eggs will become female without the addition of the gene from the SRY.</a:t>
            </a:r>
          </a:p>
          <a:p>
            <a:pPr marL="285750" indent="-285750">
              <a:buClr>
                <a:schemeClr val="accent3"/>
              </a:buClr>
              <a:buFont typeface="Arial" charset="0"/>
              <a:buChar char="•"/>
            </a:pPr>
            <a:r>
              <a:rPr lang="en-US" dirty="0"/>
              <a:t>Certain tissue has </a:t>
            </a:r>
            <a:r>
              <a:rPr lang="en-US" b="1" dirty="0"/>
              <a:t>bipotential </a:t>
            </a:r>
          </a:p>
          <a:p>
            <a:pPr marL="285750" indent="-285750">
              <a:buClr>
                <a:schemeClr val="accent3"/>
              </a:buClr>
              <a:buFont typeface="Arial" charset="0"/>
              <a:buChar char="•"/>
            </a:pPr>
            <a:r>
              <a:rPr lang="en-US" dirty="0"/>
              <a:t>Other reproductive structures are developed from embryological ducts (uterus, uterine tubes and part of vagina; epididymis, ductus deferens, and seminal vesicles) </a:t>
            </a:r>
          </a:p>
        </p:txBody>
      </p:sp>
    </p:spTree>
    <p:extLst>
      <p:ext uri="{BB962C8B-B14F-4D97-AF65-F5344CB8AC3E}">
        <p14:creationId xmlns:p14="http://schemas.microsoft.com/office/powerpoint/2010/main" val="244528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9F56-9F8D-4C99-A148-39E7E7FF6BE8}"/>
              </a:ext>
            </a:extLst>
          </p:cNvPr>
          <p:cNvSpPr>
            <a:spLocks noGrp="1"/>
          </p:cNvSpPr>
          <p:nvPr>
            <p:ph type="title"/>
          </p:nvPr>
        </p:nvSpPr>
        <p:spPr/>
        <p:txBody>
          <a:bodyPr/>
          <a:lstStyle/>
          <a:p>
            <a:r>
              <a:rPr lang="en-US" dirty="0"/>
              <a:t>   AGING AND THE REPRODUCTIVE SYSTEMS </a:t>
            </a:r>
            <a:br>
              <a:rPr lang="en-US" dirty="0"/>
            </a:br>
            <a:endParaRPr lang="en-US" dirty="0"/>
          </a:p>
        </p:txBody>
      </p:sp>
      <p:sp>
        <p:nvSpPr>
          <p:cNvPr id="3" name="Content Placeholder 2">
            <a:extLst>
              <a:ext uri="{FF2B5EF4-FFF2-40B4-BE49-F238E27FC236}">
                <a16:creationId xmlns:a16="http://schemas.microsoft.com/office/drawing/2014/main" id="{4F4D9C22-A9AF-4759-937C-1B6E7A07D1C2}"/>
              </a:ext>
            </a:extLst>
          </p:cNvPr>
          <p:cNvSpPr>
            <a:spLocks noGrp="1"/>
          </p:cNvSpPr>
          <p:nvPr>
            <p:ph idx="1"/>
          </p:nvPr>
        </p:nvSpPr>
        <p:spPr/>
        <p:txBody>
          <a:bodyPr>
            <a:normAutofit fontScale="62500" lnSpcReduction="20000"/>
          </a:bodyPr>
          <a:lstStyle/>
          <a:p>
            <a:pPr marL="0" indent="0">
              <a:buNone/>
            </a:pPr>
            <a:r>
              <a:rPr lang="en-US" dirty="0"/>
              <a:t>A.  Puberty refers to the period of time when secondary sexual characteristics begin to develop and the potential for sexual reproduction is reached. </a:t>
            </a:r>
          </a:p>
          <a:p>
            <a:pPr marL="0" indent="0">
              <a:buNone/>
            </a:pPr>
            <a:r>
              <a:rPr lang="en-US" dirty="0"/>
              <a:t>B.  In females, the reproductive cycle normally occurs once each month from menarche, the first menses, to menopause, the last menses. </a:t>
            </a:r>
          </a:p>
          <a:p>
            <a:pPr marL="0" indent="0">
              <a:buNone/>
            </a:pPr>
            <a:r>
              <a:rPr lang="en-US" dirty="0"/>
              <a:t>	1.  Between the ages of 40 and 50 the ovaries become less responsive to the stimulation of gonadotropic hormones from the anterior pituitary. As a result, estrogen and progesterone production decline, and follicles do not undergo normal development. </a:t>
            </a:r>
          </a:p>
          <a:p>
            <a:pPr marL="0" indent="0">
              <a:buNone/>
            </a:pPr>
            <a:r>
              <a:rPr lang="en-US" dirty="0"/>
              <a:t>	2.  In addition to the symptoms of menopause, such as hot flashes, copious sweating, headache, vaginal dryness, depression, weight gain, and emotional fluctuations, with age females also experience increased incidence of osteoporosis, uterine cancer, and breast cancer. </a:t>
            </a:r>
          </a:p>
          <a:p>
            <a:pPr marL="0" indent="0">
              <a:buNone/>
            </a:pPr>
            <a:r>
              <a:rPr lang="en-US" dirty="0"/>
              <a:t>C.  In males, declining reproduction function is more subtle, with males often retaining reproductive capacity into their 80s or 90s. </a:t>
            </a:r>
          </a:p>
          <a:p>
            <a:pPr marL="0" indent="0">
              <a:buNone/>
            </a:pPr>
            <a:r>
              <a:rPr lang="en-US" dirty="0"/>
              <a:t>	1.  In males, decreasing levels of testosterone decrease muscle strength, sexual desire, and viable sperm. </a:t>
            </a:r>
          </a:p>
          <a:p>
            <a:pPr marL="0" indent="0">
              <a:buNone/>
            </a:pPr>
            <a:r>
              <a:rPr lang="en-US" dirty="0"/>
              <a:t>	2.  Prostate disorders are increasingly common with age, particularly benign hypertrophy</a:t>
            </a:r>
          </a:p>
        </p:txBody>
      </p:sp>
    </p:spTree>
    <p:extLst>
      <p:ext uri="{BB962C8B-B14F-4D97-AF65-F5344CB8AC3E}">
        <p14:creationId xmlns:p14="http://schemas.microsoft.com/office/powerpoint/2010/main" val="2853042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78F6-5E68-4BD9-B4D3-80849FF35D58}"/>
              </a:ext>
            </a:extLst>
          </p:cNvPr>
          <p:cNvSpPr>
            <a:spLocks noGrp="1"/>
          </p:cNvSpPr>
          <p:nvPr>
            <p:ph type="title"/>
          </p:nvPr>
        </p:nvSpPr>
        <p:spPr/>
        <p:txBody>
          <a:bodyPr/>
          <a:lstStyle/>
          <a:p>
            <a:r>
              <a:rPr lang="en-US" dirty="0"/>
              <a:t>			Development</a:t>
            </a:r>
          </a:p>
        </p:txBody>
      </p:sp>
      <p:sp>
        <p:nvSpPr>
          <p:cNvPr id="3" name="Content Placeholder 2">
            <a:extLst>
              <a:ext uri="{FF2B5EF4-FFF2-40B4-BE49-F238E27FC236}">
                <a16:creationId xmlns:a16="http://schemas.microsoft.com/office/drawing/2014/main" id="{B69E8BCC-F7ED-4F60-877C-C5DD316F148A}"/>
              </a:ext>
            </a:extLst>
          </p:cNvPr>
          <p:cNvSpPr>
            <a:spLocks noGrp="1"/>
          </p:cNvSpPr>
          <p:nvPr>
            <p:ph idx="1"/>
          </p:nvPr>
        </p:nvSpPr>
        <p:spPr/>
        <p:txBody>
          <a:bodyPr/>
          <a:lstStyle/>
          <a:p>
            <a:pPr marL="0" indent="0">
              <a:buNone/>
            </a:pPr>
            <a:r>
              <a:rPr lang="en-US" dirty="0"/>
              <a:t>DEVELOPMENTAL ANATOMY OF THE REPRODUCTIVE SYSTEMS </a:t>
            </a:r>
          </a:p>
          <a:p>
            <a:pPr marL="0" indent="0">
              <a:buNone/>
            </a:pPr>
            <a:r>
              <a:rPr lang="en-US" dirty="0"/>
              <a:t>	A.  The gonads develop from intermediate mesoderm and are differentiated into ovaries or testes by about the seventh week of fetal development  </a:t>
            </a:r>
          </a:p>
          <a:p>
            <a:pPr marL="0" indent="0">
              <a:buNone/>
            </a:pPr>
            <a:r>
              <a:rPr lang="en-US" dirty="0"/>
              <a:t>	B.  The external genitalia develop from the genital tubercle . </a:t>
            </a:r>
          </a:p>
          <a:p>
            <a:pPr marL="0" indent="0">
              <a:buNone/>
            </a:pPr>
            <a:r>
              <a:rPr lang="en-US" dirty="0"/>
              <a:t> 	C.  Deficiency of 5-alpha-reductase results in a female external appearance at birth, but the development of male characteristics at puberty</a:t>
            </a:r>
          </a:p>
        </p:txBody>
      </p:sp>
    </p:spTree>
    <p:extLst>
      <p:ext uri="{BB962C8B-B14F-4D97-AF65-F5344CB8AC3E}">
        <p14:creationId xmlns:p14="http://schemas.microsoft.com/office/powerpoint/2010/main" val="2285462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puberty</a:t>
            </a:r>
          </a:p>
        </p:txBody>
      </p:sp>
      <p:pic>
        <p:nvPicPr>
          <p:cNvPr id="2" name="Picture Placeholder 1" descr="2817_Hormones_of_Puberty.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6382" y="365074"/>
            <a:ext cx="6435145" cy="5943651"/>
          </a:xfrm>
        </p:spPr>
      </p:pic>
      <p:sp>
        <p:nvSpPr>
          <p:cNvPr id="7" name="Text Placeholder 6"/>
          <p:cNvSpPr>
            <a:spLocks noGrp="1"/>
          </p:cNvSpPr>
          <p:nvPr>
            <p:ph type="body" sz="quarter" idx="4294967295"/>
          </p:nvPr>
        </p:nvSpPr>
        <p:spPr>
          <a:xfrm>
            <a:off x="0" y="5926487"/>
            <a:ext cx="10750550" cy="931513"/>
          </a:xfrm>
        </p:spPr>
        <p:txBody>
          <a:bodyPr>
            <a:normAutofit/>
          </a:bodyPr>
          <a:lstStyle/>
          <a:p>
            <a:r>
              <a:rPr lang="en-US" sz="1600" b="1" dirty="0">
                <a:solidFill>
                  <a:srgbClr val="FF0000"/>
                </a:solidFill>
              </a:rPr>
              <a:t>Hormones of Puberty</a:t>
            </a:r>
          </a:p>
          <a:p>
            <a:r>
              <a:rPr lang="en-US" sz="1600" dirty="0">
                <a:solidFill>
                  <a:schemeClr val="tx1"/>
                </a:solidFill>
              </a:rPr>
              <a:t>During puberty, the release of LH and FSH from the anterior pituitary stimulates the gonads to produce sex hormones in both male and female adolescents.</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2251" y="6016388"/>
            <a:ext cx="1051734" cy="751709"/>
          </a:xfrm>
          <a:prstGeom prst="rect">
            <a:avLst/>
          </a:prstGeom>
        </p:spPr>
      </p:pic>
    </p:spTree>
    <p:extLst>
      <p:ext uri="{BB962C8B-B14F-4D97-AF65-F5344CB8AC3E}">
        <p14:creationId xmlns:p14="http://schemas.microsoft.com/office/powerpoint/2010/main" val="1275660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dirty="0">
                <a:solidFill>
                  <a:schemeClr val="tx1"/>
                </a:solidFill>
              </a:rPr>
              <a:t>Homeostatic Imbalances</a:t>
            </a:r>
          </a:p>
        </p:txBody>
      </p:sp>
      <p:sp>
        <p:nvSpPr>
          <p:cNvPr id="73732" name="Rectangle 4"/>
          <p:cNvSpPr>
            <a:spLocks noGrp="1" noChangeArrowheads="1"/>
          </p:cNvSpPr>
          <p:nvPr>
            <p:ph type="body" sz="half" idx="1"/>
          </p:nvPr>
        </p:nvSpPr>
        <p:spPr>
          <a:xfrm>
            <a:off x="1905000" y="1600200"/>
            <a:ext cx="4419600" cy="4497388"/>
          </a:xfrm>
        </p:spPr>
        <p:txBody>
          <a:bodyPr/>
          <a:lstStyle/>
          <a:p>
            <a:pPr eaLnBrk="1" hangingPunct="1">
              <a:defRPr/>
            </a:pPr>
            <a:r>
              <a:rPr lang="en-US" sz="2400" dirty="0"/>
              <a:t>Testicular cancer</a:t>
            </a:r>
          </a:p>
          <a:p>
            <a:pPr eaLnBrk="1" hangingPunct="1">
              <a:defRPr/>
            </a:pPr>
            <a:r>
              <a:rPr lang="en-US" sz="2400" dirty="0"/>
              <a:t>Prostate cancer</a:t>
            </a:r>
          </a:p>
          <a:p>
            <a:pPr eaLnBrk="1" hangingPunct="1">
              <a:defRPr/>
            </a:pPr>
            <a:r>
              <a:rPr lang="en-US" sz="2400" dirty="0"/>
              <a:t>Cryptorchidism</a:t>
            </a:r>
          </a:p>
          <a:p>
            <a:pPr eaLnBrk="1" hangingPunct="1">
              <a:defRPr/>
            </a:pPr>
            <a:r>
              <a:rPr lang="en-US" sz="2400" dirty="0"/>
              <a:t>Impotence</a:t>
            </a:r>
          </a:p>
          <a:p>
            <a:pPr eaLnBrk="1" hangingPunct="1">
              <a:defRPr/>
            </a:pPr>
            <a:r>
              <a:rPr lang="en-US" sz="2400" dirty="0"/>
              <a:t>Pelvic inflammatory disease</a:t>
            </a:r>
          </a:p>
          <a:p>
            <a:pPr eaLnBrk="1" hangingPunct="1">
              <a:defRPr/>
            </a:pPr>
            <a:r>
              <a:rPr lang="en-US" sz="2400" dirty="0"/>
              <a:t>Ovarian cancer</a:t>
            </a:r>
          </a:p>
          <a:p>
            <a:pPr eaLnBrk="1" hangingPunct="1">
              <a:defRPr/>
            </a:pPr>
            <a:r>
              <a:rPr lang="en-US" sz="2400" dirty="0"/>
              <a:t>Cervical cancer</a:t>
            </a:r>
          </a:p>
          <a:p>
            <a:pPr eaLnBrk="1" hangingPunct="1">
              <a:defRPr/>
            </a:pPr>
            <a:r>
              <a:rPr lang="en-US" sz="2400" dirty="0"/>
              <a:t>Breast cancer</a:t>
            </a:r>
          </a:p>
        </p:txBody>
      </p:sp>
      <p:sp>
        <p:nvSpPr>
          <p:cNvPr id="73733" name="Rectangle 5"/>
          <p:cNvSpPr>
            <a:spLocks noGrp="1" noChangeArrowheads="1"/>
          </p:cNvSpPr>
          <p:nvPr>
            <p:ph type="body" sz="half" idx="2"/>
          </p:nvPr>
        </p:nvSpPr>
        <p:spPr>
          <a:xfrm>
            <a:off x="6324600" y="1600200"/>
            <a:ext cx="4191000" cy="4497388"/>
          </a:xfrm>
        </p:spPr>
        <p:txBody>
          <a:bodyPr/>
          <a:lstStyle/>
          <a:p>
            <a:pPr eaLnBrk="1" hangingPunct="1">
              <a:defRPr/>
            </a:pPr>
            <a:r>
              <a:rPr lang="en-US" sz="2400" dirty="0"/>
              <a:t>Sexually transmitted diseases</a:t>
            </a:r>
          </a:p>
          <a:p>
            <a:pPr lvl="1" eaLnBrk="1" hangingPunct="1">
              <a:defRPr/>
            </a:pPr>
            <a:r>
              <a:rPr lang="en-US" sz="2000" dirty="0"/>
              <a:t>Gonorrhea</a:t>
            </a:r>
          </a:p>
          <a:p>
            <a:pPr lvl="1" eaLnBrk="1" hangingPunct="1">
              <a:defRPr/>
            </a:pPr>
            <a:r>
              <a:rPr lang="en-US" sz="2000" dirty="0"/>
              <a:t>Syphilis</a:t>
            </a:r>
          </a:p>
          <a:p>
            <a:pPr lvl="1" eaLnBrk="1" hangingPunct="1">
              <a:defRPr/>
            </a:pPr>
            <a:r>
              <a:rPr lang="en-US" sz="2000" dirty="0"/>
              <a:t>Chlamydia</a:t>
            </a:r>
          </a:p>
          <a:p>
            <a:pPr lvl="1" eaLnBrk="1" hangingPunct="1">
              <a:defRPr/>
            </a:pPr>
            <a:r>
              <a:rPr lang="en-US" sz="2000" dirty="0"/>
              <a:t>Genital warts</a:t>
            </a:r>
          </a:p>
          <a:p>
            <a:pPr lvl="1" eaLnBrk="1" hangingPunct="1">
              <a:defRPr/>
            </a:pPr>
            <a:r>
              <a:rPr lang="en-US" sz="2000" dirty="0"/>
              <a:t>Genital herpes</a:t>
            </a:r>
          </a:p>
          <a:p>
            <a:pPr eaLnBrk="1" hangingPunct="1">
              <a:defRPr/>
            </a:pPr>
            <a:r>
              <a:rPr lang="en-US" sz="2400" dirty="0"/>
              <a:t>Amenorrhea</a:t>
            </a:r>
          </a:p>
          <a:p>
            <a:pPr eaLnBrk="1" hangingPunct="1">
              <a:defRPr/>
            </a:pPr>
            <a:r>
              <a:rPr lang="en-US" sz="2400" dirty="0"/>
              <a:t>Dysmenorrhea</a:t>
            </a:r>
          </a:p>
          <a:p>
            <a:pPr eaLnBrk="1" hangingPunct="1">
              <a:defRPr/>
            </a:pPr>
            <a:r>
              <a:rPr lang="en-US" sz="2400" dirty="0"/>
              <a:t>Endometriosis</a:t>
            </a:r>
          </a:p>
        </p:txBody>
      </p:sp>
    </p:spTree>
    <p:extLst>
      <p:ext uri="{BB962C8B-B14F-4D97-AF65-F5344CB8AC3E}">
        <p14:creationId xmlns:p14="http://schemas.microsoft.com/office/powerpoint/2010/main" val="1964394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2815_Development_of_Cervical_Cancer.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0478" y="1294508"/>
            <a:ext cx="9132042" cy="4932238"/>
          </a:xfrm>
        </p:spPr>
      </p:pic>
      <p:sp>
        <p:nvSpPr>
          <p:cNvPr id="5" name="Title 4"/>
          <p:cNvSpPr>
            <a:spLocks noGrp="1"/>
          </p:cNvSpPr>
          <p:nvPr>
            <p:ph type="title"/>
          </p:nvPr>
        </p:nvSpPr>
        <p:spPr/>
        <p:txBody>
          <a:bodyPr/>
          <a:lstStyle/>
          <a:p>
            <a:r>
              <a:rPr lang="en-US" dirty="0"/>
              <a:t>Cervical cancer</a:t>
            </a:r>
          </a:p>
        </p:txBody>
      </p:sp>
      <p:sp>
        <p:nvSpPr>
          <p:cNvPr id="7" name="Text Placeholder 6"/>
          <p:cNvSpPr>
            <a:spLocks noGrp="1"/>
          </p:cNvSpPr>
          <p:nvPr>
            <p:ph type="body" sz="quarter" idx="4294967295"/>
          </p:nvPr>
        </p:nvSpPr>
        <p:spPr>
          <a:xfrm>
            <a:off x="-6350" y="5926486"/>
            <a:ext cx="10750550" cy="931514"/>
          </a:xfrm>
        </p:spPr>
        <p:txBody>
          <a:bodyPr>
            <a:normAutofit/>
          </a:bodyPr>
          <a:lstStyle/>
          <a:p>
            <a:r>
              <a:rPr lang="en-US" sz="1600" b="1" dirty="0">
                <a:solidFill>
                  <a:srgbClr val="FF0000"/>
                </a:solidFill>
              </a:rPr>
              <a:t>Development of Cervical Cancer</a:t>
            </a:r>
          </a:p>
          <a:p>
            <a:r>
              <a:rPr lang="en-US" sz="1600" dirty="0"/>
              <a:t>In most cases, cells infected with the HPV virus heal on their own. In some cases, however, the virus continues to spread and becomes an invasive cancer.</a:t>
            </a:r>
            <a:endParaRPr lang="en-US" sz="1600" dirty="0">
              <a:solidFill>
                <a:srgbClr val="6CB255"/>
              </a:solidFill>
            </a:endParaRP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200" y="6016388"/>
            <a:ext cx="1051734" cy="751709"/>
          </a:xfrm>
          <a:prstGeom prst="rect">
            <a:avLst/>
          </a:prstGeom>
        </p:spPr>
      </p:pic>
    </p:spTree>
    <p:extLst>
      <p:ext uri="{BB962C8B-B14F-4D97-AF65-F5344CB8AC3E}">
        <p14:creationId xmlns:p14="http://schemas.microsoft.com/office/powerpoint/2010/main" val="1493299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8C16-1AA2-4565-AF00-6790810C93F5}"/>
              </a:ext>
            </a:extLst>
          </p:cNvPr>
          <p:cNvSpPr>
            <a:spLocks noGrp="1"/>
          </p:cNvSpPr>
          <p:nvPr>
            <p:ph type="title"/>
          </p:nvPr>
        </p:nvSpPr>
        <p:spPr/>
        <p:txBody>
          <a:bodyPr/>
          <a:lstStyle/>
          <a:p>
            <a:r>
              <a:rPr lang="en-US" dirty="0"/>
              <a:t>		Sexually transmitted diseases</a:t>
            </a:r>
          </a:p>
        </p:txBody>
      </p:sp>
      <p:sp>
        <p:nvSpPr>
          <p:cNvPr id="3" name="Content Placeholder 2">
            <a:extLst>
              <a:ext uri="{FF2B5EF4-FFF2-40B4-BE49-F238E27FC236}">
                <a16:creationId xmlns:a16="http://schemas.microsoft.com/office/drawing/2014/main" id="{97FF593E-3980-4E26-ACC7-F9F602780FA7}"/>
              </a:ext>
            </a:extLst>
          </p:cNvPr>
          <p:cNvSpPr>
            <a:spLocks noGrp="1"/>
          </p:cNvSpPr>
          <p:nvPr>
            <p:ph sz="half" idx="1"/>
          </p:nvPr>
        </p:nvSpPr>
        <p:spPr/>
        <p:txBody>
          <a:bodyPr>
            <a:normAutofit fontScale="40000" lnSpcReduction="20000"/>
          </a:bodyPr>
          <a:lstStyle/>
          <a:p>
            <a:pPr marL="0" indent="0">
              <a:buNone/>
            </a:pPr>
            <a:r>
              <a:rPr lang="en-US" dirty="0"/>
              <a:t>Sexually transmitted diseases (STDs) are disease spread by sexual contact and include chlamydia, gonorrhea, syphilis, and genital herpes. </a:t>
            </a:r>
          </a:p>
          <a:p>
            <a:pPr marL="0" indent="0">
              <a:buNone/>
            </a:pPr>
            <a:r>
              <a:rPr lang="en-US" dirty="0"/>
              <a:t>	1.  Chlamydia is a STD caused by the bacterium Chlamydia trachomatis. At present chlamydia is the most prevalent and one of the most damaging of the STDs. </a:t>
            </a:r>
          </a:p>
          <a:p>
            <a:pPr marL="0" indent="0">
              <a:buNone/>
            </a:pPr>
            <a:r>
              <a:rPr lang="en-US" dirty="0"/>
              <a:t>	a.  In most cases, the initial infection is asymptomatic and difficult to recognize clinically. </a:t>
            </a:r>
          </a:p>
          <a:p>
            <a:pPr marL="0" indent="0">
              <a:buNone/>
            </a:pPr>
            <a:r>
              <a:rPr lang="en-US" dirty="0"/>
              <a:t>	b.  In males, urethritis is the principal result. </a:t>
            </a:r>
          </a:p>
          <a:p>
            <a:pPr marL="0" indent="0">
              <a:buNone/>
            </a:pPr>
            <a:r>
              <a:rPr lang="en-US" dirty="0"/>
              <a:t>	c.  In females, urethritis may spread through the reproductive tract and develop into inflammation of the uterine tubes, which increases the risk of ectopic pregnancy and sterility. </a:t>
            </a:r>
          </a:p>
          <a:p>
            <a:pPr marL="0" indent="0">
              <a:buNone/>
            </a:pPr>
            <a:r>
              <a:rPr lang="en-US" dirty="0"/>
              <a:t>	2.  Gonorrhea (“clap”) is an infectious STD that affects primarily the mucous membrane of the urogenital tract, the rectum, and occasionally the eyes. The disease is caused by the bacterium </a:t>
            </a:r>
            <a:r>
              <a:rPr lang="en-US" i="1" dirty="0"/>
              <a:t>Neisseria gonorrhoreae</a:t>
            </a:r>
            <a:r>
              <a:rPr lang="en-US" dirty="0"/>
              <a:t>. </a:t>
            </a:r>
          </a:p>
          <a:p>
            <a:pPr marL="0" indent="0">
              <a:buNone/>
            </a:pPr>
            <a:r>
              <a:rPr lang="en-US" dirty="0"/>
              <a:t>	a.  Males usually suffer inflammation of the urethra with pus and painful urination. </a:t>
            </a:r>
          </a:p>
          <a:p>
            <a:pPr marL="0" indent="0">
              <a:buNone/>
            </a:pPr>
            <a:r>
              <a:rPr lang="en-US" dirty="0"/>
              <a:t>	b.  In females, infection may occur in the urethra, vagina, and cervix, and their may be a discharge of pus. However, infected females often harbor the disease without any symptoms until it has progressed to a more advanced stage. If the uterine tubes become involved, pelvic inflammation may follow, often causing sterility and occasionally causing peritonitis. </a:t>
            </a:r>
          </a:p>
          <a:p>
            <a:pPr marL="0" indent="0">
              <a:buNone/>
            </a:pPr>
            <a:r>
              <a:rPr lang="en-US" dirty="0"/>
              <a:t>	c.  If the bacteria are transmitted to the eyes of a newborn in the birth canal, blindness can result. Administration of a 1% silver nitrate solution or penicillin or erythromycin in the neonate’s eyes prevents infection.</a:t>
            </a:r>
          </a:p>
        </p:txBody>
      </p:sp>
      <p:sp>
        <p:nvSpPr>
          <p:cNvPr id="4" name="Content Placeholder 3">
            <a:extLst>
              <a:ext uri="{FF2B5EF4-FFF2-40B4-BE49-F238E27FC236}">
                <a16:creationId xmlns:a16="http://schemas.microsoft.com/office/drawing/2014/main" id="{19E0DA38-2F50-4D78-B55B-D3F6EEA716AD}"/>
              </a:ext>
            </a:extLst>
          </p:cNvPr>
          <p:cNvSpPr>
            <a:spLocks noGrp="1"/>
          </p:cNvSpPr>
          <p:nvPr>
            <p:ph sz="half" idx="2"/>
          </p:nvPr>
        </p:nvSpPr>
        <p:spPr/>
        <p:txBody>
          <a:bodyPr>
            <a:normAutofit fontScale="40000" lnSpcReduction="20000"/>
          </a:bodyPr>
          <a:lstStyle/>
          <a:p>
            <a:pPr marL="0" indent="0">
              <a:buNone/>
            </a:pPr>
            <a:r>
              <a:rPr lang="en-US" dirty="0"/>
              <a:t>Syphilis is an STD caused by the bacterium Treponema pallidum. </a:t>
            </a:r>
          </a:p>
          <a:p>
            <a:pPr marL="0" indent="0">
              <a:buNone/>
            </a:pPr>
            <a:r>
              <a:rPr lang="en-US" dirty="0"/>
              <a:t>	a.  It is acquired through sexual contact, exchange of blood, or transmitted through the placenta to a fetus. </a:t>
            </a:r>
          </a:p>
          <a:p>
            <a:pPr marL="0" indent="0">
              <a:buNone/>
            </a:pPr>
            <a:r>
              <a:rPr lang="en-US" dirty="0"/>
              <a:t>	b.  The disease progresses through several stages: primary, secondary, latent, and tertiary. </a:t>
            </a:r>
          </a:p>
          <a:p>
            <a:pPr marL="0" indent="0">
              <a:buNone/>
            </a:pPr>
            <a:r>
              <a:rPr lang="en-US" dirty="0"/>
              <a:t>	1)  During the primary stage, the chief symptom is a painless open sore, called a chanker. </a:t>
            </a:r>
          </a:p>
          <a:p>
            <a:pPr marL="0" indent="0">
              <a:buNone/>
            </a:pPr>
            <a:r>
              <a:rPr lang="en-US" dirty="0"/>
              <a:t>	2)  A skin rash, fever, and aches in the joints usher in the secondary stage: a systemic infection. </a:t>
            </a:r>
          </a:p>
          <a:p>
            <a:pPr marL="0" indent="0">
              <a:buNone/>
            </a:pPr>
            <a:r>
              <a:rPr lang="en-US" dirty="0"/>
              <a:t>	3)  The tertiary stage occurs when signs of organ degeneration appear. </a:t>
            </a:r>
          </a:p>
          <a:p>
            <a:pPr marL="0" indent="0">
              <a:buNone/>
            </a:pPr>
            <a:r>
              <a:rPr lang="en-US" dirty="0"/>
              <a:t>	4.  Genital herpes is an incurable STD caused by the type II herpes simplex virus (HSV-2). </a:t>
            </a:r>
          </a:p>
          <a:p>
            <a:pPr marL="0" indent="0">
              <a:buNone/>
            </a:pPr>
            <a:r>
              <a:rPr lang="en-US" dirty="0"/>
              <a:t>	a.  HSV-2 causes genital infections such as painful blisters on the prepuce, glans penis, and penile shaft in males and on the vulva or sometimes high up in the vagina in females. </a:t>
            </a:r>
          </a:p>
          <a:p>
            <a:pPr marL="0" indent="0">
              <a:buNone/>
            </a:pPr>
            <a:r>
              <a:rPr lang="en-US" dirty="0"/>
              <a:t>	b.  The blisters disappear and reappear in most patients, but the virus itself remains in the body</a:t>
            </a:r>
          </a:p>
        </p:txBody>
      </p:sp>
    </p:spTree>
    <p:extLst>
      <p:ext uri="{BB962C8B-B14F-4D97-AF65-F5344CB8AC3E}">
        <p14:creationId xmlns:p14="http://schemas.microsoft.com/office/powerpoint/2010/main" val="1832629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DC6B8-885E-4DA1-934C-D3221F38109A}"/>
              </a:ext>
            </a:extLst>
          </p:cNvPr>
          <p:cNvSpPr>
            <a:spLocks noGrp="1"/>
          </p:cNvSpPr>
          <p:nvPr>
            <p:ph type="title"/>
          </p:nvPr>
        </p:nvSpPr>
        <p:spPr/>
        <p:txBody>
          <a:bodyPr/>
          <a:lstStyle/>
          <a:p>
            <a:r>
              <a:rPr lang="en-US" dirty="0"/>
              <a:t>		Female Disorders</a:t>
            </a:r>
          </a:p>
        </p:txBody>
      </p:sp>
      <p:sp>
        <p:nvSpPr>
          <p:cNvPr id="3" name="Content Placeholder 2">
            <a:extLst>
              <a:ext uri="{FF2B5EF4-FFF2-40B4-BE49-F238E27FC236}">
                <a16:creationId xmlns:a16="http://schemas.microsoft.com/office/drawing/2014/main" id="{D50FC269-9A83-4434-B11D-E4C28BCEA4E7}"/>
              </a:ext>
            </a:extLst>
          </p:cNvPr>
          <p:cNvSpPr>
            <a:spLocks noGrp="1"/>
          </p:cNvSpPr>
          <p:nvPr>
            <p:ph idx="1"/>
          </p:nvPr>
        </p:nvSpPr>
        <p:spPr/>
        <p:txBody>
          <a:bodyPr>
            <a:normAutofit fontScale="40000" lnSpcReduction="20000"/>
          </a:bodyPr>
          <a:lstStyle/>
          <a:p>
            <a:pPr marL="0" indent="0">
              <a:buNone/>
            </a:pPr>
            <a:r>
              <a:rPr lang="en-US" dirty="0"/>
              <a:t>Female Disorders  </a:t>
            </a:r>
          </a:p>
          <a:p>
            <a:pPr marL="0" indent="0">
              <a:buNone/>
            </a:pPr>
            <a:r>
              <a:rPr lang="en-US" dirty="0"/>
              <a:t>	1.  Premenstrual syndrome (PMS) refers to severe physical and emotional distress that occurs during the postovulatory (luteal) phase of the female reproductive cycle. </a:t>
            </a:r>
          </a:p>
          <a:p>
            <a:pPr marL="0" indent="0">
              <a:buNone/>
            </a:pPr>
            <a:r>
              <a:rPr lang="en-US" dirty="0"/>
              <a:t>	2.  Endometriosis is characterized by the growth of endometrial tissue outside the uterus. </a:t>
            </a:r>
          </a:p>
          <a:p>
            <a:pPr marL="0" indent="0">
              <a:buNone/>
            </a:pPr>
            <a:r>
              <a:rPr lang="en-US" dirty="0"/>
              <a:t>		a.  The tissue enters the pelvic cavity via the open uterine tubes and may be found in any of several sites - on ovaries, rectouterine pouch, surface of the uterus, sigmoid colon, pelvic and abdominal lymph nodes, cervix, abdominal wall, kidneys, and/or urinary bladder. </a:t>
            </a:r>
          </a:p>
          <a:p>
            <a:pPr marL="0" indent="0">
              <a:buNone/>
            </a:pPr>
            <a:r>
              <a:rPr lang="en-US" dirty="0"/>
              <a:t>		b.  Symptoms include premenstrual pain or unusual menstrual pain. </a:t>
            </a:r>
          </a:p>
          <a:p>
            <a:pPr marL="0" indent="0">
              <a:buNone/>
            </a:pPr>
            <a:r>
              <a:rPr lang="en-US" dirty="0"/>
              <a:t>	3.  Breast cancer is the second-leading cause of death from cancer in United States women. </a:t>
            </a:r>
          </a:p>
          <a:p>
            <a:pPr marL="0" indent="0">
              <a:buNone/>
            </a:pPr>
            <a:r>
              <a:rPr lang="en-US" dirty="0"/>
              <a:t>		a.  It is seldom seen before age 30, but its occurrence rises rapidly after menopause. </a:t>
            </a:r>
          </a:p>
          <a:p>
            <a:pPr marL="0" indent="0">
              <a:buNone/>
            </a:pPr>
            <a:r>
              <a:rPr lang="en-US" dirty="0"/>
              <a:t>		b.  Two genes increase susceptibility to breast cancer: BRCA1 (breast cancer 1) and BRCA2. Mutation of BRCA1 also confers high risk for ovarian cancer. </a:t>
            </a:r>
          </a:p>
          <a:p>
            <a:pPr marL="0" indent="0">
              <a:buNone/>
            </a:pPr>
            <a:r>
              <a:rPr lang="en-US" dirty="0"/>
              <a:t>		c.  Early detection - especially by breast self-examination and mammography - is still the most promising method to increase the survival rate for breast cancer. </a:t>
            </a:r>
          </a:p>
          <a:p>
            <a:pPr marL="0" indent="0">
              <a:buNone/>
            </a:pPr>
            <a:r>
              <a:rPr lang="en-US" dirty="0"/>
              <a:t>		d.  The factors that increase the risk of breast cancer development include family history of breast cancer, especially in a mother or sister; never having a child or having a first child after age 35; previous cancer in one breast; exposure to ionizing radiation, such as x-rays; excessive alcohol intake; and cigarette smoking. </a:t>
            </a:r>
          </a:p>
          <a:p>
            <a:pPr marL="0" indent="0">
              <a:buNone/>
            </a:pPr>
            <a:r>
              <a:rPr lang="en-US" dirty="0"/>
              <a:t>		e.  Treatment for breast cancer may involve hormone therapy, chemotherapy, radiation therapy, lumpectomy (removal of just the tumor and immediate surrounding tissue), a modified or radical mastectomy (removal of part or all of the affected breast, along with underlying pectoral muscles and the axillary lymph nodes in the latter case), or a combination of these. Radiation treatment and chemotherapy may follow the surgery. </a:t>
            </a:r>
          </a:p>
          <a:p>
            <a:pPr marL="0" indent="0">
              <a:buNone/>
            </a:pPr>
            <a:r>
              <a:rPr lang="en-US" dirty="0"/>
              <a:t>	</a:t>
            </a:r>
          </a:p>
        </p:txBody>
      </p:sp>
    </p:spTree>
    <p:extLst>
      <p:ext uri="{BB962C8B-B14F-4D97-AF65-F5344CB8AC3E}">
        <p14:creationId xmlns:p14="http://schemas.microsoft.com/office/powerpoint/2010/main" val="4175325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C468-2002-4B8F-8486-05E6FAFE0EEA}"/>
              </a:ext>
            </a:extLst>
          </p:cNvPr>
          <p:cNvSpPr>
            <a:spLocks noGrp="1"/>
          </p:cNvSpPr>
          <p:nvPr>
            <p:ph type="title"/>
          </p:nvPr>
        </p:nvSpPr>
        <p:spPr/>
        <p:txBody>
          <a:bodyPr/>
          <a:lstStyle/>
          <a:p>
            <a:r>
              <a:rPr lang="en-US" dirty="0"/>
              <a:t>		Female disorders</a:t>
            </a:r>
          </a:p>
        </p:txBody>
      </p:sp>
      <p:sp>
        <p:nvSpPr>
          <p:cNvPr id="3" name="Content Placeholder 2">
            <a:extLst>
              <a:ext uri="{FF2B5EF4-FFF2-40B4-BE49-F238E27FC236}">
                <a16:creationId xmlns:a16="http://schemas.microsoft.com/office/drawing/2014/main" id="{6016492C-9483-4051-8616-5C01C1040541}"/>
              </a:ext>
            </a:extLst>
          </p:cNvPr>
          <p:cNvSpPr>
            <a:spLocks noGrp="1"/>
          </p:cNvSpPr>
          <p:nvPr>
            <p:ph idx="1"/>
          </p:nvPr>
        </p:nvSpPr>
        <p:spPr/>
        <p:txBody>
          <a:bodyPr>
            <a:normAutofit fontScale="47500" lnSpcReduction="20000"/>
          </a:bodyPr>
          <a:lstStyle/>
          <a:p>
            <a:pPr marL="0" indent="0">
              <a:buNone/>
            </a:pPr>
            <a:r>
              <a:rPr lang="en-US" dirty="0"/>
              <a:t>4.  Ovarian cancer is the sixth most common form of cancer in females. </a:t>
            </a:r>
          </a:p>
          <a:p>
            <a:pPr marL="0" indent="0">
              <a:buNone/>
            </a:pPr>
            <a:r>
              <a:rPr lang="en-US" dirty="0"/>
              <a:t>		a.  It is difficult to detect before it metastasizes beyond the ovaries. </a:t>
            </a:r>
          </a:p>
          <a:p>
            <a:pPr marL="0" indent="0">
              <a:buNone/>
            </a:pPr>
            <a:r>
              <a:rPr lang="en-US" dirty="0"/>
              <a:t>		b.  Risk factors include age (usually over age 50); race (white are at greatest risk); family history of ovarian cancer; never having children or first pregnancy after age 30; high-fat, low-fiber, vitamin A-deficient diet; and prolonged exposure to asbestos or talc. </a:t>
            </a:r>
          </a:p>
          <a:p>
            <a:pPr marL="0" indent="0">
              <a:buNone/>
            </a:pPr>
            <a:r>
              <a:rPr lang="en-US" dirty="0"/>
              <a:t>	c.  Earl Later-stage signs and symptoms include an enlarged abdomen, abdominal and/or pelvic pain, persistent gastrointestinal disturbances, urinary complications, menstrual irregularities, and heavy menstrual bleeding. </a:t>
            </a:r>
          </a:p>
          <a:p>
            <a:pPr marL="0" indent="0">
              <a:buNone/>
            </a:pPr>
            <a:r>
              <a:rPr lang="en-US" dirty="0"/>
              <a:t>	5.  Cervical cancer starts with cervical dysplasia and can be diagnosed in its earliest stages with a Pap smear. </a:t>
            </a:r>
          </a:p>
          <a:p>
            <a:pPr marL="0" indent="0">
              <a:buNone/>
            </a:pPr>
            <a:r>
              <a:rPr lang="en-US" dirty="0"/>
              <a:t>		a.  There is some evidence linking cervical cancer to the virus that produces genital warts (papilloma virus). </a:t>
            </a:r>
          </a:p>
          <a:p>
            <a:pPr marL="0" indent="0">
              <a:buNone/>
            </a:pPr>
            <a:r>
              <a:rPr lang="en-US" dirty="0"/>
              <a:t>		b.  Other risk factors are increased incidence associated with an increased number of sexual partners, young age at first intercourse, and cigarette smoking. </a:t>
            </a:r>
          </a:p>
          <a:p>
            <a:pPr marL="0" indent="0">
              <a:buNone/>
            </a:pPr>
            <a:r>
              <a:rPr lang="en-US" dirty="0"/>
              <a:t>	6.  Vulvovaginal candidiasis is the most common form of vaginitis and is caused by the yeastlike fungus Candida albicans. </a:t>
            </a:r>
          </a:p>
          <a:p>
            <a:pPr marL="0" indent="0">
              <a:buNone/>
            </a:pPr>
            <a:r>
              <a:rPr lang="en-US" dirty="0"/>
              <a:t>	a.  Candidiasis is characterized by severe itching; a thick, yellow, cheesy discharge; a yeasty odor; and pain. </a:t>
            </a:r>
          </a:p>
          <a:p>
            <a:pPr marL="0" indent="0">
              <a:buNone/>
            </a:pPr>
            <a:r>
              <a:rPr lang="en-US" dirty="0"/>
              <a:t>b.  The disorder, experienced at least once by about 75% of </a:t>
            </a:r>
          </a:p>
          <a:p>
            <a:pPr marL="0" indent="0">
              <a:buNone/>
            </a:pPr>
            <a:r>
              <a:rPr lang="en-US" dirty="0"/>
              <a:t>females, is usually a result of proliferation of the fungus </a:t>
            </a:r>
          </a:p>
          <a:p>
            <a:pPr marL="0" indent="0">
              <a:buNone/>
            </a:pPr>
            <a:r>
              <a:rPr lang="en-US" dirty="0"/>
              <a:t>following antibiotic therapy for another condition y ovarian cancer has no symptoms or only mild ones associated with other common problems. </a:t>
            </a:r>
          </a:p>
          <a:p>
            <a:endParaRPr lang="en-US" dirty="0"/>
          </a:p>
        </p:txBody>
      </p:sp>
    </p:spTree>
    <p:extLst>
      <p:ext uri="{BB962C8B-B14F-4D97-AF65-F5344CB8AC3E}">
        <p14:creationId xmlns:p14="http://schemas.microsoft.com/office/powerpoint/2010/main" val="425110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A03A-74DB-4530-900E-5A3016E818FA}"/>
              </a:ext>
            </a:extLst>
          </p:cNvPr>
          <p:cNvSpPr>
            <a:spLocks noGrp="1"/>
          </p:cNvSpPr>
          <p:nvPr>
            <p:ph type="title"/>
          </p:nvPr>
        </p:nvSpPr>
        <p:spPr/>
        <p:txBody>
          <a:bodyPr/>
          <a:lstStyle/>
          <a:p>
            <a:r>
              <a:rPr lang="en-US" dirty="0"/>
              <a:t>   THE CELL CYCLE IN THE GONADS</a:t>
            </a:r>
          </a:p>
        </p:txBody>
      </p:sp>
      <p:sp>
        <p:nvSpPr>
          <p:cNvPr id="3" name="Content Placeholder 2">
            <a:extLst>
              <a:ext uri="{FF2B5EF4-FFF2-40B4-BE49-F238E27FC236}">
                <a16:creationId xmlns:a16="http://schemas.microsoft.com/office/drawing/2014/main" id="{B74604A8-61BC-4DFB-A28E-0AD79A820E07}"/>
              </a:ext>
            </a:extLst>
          </p:cNvPr>
          <p:cNvSpPr>
            <a:spLocks noGrp="1"/>
          </p:cNvSpPr>
          <p:nvPr>
            <p:ph idx="1"/>
          </p:nvPr>
        </p:nvSpPr>
        <p:spPr/>
        <p:txBody>
          <a:bodyPr>
            <a:normAutofit fontScale="77500" lnSpcReduction="20000"/>
          </a:bodyPr>
          <a:lstStyle/>
          <a:p>
            <a:pPr marL="0" indent="0">
              <a:buNone/>
            </a:pPr>
            <a:r>
              <a:rPr lang="en-US" dirty="0"/>
              <a:t>A.  The cell cycle in the gonads produces gametes by a special type of nuclear division called meiosis, that reduces the number of chromosomes by one half. </a:t>
            </a:r>
          </a:p>
          <a:p>
            <a:pPr marL="0" indent="0">
              <a:buNone/>
            </a:pPr>
            <a:r>
              <a:rPr lang="en-US" dirty="0"/>
              <a:t>B.  Chromosomes in Gametes </a:t>
            </a:r>
          </a:p>
          <a:p>
            <a:pPr marL="0" indent="0">
              <a:buNone/>
            </a:pPr>
            <a:r>
              <a:rPr lang="en-US" dirty="0"/>
              <a:t>	1.  A gamete has only 23 chromosomes, one member of each chromosome pair. </a:t>
            </a:r>
          </a:p>
          <a:p>
            <a:pPr marL="0" indent="0">
              <a:buNone/>
            </a:pPr>
            <a:r>
              <a:rPr lang="en-US" dirty="0"/>
              <a:t>	2.  The two chromosomes that make up a chromosome pair are called homologous chromosomes or homologs. </a:t>
            </a:r>
          </a:p>
          <a:p>
            <a:pPr marL="0" indent="0">
              <a:buNone/>
            </a:pPr>
            <a:r>
              <a:rPr lang="en-US" dirty="0"/>
              <a:t>		a.  They contain similar genes arranged in the same or almost the same order and look very similar. </a:t>
            </a:r>
          </a:p>
          <a:p>
            <a:pPr marL="0" indent="0">
              <a:buNone/>
            </a:pPr>
            <a:r>
              <a:rPr lang="en-US" dirty="0"/>
              <a:t>		b.  The exception is the sex chromosomes. The female contains two X chromosomes; and the male, an X and a Y chromosome. </a:t>
            </a:r>
          </a:p>
          <a:p>
            <a:pPr marL="0" indent="0">
              <a:buNone/>
            </a:pPr>
            <a:r>
              <a:rPr lang="en-US" dirty="0"/>
              <a:t>		c.  The other 22 pairs of chromosomes are called autosomes. </a:t>
            </a:r>
          </a:p>
          <a:p>
            <a:pPr marL="0" indent="0">
              <a:buNone/>
            </a:pPr>
            <a:r>
              <a:rPr lang="en-US" dirty="0"/>
              <a:t>	3.  A cell with a full set of chromosomes is called a diploid cell. One with only one chromosome from each pair is termed haploid. </a:t>
            </a:r>
          </a:p>
        </p:txBody>
      </p:sp>
    </p:spTree>
    <p:extLst>
      <p:ext uri="{BB962C8B-B14F-4D97-AF65-F5344CB8AC3E}">
        <p14:creationId xmlns:p14="http://schemas.microsoft.com/office/powerpoint/2010/main" val="82924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53E0-6CBF-498B-8D9D-6FF5EF8541F9}"/>
              </a:ext>
            </a:extLst>
          </p:cNvPr>
          <p:cNvSpPr>
            <a:spLocks noGrp="1"/>
          </p:cNvSpPr>
          <p:nvPr>
            <p:ph type="title"/>
          </p:nvPr>
        </p:nvSpPr>
        <p:spPr/>
        <p:txBody>
          <a:bodyPr/>
          <a:lstStyle/>
          <a:p>
            <a:r>
              <a:rPr lang="en-US" dirty="0"/>
              <a:t>				Meiosis</a:t>
            </a:r>
          </a:p>
        </p:txBody>
      </p:sp>
      <p:sp>
        <p:nvSpPr>
          <p:cNvPr id="3" name="Content Placeholder 2">
            <a:extLst>
              <a:ext uri="{FF2B5EF4-FFF2-40B4-BE49-F238E27FC236}">
                <a16:creationId xmlns:a16="http://schemas.microsoft.com/office/drawing/2014/main" id="{CC66E0C6-3732-4E47-BA6E-B1F1EA9E7E16}"/>
              </a:ext>
            </a:extLst>
          </p:cNvPr>
          <p:cNvSpPr>
            <a:spLocks noGrp="1"/>
          </p:cNvSpPr>
          <p:nvPr>
            <p:ph sz="half" idx="1"/>
          </p:nvPr>
        </p:nvSpPr>
        <p:spPr/>
        <p:txBody>
          <a:bodyPr>
            <a:normAutofit fontScale="32500" lnSpcReduction="20000"/>
          </a:bodyPr>
          <a:lstStyle/>
          <a:p>
            <a:pPr marL="0" indent="0">
              <a:buNone/>
            </a:pPr>
            <a:r>
              <a:rPr lang="en-US" dirty="0"/>
              <a:t> Meiosis </a:t>
            </a:r>
          </a:p>
          <a:p>
            <a:pPr marL="0" indent="0">
              <a:buNone/>
            </a:pPr>
            <a:r>
              <a:rPr lang="en-US" dirty="0"/>
              <a:t>	1.  Meiosis results in the production of haploid cells that contain only 23 chromosomes. </a:t>
            </a:r>
          </a:p>
          <a:p>
            <a:pPr marL="0" indent="0">
              <a:buNone/>
            </a:pPr>
            <a:r>
              <a:rPr lang="en-US" dirty="0"/>
              <a:t>	2.  Meiosis I </a:t>
            </a:r>
          </a:p>
          <a:p>
            <a:pPr marL="0" indent="0">
              <a:buNone/>
            </a:pPr>
            <a:r>
              <a:rPr lang="en-US" dirty="0"/>
              <a:t>		a.  Meiosis I consists of four phases: prophase I, metaphase I, anaphase I, and telophase I  </a:t>
            </a:r>
          </a:p>
          <a:p>
            <a:pPr marL="0" indent="0">
              <a:buNone/>
            </a:pPr>
            <a:r>
              <a:rPr lang="en-US" dirty="0"/>
              <a:t>	1)  During prophase I, the chromosomes become arranged in homologous pairs. </a:t>
            </a:r>
          </a:p>
          <a:p>
            <a:pPr marL="0" indent="0">
              <a:buNone/>
            </a:pPr>
            <a:r>
              <a:rPr lang="en-US" dirty="0"/>
              <a:t>	2)  During metaphase I, the homologous pairs of chromosomes line up along the metaphase plate of the </a:t>
            </a:r>
          </a:p>
          <a:p>
            <a:pPr marL="0" indent="0">
              <a:buNone/>
            </a:pPr>
            <a:r>
              <a:rPr lang="en-US" dirty="0"/>
              <a:t>cell, with the homologous chromosomes side by side. </a:t>
            </a:r>
          </a:p>
          <a:p>
            <a:pPr marL="0" indent="0">
              <a:buNone/>
            </a:pPr>
            <a:r>
              <a:rPr lang="en-US" dirty="0"/>
              <a:t>	3)  During anaphase I, the members of each homologous pair separate, with one member of each pair moving to an opposite pole of the cell. </a:t>
            </a:r>
          </a:p>
          <a:p>
            <a:pPr marL="0" indent="0">
              <a:buNone/>
            </a:pPr>
            <a:r>
              <a:rPr lang="en-US" dirty="0"/>
              <a:t>	4)  Telophase I and cytokinesis are similar to telophase and cytokinesis of mitosis. </a:t>
            </a:r>
          </a:p>
          <a:p>
            <a:pPr marL="0" indent="0">
              <a:buNone/>
            </a:pPr>
            <a:r>
              <a:rPr lang="en-US" dirty="0"/>
              <a:t>		b.  During prophase I, the two chromatids of each pair of homologous chromosomes pair off, an event called synapsis. </a:t>
            </a:r>
          </a:p>
          <a:p>
            <a:pPr marL="0" indent="0">
              <a:buNone/>
            </a:pPr>
            <a:r>
              <a:rPr lang="en-US" dirty="0"/>
              <a:t>	The resulting four chromatids form a tetrad. Portions of one chromatid may be exchanged with portions of another  an event called crossing-over. </a:t>
            </a:r>
          </a:p>
          <a:p>
            <a:pPr marL="0" indent="0">
              <a:buNone/>
            </a:pPr>
            <a:r>
              <a:rPr lang="en-US" dirty="0"/>
              <a:t>	1)  This process permits an exchange of genes among homologous chromosomes. </a:t>
            </a:r>
          </a:p>
          <a:p>
            <a:pPr marL="0" indent="0">
              <a:buNone/>
            </a:pPr>
            <a:r>
              <a:rPr lang="en-US" dirty="0"/>
              <a:t>	2)  It results in genetic recombination, the formation of new combinations of genes. </a:t>
            </a:r>
          </a:p>
          <a:p>
            <a:pPr marL="0" indent="0">
              <a:buNone/>
            </a:pPr>
            <a:endParaRPr lang="en-US" dirty="0"/>
          </a:p>
        </p:txBody>
      </p:sp>
      <p:sp>
        <p:nvSpPr>
          <p:cNvPr id="4" name="Content Placeholder 3">
            <a:extLst>
              <a:ext uri="{FF2B5EF4-FFF2-40B4-BE49-F238E27FC236}">
                <a16:creationId xmlns:a16="http://schemas.microsoft.com/office/drawing/2014/main" id="{C17C9710-0B3F-4AA3-8598-042752C50348}"/>
              </a:ext>
            </a:extLst>
          </p:cNvPr>
          <p:cNvSpPr>
            <a:spLocks noGrp="1"/>
          </p:cNvSpPr>
          <p:nvPr>
            <p:ph sz="half" idx="2"/>
          </p:nvPr>
        </p:nvSpPr>
        <p:spPr/>
        <p:txBody>
          <a:bodyPr>
            <a:normAutofit fontScale="32500" lnSpcReduction="20000"/>
          </a:bodyPr>
          <a:lstStyle/>
          <a:p>
            <a:pPr marL="0" indent="0">
              <a:buNone/>
            </a:pPr>
            <a:r>
              <a:rPr lang="en-US" dirty="0"/>
              <a:t>Meiosis II </a:t>
            </a:r>
          </a:p>
          <a:p>
            <a:pPr marL="0" indent="0">
              <a:buNone/>
            </a:pPr>
            <a:r>
              <a:rPr lang="en-US" dirty="0"/>
              <a:t>	a.  Meiosis II consists of prophase II, metaphase II, anaphase II, and telophase II. </a:t>
            </a:r>
          </a:p>
          <a:p>
            <a:pPr marL="0" indent="0">
              <a:buNone/>
            </a:pPr>
            <a:r>
              <a:rPr lang="en-US" dirty="0"/>
              <a:t>	b.  These phases are similar to those in mitosis, but result in four haploid cells. </a:t>
            </a:r>
          </a:p>
          <a:p>
            <a:pPr marL="0" indent="0">
              <a:buNone/>
            </a:pPr>
            <a:endParaRPr lang="en-US" dirty="0"/>
          </a:p>
        </p:txBody>
      </p:sp>
    </p:spTree>
    <p:extLst>
      <p:ext uri="{BB962C8B-B14F-4D97-AF65-F5344CB8AC3E}">
        <p14:creationId xmlns:p14="http://schemas.microsoft.com/office/powerpoint/2010/main" val="6670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2808_The_Female_Reproductive_System.jpg"/>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3270" r="-3270"/>
          <a:stretch>
            <a:fillRect/>
          </a:stretch>
        </p:blipFill>
        <p:spPr>
          <a:xfrm>
            <a:off x="6858000" y="-53094"/>
            <a:ext cx="5209309" cy="6793236"/>
          </a:xfrm>
          <a:prstGeom prst="rect">
            <a:avLst/>
          </a:prstGeom>
        </p:spPr>
      </p:pic>
      <p:sp>
        <p:nvSpPr>
          <p:cNvPr id="5" name="Title 1"/>
          <p:cNvSpPr>
            <a:spLocks noGrp="1"/>
          </p:cNvSpPr>
          <p:nvPr>
            <p:ph type="title"/>
          </p:nvPr>
        </p:nvSpPr>
        <p:spPr>
          <a:xfrm>
            <a:off x="1024128" y="628575"/>
            <a:ext cx="9720072" cy="1499616"/>
          </a:xfrm>
        </p:spPr>
        <p:txBody>
          <a:bodyPr>
            <a:normAutofit/>
          </a:bodyPr>
          <a:lstStyle/>
          <a:p>
            <a:r>
              <a:rPr lang="en-US" sz="4000" dirty="0">
                <a:solidFill>
                  <a:schemeClr val="tx1"/>
                </a:solidFill>
              </a:rPr>
              <a:t>Female reproductive system</a:t>
            </a:r>
          </a:p>
        </p:txBody>
      </p:sp>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266" y="5988433"/>
            <a:ext cx="1051734" cy="751709"/>
          </a:xfrm>
          <a:prstGeom prst="rect">
            <a:avLst/>
          </a:prstGeom>
        </p:spPr>
      </p:pic>
      <p:pic>
        <p:nvPicPr>
          <p:cNvPr id="6" name="Picture Placeholder 2" descr="2816_Anatomy_of_the_Breast.jpg">
            <a:extLst>
              <a:ext uri="{FF2B5EF4-FFF2-40B4-BE49-F238E27FC236}">
                <a16:creationId xmlns:a16="http://schemas.microsoft.com/office/drawing/2014/main" id="{B4049358-B1D6-264A-90EE-AE6C2BD50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845" y="2538893"/>
            <a:ext cx="5132438" cy="2511619"/>
          </a:xfrm>
          <a:prstGeom prst="rect">
            <a:avLst/>
          </a:prstGeom>
        </p:spPr>
      </p:pic>
    </p:spTree>
    <p:extLst>
      <p:ext uri="{BB962C8B-B14F-4D97-AF65-F5344CB8AC3E}">
        <p14:creationId xmlns:p14="http://schemas.microsoft.com/office/powerpoint/2010/main" val="103604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643D-3469-471E-A710-E1122C89D4CF}"/>
              </a:ext>
            </a:extLst>
          </p:cNvPr>
          <p:cNvSpPr>
            <a:spLocks noGrp="1"/>
          </p:cNvSpPr>
          <p:nvPr>
            <p:ph type="title"/>
          </p:nvPr>
        </p:nvSpPr>
        <p:spPr/>
        <p:txBody>
          <a:bodyPr/>
          <a:lstStyle/>
          <a:p>
            <a:r>
              <a:rPr lang="en-US" dirty="0"/>
              <a:t>				Ovaries</a:t>
            </a:r>
          </a:p>
        </p:txBody>
      </p:sp>
      <p:sp>
        <p:nvSpPr>
          <p:cNvPr id="3" name="Content Placeholder 2">
            <a:extLst>
              <a:ext uri="{FF2B5EF4-FFF2-40B4-BE49-F238E27FC236}">
                <a16:creationId xmlns:a16="http://schemas.microsoft.com/office/drawing/2014/main" id="{9669117F-59B6-4F41-A20E-FCA928A372D5}"/>
              </a:ext>
            </a:extLst>
          </p:cNvPr>
          <p:cNvSpPr>
            <a:spLocks noGrp="1"/>
          </p:cNvSpPr>
          <p:nvPr>
            <p:ph idx="1"/>
          </p:nvPr>
        </p:nvSpPr>
        <p:spPr/>
        <p:txBody>
          <a:bodyPr>
            <a:normAutofit fontScale="55000" lnSpcReduction="20000"/>
          </a:bodyPr>
          <a:lstStyle/>
          <a:p>
            <a:pPr marL="0" indent="0">
              <a:buNone/>
            </a:pPr>
            <a:r>
              <a:rPr lang="en-US" dirty="0"/>
              <a:t>The female organs of reproduction include the ovaries (gonads), uterine (Fallopian) tubes, uterus, vagina, vulva, and mammary glands . </a:t>
            </a:r>
          </a:p>
          <a:p>
            <a:pPr marL="0" indent="0">
              <a:buNone/>
            </a:pPr>
            <a:r>
              <a:rPr lang="en-US" dirty="0"/>
              <a:t>Ovaries </a:t>
            </a:r>
          </a:p>
          <a:p>
            <a:pPr marL="0" indent="0">
              <a:buNone/>
            </a:pPr>
            <a:r>
              <a:rPr lang="en-US" dirty="0"/>
              <a:t>	1.  The ovaries are paired glands that are homologous to the testes. </a:t>
            </a:r>
          </a:p>
          <a:p>
            <a:pPr marL="0" indent="0">
              <a:buNone/>
            </a:pPr>
            <a:r>
              <a:rPr lang="en-US" dirty="0"/>
              <a:t>	2.  The ovaries are located in the upper pelvic cavity, on either side of the uterus. They are maintained in position by a series of ligaments  </a:t>
            </a:r>
          </a:p>
          <a:p>
            <a:pPr marL="0" indent="0">
              <a:buNone/>
            </a:pPr>
            <a:r>
              <a:rPr lang="en-US" dirty="0"/>
              <a:t>		a.  The germinal epithelium covers the surface of the ovary but does not give rise to ova. It is followed by the tunica albuginea, ovarian cortex (contains ovarian follicles), and ovarian medulla (contains blood vessels, lymphatics, and nerves). </a:t>
            </a:r>
          </a:p>
          <a:p>
            <a:pPr marL="0" indent="0">
              <a:buNone/>
            </a:pPr>
            <a:r>
              <a:rPr lang="en-US" dirty="0"/>
              <a:t>		b.  Ovarian follicles lie in the cortex and consist of oocytes in various stages of development. </a:t>
            </a:r>
          </a:p>
          <a:p>
            <a:pPr marL="0" indent="0">
              <a:buNone/>
            </a:pPr>
            <a:r>
              <a:rPr lang="en-US" dirty="0"/>
              <a:t>		c.  A mature (Graafian) follicle expels a secondary oocyte by a process called ovulation. </a:t>
            </a:r>
          </a:p>
          <a:p>
            <a:pPr marL="0" indent="0">
              <a:buNone/>
            </a:pPr>
            <a:r>
              <a:rPr lang="en-US" dirty="0"/>
              <a:t>		d.  A corpus luteum contains the remnants of an ovulated follicle and produces progesterone, estrogens, relaxin, and inhibin until it degenerates into a corpus albicans. </a:t>
            </a:r>
          </a:p>
          <a:p>
            <a:pPr marL="0" indent="0">
              <a:buNone/>
            </a:pPr>
            <a:r>
              <a:rPr lang="en-US" dirty="0"/>
              <a:t> Oogenesis </a:t>
            </a:r>
          </a:p>
          <a:p>
            <a:pPr marL="0" indent="0">
              <a:buNone/>
            </a:pPr>
            <a:r>
              <a:rPr lang="en-US" dirty="0"/>
              <a:t>	a.  Oogenesis occurs in the ovaries. It results in the formation of a single haploid secondary oocyte. </a:t>
            </a:r>
          </a:p>
          <a:p>
            <a:pPr marL="0" indent="0">
              <a:buNone/>
            </a:pPr>
            <a:r>
              <a:rPr lang="en-US" dirty="0"/>
              <a:t>	b.  The oogenesis sequence includes reduction division (meiosis I), equatorial division (meiosis II), and maturation</a:t>
            </a:r>
          </a:p>
        </p:txBody>
      </p:sp>
    </p:spTree>
    <p:extLst>
      <p:ext uri="{BB962C8B-B14F-4D97-AF65-F5344CB8AC3E}">
        <p14:creationId xmlns:p14="http://schemas.microsoft.com/office/powerpoint/2010/main" val="181680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30478" y="497106"/>
            <a:ext cx="9720072" cy="1499616"/>
          </a:xfrm>
        </p:spPr>
        <p:txBody>
          <a:bodyPr/>
          <a:lstStyle/>
          <a:p>
            <a:r>
              <a:rPr lang="en-US" dirty="0"/>
              <a:t>Ovaries, tubes and uterus</a:t>
            </a:r>
          </a:p>
        </p:txBody>
      </p:sp>
      <p:pic>
        <p:nvPicPr>
          <p:cNvPr id="11" name="Picture Placeholder 10" descr="2813_Ovaries_Uterine_Tubes_and_Uteru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3266" y="1440934"/>
            <a:ext cx="9332152" cy="4490156"/>
          </a:xfrm>
        </p:spPr>
      </p:pic>
      <p:sp>
        <p:nvSpPr>
          <p:cNvPr id="7" name="Text Placeholder 6"/>
          <p:cNvSpPr>
            <a:spLocks noGrp="1"/>
          </p:cNvSpPr>
          <p:nvPr>
            <p:ph type="body" sz="quarter" idx="4294967295"/>
          </p:nvPr>
        </p:nvSpPr>
        <p:spPr>
          <a:xfrm>
            <a:off x="0" y="5691188"/>
            <a:ext cx="10750550" cy="1166812"/>
          </a:xfrm>
        </p:spPr>
        <p:txBody>
          <a:bodyPr>
            <a:normAutofit/>
          </a:bodyPr>
          <a:lstStyle/>
          <a:p>
            <a:r>
              <a:rPr lang="en-US" sz="1600" b="1" dirty="0">
                <a:solidFill>
                  <a:srgbClr val="FF0000"/>
                </a:solidFill>
              </a:rPr>
              <a:t>Ovaries, Uterine Tubes, and Uterus</a:t>
            </a:r>
          </a:p>
          <a:p>
            <a:r>
              <a:rPr lang="en-US" sz="1600" dirty="0"/>
              <a:t>This anterior view shows the relationship of the ovaries, uterine tubes (oviducts), and uterus. Sperm enter through the vagina, and fertilization of an ovulated oocyte usually occurs in the distal uterine tube. From left to right, LM </a:t>
            </a:r>
            <a:r>
              <a:rPr lang="en-US" sz="1600" dirty="0">
                <a:solidFill>
                  <a:schemeClr val="tx1"/>
                </a:solidFill>
              </a:rPr>
              <a:t>×</a:t>
            </a:r>
            <a:r>
              <a:rPr lang="en-US" sz="1600" dirty="0"/>
              <a:t> 400, LM </a:t>
            </a:r>
            <a:r>
              <a:rPr lang="en-US" sz="1600" dirty="0">
                <a:solidFill>
                  <a:schemeClr val="tx1"/>
                </a:solidFill>
              </a:rPr>
              <a:t>×</a:t>
            </a:r>
            <a:r>
              <a:rPr lang="en-US" sz="1600" dirty="0"/>
              <a:t> 20. (Micrographs provided by the Regents of University of Michigan Medical School © 2012)</a:t>
            </a:r>
            <a:endParaRPr lang="en-US" sz="1600" dirty="0">
              <a:solidFill>
                <a:schemeClr val="tx1"/>
              </a:solidFill>
            </a:endParaRP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397" y="5898739"/>
            <a:ext cx="1051734" cy="751709"/>
          </a:xfrm>
          <a:prstGeom prst="rect">
            <a:avLst/>
          </a:prstGeom>
        </p:spPr>
      </p:pic>
      <p:sp>
        <p:nvSpPr>
          <p:cNvPr id="6" name="TextBox 5">
            <a:extLst>
              <a:ext uri="{FF2B5EF4-FFF2-40B4-BE49-F238E27FC236}">
                <a16:creationId xmlns:a16="http://schemas.microsoft.com/office/drawing/2014/main" id="{12CD4DCD-B87D-7247-B287-AB9F9C58EF24}"/>
              </a:ext>
            </a:extLst>
          </p:cNvPr>
          <p:cNvSpPr txBox="1"/>
          <p:nvPr/>
        </p:nvSpPr>
        <p:spPr>
          <a:xfrm>
            <a:off x="662958" y="4971830"/>
            <a:ext cx="841377" cy="377372"/>
          </a:xfrm>
          <a:prstGeom prst="rect">
            <a:avLst/>
          </a:prstGeom>
          <a:noFill/>
        </p:spPr>
        <p:txBody>
          <a:bodyPr wrap="square" rtlCol="0">
            <a:spAutoFit/>
          </a:bodyPr>
          <a:lstStyle/>
          <a:p>
            <a:r>
              <a:rPr lang="en-US" dirty="0">
                <a:hlinkClick r:id="rId4"/>
              </a:rPr>
              <a:t>hymen</a:t>
            </a:r>
            <a:endParaRPr lang="en-US" dirty="0"/>
          </a:p>
        </p:txBody>
      </p:sp>
    </p:spTree>
    <p:extLst>
      <p:ext uri="{BB962C8B-B14F-4D97-AF65-F5344CB8AC3E}">
        <p14:creationId xmlns:p14="http://schemas.microsoft.com/office/powerpoint/2010/main" val="2049219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72BD-055A-4482-8353-BE5E81E325E6}"/>
              </a:ext>
            </a:extLst>
          </p:cNvPr>
          <p:cNvSpPr>
            <a:spLocks noGrp="1"/>
          </p:cNvSpPr>
          <p:nvPr>
            <p:ph type="title"/>
          </p:nvPr>
        </p:nvSpPr>
        <p:spPr/>
        <p:txBody>
          <a:bodyPr/>
          <a:lstStyle/>
          <a:p>
            <a:r>
              <a:rPr lang="en-US" dirty="0"/>
              <a:t>				Uterus</a:t>
            </a:r>
          </a:p>
        </p:txBody>
      </p:sp>
      <p:sp>
        <p:nvSpPr>
          <p:cNvPr id="3" name="Content Placeholder 2">
            <a:extLst>
              <a:ext uri="{FF2B5EF4-FFF2-40B4-BE49-F238E27FC236}">
                <a16:creationId xmlns:a16="http://schemas.microsoft.com/office/drawing/2014/main" id="{E63D5255-557C-496F-9458-1A2C0896C5FB}"/>
              </a:ext>
            </a:extLst>
          </p:cNvPr>
          <p:cNvSpPr>
            <a:spLocks noGrp="1"/>
          </p:cNvSpPr>
          <p:nvPr>
            <p:ph idx="1"/>
          </p:nvPr>
        </p:nvSpPr>
        <p:spPr/>
        <p:txBody>
          <a:bodyPr>
            <a:normAutofit fontScale="40000" lnSpcReduction="20000"/>
          </a:bodyPr>
          <a:lstStyle/>
          <a:p>
            <a:pPr marL="0" indent="0">
              <a:buNone/>
            </a:pPr>
            <a:r>
              <a:rPr lang="en-US" dirty="0"/>
              <a:t>Uterine Tube </a:t>
            </a:r>
          </a:p>
          <a:p>
            <a:pPr marL="0" indent="0">
              <a:buNone/>
            </a:pPr>
            <a:r>
              <a:rPr lang="en-US" dirty="0"/>
              <a:t>	1.  The uterine (Fallopian) tubes transport ova from the ovaries to the uterus and are the normal sites of fertilization . </a:t>
            </a:r>
          </a:p>
          <a:p>
            <a:pPr marL="0" indent="0">
              <a:buNone/>
            </a:pPr>
            <a:r>
              <a:rPr lang="en-US" dirty="0"/>
              <a:t>	2.  Ciliated cells and peristaltic contractions help move a secondary oocyte toward the uterus  </a:t>
            </a:r>
          </a:p>
          <a:p>
            <a:pPr marL="0" indent="0">
              <a:buNone/>
            </a:pPr>
            <a:r>
              <a:rPr lang="en-US" dirty="0"/>
              <a:t> Uterus </a:t>
            </a:r>
          </a:p>
          <a:p>
            <a:pPr marL="0" indent="0">
              <a:buNone/>
            </a:pPr>
            <a:r>
              <a:rPr lang="en-US" dirty="0"/>
              <a:t>	1.  The uterus (womb) is an organ the size and shape of an inverted pear that functions in the transport of spermatozoa, menstruation, implantation of a fertilized ovum, development of a fetus during pregnancy, and labor. </a:t>
            </a:r>
          </a:p>
          <a:p>
            <a:pPr marL="0" indent="0">
              <a:buNone/>
            </a:pPr>
            <a:r>
              <a:rPr lang="en-US" dirty="0"/>
              <a:t>	2.  Anatomical subdivisions of the uterus include the fundus, body, isthmus, and cervix. </a:t>
            </a:r>
          </a:p>
          <a:p>
            <a:pPr marL="0" indent="0">
              <a:buNone/>
            </a:pPr>
            <a:r>
              <a:rPr lang="en-US" dirty="0"/>
              <a:t>	3.  The uterus is normally held in position by a series of ligaments. </a:t>
            </a:r>
          </a:p>
          <a:p>
            <a:pPr marL="0" indent="0">
              <a:buNone/>
            </a:pPr>
            <a:r>
              <a:rPr lang="en-US" dirty="0"/>
              <a:t>	4.  Histologically, the uterus consists of an outer perimetrium, middle myometrium, and inner endometrium . </a:t>
            </a:r>
          </a:p>
          <a:p>
            <a:pPr marL="0" indent="0">
              <a:buNone/>
            </a:pPr>
            <a:r>
              <a:rPr lang="en-US" dirty="0"/>
              <a:t>		a.  The myometrium consists of three muscle layers. </a:t>
            </a:r>
          </a:p>
          <a:p>
            <a:pPr marL="0" indent="0">
              <a:buNone/>
            </a:pPr>
            <a:r>
              <a:rPr lang="en-US" dirty="0"/>
              <a:t>		b.  The endometrium is divided into the stratum functionalis (shed during menstruation) and the stratum basalis (gives rise to a new stratum functionalis after each menstruation). </a:t>
            </a:r>
          </a:p>
          <a:p>
            <a:pPr marL="0" indent="0">
              <a:buNone/>
            </a:pPr>
            <a:r>
              <a:rPr lang="en-US" dirty="0"/>
              <a:t>	5.  Secretory cells of the mucosa of the cervix produce a cervical mucus (a mixture of water, glycoprotein, serum-type proteins, lipids, enzymes, and inorganic salts) which, when thin, is more receptive to sperm and which, when thick, forms a cervical plug that physically impedes sperm penetration. </a:t>
            </a:r>
          </a:p>
          <a:p>
            <a:pPr marL="0" indent="0">
              <a:buNone/>
            </a:pPr>
            <a:r>
              <a:rPr lang="en-US" dirty="0"/>
              <a:t>		a.  The cervical mucus supplements the energy needs of the sperm. </a:t>
            </a:r>
          </a:p>
          <a:p>
            <a:pPr marL="0" indent="0">
              <a:buNone/>
            </a:pPr>
            <a:r>
              <a:rPr lang="en-US" dirty="0"/>
              <a:t>		b.  Both the cervix and the mucus serve as a sperm reservoir, protect sperm from the hostile environment of the vagina, and protect sperm from phagocytes. </a:t>
            </a:r>
          </a:p>
          <a:p>
            <a:pPr marL="0" indent="0">
              <a:buNone/>
            </a:pPr>
            <a:r>
              <a:rPr lang="en-US" dirty="0"/>
              <a:t>		c.  The cervix and the mucus also play a role in capacitation. </a:t>
            </a:r>
          </a:p>
          <a:p>
            <a:pPr marL="0" indent="0">
              <a:buNone/>
            </a:pPr>
            <a:r>
              <a:rPr lang="en-US" dirty="0"/>
              <a:t>	6.  Blood is supplied to the uterus by the uterine arteries and their numerous branches and is drained by the uterine veins  </a:t>
            </a:r>
          </a:p>
          <a:p>
            <a:pPr marL="0" indent="0">
              <a:buNone/>
            </a:pPr>
            <a:r>
              <a:rPr lang="en-US" dirty="0"/>
              <a:t>	7.  Hysterectomy refers to surgical removal of the uterus and is the most common gynecological operation.  </a:t>
            </a:r>
          </a:p>
          <a:p>
            <a:pPr marL="0" indent="0">
              <a:buNone/>
            </a:pPr>
            <a:endParaRPr lang="en-US" dirty="0"/>
          </a:p>
        </p:txBody>
      </p:sp>
    </p:spTree>
    <p:extLst>
      <p:ext uri="{BB962C8B-B14F-4D97-AF65-F5344CB8AC3E}">
        <p14:creationId xmlns:p14="http://schemas.microsoft.com/office/powerpoint/2010/main" val="2616392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5851</Words>
  <Application>Microsoft Macintosh PowerPoint</Application>
  <PresentationFormat>Widescreen</PresentationFormat>
  <Paragraphs>384</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Aptos</vt:lpstr>
      <vt:lpstr>Aptos Display</vt:lpstr>
      <vt:lpstr>Arial</vt:lpstr>
      <vt:lpstr>Office Theme</vt:lpstr>
      <vt:lpstr>   Anatomy and Physiology II</vt:lpstr>
      <vt:lpstr>ovulation</vt:lpstr>
      <vt:lpstr>   Reproduction</vt:lpstr>
      <vt:lpstr>   THE CELL CYCLE IN THE GONADS</vt:lpstr>
      <vt:lpstr>    Meiosis</vt:lpstr>
      <vt:lpstr>Female reproductive system</vt:lpstr>
      <vt:lpstr>    Ovaries</vt:lpstr>
      <vt:lpstr>Ovaries, tubes and uterus</vt:lpstr>
      <vt:lpstr>    Uterus</vt:lpstr>
      <vt:lpstr>   Vagina</vt:lpstr>
      <vt:lpstr>vulva</vt:lpstr>
      <vt:lpstr>  Vulva/Mammary glands</vt:lpstr>
      <vt:lpstr>Breast anatomy</vt:lpstr>
      <vt:lpstr>oogenesis</vt:lpstr>
      <vt:lpstr>Down’s Syndrome</vt:lpstr>
      <vt:lpstr>   Reproductive cycle</vt:lpstr>
      <vt:lpstr>   Phases</vt:lpstr>
      <vt:lpstr>Ovarian Cycle</vt:lpstr>
      <vt:lpstr>The ovarian cycle</vt:lpstr>
      <vt:lpstr>Hormonal regulation  of ovulation</vt:lpstr>
      <vt:lpstr>Uterine Cycle</vt:lpstr>
      <vt:lpstr>Hormones and menstruation</vt:lpstr>
      <vt:lpstr>Menopause</vt:lpstr>
      <vt:lpstr>  Sexual Response</vt:lpstr>
      <vt:lpstr>Contraceptive Devices </vt:lpstr>
      <vt:lpstr>  Birth Control</vt:lpstr>
      <vt:lpstr>   Birth control</vt:lpstr>
      <vt:lpstr>    Birth Control</vt:lpstr>
      <vt:lpstr>STDs – caused by a wide variety of organisms</vt:lpstr>
      <vt:lpstr>Male and female embryological development</vt:lpstr>
      <vt:lpstr>   AGING AND THE REPRODUCTIVE SYSTEMS  </vt:lpstr>
      <vt:lpstr>   Development</vt:lpstr>
      <vt:lpstr>puberty</vt:lpstr>
      <vt:lpstr>Homeostatic Imbalances</vt:lpstr>
      <vt:lpstr>Cervical cancer</vt:lpstr>
      <vt:lpstr>  Sexually transmitted diseases</vt:lpstr>
      <vt:lpstr>  Female Disorders</vt:lpstr>
      <vt:lpstr>  Female disorders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Shelcie Menard</dc:creator>
  <cp:lastModifiedBy>Shelcie Menard</cp:lastModifiedBy>
  <cp:revision>2</cp:revision>
  <dcterms:created xsi:type="dcterms:W3CDTF">2025-08-05T18:10:18Z</dcterms:created>
  <dcterms:modified xsi:type="dcterms:W3CDTF">2025-08-05T18:30:58Z</dcterms:modified>
</cp:coreProperties>
</file>