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2" r:id="rId5"/>
    <p:sldId id="270" r:id="rId6"/>
    <p:sldId id="259" r:id="rId7"/>
    <p:sldId id="263" r:id="rId8"/>
    <p:sldId id="271" r:id="rId9"/>
    <p:sldId id="272" r:id="rId10"/>
    <p:sldId id="260" r:id="rId11"/>
    <p:sldId id="273" r:id="rId12"/>
    <p:sldId id="276" r:id="rId13"/>
    <p:sldId id="277" r:id="rId14"/>
    <p:sldId id="278" r:id="rId15"/>
    <p:sldId id="279" r:id="rId16"/>
    <p:sldId id="280" r:id="rId17"/>
    <p:sldId id="274" r:id="rId18"/>
    <p:sldId id="281" r:id="rId19"/>
    <p:sldId id="282" r:id="rId20"/>
    <p:sldId id="283" r:id="rId21"/>
    <p:sldId id="284" r:id="rId22"/>
    <p:sldId id="261" r:id="rId23"/>
    <p:sldId id="285" r:id="rId24"/>
    <p:sldId id="286" r:id="rId25"/>
    <p:sldId id="287" r:id="rId26"/>
    <p:sldId id="288" r:id="rId27"/>
    <p:sldId id="289" r:id="rId28"/>
    <p:sldId id="290" r:id="rId29"/>
    <p:sldId id="299" r:id="rId30"/>
    <p:sldId id="300" r:id="rId31"/>
    <p:sldId id="301" r:id="rId32"/>
    <p:sldId id="302" r:id="rId33"/>
    <p:sldId id="303" r:id="rId34"/>
    <p:sldId id="291" r:id="rId35"/>
    <p:sldId id="297" r:id="rId36"/>
    <p:sldId id="298" r:id="rId37"/>
    <p:sldId id="292" r:id="rId38"/>
    <p:sldId id="266" r:id="rId39"/>
    <p:sldId id="267" r:id="rId40"/>
    <p:sldId id="268" r:id="rId41"/>
    <p:sldId id="26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sorterViewPr>
    <p:cViewPr varScale="1">
      <p:scale>
        <a:sx n="100" d="100"/>
        <a:sy n="100" d="100"/>
      </p:scale>
      <p:origin x="0" y="-1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8595F-19D6-0CB2-17FE-0D59EF2DD5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FEF467-BB45-3BF0-6CF8-503663C95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FF8C66-C070-BADF-562B-51094813CEE4}"/>
              </a:ext>
            </a:extLst>
          </p:cNvPr>
          <p:cNvSpPr>
            <a:spLocks noGrp="1"/>
          </p:cNvSpPr>
          <p:nvPr>
            <p:ph type="dt" sz="half" idx="10"/>
          </p:nvPr>
        </p:nvSpPr>
        <p:spPr/>
        <p:txBody>
          <a:bodyPr/>
          <a:lstStyle/>
          <a:p>
            <a:fld id="{8E8EC658-A7EE-470C-8331-DB8C9C2DBD03}" type="datetimeFigureOut">
              <a:rPr lang="en-US" smtClean="0"/>
              <a:t>12/27/2025</a:t>
            </a:fld>
            <a:endParaRPr lang="en-US"/>
          </a:p>
        </p:txBody>
      </p:sp>
      <p:sp>
        <p:nvSpPr>
          <p:cNvPr id="5" name="Footer Placeholder 4">
            <a:extLst>
              <a:ext uri="{FF2B5EF4-FFF2-40B4-BE49-F238E27FC236}">
                <a16:creationId xmlns:a16="http://schemas.microsoft.com/office/drawing/2014/main" id="{45FE55EC-8371-CA06-6936-B75708F1B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6FCED-C73C-8577-EB3B-1E2496751010}"/>
              </a:ext>
            </a:extLst>
          </p:cNvPr>
          <p:cNvSpPr>
            <a:spLocks noGrp="1"/>
          </p:cNvSpPr>
          <p:nvPr>
            <p:ph type="sldNum" sz="quarter" idx="12"/>
          </p:nvPr>
        </p:nvSpPr>
        <p:spPr/>
        <p:txBody>
          <a:bodyPr/>
          <a:lstStyle/>
          <a:p>
            <a:fld id="{03E795CC-BBFD-47BA-9677-9B586AA8CA41}" type="slidenum">
              <a:rPr lang="en-US" smtClean="0"/>
              <a:t>‹#›</a:t>
            </a:fld>
            <a:endParaRPr lang="en-US"/>
          </a:p>
        </p:txBody>
      </p:sp>
    </p:spTree>
    <p:extLst>
      <p:ext uri="{BB962C8B-B14F-4D97-AF65-F5344CB8AC3E}">
        <p14:creationId xmlns:p14="http://schemas.microsoft.com/office/powerpoint/2010/main" val="47070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27DE-8B78-EEEB-67F5-827B0CF096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D05542-4EDD-7C00-8BA7-F6EB0F6C26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F5A0C-B1D8-0383-70F3-73B95BA1A46B}"/>
              </a:ext>
            </a:extLst>
          </p:cNvPr>
          <p:cNvSpPr>
            <a:spLocks noGrp="1"/>
          </p:cNvSpPr>
          <p:nvPr>
            <p:ph type="dt" sz="half" idx="10"/>
          </p:nvPr>
        </p:nvSpPr>
        <p:spPr/>
        <p:txBody>
          <a:bodyPr/>
          <a:lstStyle/>
          <a:p>
            <a:fld id="{8E8EC658-A7EE-470C-8331-DB8C9C2DBD03}" type="datetimeFigureOut">
              <a:rPr lang="en-US" smtClean="0"/>
              <a:t>12/27/2025</a:t>
            </a:fld>
            <a:endParaRPr lang="en-US"/>
          </a:p>
        </p:txBody>
      </p:sp>
      <p:sp>
        <p:nvSpPr>
          <p:cNvPr id="5" name="Footer Placeholder 4">
            <a:extLst>
              <a:ext uri="{FF2B5EF4-FFF2-40B4-BE49-F238E27FC236}">
                <a16:creationId xmlns:a16="http://schemas.microsoft.com/office/drawing/2014/main" id="{255ADD4B-F133-88A9-3DE6-6A6D615E2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23002-698D-E0CE-2889-893EA200100E}"/>
              </a:ext>
            </a:extLst>
          </p:cNvPr>
          <p:cNvSpPr>
            <a:spLocks noGrp="1"/>
          </p:cNvSpPr>
          <p:nvPr>
            <p:ph type="sldNum" sz="quarter" idx="12"/>
          </p:nvPr>
        </p:nvSpPr>
        <p:spPr/>
        <p:txBody>
          <a:bodyPr/>
          <a:lstStyle/>
          <a:p>
            <a:fld id="{03E795CC-BBFD-47BA-9677-9B586AA8CA41}" type="slidenum">
              <a:rPr lang="en-US" smtClean="0"/>
              <a:t>‹#›</a:t>
            </a:fld>
            <a:endParaRPr lang="en-US"/>
          </a:p>
        </p:txBody>
      </p:sp>
    </p:spTree>
    <p:extLst>
      <p:ext uri="{BB962C8B-B14F-4D97-AF65-F5344CB8AC3E}">
        <p14:creationId xmlns:p14="http://schemas.microsoft.com/office/powerpoint/2010/main" val="381173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6F84D-2DE3-53F7-A3D0-34BB8F48EB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F6D9A2-2780-1FD5-EC73-A3D28D44D4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5F587-ADE0-A0D4-E803-603A295F1EC4}"/>
              </a:ext>
            </a:extLst>
          </p:cNvPr>
          <p:cNvSpPr>
            <a:spLocks noGrp="1"/>
          </p:cNvSpPr>
          <p:nvPr>
            <p:ph type="dt" sz="half" idx="10"/>
          </p:nvPr>
        </p:nvSpPr>
        <p:spPr/>
        <p:txBody>
          <a:bodyPr/>
          <a:lstStyle/>
          <a:p>
            <a:fld id="{8E8EC658-A7EE-470C-8331-DB8C9C2DBD03}" type="datetimeFigureOut">
              <a:rPr lang="en-US" smtClean="0"/>
              <a:t>12/27/2025</a:t>
            </a:fld>
            <a:endParaRPr lang="en-US"/>
          </a:p>
        </p:txBody>
      </p:sp>
      <p:sp>
        <p:nvSpPr>
          <p:cNvPr id="5" name="Footer Placeholder 4">
            <a:extLst>
              <a:ext uri="{FF2B5EF4-FFF2-40B4-BE49-F238E27FC236}">
                <a16:creationId xmlns:a16="http://schemas.microsoft.com/office/drawing/2014/main" id="{6CE56D2F-9245-3478-67D7-87C3BE549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C9D99-97C4-AB83-9E75-7590148C4413}"/>
              </a:ext>
            </a:extLst>
          </p:cNvPr>
          <p:cNvSpPr>
            <a:spLocks noGrp="1"/>
          </p:cNvSpPr>
          <p:nvPr>
            <p:ph type="sldNum" sz="quarter" idx="12"/>
          </p:nvPr>
        </p:nvSpPr>
        <p:spPr/>
        <p:txBody>
          <a:bodyPr/>
          <a:lstStyle/>
          <a:p>
            <a:fld id="{03E795CC-BBFD-47BA-9677-9B586AA8CA41}" type="slidenum">
              <a:rPr lang="en-US" smtClean="0"/>
              <a:t>‹#›</a:t>
            </a:fld>
            <a:endParaRPr lang="en-US"/>
          </a:p>
        </p:txBody>
      </p:sp>
    </p:spTree>
    <p:extLst>
      <p:ext uri="{BB962C8B-B14F-4D97-AF65-F5344CB8AC3E}">
        <p14:creationId xmlns:p14="http://schemas.microsoft.com/office/powerpoint/2010/main" val="15155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92CB-A4CD-304F-39B1-080773BA68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EF1E1-7709-533C-9D81-D34F9E14FA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C6D2F-C7FF-D9E0-4911-658D5D794EEE}"/>
              </a:ext>
            </a:extLst>
          </p:cNvPr>
          <p:cNvSpPr>
            <a:spLocks noGrp="1"/>
          </p:cNvSpPr>
          <p:nvPr>
            <p:ph type="dt" sz="half" idx="10"/>
          </p:nvPr>
        </p:nvSpPr>
        <p:spPr/>
        <p:txBody>
          <a:bodyPr/>
          <a:lstStyle/>
          <a:p>
            <a:fld id="{8E8EC658-A7EE-470C-8331-DB8C9C2DBD03}" type="datetimeFigureOut">
              <a:rPr lang="en-US" smtClean="0"/>
              <a:t>12/27/2025</a:t>
            </a:fld>
            <a:endParaRPr lang="en-US"/>
          </a:p>
        </p:txBody>
      </p:sp>
      <p:sp>
        <p:nvSpPr>
          <p:cNvPr id="5" name="Footer Placeholder 4">
            <a:extLst>
              <a:ext uri="{FF2B5EF4-FFF2-40B4-BE49-F238E27FC236}">
                <a16:creationId xmlns:a16="http://schemas.microsoft.com/office/drawing/2014/main" id="{E0C1039E-C7FF-7BF4-9426-C6E636359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10B69-ED3E-35B3-C5DC-3858F880B7A9}"/>
              </a:ext>
            </a:extLst>
          </p:cNvPr>
          <p:cNvSpPr>
            <a:spLocks noGrp="1"/>
          </p:cNvSpPr>
          <p:nvPr>
            <p:ph type="sldNum" sz="quarter" idx="12"/>
          </p:nvPr>
        </p:nvSpPr>
        <p:spPr/>
        <p:txBody>
          <a:bodyPr/>
          <a:lstStyle/>
          <a:p>
            <a:fld id="{03E795CC-BBFD-47BA-9677-9B586AA8CA41}" type="slidenum">
              <a:rPr lang="en-US" smtClean="0"/>
              <a:t>‹#›</a:t>
            </a:fld>
            <a:endParaRPr lang="en-US"/>
          </a:p>
        </p:txBody>
      </p:sp>
    </p:spTree>
    <p:extLst>
      <p:ext uri="{BB962C8B-B14F-4D97-AF65-F5344CB8AC3E}">
        <p14:creationId xmlns:p14="http://schemas.microsoft.com/office/powerpoint/2010/main" val="312027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A375-CCDB-1217-D743-F83C3E67C9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455F3B-A484-2B6E-E5DA-00017910C2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85FBBE-DAB0-DC2D-F78F-2A5C6366096C}"/>
              </a:ext>
            </a:extLst>
          </p:cNvPr>
          <p:cNvSpPr>
            <a:spLocks noGrp="1"/>
          </p:cNvSpPr>
          <p:nvPr>
            <p:ph type="dt" sz="half" idx="10"/>
          </p:nvPr>
        </p:nvSpPr>
        <p:spPr/>
        <p:txBody>
          <a:bodyPr/>
          <a:lstStyle/>
          <a:p>
            <a:fld id="{8E8EC658-A7EE-470C-8331-DB8C9C2DBD03}" type="datetimeFigureOut">
              <a:rPr lang="en-US" smtClean="0"/>
              <a:t>12/27/2025</a:t>
            </a:fld>
            <a:endParaRPr lang="en-US"/>
          </a:p>
        </p:txBody>
      </p:sp>
      <p:sp>
        <p:nvSpPr>
          <p:cNvPr id="5" name="Footer Placeholder 4">
            <a:extLst>
              <a:ext uri="{FF2B5EF4-FFF2-40B4-BE49-F238E27FC236}">
                <a16:creationId xmlns:a16="http://schemas.microsoft.com/office/drawing/2014/main" id="{F9DD1D6F-699D-E00F-CD10-D223ABB0A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C7686-BD30-F7EB-722E-CCE13ED355D7}"/>
              </a:ext>
            </a:extLst>
          </p:cNvPr>
          <p:cNvSpPr>
            <a:spLocks noGrp="1"/>
          </p:cNvSpPr>
          <p:nvPr>
            <p:ph type="sldNum" sz="quarter" idx="12"/>
          </p:nvPr>
        </p:nvSpPr>
        <p:spPr/>
        <p:txBody>
          <a:bodyPr/>
          <a:lstStyle/>
          <a:p>
            <a:fld id="{03E795CC-BBFD-47BA-9677-9B586AA8CA41}" type="slidenum">
              <a:rPr lang="en-US" smtClean="0"/>
              <a:t>‹#›</a:t>
            </a:fld>
            <a:endParaRPr lang="en-US"/>
          </a:p>
        </p:txBody>
      </p:sp>
    </p:spTree>
    <p:extLst>
      <p:ext uri="{BB962C8B-B14F-4D97-AF65-F5344CB8AC3E}">
        <p14:creationId xmlns:p14="http://schemas.microsoft.com/office/powerpoint/2010/main" val="140898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0156-D7BA-DE96-0F38-45207D54AE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7D76C-2B1F-3B6C-B430-4D12617341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9504F1-54C1-56E2-D7C7-90196ACF9A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D67454-6F1A-C2E8-19DC-BAF08A81429B}"/>
              </a:ext>
            </a:extLst>
          </p:cNvPr>
          <p:cNvSpPr>
            <a:spLocks noGrp="1"/>
          </p:cNvSpPr>
          <p:nvPr>
            <p:ph type="dt" sz="half" idx="10"/>
          </p:nvPr>
        </p:nvSpPr>
        <p:spPr/>
        <p:txBody>
          <a:bodyPr/>
          <a:lstStyle/>
          <a:p>
            <a:fld id="{8E8EC658-A7EE-470C-8331-DB8C9C2DBD03}" type="datetimeFigureOut">
              <a:rPr lang="en-US" smtClean="0"/>
              <a:t>12/27/2025</a:t>
            </a:fld>
            <a:endParaRPr lang="en-US"/>
          </a:p>
        </p:txBody>
      </p:sp>
      <p:sp>
        <p:nvSpPr>
          <p:cNvPr id="6" name="Footer Placeholder 5">
            <a:extLst>
              <a:ext uri="{FF2B5EF4-FFF2-40B4-BE49-F238E27FC236}">
                <a16:creationId xmlns:a16="http://schemas.microsoft.com/office/drawing/2014/main" id="{385DCC5D-5CB4-3174-E759-526478756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D885D-B95A-30EC-2902-45AE6FB283C8}"/>
              </a:ext>
            </a:extLst>
          </p:cNvPr>
          <p:cNvSpPr>
            <a:spLocks noGrp="1"/>
          </p:cNvSpPr>
          <p:nvPr>
            <p:ph type="sldNum" sz="quarter" idx="12"/>
          </p:nvPr>
        </p:nvSpPr>
        <p:spPr/>
        <p:txBody>
          <a:bodyPr/>
          <a:lstStyle/>
          <a:p>
            <a:fld id="{03E795CC-BBFD-47BA-9677-9B586AA8CA41}" type="slidenum">
              <a:rPr lang="en-US" smtClean="0"/>
              <a:t>‹#›</a:t>
            </a:fld>
            <a:endParaRPr lang="en-US"/>
          </a:p>
        </p:txBody>
      </p:sp>
    </p:spTree>
    <p:extLst>
      <p:ext uri="{BB962C8B-B14F-4D97-AF65-F5344CB8AC3E}">
        <p14:creationId xmlns:p14="http://schemas.microsoft.com/office/powerpoint/2010/main" val="160395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9AF5-E4A9-6D9C-1272-6D30EC6804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BCF25B-7F2B-B8D4-A9E4-9BCFBA13D0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D6EBA6-F849-DD55-F0D3-F6AB285053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EFC918-82AD-FC96-F19B-4CAE18082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0ED751-F3BE-437B-D830-C875706DC8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2DEDF3-D861-D343-A949-067DF3D23216}"/>
              </a:ext>
            </a:extLst>
          </p:cNvPr>
          <p:cNvSpPr>
            <a:spLocks noGrp="1"/>
          </p:cNvSpPr>
          <p:nvPr>
            <p:ph type="dt" sz="half" idx="10"/>
          </p:nvPr>
        </p:nvSpPr>
        <p:spPr/>
        <p:txBody>
          <a:bodyPr/>
          <a:lstStyle/>
          <a:p>
            <a:fld id="{8E8EC658-A7EE-470C-8331-DB8C9C2DBD03}" type="datetimeFigureOut">
              <a:rPr lang="en-US" smtClean="0"/>
              <a:t>12/27/2025</a:t>
            </a:fld>
            <a:endParaRPr lang="en-US"/>
          </a:p>
        </p:txBody>
      </p:sp>
      <p:sp>
        <p:nvSpPr>
          <p:cNvPr id="8" name="Footer Placeholder 7">
            <a:extLst>
              <a:ext uri="{FF2B5EF4-FFF2-40B4-BE49-F238E27FC236}">
                <a16:creationId xmlns:a16="http://schemas.microsoft.com/office/drawing/2014/main" id="{82D6BF14-9CCE-C812-1F0F-46E7E7A7AA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8C6C68-A340-B914-91DD-CDF26DD2F290}"/>
              </a:ext>
            </a:extLst>
          </p:cNvPr>
          <p:cNvSpPr>
            <a:spLocks noGrp="1"/>
          </p:cNvSpPr>
          <p:nvPr>
            <p:ph type="sldNum" sz="quarter" idx="12"/>
          </p:nvPr>
        </p:nvSpPr>
        <p:spPr/>
        <p:txBody>
          <a:bodyPr/>
          <a:lstStyle/>
          <a:p>
            <a:fld id="{03E795CC-BBFD-47BA-9677-9B586AA8CA41}" type="slidenum">
              <a:rPr lang="en-US" smtClean="0"/>
              <a:t>‹#›</a:t>
            </a:fld>
            <a:endParaRPr lang="en-US"/>
          </a:p>
        </p:txBody>
      </p:sp>
    </p:spTree>
    <p:extLst>
      <p:ext uri="{BB962C8B-B14F-4D97-AF65-F5344CB8AC3E}">
        <p14:creationId xmlns:p14="http://schemas.microsoft.com/office/powerpoint/2010/main" val="333003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31A4-E04B-138F-563D-54D866E7EB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3EB329-9AB9-B15C-B6AA-0661D2C2ED70}"/>
              </a:ext>
            </a:extLst>
          </p:cNvPr>
          <p:cNvSpPr>
            <a:spLocks noGrp="1"/>
          </p:cNvSpPr>
          <p:nvPr>
            <p:ph type="dt" sz="half" idx="10"/>
          </p:nvPr>
        </p:nvSpPr>
        <p:spPr/>
        <p:txBody>
          <a:bodyPr/>
          <a:lstStyle/>
          <a:p>
            <a:fld id="{8E8EC658-A7EE-470C-8331-DB8C9C2DBD03}" type="datetimeFigureOut">
              <a:rPr lang="en-US" smtClean="0"/>
              <a:t>12/27/2025</a:t>
            </a:fld>
            <a:endParaRPr lang="en-US"/>
          </a:p>
        </p:txBody>
      </p:sp>
      <p:sp>
        <p:nvSpPr>
          <p:cNvPr id="4" name="Footer Placeholder 3">
            <a:extLst>
              <a:ext uri="{FF2B5EF4-FFF2-40B4-BE49-F238E27FC236}">
                <a16:creationId xmlns:a16="http://schemas.microsoft.com/office/drawing/2014/main" id="{26A8B07A-2DE0-4690-5022-EA217B1F09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B78906-D8F6-89C5-D9F6-B980E2E86149}"/>
              </a:ext>
            </a:extLst>
          </p:cNvPr>
          <p:cNvSpPr>
            <a:spLocks noGrp="1"/>
          </p:cNvSpPr>
          <p:nvPr>
            <p:ph type="sldNum" sz="quarter" idx="12"/>
          </p:nvPr>
        </p:nvSpPr>
        <p:spPr/>
        <p:txBody>
          <a:bodyPr/>
          <a:lstStyle/>
          <a:p>
            <a:fld id="{03E795CC-BBFD-47BA-9677-9B586AA8CA41}" type="slidenum">
              <a:rPr lang="en-US" smtClean="0"/>
              <a:t>‹#›</a:t>
            </a:fld>
            <a:endParaRPr lang="en-US"/>
          </a:p>
        </p:txBody>
      </p:sp>
    </p:spTree>
    <p:extLst>
      <p:ext uri="{BB962C8B-B14F-4D97-AF65-F5344CB8AC3E}">
        <p14:creationId xmlns:p14="http://schemas.microsoft.com/office/powerpoint/2010/main" val="93197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27C7BD-148F-7EB7-8351-1E97B5E6FC25}"/>
              </a:ext>
            </a:extLst>
          </p:cNvPr>
          <p:cNvSpPr>
            <a:spLocks noGrp="1"/>
          </p:cNvSpPr>
          <p:nvPr>
            <p:ph type="dt" sz="half" idx="10"/>
          </p:nvPr>
        </p:nvSpPr>
        <p:spPr/>
        <p:txBody>
          <a:bodyPr/>
          <a:lstStyle/>
          <a:p>
            <a:fld id="{8E8EC658-A7EE-470C-8331-DB8C9C2DBD03}" type="datetimeFigureOut">
              <a:rPr lang="en-US" smtClean="0"/>
              <a:t>12/27/2025</a:t>
            </a:fld>
            <a:endParaRPr lang="en-US"/>
          </a:p>
        </p:txBody>
      </p:sp>
      <p:sp>
        <p:nvSpPr>
          <p:cNvPr id="3" name="Footer Placeholder 2">
            <a:extLst>
              <a:ext uri="{FF2B5EF4-FFF2-40B4-BE49-F238E27FC236}">
                <a16:creationId xmlns:a16="http://schemas.microsoft.com/office/drawing/2014/main" id="{889F8C69-ECDF-9CCE-D3AF-8D9D66203D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62BC58-D61F-29EA-B663-8EFA1AC7BC4D}"/>
              </a:ext>
            </a:extLst>
          </p:cNvPr>
          <p:cNvSpPr>
            <a:spLocks noGrp="1"/>
          </p:cNvSpPr>
          <p:nvPr>
            <p:ph type="sldNum" sz="quarter" idx="12"/>
          </p:nvPr>
        </p:nvSpPr>
        <p:spPr/>
        <p:txBody>
          <a:bodyPr/>
          <a:lstStyle/>
          <a:p>
            <a:fld id="{03E795CC-BBFD-47BA-9677-9B586AA8CA41}" type="slidenum">
              <a:rPr lang="en-US" smtClean="0"/>
              <a:t>‹#›</a:t>
            </a:fld>
            <a:endParaRPr lang="en-US"/>
          </a:p>
        </p:txBody>
      </p:sp>
    </p:spTree>
    <p:extLst>
      <p:ext uri="{BB962C8B-B14F-4D97-AF65-F5344CB8AC3E}">
        <p14:creationId xmlns:p14="http://schemas.microsoft.com/office/powerpoint/2010/main" val="22028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6809-5CAD-962E-85E7-1464C25D5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391697-227E-E856-7707-15D92B2EDB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F9087D-84B1-DC85-7AA1-025AA860F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05D51C-6F57-F5B2-999B-674CA757804C}"/>
              </a:ext>
            </a:extLst>
          </p:cNvPr>
          <p:cNvSpPr>
            <a:spLocks noGrp="1"/>
          </p:cNvSpPr>
          <p:nvPr>
            <p:ph type="dt" sz="half" idx="10"/>
          </p:nvPr>
        </p:nvSpPr>
        <p:spPr/>
        <p:txBody>
          <a:bodyPr/>
          <a:lstStyle/>
          <a:p>
            <a:fld id="{8E8EC658-A7EE-470C-8331-DB8C9C2DBD03}" type="datetimeFigureOut">
              <a:rPr lang="en-US" smtClean="0"/>
              <a:t>12/27/2025</a:t>
            </a:fld>
            <a:endParaRPr lang="en-US"/>
          </a:p>
        </p:txBody>
      </p:sp>
      <p:sp>
        <p:nvSpPr>
          <p:cNvPr id="6" name="Footer Placeholder 5">
            <a:extLst>
              <a:ext uri="{FF2B5EF4-FFF2-40B4-BE49-F238E27FC236}">
                <a16:creationId xmlns:a16="http://schemas.microsoft.com/office/drawing/2014/main" id="{41E2D70F-16E9-B346-B1B4-72485E304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A86D6-0252-FAC8-54EF-BFE7CD1DBE27}"/>
              </a:ext>
            </a:extLst>
          </p:cNvPr>
          <p:cNvSpPr>
            <a:spLocks noGrp="1"/>
          </p:cNvSpPr>
          <p:nvPr>
            <p:ph type="sldNum" sz="quarter" idx="12"/>
          </p:nvPr>
        </p:nvSpPr>
        <p:spPr/>
        <p:txBody>
          <a:bodyPr/>
          <a:lstStyle/>
          <a:p>
            <a:fld id="{03E795CC-BBFD-47BA-9677-9B586AA8CA41}" type="slidenum">
              <a:rPr lang="en-US" smtClean="0"/>
              <a:t>‹#›</a:t>
            </a:fld>
            <a:endParaRPr lang="en-US"/>
          </a:p>
        </p:txBody>
      </p:sp>
    </p:spTree>
    <p:extLst>
      <p:ext uri="{BB962C8B-B14F-4D97-AF65-F5344CB8AC3E}">
        <p14:creationId xmlns:p14="http://schemas.microsoft.com/office/powerpoint/2010/main" val="31918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121F6-08F0-C5E7-81D4-CE7378F8AC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46BD49-1B0A-5FE9-6223-79986B35C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C096DA-E56E-1434-989C-30E66AAE6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E894EF-ACE6-EB33-E9C5-556F2F3626AD}"/>
              </a:ext>
            </a:extLst>
          </p:cNvPr>
          <p:cNvSpPr>
            <a:spLocks noGrp="1"/>
          </p:cNvSpPr>
          <p:nvPr>
            <p:ph type="dt" sz="half" idx="10"/>
          </p:nvPr>
        </p:nvSpPr>
        <p:spPr/>
        <p:txBody>
          <a:bodyPr/>
          <a:lstStyle/>
          <a:p>
            <a:fld id="{8E8EC658-A7EE-470C-8331-DB8C9C2DBD03}" type="datetimeFigureOut">
              <a:rPr lang="en-US" smtClean="0"/>
              <a:t>12/27/2025</a:t>
            </a:fld>
            <a:endParaRPr lang="en-US"/>
          </a:p>
        </p:txBody>
      </p:sp>
      <p:sp>
        <p:nvSpPr>
          <p:cNvPr id="6" name="Footer Placeholder 5">
            <a:extLst>
              <a:ext uri="{FF2B5EF4-FFF2-40B4-BE49-F238E27FC236}">
                <a16:creationId xmlns:a16="http://schemas.microsoft.com/office/drawing/2014/main" id="{AF679416-7DB1-9A70-4401-6C36D53DE5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7ED23-9857-EBA9-8FD6-EDDA44042548}"/>
              </a:ext>
            </a:extLst>
          </p:cNvPr>
          <p:cNvSpPr>
            <a:spLocks noGrp="1"/>
          </p:cNvSpPr>
          <p:nvPr>
            <p:ph type="sldNum" sz="quarter" idx="12"/>
          </p:nvPr>
        </p:nvSpPr>
        <p:spPr/>
        <p:txBody>
          <a:bodyPr/>
          <a:lstStyle/>
          <a:p>
            <a:fld id="{03E795CC-BBFD-47BA-9677-9B586AA8CA41}" type="slidenum">
              <a:rPr lang="en-US" smtClean="0"/>
              <a:t>‹#›</a:t>
            </a:fld>
            <a:endParaRPr lang="en-US"/>
          </a:p>
        </p:txBody>
      </p:sp>
    </p:spTree>
    <p:extLst>
      <p:ext uri="{BB962C8B-B14F-4D97-AF65-F5344CB8AC3E}">
        <p14:creationId xmlns:p14="http://schemas.microsoft.com/office/powerpoint/2010/main" val="52791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B90DD-4AAC-5046-4252-3B16851B5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06BFFC-0B9B-6747-64B9-FC32FDA01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33114-40C2-EA36-EBD9-E39B66598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8EC658-A7EE-470C-8331-DB8C9C2DBD03}" type="datetimeFigureOut">
              <a:rPr lang="en-US" smtClean="0"/>
              <a:t>12/27/2025</a:t>
            </a:fld>
            <a:endParaRPr lang="en-US"/>
          </a:p>
        </p:txBody>
      </p:sp>
      <p:sp>
        <p:nvSpPr>
          <p:cNvPr id="5" name="Footer Placeholder 4">
            <a:extLst>
              <a:ext uri="{FF2B5EF4-FFF2-40B4-BE49-F238E27FC236}">
                <a16:creationId xmlns:a16="http://schemas.microsoft.com/office/drawing/2014/main" id="{15D720C1-09C5-4F09-2CCA-322108483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8F79100-FF96-2C7C-C85B-9572D76B9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E795CC-BBFD-47BA-9677-9B586AA8CA41}" type="slidenum">
              <a:rPr lang="en-US" smtClean="0"/>
              <a:t>‹#›</a:t>
            </a:fld>
            <a:endParaRPr lang="en-US"/>
          </a:p>
        </p:txBody>
      </p:sp>
    </p:spTree>
    <p:extLst>
      <p:ext uri="{BB962C8B-B14F-4D97-AF65-F5344CB8AC3E}">
        <p14:creationId xmlns:p14="http://schemas.microsoft.com/office/powerpoint/2010/main" val="3306841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93/jacamr/dlad018" TargetMode="External"/><Relationship Id="rId2" Type="http://schemas.openxmlformats.org/officeDocument/2006/relationships/hyperlink" Target="https://doi.org/10.1186/1475-2875-9-129" TargetMode="External"/><Relationship Id="rId1" Type="http://schemas.openxmlformats.org/officeDocument/2006/relationships/slideLayout" Target="../slideLayouts/slideLayout1.xml"/><Relationship Id="rId4" Type="http://schemas.openxmlformats.org/officeDocument/2006/relationships/hyperlink" Target="https://www.cdc.gov/flu/hcp/testing-methods/table-ridt.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186/s12936-018-2268-7" TargetMode="External"/><Relationship Id="rId2" Type="http://schemas.openxmlformats.org/officeDocument/2006/relationships/hyperlink" Target="https://doi.org/10.1186/1471-2180-11-101" TargetMode="External"/><Relationship Id="rId1" Type="http://schemas.openxmlformats.org/officeDocument/2006/relationships/slideLayout" Target="../slideLayouts/slideLayout1.xml"/><Relationship Id="rId5" Type="http://schemas.openxmlformats.org/officeDocument/2006/relationships/hyperlink" Target="https://doi.org/10.1128/JCM.00495-19" TargetMode="External"/><Relationship Id="rId4" Type="http://schemas.openxmlformats.org/officeDocument/2006/relationships/hyperlink" Target="https://doi.org/10.1016/j.cmi.2019.11.01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3389/fmicb.2015.00791" TargetMode="External"/><Relationship Id="rId2" Type="http://schemas.openxmlformats.org/officeDocument/2006/relationships/hyperlink" Target="https://doi.org/10.1038/s41598-023-33925-2" TargetMode="External"/><Relationship Id="rId1" Type="http://schemas.openxmlformats.org/officeDocument/2006/relationships/slideLayout" Target="../slideLayouts/slideLayout1.xml"/><Relationship Id="rId6" Type="http://schemas.openxmlformats.org/officeDocument/2006/relationships/hyperlink" Target="https://doi.org/10.1128/jcm.00284-12" TargetMode="External"/><Relationship Id="rId5" Type="http://schemas.openxmlformats.org/officeDocument/2006/relationships/hyperlink" Target="https://doi.org/10.3389/fcimb.2021.779376" TargetMode="External"/><Relationship Id="rId4" Type="http://schemas.openxmlformats.org/officeDocument/2006/relationships/hyperlink" Target="https://doi.org/10.3390/cells10081931"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093/cid/ciy866" TargetMode="External"/><Relationship Id="rId2" Type="http://schemas.openxmlformats.org/officeDocument/2006/relationships/hyperlink" Target="https://doi.org/10.1093/cid/ciw649" TargetMode="External"/><Relationship Id="rId1" Type="http://schemas.openxmlformats.org/officeDocument/2006/relationships/slideLayout" Target="../slideLayouts/slideLayout1.xml"/><Relationship Id="rId5" Type="http://schemas.openxmlformats.org/officeDocument/2006/relationships/hyperlink" Target="https://doi.org/10.3390/pathogens11121415" TargetMode="External"/><Relationship Id="rId4" Type="http://schemas.openxmlformats.org/officeDocument/2006/relationships/hyperlink" Target="https://doi.org/10.3389/fcimb.2020.0030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358B-FE37-3D27-9C6D-7CAF65BF6AC1}"/>
              </a:ext>
            </a:extLst>
          </p:cNvPr>
          <p:cNvSpPr>
            <a:spLocks noGrp="1"/>
          </p:cNvSpPr>
          <p:nvPr>
            <p:ph type="ctrTitle"/>
          </p:nvPr>
        </p:nvSpPr>
        <p:spPr>
          <a:xfrm>
            <a:off x="0" y="22899"/>
            <a:ext cx="12192000" cy="945923"/>
          </a:xfrm>
        </p:spPr>
        <p:txBody>
          <a:bodyPr/>
          <a:lstStyle/>
          <a:p>
            <a:r>
              <a:rPr lang="en-US" cap="all" dirty="0"/>
              <a:t>Lab 14 Rapid Diagnostic</a:t>
            </a:r>
          </a:p>
        </p:txBody>
      </p:sp>
      <p:sp>
        <p:nvSpPr>
          <p:cNvPr id="4" name="TextBox 3">
            <a:extLst>
              <a:ext uri="{FF2B5EF4-FFF2-40B4-BE49-F238E27FC236}">
                <a16:creationId xmlns:a16="http://schemas.microsoft.com/office/drawing/2014/main" id="{91B0A4C3-EC7C-D583-E09E-8594369CF553}"/>
              </a:ext>
            </a:extLst>
          </p:cNvPr>
          <p:cNvSpPr txBox="1"/>
          <p:nvPr/>
        </p:nvSpPr>
        <p:spPr>
          <a:xfrm>
            <a:off x="3293805" y="5899005"/>
            <a:ext cx="4848122" cy="369332"/>
          </a:xfrm>
          <a:prstGeom prst="rect">
            <a:avLst/>
          </a:prstGeom>
          <a:noFill/>
        </p:spPr>
        <p:txBody>
          <a:bodyPr wrap="none" rtlCol="0">
            <a:spAutoFit/>
          </a:bodyPr>
          <a:lstStyle/>
          <a:p>
            <a:r>
              <a:rPr lang="en-US" dirty="0"/>
              <a:t>By Illya Tietzel, 2025 Creative Commons 4.0 BY </a:t>
            </a:r>
          </a:p>
        </p:txBody>
      </p:sp>
      <p:pic>
        <p:nvPicPr>
          <p:cNvPr id="12" name="Picture 11" descr="Pathogen specific antibodies flow laterally from the left end at the sample injection side towards the test region on the right side. Pre-manufactured pathogen proteins (virus) creating visible test signal. An additional control region shows visual signal that test system works.">
            <a:extLst>
              <a:ext uri="{FF2B5EF4-FFF2-40B4-BE49-F238E27FC236}">
                <a16:creationId xmlns:a16="http://schemas.microsoft.com/office/drawing/2014/main" id="{2440D27B-6A02-26F2-0A69-A3DC1DAD2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093" y="2555733"/>
            <a:ext cx="5869858" cy="3301795"/>
          </a:xfrm>
          <a:prstGeom prst="rect">
            <a:avLst/>
          </a:prstGeom>
        </p:spPr>
      </p:pic>
      <p:sp>
        <p:nvSpPr>
          <p:cNvPr id="13" name="TextBox 12">
            <a:extLst>
              <a:ext uri="{FF2B5EF4-FFF2-40B4-BE49-F238E27FC236}">
                <a16:creationId xmlns:a16="http://schemas.microsoft.com/office/drawing/2014/main" id="{83ECE11F-7C5A-D7B0-C6C9-FD38CB6B2FD2}"/>
              </a:ext>
            </a:extLst>
          </p:cNvPr>
          <p:cNvSpPr txBox="1"/>
          <p:nvPr/>
        </p:nvSpPr>
        <p:spPr>
          <a:xfrm>
            <a:off x="0" y="1239057"/>
            <a:ext cx="12191999" cy="523220"/>
          </a:xfrm>
          <a:prstGeom prst="rect">
            <a:avLst/>
          </a:prstGeom>
          <a:noFill/>
        </p:spPr>
        <p:txBody>
          <a:bodyPr wrap="square" rtlCol="0">
            <a:spAutoFit/>
          </a:bodyPr>
          <a:lstStyle/>
          <a:p>
            <a:pPr algn="ctr"/>
            <a:r>
              <a:rPr lang="en-US" sz="2800" b="1" dirty="0"/>
              <a:t>Rapid diagnostic testing in microbiology</a:t>
            </a:r>
          </a:p>
        </p:txBody>
      </p:sp>
    </p:spTree>
    <p:extLst>
      <p:ext uri="{BB962C8B-B14F-4D97-AF65-F5344CB8AC3E}">
        <p14:creationId xmlns:p14="http://schemas.microsoft.com/office/powerpoint/2010/main" val="42741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BE4E7-B519-D8E1-9CAC-942CC084A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24BEF-B546-AD09-7E41-71EB3661ABE7}"/>
              </a:ext>
            </a:extLst>
          </p:cNvPr>
          <p:cNvSpPr>
            <a:spLocks noGrp="1"/>
          </p:cNvSpPr>
          <p:nvPr>
            <p:ph type="ctrTitle"/>
          </p:nvPr>
        </p:nvSpPr>
        <p:spPr>
          <a:xfrm>
            <a:off x="0" y="22899"/>
            <a:ext cx="12192000" cy="822675"/>
          </a:xfrm>
        </p:spPr>
        <p:txBody>
          <a:bodyPr>
            <a:noAutofit/>
          </a:bodyPr>
          <a:lstStyle/>
          <a:p>
            <a:r>
              <a:rPr lang="en-US" sz="4400" dirty="0"/>
              <a:t>Rapid Diagnostic Tests (RDT) – Working Principles</a:t>
            </a:r>
          </a:p>
        </p:txBody>
      </p:sp>
      <p:pic>
        <p:nvPicPr>
          <p:cNvPr id="5" name="Picture 4" descr="Working principles include lateral flow chromatography, Nucleic Acid Amplification Techniques (NAAT such as LAMP, qPCR, qRT-PCR, WGS), hybridization techniques (such as PNA FISH), and proteomic fingerprinting analysis of pathogens using MALDI-TOF.">
            <a:extLst>
              <a:ext uri="{FF2B5EF4-FFF2-40B4-BE49-F238E27FC236}">
                <a16:creationId xmlns:a16="http://schemas.microsoft.com/office/drawing/2014/main" id="{55C2713C-CA04-311D-4734-0CF254CC5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84" y="845574"/>
            <a:ext cx="8849032" cy="4977581"/>
          </a:xfrm>
          <a:prstGeom prst="rect">
            <a:avLst/>
          </a:prstGeom>
        </p:spPr>
      </p:pic>
      <p:sp>
        <p:nvSpPr>
          <p:cNvPr id="6" name="TextBox 5">
            <a:extLst>
              <a:ext uri="{FF2B5EF4-FFF2-40B4-BE49-F238E27FC236}">
                <a16:creationId xmlns:a16="http://schemas.microsoft.com/office/drawing/2014/main" id="{1C0C14A7-A5EB-2AAD-8B33-D26FD0A3283F}"/>
              </a:ext>
            </a:extLst>
          </p:cNvPr>
          <p:cNvSpPr txBox="1"/>
          <p:nvPr/>
        </p:nvSpPr>
        <p:spPr>
          <a:xfrm>
            <a:off x="0" y="5454866"/>
            <a:ext cx="12192001" cy="1400024"/>
          </a:xfrm>
          <a:prstGeom prst="rect">
            <a:avLst/>
          </a:prstGeom>
          <a:noFill/>
        </p:spPr>
        <p:txBody>
          <a:bodyPr wrap="square" rtlCol="0">
            <a:noAutofit/>
          </a:bodyPr>
          <a:lstStyle/>
          <a:p>
            <a:r>
              <a:rPr lang="en-US" b="1" i="1" dirty="0"/>
              <a:t>Figure 14.3: Working principles of rapid diagnostic tests.</a:t>
            </a:r>
            <a:r>
              <a:rPr lang="en-US" i="1" dirty="0"/>
              <a:t> Shown are examples of working principles of rapid diagnostic tests. Working principles include lateral flow chromatography, Nucleic Acid Amplification Techniques (NAAT such as LAMP, qPCR, </a:t>
            </a:r>
            <a:r>
              <a:rPr lang="en-US" i="1" dirty="0" err="1"/>
              <a:t>qRT</a:t>
            </a:r>
            <a:r>
              <a:rPr lang="en-US" i="1" dirty="0"/>
              <a:t>-PCR, WGS), hybridization techniques (such as PNA FISH), and proteomic fingerprinting analysis of pathogens using MALDI-TOF. This complex field is fast growing and for more in depth reading review articles are recommended (</a:t>
            </a:r>
            <a:r>
              <a:rPr lang="en-US" i="1" dirty="0" err="1"/>
              <a:t>Vasala</a:t>
            </a:r>
            <a:r>
              <a:rPr lang="en-US" i="1" dirty="0"/>
              <a:t> et al., 2020).</a:t>
            </a:r>
            <a:endParaRPr lang="en-US" dirty="0"/>
          </a:p>
        </p:txBody>
      </p:sp>
    </p:spTree>
    <p:extLst>
      <p:ext uri="{BB962C8B-B14F-4D97-AF65-F5344CB8AC3E}">
        <p14:creationId xmlns:p14="http://schemas.microsoft.com/office/powerpoint/2010/main" val="183806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53C13-E417-0A4A-BC65-783DC4C94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40B67-CC02-5974-DA85-174A81DFCCBA}"/>
              </a:ext>
            </a:extLst>
          </p:cNvPr>
          <p:cNvSpPr>
            <a:spLocks noGrp="1"/>
          </p:cNvSpPr>
          <p:nvPr>
            <p:ph type="ctrTitle"/>
          </p:nvPr>
        </p:nvSpPr>
        <p:spPr>
          <a:xfrm>
            <a:off x="0" y="22899"/>
            <a:ext cx="12192000" cy="822675"/>
          </a:xfrm>
        </p:spPr>
        <p:txBody>
          <a:bodyPr>
            <a:noAutofit/>
          </a:bodyPr>
          <a:lstStyle/>
          <a:p>
            <a:r>
              <a:rPr lang="en-US" sz="4400" dirty="0"/>
              <a:t>Rapid Diagnostic Tests (RDT) – Working Principles</a:t>
            </a:r>
          </a:p>
        </p:txBody>
      </p:sp>
      <p:sp>
        <p:nvSpPr>
          <p:cNvPr id="3" name="TextBox 2">
            <a:extLst>
              <a:ext uri="{FF2B5EF4-FFF2-40B4-BE49-F238E27FC236}">
                <a16:creationId xmlns:a16="http://schemas.microsoft.com/office/drawing/2014/main" id="{59300DB7-6F5C-DF19-A0C2-B7A622C2E083}"/>
              </a:ext>
            </a:extLst>
          </p:cNvPr>
          <p:cNvSpPr txBox="1"/>
          <p:nvPr/>
        </p:nvSpPr>
        <p:spPr>
          <a:xfrm>
            <a:off x="0" y="757083"/>
            <a:ext cx="12192000" cy="461665"/>
          </a:xfrm>
          <a:prstGeom prst="rect">
            <a:avLst/>
          </a:prstGeom>
          <a:noFill/>
        </p:spPr>
        <p:txBody>
          <a:bodyPr wrap="square" rtlCol="0">
            <a:spAutoFit/>
          </a:bodyPr>
          <a:lstStyle/>
          <a:p>
            <a:pPr algn="ctr"/>
            <a:r>
              <a:rPr lang="en-US" sz="2400" b="1" dirty="0"/>
              <a:t>Lateral flow (immuno-) chromatography</a:t>
            </a:r>
          </a:p>
        </p:txBody>
      </p:sp>
      <p:pic>
        <p:nvPicPr>
          <p:cNvPr id="6" name="Picture 5" descr="The panel A shows the structure of a virus including the viral genome with viral genes, a lipid envelope, and viral proteins. Viral proteins can be found as part of the lipid envelope, and also associated with the genetic material. Antigen responses to viral pathogens of target viral proteins and are symbolized as y-shaped structures.">
            <a:extLst>
              <a:ext uri="{FF2B5EF4-FFF2-40B4-BE49-F238E27FC236}">
                <a16:creationId xmlns:a16="http://schemas.microsoft.com/office/drawing/2014/main" id="{EA46A83B-DE76-9595-AEF5-8AC8D215B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051" y="1373282"/>
            <a:ext cx="4021393" cy="2262034"/>
          </a:xfrm>
          <a:prstGeom prst="rect">
            <a:avLst/>
          </a:prstGeom>
        </p:spPr>
      </p:pic>
      <p:pic>
        <p:nvPicPr>
          <p:cNvPr id="8" name="Picture 7" descr="The sample injection site will receive the body fluid or sample of a patient. In this case the sample of a body fluid contains antigens specific for a viral pathogen. The fluid then moves laterally carrying the antibodies with it. When the running front of this chromatography system reaches the test zone with the pre-loaded pre-manufactured viral proteins, the antibodies bind with their antigen binding site the viral protein antigen. Thereby the antibodies are captured. This happens in the “T” or “test” region testing for the presence of the antibodies. Captured antibodies then result in a color reaction that can be observed by the health professional or user. For quality control purposes, there is also a “C” or “control” region to make sure that the test device is not dysfunctional, old, or working incorrectly.">
            <a:extLst>
              <a:ext uri="{FF2B5EF4-FFF2-40B4-BE49-F238E27FC236}">
                <a16:creationId xmlns:a16="http://schemas.microsoft.com/office/drawing/2014/main" id="{53C442A3-0AF3-D028-F7BF-8D510CA88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241" y="1218748"/>
            <a:ext cx="4945626" cy="2781915"/>
          </a:xfrm>
          <a:prstGeom prst="rect">
            <a:avLst/>
          </a:prstGeom>
        </p:spPr>
      </p:pic>
      <p:pic>
        <p:nvPicPr>
          <p:cNvPr id="10" name="Picture 9" descr="A diagram of a test&#10;&#10;AI-generated content may be incorrect.">
            <a:extLst>
              <a:ext uri="{FF2B5EF4-FFF2-40B4-BE49-F238E27FC236}">
                <a16:creationId xmlns:a16="http://schemas.microsoft.com/office/drawing/2014/main" id="{C07DC659-9ACB-D512-CCA8-E02EAE6AE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607" y="3804595"/>
            <a:ext cx="4945626" cy="2781915"/>
          </a:xfrm>
          <a:prstGeom prst="rect">
            <a:avLst/>
          </a:prstGeom>
        </p:spPr>
      </p:pic>
      <p:pic>
        <p:nvPicPr>
          <p:cNvPr id="12" name="Picture 11" descr="A diagram of a test&#10;&#10;AI-generated content may be incorrect.">
            <a:extLst>
              <a:ext uri="{FF2B5EF4-FFF2-40B4-BE49-F238E27FC236}">
                <a16:creationId xmlns:a16="http://schemas.microsoft.com/office/drawing/2014/main" id="{A6281CEE-516E-5D33-0B6F-EA8AFF68BE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9240" y="3800781"/>
            <a:ext cx="4945627" cy="2781915"/>
          </a:xfrm>
          <a:prstGeom prst="rect">
            <a:avLst/>
          </a:prstGeom>
        </p:spPr>
      </p:pic>
      <p:sp>
        <p:nvSpPr>
          <p:cNvPr id="13" name="TextBox 12">
            <a:extLst>
              <a:ext uri="{FF2B5EF4-FFF2-40B4-BE49-F238E27FC236}">
                <a16:creationId xmlns:a16="http://schemas.microsoft.com/office/drawing/2014/main" id="{6EC19EDE-D477-6911-3D1A-E1DFC685AB25}"/>
              </a:ext>
            </a:extLst>
          </p:cNvPr>
          <p:cNvSpPr txBox="1"/>
          <p:nvPr/>
        </p:nvSpPr>
        <p:spPr>
          <a:xfrm>
            <a:off x="2772697" y="6398030"/>
            <a:ext cx="7105728" cy="369332"/>
          </a:xfrm>
          <a:prstGeom prst="rect">
            <a:avLst/>
          </a:prstGeom>
          <a:noFill/>
        </p:spPr>
        <p:txBody>
          <a:bodyPr wrap="none" rtlCol="0">
            <a:spAutoFit/>
          </a:bodyPr>
          <a:lstStyle/>
          <a:p>
            <a:r>
              <a:rPr lang="en-US" b="1" dirty="0"/>
              <a:t>Figure 14.4: Lateral Flow Chromatography as Rapid Diagnostic Test</a:t>
            </a:r>
            <a:endParaRPr lang="en-US" dirty="0"/>
          </a:p>
        </p:txBody>
      </p:sp>
    </p:spTree>
    <p:extLst>
      <p:ext uri="{BB962C8B-B14F-4D97-AF65-F5344CB8AC3E}">
        <p14:creationId xmlns:p14="http://schemas.microsoft.com/office/powerpoint/2010/main" val="260016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95664-E207-E9E6-4EFF-4F8C1B1BE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39F51-F2FC-AFE0-EEDB-5C98F413208A}"/>
              </a:ext>
            </a:extLst>
          </p:cNvPr>
          <p:cNvSpPr>
            <a:spLocks noGrp="1"/>
          </p:cNvSpPr>
          <p:nvPr>
            <p:ph type="ctrTitle"/>
          </p:nvPr>
        </p:nvSpPr>
        <p:spPr>
          <a:xfrm>
            <a:off x="0" y="22899"/>
            <a:ext cx="12192000" cy="822675"/>
          </a:xfrm>
        </p:spPr>
        <p:txBody>
          <a:bodyPr>
            <a:noAutofit/>
          </a:bodyPr>
          <a:lstStyle/>
          <a:p>
            <a:r>
              <a:rPr lang="en-US" sz="4400" dirty="0"/>
              <a:t>Rapid Diagnostic Tests (RDT) – Working Principles</a:t>
            </a:r>
          </a:p>
        </p:txBody>
      </p:sp>
      <p:sp>
        <p:nvSpPr>
          <p:cNvPr id="3" name="TextBox 2">
            <a:extLst>
              <a:ext uri="{FF2B5EF4-FFF2-40B4-BE49-F238E27FC236}">
                <a16:creationId xmlns:a16="http://schemas.microsoft.com/office/drawing/2014/main" id="{CDADA90A-AE56-8FE8-4A4C-06309FD06CA8}"/>
              </a:ext>
            </a:extLst>
          </p:cNvPr>
          <p:cNvSpPr txBox="1"/>
          <p:nvPr/>
        </p:nvSpPr>
        <p:spPr>
          <a:xfrm>
            <a:off x="0" y="757083"/>
            <a:ext cx="12192000" cy="461665"/>
          </a:xfrm>
          <a:prstGeom prst="rect">
            <a:avLst/>
          </a:prstGeom>
          <a:noFill/>
        </p:spPr>
        <p:txBody>
          <a:bodyPr wrap="square" rtlCol="0">
            <a:spAutoFit/>
          </a:bodyPr>
          <a:lstStyle/>
          <a:p>
            <a:pPr algn="ctr"/>
            <a:r>
              <a:rPr lang="en-US" sz="2400" b="1" dirty="0"/>
              <a:t>Loop Mediated Isothermal Amplification (LAMP)</a:t>
            </a:r>
          </a:p>
        </p:txBody>
      </p:sp>
      <p:pic>
        <p:nvPicPr>
          <p:cNvPr id="5" name="Picture 4" descr="A diagram of a lamp&#10;&#10;AI-generated content may be incorrect.">
            <a:extLst>
              <a:ext uri="{FF2B5EF4-FFF2-40B4-BE49-F238E27FC236}">
                <a16:creationId xmlns:a16="http://schemas.microsoft.com/office/drawing/2014/main" id="{AE7FA94B-613C-B762-05AF-D74933437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3" y="1218748"/>
            <a:ext cx="11292393" cy="3470787"/>
          </a:xfrm>
          <a:prstGeom prst="rect">
            <a:avLst/>
          </a:prstGeom>
        </p:spPr>
      </p:pic>
      <p:sp>
        <p:nvSpPr>
          <p:cNvPr id="6" name="TextBox 5">
            <a:extLst>
              <a:ext uri="{FF2B5EF4-FFF2-40B4-BE49-F238E27FC236}">
                <a16:creationId xmlns:a16="http://schemas.microsoft.com/office/drawing/2014/main" id="{13F9BEFD-886C-C36B-FB93-F01C73DE4A32}"/>
              </a:ext>
            </a:extLst>
          </p:cNvPr>
          <p:cNvSpPr txBox="1"/>
          <p:nvPr/>
        </p:nvSpPr>
        <p:spPr>
          <a:xfrm>
            <a:off x="0" y="5665069"/>
            <a:ext cx="12192001" cy="1176255"/>
          </a:xfrm>
          <a:prstGeom prst="rect">
            <a:avLst/>
          </a:prstGeom>
          <a:noFill/>
        </p:spPr>
        <p:txBody>
          <a:bodyPr wrap="square" rtlCol="0">
            <a:noAutofit/>
          </a:bodyPr>
          <a:lstStyle/>
          <a:p>
            <a:r>
              <a:rPr lang="en-US" b="1" i="1" dirty="0"/>
              <a:t>Figure 14.5: Schematic of the LAMP process.</a:t>
            </a:r>
            <a:r>
              <a:rPr lang="en-US" i="1" dirty="0"/>
              <a:t> Adopted from fig. 3 of Soroka, M., Wasowicz, B., &amp; </a:t>
            </a:r>
            <a:r>
              <a:rPr lang="en-US" i="1" dirty="0" err="1"/>
              <a:t>Rymaszewska</a:t>
            </a:r>
            <a:r>
              <a:rPr lang="en-US" i="1" dirty="0"/>
              <a:t>, A. (2021). Loop-Mediated Isothermal Amplification (LAMP): The Better Sibling of PCR? Cells, 10(8), 1931. https://doi.org/10.3390/cells10081931. CC-BY. After sample preparation, DNA stem loop structure that resemble a dumbbell structure allows amplification and detection of targeted DNA.</a:t>
            </a:r>
            <a:endParaRPr lang="en-US" dirty="0"/>
          </a:p>
        </p:txBody>
      </p:sp>
    </p:spTree>
    <p:extLst>
      <p:ext uri="{BB962C8B-B14F-4D97-AF65-F5344CB8AC3E}">
        <p14:creationId xmlns:p14="http://schemas.microsoft.com/office/powerpoint/2010/main" val="220471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5A1CC-2F70-F685-FF2C-B9073E41655C}"/>
            </a:ext>
          </a:extLst>
        </p:cNvPr>
        <p:cNvGrpSpPr/>
        <p:nvPr/>
      </p:nvGrpSpPr>
      <p:grpSpPr>
        <a:xfrm>
          <a:off x="0" y="0"/>
          <a:ext cx="0" cy="0"/>
          <a:chOff x="0" y="0"/>
          <a:chExt cx="0" cy="0"/>
        </a:xfrm>
      </p:grpSpPr>
      <p:pic>
        <p:nvPicPr>
          <p:cNvPr id="5" name="Picture 4" descr="A diagram of a diagram&#10;&#10;AI-generated content may be incorrect.">
            <a:extLst>
              <a:ext uri="{FF2B5EF4-FFF2-40B4-BE49-F238E27FC236}">
                <a16:creationId xmlns:a16="http://schemas.microsoft.com/office/drawing/2014/main" id="{FF3C356D-204D-E8FC-5A56-13C482193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655" y="768213"/>
            <a:ext cx="6610690" cy="5321573"/>
          </a:xfrm>
          <a:prstGeom prst="rect">
            <a:avLst/>
          </a:prstGeom>
        </p:spPr>
      </p:pic>
      <p:sp>
        <p:nvSpPr>
          <p:cNvPr id="2" name="Title 1">
            <a:extLst>
              <a:ext uri="{FF2B5EF4-FFF2-40B4-BE49-F238E27FC236}">
                <a16:creationId xmlns:a16="http://schemas.microsoft.com/office/drawing/2014/main" id="{FBC57D80-8AC2-401F-E862-C5C5CB7072FA}"/>
              </a:ext>
            </a:extLst>
          </p:cNvPr>
          <p:cNvSpPr>
            <a:spLocks noGrp="1"/>
          </p:cNvSpPr>
          <p:nvPr>
            <p:ph type="ctrTitle"/>
          </p:nvPr>
        </p:nvSpPr>
        <p:spPr>
          <a:xfrm>
            <a:off x="0" y="22899"/>
            <a:ext cx="12192000" cy="822675"/>
          </a:xfrm>
        </p:spPr>
        <p:txBody>
          <a:bodyPr>
            <a:noAutofit/>
          </a:bodyPr>
          <a:lstStyle/>
          <a:p>
            <a:r>
              <a:rPr lang="en-US" sz="4400" dirty="0"/>
              <a:t>Rapid Diagnostic Tests (RDT) – Working Principles</a:t>
            </a:r>
          </a:p>
        </p:txBody>
      </p:sp>
      <p:sp>
        <p:nvSpPr>
          <p:cNvPr id="3" name="TextBox 2">
            <a:extLst>
              <a:ext uri="{FF2B5EF4-FFF2-40B4-BE49-F238E27FC236}">
                <a16:creationId xmlns:a16="http://schemas.microsoft.com/office/drawing/2014/main" id="{3525D703-A83E-257A-1DAE-745CBB0298B7}"/>
              </a:ext>
            </a:extLst>
          </p:cNvPr>
          <p:cNvSpPr txBox="1"/>
          <p:nvPr/>
        </p:nvSpPr>
        <p:spPr>
          <a:xfrm>
            <a:off x="0" y="757083"/>
            <a:ext cx="12192000" cy="461665"/>
          </a:xfrm>
          <a:prstGeom prst="rect">
            <a:avLst/>
          </a:prstGeom>
          <a:solidFill>
            <a:schemeClr val="bg1"/>
          </a:solidFill>
        </p:spPr>
        <p:txBody>
          <a:bodyPr wrap="square" rtlCol="0">
            <a:spAutoFit/>
          </a:bodyPr>
          <a:lstStyle/>
          <a:p>
            <a:pPr algn="ctr"/>
            <a:r>
              <a:rPr lang="en-US" sz="2400" b="1" dirty="0"/>
              <a:t> Polymerase Chain Reaction (PCR)</a:t>
            </a:r>
          </a:p>
        </p:txBody>
      </p:sp>
      <p:sp>
        <p:nvSpPr>
          <p:cNvPr id="6" name="TextBox 5">
            <a:extLst>
              <a:ext uri="{FF2B5EF4-FFF2-40B4-BE49-F238E27FC236}">
                <a16:creationId xmlns:a16="http://schemas.microsoft.com/office/drawing/2014/main" id="{E4F28533-2751-EF74-B7B4-72806FF77EFA}"/>
              </a:ext>
            </a:extLst>
          </p:cNvPr>
          <p:cNvSpPr txBox="1"/>
          <p:nvPr/>
        </p:nvSpPr>
        <p:spPr>
          <a:xfrm>
            <a:off x="1" y="6100916"/>
            <a:ext cx="12192000" cy="744540"/>
          </a:xfrm>
          <a:prstGeom prst="rect">
            <a:avLst/>
          </a:prstGeom>
          <a:noFill/>
        </p:spPr>
        <p:txBody>
          <a:bodyPr wrap="square" rtlCol="0">
            <a:noAutofit/>
          </a:bodyPr>
          <a:lstStyle/>
          <a:p>
            <a:r>
              <a:rPr lang="en-US" sz="1200" b="1" i="1" dirty="0"/>
              <a:t>Figure 14.6: Schematic of the PCR process.</a:t>
            </a:r>
            <a:r>
              <a:rPr lang="en-US" sz="1200" i="1" dirty="0"/>
              <a:t> Adopted from fig. 15.27 of Annotated Cell and Molecular Biology 5e: What We Know and How We Found Out. (2022) </a:t>
            </a:r>
            <a:r>
              <a:rPr lang="en-US" sz="1200" i="1" dirty="0" err="1"/>
              <a:t>Bergtrom</a:t>
            </a:r>
            <a:r>
              <a:rPr lang="en-US" sz="1200" i="1" dirty="0"/>
              <a:t>, Gerald. CC-BY. In PCR, a template DNA to be amplified is mixed with a pair of primers whose sequences target opposite ends of the template. Addition of DNA polymerase (usually Taq Polymerase) initiates PCR. The actual sequence to be amplified (from primer to opposing primer) has been synthesized by the end of the second PCR cycle. Multiple cycles of PCR follow during which this ‘primer-to-primer’ DNA will be geometrically amplified.</a:t>
            </a:r>
            <a:endParaRPr lang="en-US" sz="1200" dirty="0"/>
          </a:p>
        </p:txBody>
      </p:sp>
    </p:spTree>
    <p:extLst>
      <p:ext uri="{BB962C8B-B14F-4D97-AF65-F5344CB8AC3E}">
        <p14:creationId xmlns:p14="http://schemas.microsoft.com/office/powerpoint/2010/main" val="2832354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FBED3-9B2F-2459-5245-ADC235676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E8576-76C2-6AF9-0106-A3ACB1D84FAE}"/>
              </a:ext>
            </a:extLst>
          </p:cNvPr>
          <p:cNvSpPr>
            <a:spLocks noGrp="1"/>
          </p:cNvSpPr>
          <p:nvPr>
            <p:ph type="ctrTitle"/>
          </p:nvPr>
        </p:nvSpPr>
        <p:spPr>
          <a:xfrm>
            <a:off x="0" y="22899"/>
            <a:ext cx="12192000" cy="822675"/>
          </a:xfrm>
        </p:spPr>
        <p:txBody>
          <a:bodyPr>
            <a:noAutofit/>
          </a:bodyPr>
          <a:lstStyle/>
          <a:p>
            <a:r>
              <a:rPr lang="en-US" sz="4400" dirty="0"/>
              <a:t>Rapid Diagnostic Tests (RDT) – Working Principles</a:t>
            </a:r>
          </a:p>
        </p:txBody>
      </p:sp>
      <p:pic>
        <p:nvPicPr>
          <p:cNvPr id="4" name="Picture 3" descr="A group of chemical formulas&#10;&#10;AI-generated content may be incorrect.">
            <a:extLst>
              <a:ext uri="{FF2B5EF4-FFF2-40B4-BE49-F238E27FC236}">
                <a16:creationId xmlns:a16="http://schemas.microsoft.com/office/drawing/2014/main" id="{AF9580FA-F829-9479-DFB2-B2FD829A5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379" y="1146053"/>
            <a:ext cx="4699242" cy="4743694"/>
          </a:xfrm>
          <a:prstGeom prst="rect">
            <a:avLst/>
          </a:prstGeom>
        </p:spPr>
      </p:pic>
      <p:sp>
        <p:nvSpPr>
          <p:cNvPr id="5" name="TextBox 4">
            <a:extLst>
              <a:ext uri="{FF2B5EF4-FFF2-40B4-BE49-F238E27FC236}">
                <a16:creationId xmlns:a16="http://schemas.microsoft.com/office/drawing/2014/main" id="{B1C975A7-90B2-F59D-C3A9-6E542E4DD30C}"/>
              </a:ext>
            </a:extLst>
          </p:cNvPr>
          <p:cNvSpPr txBox="1"/>
          <p:nvPr/>
        </p:nvSpPr>
        <p:spPr>
          <a:xfrm>
            <a:off x="0" y="5877047"/>
            <a:ext cx="12192000" cy="980954"/>
          </a:xfrm>
          <a:prstGeom prst="rect">
            <a:avLst/>
          </a:prstGeom>
          <a:noFill/>
        </p:spPr>
        <p:txBody>
          <a:bodyPr wrap="square" rtlCol="0">
            <a:noAutofit/>
          </a:bodyPr>
          <a:lstStyle/>
          <a:p>
            <a:r>
              <a:rPr lang="en-US" sz="1600" b="1" i="1" dirty="0"/>
              <a:t>Figure 14.7: Comparison of DNA, RNA, LNA and PNA.</a:t>
            </a:r>
            <a:r>
              <a:rPr lang="en-US" sz="1600" i="1" dirty="0"/>
              <a:t> Adopted from fig. 1 of DNA Mimics for the Rapid Identification of Microorganisms by Fluorescence in situ Hybridization (FISH). Cerqueira, L., Azevedo, N. F., Almeida, C., Jardim, T., Keevil, C. W., &amp; Vieira, M. J. (2008).. CC-BY. Chemical structures of DNA, RNA and of the DNA mimics, locked nucleic acid (LNA) and peptide nucleic acid (PNA). DNA has a backbone of sugar and phosphate, but PNA has a polyamide backbone.</a:t>
            </a:r>
            <a:endParaRPr lang="en-US" sz="1600" dirty="0"/>
          </a:p>
        </p:txBody>
      </p:sp>
      <p:sp>
        <p:nvSpPr>
          <p:cNvPr id="6" name="TextBox 5">
            <a:extLst>
              <a:ext uri="{FF2B5EF4-FFF2-40B4-BE49-F238E27FC236}">
                <a16:creationId xmlns:a16="http://schemas.microsoft.com/office/drawing/2014/main" id="{4E69A761-DA4B-F953-F160-1B1F7E8365B8}"/>
              </a:ext>
            </a:extLst>
          </p:cNvPr>
          <p:cNvSpPr txBox="1"/>
          <p:nvPr/>
        </p:nvSpPr>
        <p:spPr>
          <a:xfrm>
            <a:off x="0" y="757083"/>
            <a:ext cx="12192000" cy="461665"/>
          </a:xfrm>
          <a:prstGeom prst="rect">
            <a:avLst/>
          </a:prstGeom>
          <a:solidFill>
            <a:schemeClr val="bg1"/>
          </a:solidFill>
        </p:spPr>
        <p:txBody>
          <a:bodyPr wrap="square" rtlCol="0">
            <a:spAutoFit/>
          </a:bodyPr>
          <a:lstStyle/>
          <a:p>
            <a:pPr algn="ctr"/>
            <a:r>
              <a:rPr lang="en-US" sz="2400" b="1" dirty="0"/>
              <a:t> PNA vs DNA</a:t>
            </a:r>
          </a:p>
        </p:txBody>
      </p:sp>
    </p:spTree>
    <p:extLst>
      <p:ext uri="{BB962C8B-B14F-4D97-AF65-F5344CB8AC3E}">
        <p14:creationId xmlns:p14="http://schemas.microsoft.com/office/powerpoint/2010/main" val="136596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DCF42-B31A-CC9F-A022-5ECAF062D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9A2DD-E243-58A4-26C2-6C3BBF94C507}"/>
              </a:ext>
            </a:extLst>
          </p:cNvPr>
          <p:cNvSpPr>
            <a:spLocks noGrp="1"/>
          </p:cNvSpPr>
          <p:nvPr>
            <p:ph type="ctrTitle"/>
          </p:nvPr>
        </p:nvSpPr>
        <p:spPr>
          <a:xfrm>
            <a:off x="0" y="22899"/>
            <a:ext cx="12192000" cy="822675"/>
          </a:xfrm>
        </p:spPr>
        <p:txBody>
          <a:bodyPr>
            <a:noAutofit/>
          </a:bodyPr>
          <a:lstStyle/>
          <a:p>
            <a:r>
              <a:rPr lang="en-US" sz="4400" dirty="0"/>
              <a:t>Rapid Diagnostic Tests (RDT) – Working Principles</a:t>
            </a:r>
          </a:p>
        </p:txBody>
      </p:sp>
      <p:pic>
        <p:nvPicPr>
          <p:cNvPr id="4" name="Picture 3" descr="A collage of different colors&#10;&#10;AI-generated content may be incorrect.">
            <a:extLst>
              <a:ext uri="{FF2B5EF4-FFF2-40B4-BE49-F238E27FC236}">
                <a16:creationId xmlns:a16="http://schemas.microsoft.com/office/drawing/2014/main" id="{97B1473A-DA82-AF2A-AB81-C818B19CD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800" y="1351435"/>
            <a:ext cx="5219859" cy="5048012"/>
          </a:xfrm>
          <a:prstGeom prst="rect">
            <a:avLst/>
          </a:prstGeom>
        </p:spPr>
      </p:pic>
      <p:sp>
        <p:nvSpPr>
          <p:cNvPr id="5" name="TextBox 4">
            <a:extLst>
              <a:ext uri="{FF2B5EF4-FFF2-40B4-BE49-F238E27FC236}">
                <a16:creationId xmlns:a16="http://schemas.microsoft.com/office/drawing/2014/main" id="{D3E46F14-CBC0-B8B1-164A-CF4AE5517907}"/>
              </a:ext>
            </a:extLst>
          </p:cNvPr>
          <p:cNvSpPr txBox="1"/>
          <p:nvPr/>
        </p:nvSpPr>
        <p:spPr>
          <a:xfrm>
            <a:off x="0" y="757083"/>
            <a:ext cx="12192000" cy="461665"/>
          </a:xfrm>
          <a:prstGeom prst="rect">
            <a:avLst/>
          </a:prstGeom>
          <a:solidFill>
            <a:schemeClr val="bg1"/>
          </a:solidFill>
        </p:spPr>
        <p:txBody>
          <a:bodyPr wrap="square" rtlCol="0">
            <a:spAutoFit/>
          </a:bodyPr>
          <a:lstStyle/>
          <a:p>
            <a:pPr algn="ctr"/>
            <a:r>
              <a:rPr lang="en-US" sz="2400" b="1" dirty="0"/>
              <a:t> Peptide Nucleic Acid (PNA) Fluorescence in Situ Hybridization (FISH)</a:t>
            </a:r>
          </a:p>
        </p:txBody>
      </p:sp>
      <p:sp>
        <p:nvSpPr>
          <p:cNvPr id="6" name="TextBox 5">
            <a:extLst>
              <a:ext uri="{FF2B5EF4-FFF2-40B4-BE49-F238E27FC236}">
                <a16:creationId xmlns:a16="http://schemas.microsoft.com/office/drawing/2014/main" id="{54D88724-7E17-8011-FD1F-3E3446F93F5A}"/>
              </a:ext>
            </a:extLst>
          </p:cNvPr>
          <p:cNvSpPr txBox="1"/>
          <p:nvPr/>
        </p:nvSpPr>
        <p:spPr>
          <a:xfrm>
            <a:off x="101601" y="1649967"/>
            <a:ext cx="6172199" cy="4450949"/>
          </a:xfrm>
          <a:prstGeom prst="rect">
            <a:avLst/>
          </a:prstGeom>
          <a:noFill/>
        </p:spPr>
        <p:txBody>
          <a:bodyPr wrap="square" rtlCol="0">
            <a:noAutofit/>
          </a:bodyPr>
          <a:lstStyle/>
          <a:p>
            <a:r>
              <a:rPr lang="en-US" b="1" i="1" dirty="0"/>
              <a:t>Figure 14.8: Example of PNA FISH.</a:t>
            </a:r>
            <a:r>
              <a:rPr lang="en-US" i="1" dirty="0"/>
              <a:t> Adopted from fig. 2 of Sousa, L.G.V., Castro, J., França, A., Almeida, C., Muzny, C.A., </a:t>
            </a:r>
            <a:r>
              <a:rPr lang="en-US" i="1" dirty="0" err="1"/>
              <a:t>Cerca</a:t>
            </a:r>
            <a:r>
              <a:rPr lang="en-US" i="1" dirty="0"/>
              <a:t>, N., 2021. A New PNA-FISH Probe Targeting </a:t>
            </a:r>
            <a:r>
              <a:rPr lang="en-US" i="1" dirty="0" err="1"/>
              <a:t>Fannyhessea</a:t>
            </a:r>
            <a:r>
              <a:rPr lang="en-US" i="1" dirty="0"/>
              <a:t> </a:t>
            </a:r>
            <a:r>
              <a:rPr lang="en-US" i="1" dirty="0" err="1"/>
              <a:t>vaginae</a:t>
            </a:r>
            <a:r>
              <a:rPr lang="en-US" i="1" dirty="0"/>
              <a:t>. Front. Cell. Infect. </a:t>
            </a:r>
            <a:r>
              <a:rPr lang="en-US" i="1" dirty="0" err="1"/>
              <a:t>Microbiol</a:t>
            </a:r>
            <a:r>
              <a:rPr lang="en-US" i="1" dirty="0"/>
              <a:t>. 11. CC-BY. Confocal Laser Scanning Microscopy images of single- and dual-species biofilms hybridization with Gard162 and FvagPNA651 probes. Gard162 probe detected G. vaginalis 24 h single-species biofilm and F. </a:t>
            </a:r>
            <a:r>
              <a:rPr lang="en-US" i="1" dirty="0" err="1"/>
              <a:t>vaginae</a:t>
            </a:r>
            <a:r>
              <a:rPr lang="en-US" i="1" dirty="0"/>
              <a:t> probe detected F. </a:t>
            </a:r>
            <a:r>
              <a:rPr lang="en-US" i="1" dirty="0" err="1"/>
              <a:t>vaginae</a:t>
            </a:r>
            <a:r>
              <a:rPr lang="en-US" i="1" dirty="0"/>
              <a:t> 24 h single-species biofilm. The probes were able to detect G. vaginalis (red) and F. </a:t>
            </a:r>
            <a:r>
              <a:rPr lang="en-US" i="1" dirty="0" err="1"/>
              <a:t>vaginae</a:t>
            </a:r>
            <a:r>
              <a:rPr lang="en-US" i="1" dirty="0"/>
              <a:t> (green) on 24 h </a:t>
            </a:r>
            <a:r>
              <a:rPr lang="en-US" i="1" dirty="0" err="1"/>
              <a:t>dualspecies</a:t>
            </a:r>
            <a:r>
              <a:rPr lang="en-US" i="1" dirty="0"/>
              <a:t> biofilm. The images were acquired using 40× objective.</a:t>
            </a:r>
            <a:endParaRPr lang="en-US" dirty="0"/>
          </a:p>
        </p:txBody>
      </p:sp>
    </p:spTree>
    <p:extLst>
      <p:ext uri="{BB962C8B-B14F-4D97-AF65-F5344CB8AC3E}">
        <p14:creationId xmlns:p14="http://schemas.microsoft.com/office/powerpoint/2010/main" val="149644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36D81-5083-E2B8-9E4C-A3E5B51F7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1E5D7-681E-D837-8AA3-5FF2EC75E8FA}"/>
              </a:ext>
            </a:extLst>
          </p:cNvPr>
          <p:cNvSpPr>
            <a:spLocks noGrp="1"/>
          </p:cNvSpPr>
          <p:nvPr>
            <p:ph type="ctrTitle"/>
          </p:nvPr>
        </p:nvSpPr>
        <p:spPr>
          <a:xfrm>
            <a:off x="0" y="22899"/>
            <a:ext cx="12192000" cy="822675"/>
          </a:xfrm>
        </p:spPr>
        <p:txBody>
          <a:bodyPr>
            <a:noAutofit/>
          </a:bodyPr>
          <a:lstStyle/>
          <a:p>
            <a:r>
              <a:rPr lang="en-US" sz="4400" dirty="0"/>
              <a:t>Rapid Diagnostic Tests (RDT) – Working Principles</a:t>
            </a:r>
          </a:p>
        </p:txBody>
      </p:sp>
      <p:sp>
        <p:nvSpPr>
          <p:cNvPr id="3" name="TextBox 2">
            <a:extLst>
              <a:ext uri="{FF2B5EF4-FFF2-40B4-BE49-F238E27FC236}">
                <a16:creationId xmlns:a16="http://schemas.microsoft.com/office/drawing/2014/main" id="{7416BB36-6952-8ED5-A133-6A927923B57E}"/>
              </a:ext>
            </a:extLst>
          </p:cNvPr>
          <p:cNvSpPr txBox="1"/>
          <p:nvPr/>
        </p:nvSpPr>
        <p:spPr>
          <a:xfrm>
            <a:off x="0" y="876300"/>
            <a:ext cx="12192000" cy="400110"/>
          </a:xfrm>
          <a:prstGeom prst="rect">
            <a:avLst/>
          </a:prstGeom>
          <a:noFill/>
        </p:spPr>
        <p:txBody>
          <a:bodyPr wrap="square" rtlCol="0">
            <a:spAutoFit/>
          </a:bodyPr>
          <a:lstStyle/>
          <a:p>
            <a:pPr algn="ctr"/>
            <a:r>
              <a:rPr lang="en-US" sz="2000" b="1" dirty="0"/>
              <a:t>matrix assisted laser desorption ionization-time of flight mass spectrometry MALDI-TOF</a:t>
            </a:r>
          </a:p>
        </p:txBody>
      </p:sp>
      <p:pic>
        <p:nvPicPr>
          <p:cNvPr id="5" name="Picture 4" descr="A diagram of a computer component&#10;&#10;AI-generated content may be incorrect.">
            <a:extLst>
              <a:ext uri="{FF2B5EF4-FFF2-40B4-BE49-F238E27FC236}">
                <a16:creationId xmlns:a16="http://schemas.microsoft.com/office/drawing/2014/main" id="{9D7F85FD-055D-63C3-CEBE-5F6DAC3F7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876" y="1882695"/>
            <a:ext cx="9684248" cy="3092609"/>
          </a:xfrm>
          <a:prstGeom prst="rect">
            <a:avLst/>
          </a:prstGeom>
        </p:spPr>
      </p:pic>
      <p:sp>
        <p:nvSpPr>
          <p:cNvPr id="6" name="TextBox 5">
            <a:extLst>
              <a:ext uri="{FF2B5EF4-FFF2-40B4-BE49-F238E27FC236}">
                <a16:creationId xmlns:a16="http://schemas.microsoft.com/office/drawing/2014/main" id="{F35363A9-F685-3B6A-B72D-7AC9B0A846A1}"/>
              </a:ext>
            </a:extLst>
          </p:cNvPr>
          <p:cNvSpPr txBox="1"/>
          <p:nvPr/>
        </p:nvSpPr>
        <p:spPr>
          <a:xfrm>
            <a:off x="0" y="4946710"/>
            <a:ext cx="12192000" cy="1923990"/>
          </a:xfrm>
          <a:prstGeom prst="rect">
            <a:avLst/>
          </a:prstGeom>
          <a:noFill/>
        </p:spPr>
        <p:txBody>
          <a:bodyPr wrap="square" rtlCol="0">
            <a:noAutofit/>
          </a:bodyPr>
          <a:lstStyle/>
          <a:p>
            <a:r>
              <a:rPr lang="en-US" b="1" i="1" dirty="0"/>
              <a:t>Figure 14.9: Example of MALDI-TOF.</a:t>
            </a:r>
            <a:r>
              <a:rPr lang="en-US" i="1" dirty="0"/>
              <a:t> Adopted from fig. 1 of Singhal, N., Kumar, M., </a:t>
            </a:r>
            <a:r>
              <a:rPr lang="en-US" i="1" dirty="0" err="1"/>
              <a:t>Kanaujia</a:t>
            </a:r>
            <a:r>
              <a:rPr lang="en-US" i="1" dirty="0"/>
              <a:t>, P.K., Virdi, J.S., 2015. MALDI-TOF mass spectrometry: an emerging technology for microbial identification and diagnosis. Front. </a:t>
            </a:r>
            <a:r>
              <a:rPr lang="en-US" i="1" dirty="0" err="1"/>
              <a:t>Microbiol</a:t>
            </a:r>
            <a:r>
              <a:rPr lang="en-US" i="1" dirty="0"/>
              <a:t>. 6. https://doi.org/10.3389/fmicb.2015.00791. CC-BY. Schematic diagram showing the work-flow in a MALDI-TOF MS. Pathogen protein samples are applied and mixed with standardized chemicals in a matrix. After crystallization, laser beams help or assist that the sample molecules are ionized. The ionized molecules then fly through a detection pathway and are separated by their mass and ionic charge. This generates a peptide mass fingerprint (PMF) that can be so characteristic it identifies a specific pathogen.</a:t>
            </a:r>
            <a:endParaRPr lang="en-US" dirty="0"/>
          </a:p>
        </p:txBody>
      </p:sp>
    </p:spTree>
    <p:extLst>
      <p:ext uri="{BB962C8B-B14F-4D97-AF65-F5344CB8AC3E}">
        <p14:creationId xmlns:p14="http://schemas.microsoft.com/office/powerpoint/2010/main" val="423430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507EF-10F6-8ACA-0CB4-5B9F63925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1E1AB-B089-A00C-9F9D-FC61273ACA35}"/>
              </a:ext>
            </a:extLst>
          </p:cNvPr>
          <p:cNvSpPr>
            <a:spLocks noGrp="1"/>
          </p:cNvSpPr>
          <p:nvPr>
            <p:ph type="ctrTitle"/>
          </p:nvPr>
        </p:nvSpPr>
        <p:spPr>
          <a:xfrm>
            <a:off x="0" y="22899"/>
            <a:ext cx="12192000" cy="822675"/>
          </a:xfrm>
        </p:spPr>
        <p:txBody>
          <a:bodyPr>
            <a:noAutofit/>
          </a:bodyPr>
          <a:lstStyle/>
          <a:p>
            <a:r>
              <a:rPr lang="en-US" sz="4400" dirty="0"/>
              <a:t>Rapid Diagnostic Tests (RDT) – Working Principles</a:t>
            </a:r>
          </a:p>
        </p:txBody>
      </p:sp>
      <p:sp>
        <p:nvSpPr>
          <p:cNvPr id="3" name="TextBox 2">
            <a:extLst>
              <a:ext uri="{FF2B5EF4-FFF2-40B4-BE49-F238E27FC236}">
                <a16:creationId xmlns:a16="http://schemas.microsoft.com/office/drawing/2014/main" id="{2A818E14-4FC8-DF04-6ECE-A3E195076F45}"/>
              </a:ext>
            </a:extLst>
          </p:cNvPr>
          <p:cNvSpPr txBox="1"/>
          <p:nvPr/>
        </p:nvSpPr>
        <p:spPr>
          <a:xfrm>
            <a:off x="0" y="1016000"/>
            <a:ext cx="12192000" cy="5632311"/>
          </a:xfrm>
          <a:prstGeom prst="rect">
            <a:avLst/>
          </a:prstGeom>
          <a:noFill/>
        </p:spPr>
        <p:txBody>
          <a:bodyPr wrap="square" rtlCol="0">
            <a:spAutoFit/>
          </a:bodyPr>
          <a:lstStyle/>
          <a:p>
            <a:r>
              <a:rPr lang="en-US" sz="2400" dirty="0"/>
              <a:t>Check your understanding of the </a:t>
            </a:r>
            <a:r>
              <a:rPr lang="en-US" sz="2400" b="1" dirty="0"/>
              <a:t>working principle</a:t>
            </a:r>
            <a:r>
              <a:rPr lang="en-US" sz="2400" dirty="0"/>
              <a:t>.</a:t>
            </a:r>
          </a:p>
          <a:p>
            <a:endParaRPr lang="en-US" sz="2400" dirty="0"/>
          </a:p>
          <a:p>
            <a:r>
              <a:rPr lang="en-US" sz="2400" dirty="0"/>
              <a:t>Match </a:t>
            </a:r>
            <a:r>
              <a:rPr lang="en-US" sz="2400" b="1" dirty="0"/>
              <a:t>description</a:t>
            </a:r>
            <a:r>
              <a:rPr lang="en-US" sz="2400" dirty="0"/>
              <a:t> of working principle with the </a:t>
            </a:r>
            <a:r>
              <a:rPr lang="en-US" sz="2400" b="1" dirty="0"/>
              <a:t>name</a:t>
            </a:r>
            <a:r>
              <a:rPr lang="en-US" sz="2400" dirty="0"/>
              <a:t> of the </a:t>
            </a:r>
            <a:r>
              <a:rPr lang="en-US" sz="2400" b="1" dirty="0"/>
              <a:t>method</a:t>
            </a:r>
          </a:p>
          <a:p>
            <a:endParaRPr lang="en-US" sz="2400" dirty="0"/>
          </a:p>
          <a:p>
            <a:r>
              <a:rPr lang="en-US" sz="2400" dirty="0"/>
              <a:t>Uses antibodies to detect pathogens:</a:t>
            </a:r>
          </a:p>
          <a:p>
            <a:endParaRPr lang="en-US" sz="2400" dirty="0"/>
          </a:p>
          <a:p>
            <a:r>
              <a:rPr lang="en-US" sz="2400" dirty="0"/>
              <a:t>A) MALDI-TOF</a:t>
            </a:r>
          </a:p>
          <a:p>
            <a:endParaRPr lang="en-US" sz="2400" dirty="0"/>
          </a:p>
          <a:p>
            <a:r>
              <a:rPr lang="en-US" sz="2400" dirty="0"/>
              <a:t>B) Lateral flow chromatography or immuno-chromatographic test</a:t>
            </a:r>
          </a:p>
          <a:p>
            <a:endParaRPr lang="en-US" sz="2400" dirty="0"/>
          </a:p>
          <a:p>
            <a:r>
              <a:rPr lang="en-US" sz="2400" dirty="0"/>
              <a:t>C) PNA FISH</a:t>
            </a:r>
          </a:p>
          <a:p>
            <a:endParaRPr lang="en-US" sz="2400" dirty="0"/>
          </a:p>
          <a:p>
            <a:r>
              <a:rPr lang="en-US" sz="2400" dirty="0"/>
              <a:t>D) Loop mediated isothermal amplification</a:t>
            </a:r>
          </a:p>
          <a:p>
            <a:endParaRPr lang="en-US" sz="2400" dirty="0"/>
          </a:p>
          <a:p>
            <a:r>
              <a:rPr lang="en-US" sz="2400" dirty="0"/>
              <a:t>E) PCR or qPCR</a:t>
            </a:r>
          </a:p>
        </p:txBody>
      </p:sp>
    </p:spTree>
    <p:extLst>
      <p:ext uri="{BB962C8B-B14F-4D97-AF65-F5344CB8AC3E}">
        <p14:creationId xmlns:p14="http://schemas.microsoft.com/office/powerpoint/2010/main" val="598399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CD0DC-85E9-37E1-E243-131FFCAABE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6F287-E7CE-9ABD-F5BA-E041113F7CFC}"/>
              </a:ext>
            </a:extLst>
          </p:cNvPr>
          <p:cNvSpPr>
            <a:spLocks noGrp="1"/>
          </p:cNvSpPr>
          <p:nvPr>
            <p:ph type="ctrTitle"/>
          </p:nvPr>
        </p:nvSpPr>
        <p:spPr>
          <a:xfrm>
            <a:off x="0" y="22899"/>
            <a:ext cx="12192000" cy="822675"/>
          </a:xfrm>
        </p:spPr>
        <p:txBody>
          <a:bodyPr>
            <a:noAutofit/>
          </a:bodyPr>
          <a:lstStyle/>
          <a:p>
            <a:r>
              <a:rPr lang="en-US" sz="4400" dirty="0"/>
              <a:t>Rapid Diagnostic Tests (RDT) – Working Principles</a:t>
            </a:r>
          </a:p>
        </p:txBody>
      </p:sp>
      <p:sp>
        <p:nvSpPr>
          <p:cNvPr id="3" name="TextBox 2">
            <a:extLst>
              <a:ext uri="{FF2B5EF4-FFF2-40B4-BE49-F238E27FC236}">
                <a16:creationId xmlns:a16="http://schemas.microsoft.com/office/drawing/2014/main" id="{274F9EE4-994F-98E8-1891-490312275750}"/>
              </a:ext>
            </a:extLst>
          </p:cNvPr>
          <p:cNvSpPr txBox="1"/>
          <p:nvPr/>
        </p:nvSpPr>
        <p:spPr>
          <a:xfrm>
            <a:off x="0" y="1016000"/>
            <a:ext cx="12192000" cy="5632311"/>
          </a:xfrm>
          <a:prstGeom prst="rect">
            <a:avLst/>
          </a:prstGeom>
          <a:noFill/>
        </p:spPr>
        <p:txBody>
          <a:bodyPr wrap="square" rtlCol="0">
            <a:spAutoFit/>
          </a:bodyPr>
          <a:lstStyle/>
          <a:p>
            <a:r>
              <a:rPr lang="en-US" sz="2400" dirty="0"/>
              <a:t>Check your understanding of the </a:t>
            </a:r>
            <a:r>
              <a:rPr lang="en-US" sz="2400" b="1" dirty="0"/>
              <a:t>working principle</a:t>
            </a:r>
            <a:r>
              <a:rPr lang="en-US" sz="2400" dirty="0"/>
              <a:t>.</a:t>
            </a:r>
          </a:p>
          <a:p>
            <a:endParaRPr lang="en-US" sz="2400" dirty="0"/>
          </a:p>
          <a:p>
            <a:r>
              <a:rPr lang="en-US" sz="2400" dirty="0"/>
              <a:t>Match </a:t>
            </a:r>
            <a:r>
              <a:rPr lang="en-US" sz="2400" b="1" dirty="0"/>
              <a:t>description</a:t>
            </a:r>
            <a:r>
              <a:rPr lang="en-US" sz="2400" dirty="0"/>
              <a:t> of working principle with the </a:t>
            </a:r>
            <a:r>
              <a:rPr lang="en-US" sz="2400" b="1" dirty="0"/>
              <a:t>name</a:t>
            </a:r>
            <a:r>
              <a:rPr lang="en-US" sz="2400" dirty="0"/>
              <a:t> of the </a:t>
            </a:r>
            <a:r>
              <a:rPr lang="en-US" sz="2400" b="1" dirty="0"/>
              <a:t>method</a:t>
            </a:r>
          </a:p>
          <a:p>
            <a:endParaRPr lang="en-US" sz="2400" dirty="0"/>
          </a:p>
          <a:p>
            <a:r>
              <a:rPr lang="en-US" sz="2400" dirty="0"/>
              <a:t>Uses DNA stem loop structure to detect a gene sequence in a pathogen:</a:t>
            </a:r>
          </a:p>
          <a:p>
            <a:endParaRPr lang="en-US" sz="2400" dirty="0"/>
          </a:p>
          <a:p>
            <a:r>
              <a:rPr lang="en-US" sz="2400" dirty="0"/>
              <a:t>A) MALDI-TOF</a:t>
            </a:r>
          </a:p>
          <a:p>
            <a:endParaRPr lang="en-US" sz="2400" dirty="0"/>
          </a:p>
          <a:p>
            <a:r>
              <a:rPr lang="en-US" sz="2400" dirty="0"/>
              <a:t>B) Lateral flow chromatography or immuno-chromatographic test</a:t>
            </a:r>
          </a:p>
          <a:p>
            <a:endParaRPr lang="en-US" sz="2400" dirty="0"/>
          </a:p>
          <a:p>
            <a:r>
              <a:rPr lang="en-US" sz="2400" dirty="0"/>
              <a:t>C) PNA FISH</a:t>
            </a:r>
          </a:p>
          <a:p>
            <a:endParaRPr lang="en-US" sz="2400" dirty="0"/>
          </a:p>
          <a:p>
            <a:r>
              <a:rPr lang="en-US" sz="2400" dirty="0"/>
              <a:t>D) Loop mediated isothermal amplification</a:t>
            </a:r>
          </a:p>
          <a:p>
            <a:endParaRPr lang="en-US" sz="2400" dirty="0"/>
          </a:p>
          <a:p>
            <a:r>
              <a:rPr lang="en-US" sz="2400" dirty="0"/>
              <a:t>E) PCR or qPCR</a:t>
            </a:r>
          </a:p>
        </p:txBody>
      </p:sp>
    </p:spTree>
    <p:extLst>
      <p:ext uri="{BB962C8B-B14F-4D97-AF65-F5344CB8AC3E}">
        <p14:creationId xmlns:p14="http://schemas.microsoft.com/office/powerpoint/2010/main" val="422897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2DFA4-7C26-4A98-57BB-FC5CC76B3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1D654-F296-8134-4723-9F9C00907969}"/>
              </a:ext>
            </a:extLst>
          </p:cNvPr>
          <p:cNvSpPr>
            <a:spLocks noGrp="1"/>
          </p:cNvSpPr>
          <p:nvPr>
            <p:ph type="ctrTitle"/>
          </p:nvPr>
        </p:nvSpPr>
        <p:spPr>
          <a:xfrm>
            <a:off x="0" y="22899"/>
            <a:ext cx="12192000" cy="822675"/>
          </a:xfrm>
        </p:spPr>
        <p:txBody>
          <a:bodyPr>
            <a:noAutofit/>
          </a:bodyPr>
          <a:lstStyle/>
          <a:p>
            <a:r>
              <a:rPr lang="en-US" sz="4400" dirty="0"/>
              <a:t>Rapid Diagnostic Tests (RDT) – Working Principles</a:t>
            </a:r>
          </a:p>
        </p:txBody>
      </p:sp>
      <p:sp>
        <p:nvSpPr>
          <p:cNvPr id="3" name="TextBox 2">
            <a:extLst>
              <a:ext uri="{FF2B5EF4-FFF2-40B4-BE49-F238E27FC236}">
                <a16:creationId xmlns:a16="http://schemas.microsoft.com/office/drawing/2014/main" id="{5BB6657D-FFFC-8656-0E11-4D2BC88EDCE6}"/>
              </a:ext>
            </a:extLst>
          </p:cNvPr>
          <p:cNvSpPr txBox="1"/>
          <p:nvPr/>
        </p:nvSpPr>
        <p:spPr>
          <a:xfrm>
            <a:off x="0" y="838200"/>
            <a:ext cx="12192000" cy="6001643"/>
          </a:xfrm>
          <a:prstGeom prst="rect">
            <a:avLst/>
          </a:prstGeom>
          <a:noFill/>
        </p:spPr>
        <p:txBody>
          <a:bodyPr wrap="square" rtlCol="0">
            <a:spAutoFit/>
          </a:bodyPr>
          <a:lstStyle/>
          <a:p>
            <a:r>
              <a:rPr lang="en-US" sz="2400" dirty="0"/>
              <a:t>Check your understanding of the </a:t>
            </a:r>
            <a:r>
              <a:rPr lang="en-US" sz="2400" b="1" dirty="0"/>
              <a:t>working principle</a:t>
            </a:r>
            <a:r>
              <a:rPr lang="en-US" sz="2400" dirty="0"/>
              <a:t>.</a:t>
            </a:r>
          </a:p>
          <a:p>
            <a:endParaRPr lang="en-US" sz="2400" dirty="0"/>
          </a:p>
          <a:p>
            <a:r>
              <a:rPr lang="en-US" sz="2400" dirty="0"/>
              <a:t>Match </a:t>
            </a:r>
            <a:r>
              <a:rPr lang="en-US" sz="2400" b="1" dirty="0"/>
              <a:t>description</a:t>
            </a:r>
            <a:r>
              <a:rPr lang="en-US" sz="2400" dirty="0"/>
              <a:t> of working principle with the </a:t>
            </a:r>
            <a:r>
              <a:rPr lang="en-US" sz="2400" b="1" dirty="0"/>
              <a:t>name</a:t>
            </a:r>
            <a:r>
              <a:rPr lang="en-US" sz="2400" dirty="0"/>
              <a:t> of the </a:t>
            </a:r>
            <a:r>
              <a:rPr lang="en-US" sz="2400" b="1" dirty="0"/>
              <a:t>method</a:t>
            </a:r>
          </a:p>
          <a:p>
            <a:endParaRPr lang="en-US" sz="2400" dirty="0"/>
          </a:p>
          <a:p>
            <a:r>
              <a:rPr lang="en-US" sz="2400" dirty="0"/>
              <a:t>Uses cycles with steps of primer annealing, primer extension, and DNA denaturation at different temperatures to detect gene sequences of pathogens:</a:t>
            </a:r>
          </a:p>
          <a:p>
            <a:endParaRPr lang="en-US" sz="2400" dirty="0"/>
          </a:p>
          <a:p>
            <a:r>
              <a:rPr lang="en-US" sz="2400" dirty="0"/>
              <a:t>A) MALDI-TOF</a:t>
            </a:r>
          </a:p>
          <a:p>
            <a:endParaRPr lang="en-US" sz="2400" dirty="0"/>
          </a:p>
          <a:p>
            <a:r>
              <a:rPr lang="en-US" sz="2400" dirty="0"/>
              <a:t>B) Lateral flow chromatography or immuno-chromatographic test</a:t>
            </a:r>
          </a:p>
          <a:p>
            <a:endParaRPr lang="en-US" sz="2400" dirty="0"/>
          </a:p>
          <a:p>
            <a:r>
              <a:rPr lang="en-US" sz="2400" dirty="0"/>
              <a:t>C) PNA FISH</a:t>
            </a:r>
          </a:p>
          <a:p>
            <a:endParaRPr lang="en-US" sz="2400" dirty="0"/>
          </a:p>
          <a:p>
            <a:r>
              <a:rPr lang="en-US" sz="2400" dirty="0"/>
              <a:t>D) Loop mediated isothermal amplification</a:t>
            </a:r>
          </a:p>
          <a:p>
            <a:endParaRPr lang="en-US" sz="2400" dirty="0"/>
          </a:p>
          <a:p>
            <a:r>
              <a:rPr lang="en-US" sz="2400" dirty="0"/>
              <a:t>E) PCR or qPCR</a:t>
            </a:r>
          </a:p>
        </p:txBody>
      </p:sp>
    </p:spTree>
    <p:extLst>
      <p:ext uri="{BB962C8B-B14F-4D97-AF65-F5344CB8AC3E}">
        <p14:creationId xmlns:p14="http://schemas.microsoft.com/office/powerpoint/2010/main" val="3935853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37C60-5D74-BB4E-FCCE-A1A7CDB06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D1C86-98B9-924E-291D-4C3EB3DFA768}"/>
              </a:ext>
            </a:extLst>
          </p:cNvPr>
          <p:cNvSpPr>
            <a:spLocks noGrp="1"/>
          </p:cNvSpPr>
          <p:nvPr>
            <p:ph type="ctrTitle"/>
          </p:nvPr>
        </p:nvSpPr>
        <p:spPr>
          <a:xfrm>
            <a:off x="0" y="22899"/>
            <a:ext cx="12192000" cy="945923"/>
          </a:xfrm>
        </p:spPr>
        <p:txBody>
          <a:bodyPr/>
          <a:lstStyle/>
          <a:p>
            <a:r>
              <a:rPr lang="en-US" dirty="0"/>
              <a:t>Rapid Diagnostic Tests (RDT)</a:t>
            </a:r>
          </a:p>
        </p:txBody>
      </p:sp>
      <p:sp>
        <p:nvSpPr>
          <p:cNvPr id="3" name="TextBox 2">
            <a:extLst>
              <a:ext uri="{FF2B5EF4-FFF2-40B4-BE49-F238E27FC236}">
                <a16:creationId xmlns:a16="http://schemas.microsoft.com/office/drawing/2014/main" id="{2ECCE139-B682-48C2-F829-008491F4DB71}"/>
              </a:ext>
            </a:extLst>
          </p:cNvPr>
          <p:cNvSpPr txBox="1"/>
          <p:nvPr/>
        </p:nvSpPr>
        <p:spPr>
          <a:xfrm>
            <a:off x="294291" y="1101213"/>
            <a:ext cx="11708524" cy="5625408"/>
          </a:xfrm>
          <a:prstGeom prst="rect">
            <a:avLst/>
          </a:prstGeom>
          <a:noFill/>
        </p:spPr>
        <p:txBody>
          <a:bodyPr wrap="square" rtlCol="0">
            <a:noAutofit/>
          </a:bodyPr>
          <a:lstStyle/>
          <a:p>
            <a:endParaRPr lang="en-US" sz="2000" dirty="0"/>
          </a:p>
          <a:p>
            <a:pPr marL="285750" indent="-285750">
              <a:buFont typeface="Arial" panose="020B0604020202020204" pitchFamily="34" charset="0"/>
              <a:buChar char="•"/>
            </a:pPr>
            <a:r>
              <a:rPr lang="en-US" sz="2000" b="1" dirty="0"/>
              <a:t>Definition</a:t>
            </a:r>
            <a:r>
              <a:rPr lang="en-US" sz="2000" dirty="0"/>
              <a:t>: </a:t>
            </a:r>
            <a:r>
              <a:rPr lang="en-US" sz="2000" b="1" dirty="0"/>
              <a:t>Rapid</a:t>
            </a:r>
            <a:r>
              <a:rPr lang="en-US" sz="2000" dirty="0"/>
              <a:t> </a:t>
            </a:r>
            <a:r>
              <a:rPr lang="en-US" sz="2000" b="1" dirty="0"/>
              <a:t>identification</a:t>
            </a:r>
            <a:r>
              <a:rPr lang="en-US" sz="2000" dirty="0"/>
              <a:t> of </a:t>
            </a:r>
            <a:r>
              <a:rPr lang="en-US" sz="2000" b="1" dirty="0"/>
              <a:t>disease</a:t>
            </a:r>
            <a:r>
              <a:rPr lang="en-US" sz="2000" dirty="0"/>
              <a:t>, </a:t>
            </a:r>
            <a:r>
              <a:rPr lang="en-US" sz="2000" b="1" dirty="0"/>
              <a:t>pathogen</a:t>
            </a:r>
            <a:r>
              <a:rPr lang="en-US" sz="2000" dirty="0"/>
              <a:t>, </a:t>
            </a:r>
            <a:r>
              <a:rPr lang="en-US" sz="2000" b="1" dirty="0"/>
              <a:t>toxin</a:t>
            </a:r>
            <a:r>
              <a:rPr lang="en-US" sz="2000" dirty="0"/>
              <a:t>, or </a:t>
            </a:r>
            <a:r>
              <a:rPr lang="en-US" sz="2000" b="1" dirty="0"/>
              <a:t>antibiotic resistance </a:t>
            </a:r>
            <a:r>
              <a:rPr lang="en-US" sz="2000" dirty="0"/>
              <a:t>within minutes or hours instead of days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Origin</a:t>
            </a:r>
            <a:r>
              <a:rPr lang="en-US" sz="2000" dirty="0"/>
              <a:t>: Recent advances in biotechnology (DNA, RNA, proteomics, biotechnology, bioinformatics)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Location</a:t>
            </a:r>
            <a:r>
              <a:rPr lang="en-US" sz="2000" dirty="0"/>
              <a:t>: Point of care, urgent care, hospitals, clinical laboratories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Personal experiences:  detecting the influenza virus or the virus causing COVID19</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Motivation</a:t>
            </a:r>
            <a:r>
              <a:rPr lang="en-US" sz="2000" dirty="0"/>
              <a:t>: preparation for professional career as an allied health professional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Content</a:t>
            </a:r>
            <a:r>
              <a:rPr lang="en-US" sz="2000" dirty="0"/>
              <a:t> areas :  </a:t>
            </a:r>
          </a:p>
          <a:p>
            <a:pPr marL="742950" lvl="1" indent="-285750">
              <a:buFont typeface="Arial" panose="020B0604020202020204" pitchFamily="34" charset="0"/>
              <a:buChar char="•"/>
            </a:pPr>
            <a:r>
              <a:rPr lang="en-US" sz="2000" b="1" dirty="0"/>
              <a:t>advantages</a:t>
            </a:r>
            <a:r>
              <a:rPr lang="en-US" sz="2000" dirty="0"/>
              <a:t>, </a:t>
            </a:r>
          </a:p>
          <a:p>
            <a:pPr marL="742950" lvl="1" indent="-285750">
              <a:buFont typeface="Arial" panose="020B0604020202020204" pitchFamily="34" charset="0"/>
              <a:buChar char="•"/>
            </a:pPr>
            <a:r>
              <a:rPr lang="en-US" sz="2000" b="1" dirty="0"/>
              <a:t>uses</a:t>
            </a:r>
            <a:r>
              <a:rPr lang="en-US" sz="2000" dirty="0"/>
              <a:t>  </a:t>
            </a:r>
          </a:p>
          <a:p>
            <a:pPr marL="742950" lvl="1" indent="-285750">
              <a:buFont typeface="Arial" panose="020B0604020202020204" pitchFamily="34" charset="0"/>
              <a:buChar char="•"/>
            </a:pPr>
            <a:r>
              <a:rPr lang="en-US" sz="2000" b="1" dirty="0"/>
              <a:t>working principles</a:t>
            </a:r>
            <a:r>
              <a:rPr lang="en-US" sz="2000" dirty="0"/>
              <a:t>  </a:t>
            </a:r>
          </a:p>
          <a:p>
            <a:pPr marL="742950" lvl="1" indent="-285750">
              <a:buFont typeface="Arial" panose="020B0604020202020204" pitchFamily="34" charset="0"/>
              <a:buChar char="•"/>
            </a:pPr>
            <a:r>
              <a:rPr lang="en-US" sz="2000" b="1" dirty="0"/>
              <a:t>details</a:t>
            </a:r>
            <a:r>
              <a:rPr lang="en-US" sz="2000" dirty="0"/>
              <a:t> of </a:t>
            </a:r>
            <a:r>
              <a:rPr lang="en-US" sz="2000" b="1" dirty="0"/>
              <a:t>lateral flow immunochromatography</a:t>
            </a:r>
            <a:r>
              <a:rPr lang="en-US" sz="2000" dirty="0"/>
              <a:t>.</a:t>
            </a:r>
            <a:r>
              <a:rPr lang="en-US" sz="2000" b="1" dirty="0"/>
              <a:t> </a:t>
            </a:r>
            <a:endParaRPr lang="en-US" sz="2000" dirty="0"/>
          </a:p>
        </p:txBody>
      </p:sp>
    </p:spTree>
    <p:extLst>
      <p:ext uri="{BB962C8B-B14F-4D97-AF65-F5344CB8AC3E}">
        <p14:creationId xmlns:p14="http://schemas.microsoft.com/office/powerpoint/2010/main" val="707917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BB803-B3D5-6F6F-CA55-F5F0A47D6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69399-542D-F5C4-B6D1-3AE2672F0E85}"/>
              </a:ext>
            </a:extLst>
          </p:cNvPr>
          <p:cNvSpPr>
            <a:spLocks noGrp="1"/>
          </p:cNvSpPr>
          <p:nvPr>
            <p:ph type="ctrTitle"/>
          </p:nvPr>
        </p:nvSpPr>
        <p:spPr>
          <a:xfrm>
            <a:off x="0" y="22899"/>
            <a:ext cx="12192000" cy="822675"/>
          </a:xfrm>
        </p:spPr>
        <p:txBody>
          <a:bodyPr>
            <a:noAutofit/>
          </a:bodyPr>
          <a:lstStyle/>
          <a:p>
            <a:r>
              <a:rPr lang="en-US" sz="4400" dirty="0"/>
              <a:t>Rapid Diagnostic Tests (RDT) – Working Principles</a:t>
            </a:r>
          </a:p>
        </p:txBody>
      </p:sp>
      <p:sp>
        <p:nvSpPr>
          <p:cNvPr id="3" name="TextBox 2">
            <a:extLst>
              <a:ext uri="{FF2B5EF4-FFF2-40B4-BE49-F238E27FC236}">
                <a16:creationId xmlns:a16="http://schemas.microsoft.com/office/drawing/2014/main" id="{19569A82-7D04-0A84-A454-E198A66B4686}"/>
              </a:ext>
            </a:extLst>
          </p:cNvPr>
          <p:cNvSpPr txBox="1"/>
          <p:nvPr/>
        </p:nvSpPr>
        <p:spPr>
          <a:xfrm>
            <a:off x="0" y="838200"/>
            <a:ext cx="12192000" cy="5632311"/>
          </a:xfrm>
          <a:prstGeom prst="rect">
            <a:avLst/>
          </a:prstGeom>
          <a:noFill/>
        </p:spPr>
        <p:txBody>
          <a:bodyPr wrap="square" rtlCol="0">
            <a:spAutoFit/>
          </a:bodyPr>
          <a:lstStyle/>
          <a:p>
            <a:r>
              <a:rPr lang="en-US" sz="2400" dirty="0"/>
              <a:t>Check your understanding of the </a:t>
            </a:r>
            <a:r>
              <a:rPr lang="en-US" sz="2400" b="1" dirty="0"/>
              <a:t>working principle</a:t>
            </a:r>
            <a:r>
              <a:rPr lang="en-US" sz="2400" dirty="0"/>
              <a:t>.</a:t>
            </a:r>
          </a:p>
          <a:p>
            <a:endParaRPr lang="en-US" sz="2400" dirty="0"/>
          </a:p>
          <a:p>
            <a:r>
              <a:rPr lang="en-US" sz="2400" dirty="0"/>
              <a:t>Match </a:t>
            </a:r>
            <a:r>
              <a:rPr lang="en-US" sz="2400" b="1" dirty="0"/>
              <a:t>description</a:t>
            </a:r>
            <a:r>
              <a:rPr lang="en-US" sz="2400" dirty="0"/>
              <a:t> of working principle with the </a:t>
            </a:r>
            <a:r>
              <a:rPr lang="en-US" sz="2400" b="1" dirty="0"/>
              <a:t>name</a:t>
            </a:r>
            <a:r>
              <a:rPr lang="en-US" sz="2400" dirty="0"/>
              <a:t> of the </a:t>
            </a:r>
            <a:r>
              <a:rPr lang="en-US" sz="2400" b="1" dirty="0"/>
              <a:t>method</a:t>
            </a:r>
          </a:p>
          <a:p>
            <a:endParaRPr lang="en-US" sz="2400" dirty="0"/>
          </a:p>
          <a:p>
            <a:r>
              <a:rPr lang="en-US" sz="2400" dirty="0"/>
              <a:t>Uses fluorescent probes made of peptides and nitrogenous bases to detect pathogens:</a:t>
            </a:r>
          </a:p>
          <a:p>
            <a:endParaRPr lang="en-US" sz="2400" dirty="0"/>
          </a:p>
          <a:p>
            <a:r>
              <a:rPr lang="en-US" sz="2400" dirty="0"/>
              <a:t>A) MALDI-TOF</a:t>
            </a:r>
          </a:p>
          <a:p>
            <a:endParaRPr lang="en-US" sz="2400" dirty="0"/>
          </a:p>
          <a:p>
            <a:r>
              <a:rPr lang="en-US" sz="2400" dirty="0"/>
              <a:t>B) Lateral flow chromatography or immuno-chromatographic test</a:t>
            </a:r>
          </a:p>
          <a:p>
            <a:endParaRPr lang="en-US" sz="2400" dirty="0"/>
          </a:p>
          <a:p>
            <a:r>
              <a:rPr lang="en-US" sz="2400" dirty="0"/>
              <a:t>C) PNA FISH</a:t>
            </a:r>
          </a:p>
          <a:p>
            <a:endParaRPr lang="en-US" sz="2400" dirty="0"/>
          </a:p>
          <a:p>
            <a:r>
              <a:rPr lang="en-US" sz="2400" dirty="0"/>
              <a:t>D) Loop mediated isothermal amplification</a:t>
            </a:r>
          </a:p>
          <a:p>
            <a:endParaRPr lang="en-US" sz="2400" dirty="0"/>
          </a:p>
          <a:p>
            <a:r>
              <a:rPr lang="en-US" sz="2400" dirty="0"/>
              <a:t>E) PCR or qPCR</a:t>
            </a:r>
          </a:p>
        </p:txBody>
      </p:sp>
    </p:spTree>
    <p:extLst>
      <p:ext uri="{BB962C8B-B14F-4D97-AF65-F5344CB8AC3E}">
        <p14:creationId xmlns:p14="http://schemas.microsoft.com/office/powerpoint/2010/main" val="425093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A899-3AF3-F185-FC84-59898514E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33C21-BDD5-D9B9-653B-A282492AA6FC}"/>
              </a:ext>
            </a:extLst>
          </p:cNvPr>
          <p:cNvSpPr>
            <a:spLocks noGrp="1"/>
          </p:cNvSpPr>
          <p:nvPr>
            <p:ph type="ctrTitle"/>
          </p:nvPr>
        </p:nvSpPr>
        <p:spPr>
          <a:xfrm>
            <a:off x="0" y="22899"/>
            <a:ext cx="12192000" cy="822675"/>
          </a:xfrm>
        </p:spPr>
        <p:txBody>
          <a:bodyPr>
            <a:noAutofit/>
          </a:bodyPr>
          <a:lstStyle/>
          <a:p>
            <a:r>
              <a:rPr lang="en-US" sz="4400" dirty="0"/>
              <a:t>Rapid Diagnostic Tests (RDT) – Working Principles</a:t>
            </a:r>
          </a:p>
        </p:txBody>
      </p:sp>
      <p:sp>
        <p:nvSpPr>
          <p:cNvPr id="3" name="TextBox 2">
            <a:extLst>
              <a:ext uri="{FF2B5EF4-FFF2-40B4-BE49-F238E27FC236}">
                <a16:creationId xmlns:a16="http://schemas.microsoft.com/office/drawing/2014/main" id="{1DA1AEA3-C203-F4C2-17B4-5E908D1BC962}"/>
              </a:ext>
            </a:extLst>
          </p:cNvPr>
          <p:cNvSpPr txBox="1"/>
          <p:nvPr/>
        </p:nvSpPr>
        <p:spPr>
          <a:xfrm>
            <a:off x="0" y="838200"/>
            <a:ext cx="12192000" cy="6001643"/>
          </a:xfrm>
          <a:prstGeom prst="rect">
            <a:avLst/>
          </a:prstGeom>
          <a:noFill/>
        </p:spPr>
        <p:txBody>
          <a:bodyPr wrap="square" rtlCol="0">
            <a:spAutoFit/>
          </a:bodyPr>
          <a:lstStyle/>
          <a:p>
            <a:r>
              <a:rPr lang="en-US" sz="2400" dirty="0"/>
              <a:t>Check your understanding of the </a:t>
            </a:r>
            <a:r>
              <a:rPr lang="en-US" sz="2400" b="1" dirty="0"/>
              <a:t>working principle</a:t>
            </a:r>
            <a:r>
              <a:rPr lang="en-US" sz="2400" dirty="0"/>
              <a:t>.</a:t>
            </a:r>
          </a:p>
          <a:p>
            <a:endParaRPr lang="en-US" sz="2400" dirty="0"/>
          </a:p>
          <a:p>
            <a:r>
              <a:rPr lang="en-US" sz="2400" dirty="0"/>
              <a:t>Match </a:t>
            </a:r>
            <a:r>
              <a:rPr lang="en-US" sz="2400" b="1" dirty="0"/>
              <a:t>description</a:t>
            </a:r>
            <a:r>
              <a:rPr lang="en-US" sz="2400" dirty="0"/>
              <a:t> of working principle with the </a:t>
            </a:r>
            <a:r>
              <a:rPr lang="en-US" sz="2400" b="1" dirty="0"/>
              <a:t>name</a:t>
            </a:r>
            <a:r>
              <a:rPr lang="en-US" sz="2400" dirty="0"/>
              <a:t> of the </a:t>
            </a:r>
            <a:r>
              <a:rPr lang="en-US" sz="2400" b="1" dirty="0"/>
              <a:t>method</a:t>
            </a:r>
          </a:p>
          <a:p>
            <a:endParaRPr lang="en-US" sz="2400" dirty="0"/>
          </a:p>
          <a:p>
            <a:r>
              <a:rPr lang="en-US" sz="2400" dirty="0"/>
              <a:t>Uses protein fragments from lysed or homogenized pathogens analyzed with lasers and mass spectrometry:</a:t>
            </a:r>
          </a:p>
          <a:p>
            <a:endParaRPr lang="en-US" sz="2400" dirty="0"/>
          </a:p>
          <a:p>
            <a:r>
              <a:rPr lang="en-US" sz="2400" dirty="0"/>
              <a:t>A) MALDI-TOF</a:t>
            </a:r>
          </a:p>
          <a:p>
            <a:endParaRPr lang="en-US" sz="2400" dirty="0"/>
          </a:p>
          <a:p>
            <a:r>
              <a:rPr lang="en-US" sz="2400" dirty="0"/>
              <a:t>B) Lateral flow chromatography or immuno-chromatographic test</a:t>
            </a:r>
          </a:p>
          <a:p>
            <a:endParaRPr lang="en-US" sz="2400" dirty="0"/>
          </a:p>
          <a:p>
            <a:r>
              <a:rPr lang="en-US" sz="2400" dirty="0"/>
              <a:t>C) PNA FISH</a:t>
            </a:r>
          </a:p>
          <a:p>
            <a:endParaRPr lang="en-US" sz="2400" dirty="0"/>
          </a:p>
          <a:p>
            <a:r>
              <a:rPr lang="en-US" sz="2400" dirty="0"/>
              <a:t>D) Loop mediated isothermal amplification</a:t>
            </a:r>
          </a:p>
          <a:p>
            <a:endParaRPr lang="en-US" sz="2400" dirty="0"/>
          </a:p>
          <a:p>
            <a:r>
              <a:rPr lang="en-US" sz="2400" dirty="0"/>
              <a:t>E) PCR or qPCR</a:t>
            </a:r>
          </a:p>
        </p:txBody>
      </p:sp>
    </p:spTree>
    <p:extLst>
      <p:ext uri="{BB962C8B-B14F-4D97-AF65-F5344CB8AC3E}">
        <p14:creationId xmlns:p14="http://schemas.microsoft.com/office/powerpoint/2010/main" val="1173041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F93C9-CA1D-5278-7BDE-83156FAB2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5E00B-2EF4-0A50-80C1-3A27E9797CB5}"/>
              </a:ext>
            </a:extLst>
          </p:cNvPr>
          <p:cNvSpPr>
            <a:spLocks noGrp="1"/>
          </p:cNvSpPr>
          <p:nvPr>
            <p:ph type="ctrTitle"/>
          </p:nvPr>
        </p:nvSpPr>
        <p:spPr>
          <a:xfrm>
            <a:off x="0" y="22899"/>
            <a:ext cx="12192000" cy="1543142"/>
          </a:xfrm>
        </p:spPr>
        <p:txBody>
          <a:bodyPr>
            <a:normAutofit fontScale="90000"/>
          </a:bodyPr>
          <a:lstStyle/>
          <a:p>
            <a:r>
              <a:rPr lang="en-US" dirty="0"/>
              <a:t>Rapid Diagnostic Tests (RDT) –  Details Lateral Flow Immunochromatography</a:t>
            </a:r>
          </a:p>
        </p:txBody>
      </p:sp>
      <p:pic>
        <p:nvPicPr>
          <p:cNvPr id="4" name="Picture 3" descr="The panel A shows the structure of a virus including the viral genome with viral genes, a lipid envelope, and viral proteins. Viral proteins can be found as part of the lipid envelope, and also associated with the genetic material. Antigen responses to viral pathogens of target viral proteins and are symbolized as y-shaped structures.">
            <a:extLst>
              <a:ext uri="{FF2B5EF4-FFF2-40B4-BE49-F238E27FC236}">
                <a16:creationId xmlns:a16="http://schemas.microsoft.com/office/drawing/2014/main" id="{D16ED22B-9E14-ED24-0D59-E0708C939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051" y="1373282"/>
            <a:ext cx="4021393" cy="2262034"/>
          </a:xfrm>
          <a:prstGeom prst="rect">
            <a:avLst/>
          </a:prstGeom>
        </p:spPr>
      </p:pic>
      <p:pic>
        <p:nvPicPr>
          <p:cNvPr id="5" name="Picture 4" descr="The sample injection site will receive the body fluid or sample of a patient. In this case the sample of a body fluid contains antigens specific for a viral pathogen. The fluid then moves laterally carrying the antibodies with it. When the running front of this chromatography system reaches the test zone with the pre-loaded pre-manufactured viral proteins, the antibodies bind with their antigen binding site the viral protein antigen. Thereby the antibodies are captured. This happens in the “T” or “test” region testing for the presence of the antibodies. Captured antibodies then result in a color reaction that can be observed by the health professional or user. For quality control purposes, there is also a “C” or “control” region to make sure that the test device is not dysfunctional, old, or working incorrectly.">
            <a:extLst>
              <a:ext uri="{FF2B5EF4-FFF2-40B4-BE49-F238E27FC236}">
                <a16:creationId xmlns:a16="http://schemas.microsoft.com/office/drawing/2014/main" id="{103ACC01-484A-11AB-F118-128EC00EF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241" y="1218748"/>
            <a:ext cx="4945626" cy="2781915"/>
          </a:xfrm>
          <a:prstGeom prst="rect">
            <a:avLst/>
          </a:prstGeom>
        </p:spPr>
      </p:pic>
      <p:pic>
        <p:nvPicPr>
          <p:cNvPr id="6" name="Picture 5" descr="A diagram of a test&#10;&#10;AI-generated content may be incorrect.">
            <a:extLst>
              <a:ext uri="{FF2B5EF4-FFF2-40B4-BE49-F238E27FC236}">
                <a16:creationId xmlns:a16="http://schemas.microsoft.com/office/drawing/2014/main" id="{DE655981-7171-F0DD-2FC7-54B5F075D6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607" y="3804595"/>
            <a:ext cx="4945626" cy="2781915"/>
          </a:xfrm>
          <a:prstGeom prst="rect">
            <a:avLst/>
          </a:prstGeom>
        </p:spPr>
      </p:pic>
      <p:pic>
        <p:nvPicPr>
          <p:cNvPr id="7" name="Picture 6" descr="A diagram of a test&#10;&#10;AI-generated content may be incorrect.">
            <a:extLst>
              <a:ext uri="{FF2B5EF4-FFF2-40B4-BE49-F238E27FC236}">
                <a16:creationId xmlns:a16="http://schemas.microsoft.com/office/drawing/2014/main" id="{A540130B-9396-1D84-3DA5-016836072C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9240" y="3800781"/>
            <a:ext cx="4945627" cy="2781915"/>
          </a:xfrm>
          <a:prstGeom prst="rect">
            <a:avLst/>
          </a:prstGeom>
        </p:spPr>
      </p:pic>
    </p:spTree>
    <p:extLst>
      <p:ext uri="{BB962C8B-B14F-4D97-AF65-F5344CB8AC3E}">
        <p14:creationId xmlns:p14="http://schemas.microsoft.com/office/powerpoint/2010/main" val="737485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79707-3757-DB53-A6D4-589879831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63FB9-EA88-0136-EAF1-1A5D1B1C30F6}"/>
              </a:ext>
            </a:extLst>
          </p:cNvPr>
          <p:cNvSpPr>
            <a:spLocks noGrp="1"/>
          </p:cNvSpPr>
          <p:nvPr>
            <p:ph type="ctrTitle"/>
          </p:nvPr>
        </p:nvSpPr>
        <p:spPr>
          <a:xfrm>
            <a:off x="0" y="22899"/>
            <a:ext cx="12192000" cy="1543142"/>
          </a:xfrm>
        </p:spPr>
        <p:txBody>
          <a:bodyPr>
            <a:normAutofit fontScale="90000"/>
          </a:bodyPr>
          <a:lstStyle/>
          <a:p>
            <a:r>
              <a:rPr lang="en-US" dirty="0"/>
              <a:t>Rapid Diagnostic Tests (RDT) –  Details Lateral Flow Immunochromatography</a:t>
            </a:r>
          </a:p>
        </p:txBody>
      </p:sp>
      <p:pic>
        <p:nvPicPr>
          <p:cNvPr id="3" name="Picture 2" descr="The panel A shows the structure of a virus including the viral genome with viral genes, a lipid envelope, and viral proteins. Viral proteins can be found as part of the lipid envelope, and also associated with the genetic material. Antigen responses to viral pathogens of target viral proteins and are symbolized as y-shaped structures.">
            <a:extLst>
              <a:ext uri="{FF2B5EF4-FFF2-40B4-BE49-F238E27FC236}">
                <a16:creationId xmlns:a16="http://schemas.microsoft.com/office/drawing/2014/main" id="{5E0369D9-777E-2A60-DC95-5E1889C49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800" y="1751215"/>
            <a:ext cx="7067345" cy="3975382"/>
          </a:xfrm>
          <a:prstGeom prst="rect">
            <a:avLst/>
          </a:prstGeom>
        </p:spPr>
      </p:pic>
      <p:sp>
        <p:nvSpPr>
          <p:cNvPr id="4" name="TextBox 3">
            <a:extLst>
              <a:ext uri="{FF2B5EF4-FFF2-40B4-BE49-F238E27FC236}">
                <a16:creationId xmlns:a16="http://schemas.microsoft.com/office/drawing/2014/main" id="{FC612453-7BEE-516C-B1C4-0CE35EEDD5F7}"/>
              </a:ext>
            </a:extLst>
          </p:cNvPr>
          <p:cNvSpPr txBox="1"/>
          <p:nvPr/>
        </p:nvSpPr>
        <p:spPr>
          <a:xfrm>
            <a:off x="-81709" y="5911771"/>
            <a:ext cx="12273709" cy="923330"/>
          </a:xfrm>
          <a:prstGeom prst="rect">
            <a:avLst/>
          </a:prstGeom>
          <a:noFill/>
        </p:spPr>
        <p:txBody>
          <a:bodyPr wrap="square" rtlCol="0">
            <a:spAutoFit/>
          </a:bodyPr>
          <a:lstStyle/>
          <a:p>
            <a:r>
              <a:rPr lang="en-US" dirty="0"/>
              <a:t>The </a:t>
            </a:r>
            <a:r>
              <a:rPr lang="en-US" b="1" dirty="0"/>
              <a:t>panel A</a:t>
            </a:r>
            <a:r>
              <a:rPr lang="en-US" dirty="0"/>
              <a:t> shows the structure of a </a:t>
            </a:r>
            <a:r>
              <a:rPr lang="en-US" b="1" dirty="0"/>
              <a:t>virus</a:t>
            </a:r>
            <a:r>
              <a:rPr lang="en-US" dirty="0"/>
              <a:t> including the viral </a:t>
            </a:r>
            <a:r>
              <a:rPr lang="en-US" b="1" dirty="0"/>
              <a:t>genome</a:t>
            </a:r>
            <a:r>
              <a:rPr lang="en-US" dirty="0"/>
              <a:t> with viral </a:t>
            </a:r>
            <a:r>
              <a:rPr lang="en-US" b="1" dirty="0"/>
              <a:t>genes</a:t>
            </a:r>
            <a:r>
              <a:rPr lang="en-US" dirty="0"/>
              <a:t>, a lipid envelope, and </a:t>
            </a:r>
            <a:r>
              <a:rPr lang="en-US" b="1" dirty="0"/>
              <a:t>viral proteins</a:t>
            </a:r>
            <a:r>
              <a:rPr lang="en-US" dirty="0"/>
              <a:t>. Viral proteins can be found as part of the lipid envelope, and also associated with the genetic material. </a:t>
            </a:r>
            <a:r>
              <a:rPr lang="en-US" b="1" dirty="0"/>
              <a:t>Antigen responses </a:t>
            </a:r>
            <a:r>
              <a:rPr lang="en-US" dirty="0"/>
              <a:t>to viral pathogens of target viral proteins and are symbolized as y-shaped structures.</a:t>
            </a:r>
          </a:p>
        </p:txBody>
      </p:sp>
    </p:spTree>
    <p:extLst>
      <p:ext uri="{BB962C8B-B14F-4D97-AF65-F5344CB8AC3E}">
        <p14:creationId xmlns:p14="http://schemas.microsoft.com/office/powerpoint/2010/main" val="870590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A0DC0-704A-6081-F0E9-E04D92553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0E96D-AA81-955C-8B55-0A4A9C51B2AC}"/>
              </a:ext>
            </a:extLst>
          </p:cNvPr>
          <p:cNvSpPr>
            <a:spLocks noGrp="1"/>
          </p:cNvSpPr>
          <p:nvPr>
            <p:ph type="ctrTitle"/>
          </p:nvPr>
        </p:nvSpPr>
        <p:spPr>
          <a:xfrm>
            <a:off x="0" y="22899"/>
            <a:ext cx="12192000" cy="1543142"/>
          </a:xfrm>
        </p:spPr>
        <p:txBody>
          <a:bodyPr>
            <a:normAutofit fontScale="90000"/>
          </a:bodyPr>
          <a:lstStyle/>
          <a:p>
            <a:r>
              <a:rPr lang="en-US" dirty="0"/>
              <a:t>Rapid Diagnostic Tests (RDT) –  Details Lateral Flow Immunochromatography</a:t>
            </a:r>
          </a:p>
        </p:txBody>
      </p:sp>
      <p:sp>
        <p:nvSpPr>
          <p:cNvPr id="4" name="TextBox 3">
            <a:extLst>
              <a:ext uri="{FF2B5EF4-FFF2-40B4-BE49-F238E27FC236}">
                <a16:creationId xmlns:a16="http://schemas.microsoft.com/office/drawing/2014/main" id="{4C754832-98B1-84FA-3EDC-A5D3630DADA1}"/>
              </a:ext>
            </a:extLst>
          </p:cNvPr>
          <p:cNvSpPr txBox="1"/>
          <p:nvPr/>
        </p:nvSpPr>
        <p:spPr>
          <a:xfrm>
            <a:off x="0" y="4526777"/>
            <a:ext cx="12192000" cy="2308324"/>
          </a:xfrm>
          <a:prstGeom prst="rect">
            <a:avLst/>
          </a:prstGeom>
          <a:noFill/>
        </p:spPr>
        <p:txBody>
          <a:bodyPr wrap="square">
            <a:spAutoFit/>
          </a:bodyPr>
          <a:lstStyle/>
          <a:p>
            <a:r>
              <a:rPr lang="en-US" dirty="0"/>
              <a:t>The </a:t>
            </a:r>
            <a:r>
              <a:rPr lang="en-US" b="1" dirty="0"/>
              <a:t>panel B</a:t>
            </a:r>
            <a:r>
              <a:rPr lang="en-US" dirty="0"/>
              <a:t> from the top shows the parts of a rapid diagnostic test and working principle. The sample injection site will receive the body fluid or sample of a patient. In this case the sample of a body fluid contains antigens specific for a viral pathogen. The fluid then moves laterally carrying the antibodies with it. When the running front of this chromatography system reaches the test zone with the pre-loaded pre-manufactured viral proteins, the antibodies bind with their antigen binding site the viral protein antigen. Thereby the antibodies are captured. This happens in the “T” or “test” region testing for the presence of the antibodies. Captured antibodies then result in a color reaction that can be observed by the health professional or user. For quality control purposes, there is also a “C” or “control” region to make sure that the test device is not dysfunctional, old, or working incorrectly.</a:t>
            </a:r>
          </a:p>
        </p:txBody>
      </p:sp>
      <p:pic>
        <p:nvPicPr>
          <p:cNvPr id="5" name="Picture 4" descr="The sample injection site will receive the body fluid or sample of a patient. In this case the sample of a body fluid contains antigens specific for a viral pathogen. The fluid then moves laterally carrying the antibodies with it. When the running front of this chromatography system reaches the test zone with the pre-loaded pre-manufactured viral proteins, the antibodies bind with their antigen binding site the viral protein antigen. Thereby the antibodies are captured. This happens in the “T” or “test” region testing for the presence of the antibodies. Captured antibodies then result in a color reaction that can be observed by the health professional or user. For quality control purposes, there is also a “C” or “control” region to make sure that the test device is not dysfunctional, old, or working incorrectly.">
            <a:extLst>
              <a:ext uri="{FF2B5EF4-FFF2-40B4-BE49-F238E27FC236}">
                <a16:creationId xmlns:a16="http://schemas.microsoft.com/office/drawing/2014/main" id="{271F4931-87F9-F02B-3FCD-ED7A29A18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1412103"/>
            <a:ext cx="5810867" cy="3268613"/>
          </a:xfrm>
          <a:prstGeom prst="rect">
            <a:avLst/>
          </a:prstGeom>
        </p:spPr>
      </p:pic>
    </p:spTree>
    <p:extLst>
      <p:ext uri="{BB962C8B-B14F-4D97-AF65-F5344CB8AC3E}">
        <p14:creationId xmlns:p14="http://schemas.microsoft.com/office/powerpoint/2010/main" val="1705536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0F914-F469-9FC2-200B-281F48477B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4EED2-F1EA-64E9-0C1D-2F122658636C}"/>
              </a:ext>
            </a:extLst>
          </p:cNvPr>
          <p:cNvSpPr>
            <a:spLocks noGrp="1"/>
          </p:cNvSpPr>
          <p:nvPr>
            <p:ph type="ctrTitle"/>
          </p:nvPr>
        </p:nvSpPr>
        <p:spPr>
          <a:xfrm>
            <a:off x="0" y="22899"/>
            <a:ext cx="12192000" cy="1543142"/>
          </a:xfrm>
        </p:spPr>
        <p:txBody>
          <a:bodyPr>
            <a:normAutofit fontScale="90000"/>
          </a:bodyPr>
          <a:lstStyle/>
          <a:p>
            <a:r>
              <a:rPr lang="en-US" dirty="0"/>
              <a:t>Rapid Diagnostic Tests (RDT) –  Details Lateral Flow Immunochromatography</a:t>
            </a:r>
          </a:p>
        </p:txBody>
      </p:sp>
      <p:sp>
        <p:nvSpPr>
          <p:cNvPr id="3" name="TextBox 2">
            <a:extLst>
              <a:ext uri="{FF2B5EF4-FFF2-40B4-BE49-F238E27FC236}">
                <a16:creationId xmlns:a16="http://schemas.microsoft.com/office/drawing/2014/main" id="{F8CD7016-865C-520E-37EF-62893CF0459D}"/>
              </a:ext>
            </a:extLst>
          </p:cNvPr>
          <p:cNvSpPr txBox="1"/>
          <p:nvPr/>
        </p:nvSpPr>
        <p:spPr>
          <a:xfrm>
            <a:off x="0" y="6228577"/>
            <a:ext cx="12192000" cy="646331"/>
          </a:xfrm>
          <a:prstGeom prst="rect">
            <a:avLst/>
          </a:prstGeom>
          <a:noFill/>
        </p:spPr>
        <p:txBody>
          <a:bodyPr wrap="square">
            <a:spAutoFit/>
          </a:bodyPr>
          <a:lstStyle/>
          <a:p>
            <a:r>
              <a:rPr lang="en-US" dirty="0"/>
              <a:t>The </a:t>
            </a:r>
            <a:r>
              <a:rPr lang="en-US" b="1" dirty="0"/>
              <a:t>panel C</a:t>
            </a:r>
            <a:r>
              <a:rPr lang="en-US" dirty="0"/>
              <a:t> shows a typical positive result. Both, the “T” and the “C” region should show a visible color strip. In this case, positive means that the patient has antibodies against the pathogen.</a:t>
            </a:r>
          </a:p>
        </p:txBody>
      </p:sp>
      <p:pic>
        <p:nvPicPr>
          <p:cNvPr id="4" name="Picture 3" descr="A diagram of a test&#10;&#10;AI-generated content may be incorrect.">
            <a:extLst>
              <a:ext uri="{FF2B5EF4-FFF2-40B4-BE49-F238E27FC236}">
                <a16:creationId xmlns:a16="http://schemas.microsoft.com/office/drawing/2014/main" id="{F1A378F6-FBC4-5021-048D-6F1D0962A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032" y="1566041"/>
            <a:ext cx="8288952" cy="4662536"/>
          </a:xfrm>
          <a:prstGeom prst="rect">
            <a:avLst/>
          </a:prstGeom>
        </p:spPr>
      </p:pic>
    </p:spTree>
    <p:extLst>
      <p:ext uri="{BB962C8B-B14F-4D97-AF65-F5344CB8AC3E}">
        <p14:creationId xmlns:p14="http://schemas.microsoft.com/office/powerpoint/2010/main" val="17381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8F131-9896-F5FF-FA1C-9A7142176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D71641-D97B-5CB1-777C-4390426FCF6A}"/>
              </a:ext>
            </a:extLst>
          </p:cNvPr>
          <p:cNvSpPr>
            <a:spLocks noGrp="1"/>
          </p:cNvSpPr>
          <p:nvPr>
            <p:ph type="ctrTitle"/>
          </p:nvPr>
        </p:nvSpPr>
        <p:spPr>
          <a:xfrm>
            <a:off x="0" y="22899"/>
            <a:ext cx="12192000" cy="1543142"/>
          </a:xfrm>
        </p:spPr>
        <p:txBody>
          <a:bodyPr>
            <a:normAutofit fontScale="90000"/>
          </a:bodyPr>
          <a:lstStyle/>
          <a:p>
            <a:r>
              <a:rPr lang="en-US" dirty="0"/>
              <a:t>Rapid Diagnostic Tests (RDT) –  Details Lateral Flow Immunochromatography</a:t>
            </a:r>
          </a:p>
        </p:txBody>
      </p:sp>
      <p:sp>
        <p:nvSpPr>
          <p:cNvPr id="3" name="TextBox 2">
            <a:extLst>
              <a:ext uri="{FF2B5EF4-FFF2-40B4-BE49-F238E27FC236}">
                <a16:creationId xmlns:a16="http://schemas.microsoft.com/office/drawing/2014/main" id="{E4D03CB2-52C6-5A89-04DB-414CEA28CBB6}"/>
              </a:ext>
            </a:extLst>
          </p:cNvPr>
          <p:cNvSpPr txBox="1"/>
          <p:nvPr/>
        </p:nvSpPr>
        <p:spPr>
          <a:xfrm>
            <a:off x="0" y="6228577"/>
            <a:ext cx="12192000" cy="646331"/>
          </a:xfrm>
          <a:prstGeom prst="rect">
            <a:avLst/>
          </a:prstGeom>
          <a:noFill/>
        </p:spPr>
        <p:txBody>
          <a:bodyPr wrap="square">
            <a:spAutoFit/>
          </a:bodyPr>
          <a:lstStyle/>
          <a:p>
            <a:r>
              <a:rPr lang="en-US" dirty="0"/>
              <a:t>The </a:t>
            </a:r>
            <a:r>
              <a:rPr lang="en-US" b="1" dirty="0"/>
              <a:t>panel D</a:t>
            </a:r>
            <a:r>
              <a:rPr lang="en-US" dirty="0"/>
              <a:t> shows a typical negative result. Both, the “T” has no visible color strip but the “C” region should show a visible color strip. In this case, negative means that the patient has no antibodies against the pathogen.</a:t>
            </a:r>
          </a:p>
        </p:txBody>
      </p:sp>
      <p:pic>
        <p:nvPicPr>
          <p:cNvPr id="4" name="Picture 3" descr="A diagram of a test&#10;&#10;AI-generated content may be incorrect.">
            <a:extLst>
              <a:ext uri="{FF2B5EF4-FFF2-40B4-BE49-F238E27FC236}">
                <a16:creationId xmlns:a16="http://schemas.microsoft.com/office/drawing/2014/main" id="{EDD86F11-3877-5E0A-4BB8-620E9543E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500" y="1437045"/>
            <a:ext cx="7721600" cy="4343399"/>
          </a:xfrm>
          <a:prstGeom prst="rect">
            <a:avLst/>
          </a:prstGeom>
        </p:spPr>
      </p:pic>
    </p:spTree>
    <p:extLst>
      <p:ext uri="{BB962C8B-B14F-4D97-AF65-F5344CB8AC3E}">
        <p14:creationId xmlns:p14="http://schemas.microsoft.com/office/powerpoint/2010/main" val="1379765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B7615-BA9F-E9AE-BA06-4E35FAB43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1B441-65F7-F598-9DA3-6ECA10E2F297}"/>
              </a:ext>
            </a:extLst>
          </p:cNvPr>
          <p:cNvSpPr>
            <a:spLocks noGrp="1"/>
          </p:cNvSpPr>
          <p:nvPr>
            <p:ph type="ctrTitle"/>
          </p:nvPr>
        </p:nvSpPr>
        <p:spPr>
          <a:xfrm>
            <a:off x="0" y="22899"/>
            <a:ext cx="12192000" cy="1543142"/>
          </a:xfrm>
        </p:spPr>
        <p:txBody>
          <a:bodyPr>
            <a:normAutofit fontScale="90000"/>
          </a:bodyPr>
          <a:lstStyle/>
          <a:p>
            <a:r>
              <a:rPr lang="en-US" dirty="0"/>
              <a:t>Rapid Diagnostic Tests (RDT) –  Details Lateral Flow Immunochromatography</a:t>
            </a:r>
          </a:p>
        </p:txBody>
      </p:sp>
      <p:pic>
        <p:nvPicPr>
          <p:cNvPr id="4" name="Picture 3" descr="A diagram of a cell block&#10;&#10;AI-generated content may be incorrect.">
            <a:extLst>
              <a:ext uri="{FF2B5EF4-FFF2-40B4-BE49-F238E27FC236}">
                <a16:creationId xmlns:a16="http://schemas.microsoft.com/office/drawing/2014/main" id="{B6C3104B-C601-AD90-C639-D364D159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200" y="1566041"/>
            <a:ext cx="7467600" cy="4200525"/>
          </a:xfrm>
          <a:prstGeom prst="rect">
            <a:avLst/>
          </a:prstGeom>
        </p:spPr>
      </p:pic>
      <p:sp>
        <p:nvSpPr>
          <p:cNvPr id="5" name="TextBox 4">
            <a:extLst>
              <a:ext uri="{FF2B5EF4-FFF2-40B4-BE49-F238E27FC236}">
                <a16:creationId xmlns:a16="http://schemas.microsoft.com/office/drawing/2014/main" id="{2890B059-7A11-9148-4300-894DA6967749}"/>
              </a:ext>
            </a:extLst>
          </p:cNvPr>
          <p:cNvSpPr txBox="1"/>
          <p:nvPr/>
        </p:nvSpPr>
        <p:spPr>
          <a:xfrm>
            <a:off x="0" y="6228577"/>
            <a:ext cx="12192000" cy="646331"/>
          </a:xfrm>
          <a:prstGeom prst="rect">
            <a:avLst/>
          </a:prstGeom>
          <a:noFill/>
        </p:spPr>
        <p:txBody>
          <a:bodyPr wrap="square">
            <a:spAutoFit/>
          </a:bodyPr>
          <a:lstStyle/>
          <a:p>
            <a:r>
              <a:rPr lang="en-US" dirty="0"/>
              <a:t>Figure 14.10 Panel A: Lateral flow immunochromatography strategies for </a:t>
            </a:r>
            <a:r>
              <a:rPr lang="en-US" b="1" dirty="0"/>
              <a:t>viruses</a:t>
            </a:r>
            <a:r>
              <a:rPr lang="en-US" dirty="0"/>
              <a:t>. Testing strategy 1 </a:t>
            </a:r>
            <a:r>
              <a:rPr lang="en-US" b="1" dirty="0"/>
              <a:t>detects antibodies </a:t>
            </a:r>
            <a:r>
              <a:rPr lang="en-US" dirty="0"/>
              <a:t>against the virus. Testing strategy 2 </a:t>
            </a:r>
            <a:r>
              <a:rPr lang="en-US" b="1" dirty="0"/>
              <a:t>detects viral proteins</a:t>
            </a:r>
            <a:r>
              <a:rPr lang="en-US" dirty="0"/>
              <a:t>.</a:t>
            </a:r>
          </a:p>
        </p:txBody>
      </p:sp>
    </p:spTree>
    <p:extLst>
      <p:ext uri="{BB962C8B-B14F-4D97-AF65-F5344CB8AC3E}">
        <p14:creationId xmlns:p14="http://schemas.microsoft.com/office/powerpoint/2010/main" val="1483475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6AA94-77A9-2060-54C7-34AAD578C8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3FFFA-A90C-B37B-E3F4-970C4A884A17}"/>
              </a:ext>
            </a:extLst>
          </p:cNvPr>
          <p:cNvSpPr>
            <a:spLocks noGrp="1"/>
          </p:cNvSpPr>
          <p:nvPr>
            <p:ph type="ctrTitle"/>
          </p:nvPr>
        </p:nvSpPr>
        <p:spPr>
          <a:xfrm>
            <a:off x="0" y="22899"/>
            <a:ext cx="12192000" cy="1543142"/>
          </a:xfrm>
        </p:spPr>
        <p:txBody>
          <a:bodyPr>
            <a:normAutofit fontScale="90000"/>
          </a:bodyPr>
          <a:lstStyle/>
          <a:p>
            <a:r>
              <a:rPr lang="en-US" dirty="0"/>
              <a:t>Rapid Diagnostic Tests (RDT) –  Details Lateral Flow Immunochromatography</a:t>
            </a:r>
          </a:p>
        </p:txBody>
      </p:sp>
      <p:sp>
        <p:nvSpPr>
          <p:cNvPr id="3" name="TextBox 2">
            <a:extLst>
              <a:ext uri="{FF2B5EF4-FFF2-40B4-BE49-F238E27FC236}">
                <a16:creationId xmlns:a16="http://schemas.microsoft.com/office/drawing/2014/main" id="{3BD4AFF3-A71E-4F60-8167-296800DF6B9B}"/>
              </a:ext>
            </a:extLst>
          </p:cNvPr>
          <p:cNvSpPr txBox="1"/>
          <p:nvPr/>
        </p:nvSpPr>
        <p:spPr>
          <a:xfrm>
            <a:off x="0" y="6228577"/>
            <a:ext cx="12192000" cy="646331"/>
          </a:xfrm>
          <a:prstGeom prst="rect">
            <a:avLst/>
          </a:prstGeom>
          <a:noFill/>
        </p:spPr>
        <p:txBody>
          <a:bodyPr wrap="square">
            <a:spAutoFit/>
          </a:bodyPr>
          <a:lstStyle/>
          <a:p>
            <a:r>
              <a:rPr lang="en-US" dirty="0"/>
              <a:t>Figure 14.10 Panel B: Lateral flow immunochromatography strategies for </a:t>
            </a:r>
            <a:r>
              <a:rPr lang="en-US" b="1" dirty="0"/>
              <a:t>protozoan</a:t>
            </a:r>
            <a:r>
              <a:rPr lang="en-US" dirty="0"/>
              <a:t> pathogens. Testing strategy 1 detects </a:t>
            </a:r>
            <a:r>
              <a:rPr lang="en-US" b="1" dirty="0"/>
              <a:t>antibodies</a:t>
            </a:r>
            <a:r>
              <a:rPr lang="en-US" dirty="0"/>
              <a:t> against the protozoan. Testing strategy 2 detects </a:t>
            </a:r>
            <a:r>
              <a:rPr lang="en-US" b="1" dirty="0"/>
              <a:t>proteins</a:t>
            </a:r>
            <a:r>
              <a:rPr lang="en-US" dirty="0"/>
              <a:t> made by the protozoan.</a:t>
            </a:r>
          </a:p>
        </p:txBody>
      </p:sp>
      <p:pic>
        <p:nvPicPr>
          <p:cNvPr id="5" name="Picture 4" descr="A diagram of a cell division&#10;&#10;AI-generated content may be incorrect.">
            <a:extLst>
              <a:ext uri="{FF2B5EF4-FFF2-40B4-BE49-F238E27FC236}">
                <a16:creationId xmlns:a16="http://schemas.microsoft.com/office/drawing/2014/main" id="{BC25C604-19D8-938F-172B-4E4816F40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956" y="1566041"/>
            <a:ext cx="8286044" cy="4660900"/>
          </a:xfrm>
          <a:prstGeom prst="rect">
            <a:avLst/>
          </a:prstGeom>
        </p:spPr>
      </p:pic>
    </p:spTree>
    <p:extLst>
      <p:ext uri="{BB962C8B-B14F-4D97-AF65-F5344CB8AC3E}">
        <p14:creationId xmlns:p14="http://schemas.microsoft.com/office/powerpoint/2010/main" val="828145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F411A-3818-D362-016B-5B697B7BA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025A0-1ACB-D709-A2D5-E8ABF1321E3F}"/>
              </a:ext>
            </a:extLst>
          </p:cNvPr>
          <p:cNvSpPr>
            <a:spLocks noGrp="1"/>
          </p:cNvSpPr>
          <p:nvPr>
            <p:ph type="ctrTitle"/>
          </p:nvPr>
        </p:nvSpPr>
        <p:spPr>
          <a:xfrm>
            <a:off x="0" y="22899"/>
            <a:ext cx="12192000" cy="1543142"/>
          </a:xfrm>
        </p:spPr>
        <p:txBody>
          <a:bodyPr>
            <a:normAutofit fontScale="90000"/>
          </a:bodyPr>
          <a:lstStyle/>
          <a:p>
            <a:r>
              <a:rPr lang="en-US" dirty="0"/>
              <a:t>Rapid Diagnostic Tests (RDT) –  Details Lateral Flow Immunochromatography</a:t>
            </a:r>
          </a:p>
        </p:txBody>
      </p:sp>
      <p:sp>
        <p:nvSpPr>
          <p:cNvPr id="4" name="TextBox 3">
            <a:extLst>
              <a:ext uri="{FF2B5EF4-FFF2-40B4-BE49-F238E27FC236}">
                <a16:creationId xmlns:a16="http://schemas.microsoft.com/office/drawing/2014/main" id="{33E74E19-E329-1752-CC10-817DA3DE9ECC}"/>
              </a:ext>
            </a:extLst>
          </p:cNvPr>
          <p:cNvSpPr txBox="1"/>
          <p:nvPr/>
        </p:nvSpPr>
        <p:spPr>
          <a:xfrm>
            <a:off x="64009" y="2203704"/>
            <a:ext cx="11091672" cy="2585323"/>
          </a:xfrm>
          <a:prstGeom prst="rect">
            <a:avLst/>
          </a:prstGeom>
          <a:noFill/>
        </p:spPr>
        <p:txBody>
          <a:bodyPr wrap="square" rtlCol="0">
            <a:spAutoFit/>
          </a:bodyPr>
          <a:lstStyle/>
          <a:p>
            <a:r>
              <a:rPr lang="en-US" dirty="0"/>
              <a:t>Check your understanding about details of lateral flow immuno-chromatography.</a:t>
            </a:r>
          </a:p>
          <a:p>
            <a:endParaRPr lang="en-US" dirty="0"/>
          </a:p>
          <a:p>
            <a:r>
              <a:rPr lang="en-US" dirty="0"/>
              <a:t>Identify correct statements.</a:t>
            </a:r>
          </a:p>
          <a:p>
            <a:pPr marL="342900" indent="-342900">
              <a:buFont typeface="+mj-lt"/>
              <a:buAutoNum type="alphaUcPeriod"/>
            </a:pPr>
            <a:r>
              <a:rPr lang="en-US" dirty="0"/>
              <a:t>There is a lateral flow immuno-chromatography test to detect hepatitis C virus infection.</a:t>
            </a:r>
          </a:p>
          <a:p>
            <a:pPr marL="342900" indent="-342900">
              <a:buFont typeface="+mj-lt"/>
              <a:buAutoNum type="alphaUcPeriod"/>
            </a:pPr>
            <a:r>
              <a:rPr lang="en-US" dirty="0"/>
              <a:t>There is a lateral flow immuno-chromatography test to detect HIV infection.</a:t>
            </a:r>
          </a:p>
          <a:p>
            <a:pPr marL="342900" indent="-342900">
              <a:buFont typeface="+mj-lt"/>
              <a:buAutoNum type="alphaUcPeriod"/>
            </a:pPr>
            <a:r>
              <a:rPr lang="en-US" dirty="0"/>
              <a:t>There is a lateral flow immuno-chromatography test to detect infection with influenza virus.</a:t>
            </a:r>
          </a:p>
          <a:p>
            <a:pPr marL="342900" indent="-342900">
              <a:buFont typeface="+mj-lt"/>
              <a:buAutoNum type="alphaUcPeriod"/>
            </a:pPr>
            <a:r>
              <a:rPr lang="en-US" dirty="0"/>
              <a:t>There is a lateral flow immuno-chromatography test to detect infection with Plasmodium falciparum that causes malaria.</a:t>
            </a:r>
          </a:p>
          <a:p>
            <a:pPr marL="342900" indent="-342900">
              <a:buFont typeface="+mj-lt"/>
              <a:buAutoNum type="alphaUcPeriod"/>
            </a:pPr>
            <a:r>
              <a:rPr lang="en-US" dirty="0"/>
              <a:t>All the statements are correct.</a:t>
            </a:r>
          </a:p>
        </p:txBody>
      </p:sp>
    </p:spTree>
    <p:extLst>
      <p:ext uri="{BB962C8B-B14F-4D97-AF65-F5344CB8AC3E}">
        <p14:creationId xmlns:p14="http://schemas.microsoft.com/office/powerpoint/2010/main" val="2847972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3C15A-F327-F492-1854-3456B2F33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7579C-A0B1-273E-26DF-992F038221D3}"/>
              </a:ext>
            </a:extLst>
          </p:cNvPr>
          <p:cNvSpPr>
            <a:spLocks noGrp="1"/>
          </p:cNvSpPr>
          <p:nvPr>
            <p:ph type="ctrTitle"/>
          </p:nvPr>
        </p:nvSpPr>
        <p:spPr>
          <a:xfrm>
            <a:off x="0" y="22899"/>
            <a:ext cx="12192000" cy="945923"/>
          </a:xfrm>
        </p:spPr>
        <p:txBody>
          <a:bodyPr>
            <a:normAutofit fontScale="90000"/>
          </a:bodyPr>
          <a:lstStyle/>
          <a:p>
            <a:r>
              <a:rPr lang="en-US" dirty="0"/>
              <a:t>Rapid Diagnostic Tests (RDT) - Advantages</a:t>
            </a:r>
          </a:p>
        </p:txBody>
      </p:sp>
      <p:sp>
        <p:nvSpPr>
          <p:cNvPr id="3" name="TextBox 2">
            <a:extLst>
              <a:ext uri="{FF2B5EF4-FFF2-40B4-BE49-F238E27FC236}">
                <a16:creationId xmlns:a16="http://schemas.microsoft.com/office/drawing/2014/main" id="{B07688CA-E77F-A164-21F2-078F0E531D4D}"/>
              </a:ext>
            </a:extLst>
          </p:cNvPr>
          <p:cNvSpPr txBox="1"/>
          <p:nvPr/>
        </p:nvSpPr>
        <p:spPr>
          <a:xfrm>
            <a:off x="0" y="5466744"/>
            <a:ext cx="12192000" cy="1356855"/>
          </a:xfrm>
          <a:prstGeom prst="rect">
            <a:avLst/>
          </a:prstGeom>
          <a:noFill/>
        </p:spPr>
        <p:txBody>
          <a:bodyPr wrap="square" rtlCol="0">
            <a:noAutofit/>
          </a:bodyPr>
          <a:lstStyle/>
          <a:p>
            <a:r>
              <a:rPr lang="en-US" b="1" i="1" dirty="0"/>
              <a:t>Figure 14.1: Advantages of rapid diagnostic tests</a:t>
            </a:r>
            <a:r>
              <a:rPr lang="en-US" i="1" dirty="0"/>
              <a:t>. Examples of the advantages of the use of rapid diagnostic tests in microbiology are outlined as a concept map. These advantages include avoid inappropriate treatment leading to reduced complications, reduced mortality and ultimately improved patient outcomes.</a:t>
            </a:r>
          </a:p>
          <a:p>
            <a:r>
              <a:rPr lang="en-US" sz="1400" i="1" dirty="0"/>
              <a:t>Alt Text: Examples of the advantages of the use of rapid diagnostic tests in microbiology are outlined as a concept map. These advantages include avoid inappropriate treatment leading to reduced complications, reduced mortality and ultimately improved patient outcomes.</a:t>
            </a:r>
            <a:endParaRPr lang="en-US" sz="1400" dirty="0"/>
          </a:p>
        </p:txBody>
      </p:sp>
      <p:pic>
        <p:nvPicPr>
          <p:cNvPr id="6" name="Picture 5" descr="Examples of the advantages of the use of rapid diagnostic tests in microbiology are outlined as a concept map. These advantages include avoid inappropriate treatment leading to reduced complications, reduced mortality and ultimately improved patient outcomes.">
            <a:extLst>
              <a:ext uri="{FF2B5EF4-FFF2-40B4-BE49-F238E27FC236}">
                <a16:creationId xmlns:a16="http://schemas.microsoft.com/office/drawing/2014/main" id="{B4FD16A8-0162-C2D1-1130-AB3CFE8A7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794" y="829737"/>
            <a:ext cx="8418785" cy="4735566"/>
          </a:xfrm>
          <a:prstGeom prst="rect">
            <a:avLst/>
          </a:prstGeom>
        </p:spPr>
      </p:pic>
    </p:spTree>
    <p:extLst>
      <p:ext uri="{BB962C8B-B14F-4D97-AF65-F5344CB8AC3E}">
        <p14:creationId xmlns:p14="http://schemas.microsoft.com/office/powerpoint/2010/main" val="498260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DF592-EA3C-2F1C-4C57-14D5A71B6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FADEE-DDC1-BD12-469C-2C784590E87C}"/>
              </a:ext>
            </a:extLst>
          </p:cNvPr>
          <p:cNvSpPr>
            <a:spLocks noGrp="1"/>
          </p:cNvSpPr>
          <p:nvPr>
            <p:ph type="ctrTitle"/>
          </p:nvPr>
        </p:nvSpPr>
        <p:spPr>
          <a:xfrm>
            <a:off x="0" y="22899"/>
            <a:ext cx="12192000" cy="1543142"/>
          </a:xfrm>
        </p:spPr>
        <p:txBody>
          <a:bodyPr>
            <a:normAutofit fontScale="90000"/>
          </a:bodyPr>
          <a:lstStyle/>
          <a:p>
            <a:r>
              <a:rPr lang="en-US" dirty="0"/>
              <a:t>Rapid Diagnostic Tests (RDT) –  Details Lateral Flow Immunochromatography</a:t>
            </a:r>
          </a:p>
        </p:txBody>
      </p:sp>
      <p:sp>
        <p:nvSpPr>
          <p:cNvPr id="4" name="TextBox 3">
            <a:extLst>
              <a:ext uri="{FF2B5EF4-FFF2-40B4-BE49-F238E27FC236}">
                <a16:creationId xmlns:a16="http://schemas.microsoft.com/office/drawing/2014/main" id="{740409B2-C8DB-C466-A1D5-91455FC6005D}"/>
              </a:ext>
            </a:extLst>
          </p:cNvPr>
          <p:cNvSpPr txBox="1"/>
          <p:nvPr/>
        </p:nvSpPr>
        <p:spPr>
          <a:xfrm>
            <a:off x="64009" y="2203704"/>
            <a:ext cx="11091672" cy="3693319"/>
          </a:xfrm>
          <a:prstGeom prst="rect">
            <a:avLst/>
          </a:prstGeom>
          <a:noFill/>
        </p:spPr>
        <p:txBody>
          <a:bodyPr wrap="square" rtlCol="0">
            <a:spAutoFit/>
          </a:bodyPr>
          <a:lstStyle/>
          <a:p>
            <a:r>
              <a:rPr lang="en-US" dirty="0"/>
              <a:t>Check your understanding about </a:t>
            </a:r>
            <a:r>
              <a:rPr lang="en-US" b="1" dirty="0"/>
              <a:t>details</a:t>
            </a:r>
            <a:r>
              <a:rPr lang="en-US" dirty="0"/>
              <a:t> of </a:t>
            </a:r>
            <a:r>
              <a:rPr lang="en-US" b="1" dirty="0"/>
              <a:t>lateral flow immuno-chromatography</a:t>
            </a:r>
            <a:r>
              <a:rPr lang="en-US" dirty="0"/>
              <a:t>.</a:t>
            </a:r>
          </a:p>
          <a:p>
            <a:endParaRPr lang="en-US" dirty="0"/>
          </a:p>
          <a:p>
            <a:r>
              <a:rPr lang="en-US" dirty="0"/>
              <a:t>There are different possible </a:t>
            </a:r>
            <a:r>
              <a:rPr lang="en-US" b="1" dirty="0"/>
              <a:t>strategies</a:t>
            </a:r>
            <a:r>
              <a:rPr lang="en-US" dirty="0"/>
              <a:t> how a test works that uses the lateral flow immuno-chromatography.</a:t>
            </a:r>
          </a:p>
          <a:p>
            <a:endParaRPr lang="en-US" dirty="0"/>
          </a:p>
          <a:p>
            <a:r>
              <a:rPr lang="en-US" dirty="0"/>
              <a:t>One strategy is to detect parts or components of the pathogen such as proteins of the pathogen. For example, the strategy aims for detection of viral proteins for a virus.</a:t>
            </a:r>
          </a:p>
          <a:p>
            <a:endParaRPr lang="en-US" dirty="0"/>
          </a:p>
          <a:p>
            <a:r>
              <a:rPr lang="en-US" dirty="0"/>
              <a:t>For this strategy, what would the test then detect ?</a:t>
            </a:r>
          </a:p>
          <a:p>
            <a:endParaRPr lang="en-US" dirty="0"/>
          </a:p>
          <a:p>
            <a:pPr marL="342900" indent="-342900">
              <a:buFont typeface="+mj-lt"/>
              <a:buAutoNum type="alphaUcPeriod"/>
            </a:pPr>
            <a:r>
              <a:rPr lang="en-US" dirty="0"/>
              <a:t>Presence of antibodies against virus in samples obtained from the patient.</a:t>
            </a:r>
          </a:p>
          <a:p>
            <a:pPr marL="342900" indent="-342900">
              <a:buFont typeface="+mj-lt"/>
              <a:buAutoNum type="alphaUcPeriod"/>
            </a:pPr>
            <a:r>
              <a:rPr lang="en-US" dirty="0"/>
              <a:t>Presence of proteins made by the virus in samples obtained from the patient.</a:t>
            </a:r>
          </a:p>
          <a:p>
            <a:pPr marL="342900" indent="-342900">
              <a:buFont typeface="+mj-lt"/>
              <a:buAutoNum type="alphaUcPeriod"/>
            </a:pPr>
            <a:r>
              <a:rPr lang="en-US" dirty="0"/>
              <a:t>All of the choices are correct.</a:t>
            </a:r>
          </a:p>
          <a:p>
            <a:pPr marL="342900" indent="-342900">
              <a:buFont typeface="+mj-lt"/>
              <a:buAutoNum type="alphaUcPeriod"/>
            </a:pPr>
            <a:r>
              <a:rPr lang="en-US" dirty="0"/>
              <a:t>None of the choices are correct.</a:t>
            </a:r>
          </a:p>
        </p:txBody>
      </p:sp>
    </p:spTree>
    <p:extLst>
      <p:ext uri="{BB962C8B-B14F-4D97-AF65-F5344CB8AC3E}">
        <p14:creationId xmlns:p14="http://schemas.microsoft.com/office/powerpoint/2010/main" val="174952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110DD-2354-EA88-CCD3-1054A9563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39CF7-2674-FFD4-5F8E-524B7E843FA3}"/>
              </a:ext>
            </a:extLst>
          </p:cNvPr>
          <p:cNvSpPr>
            <a:spLocks noGrp="1"/>
          </p:cNvSpPr>
          <p:nvPr>
            <p:ph type="ctrTitle"/>
          </p:nvPr>
        </p:nvSpPr>
        <p:spPr>
          <a:xfrm>
            <a:off x="0" y="22899"/>
            <a:ext cx="12192000" cy="1543142"/>
          </a:xfrm>
        </p:spPr>
        <p:txBody>
          <a:bodyPr>
            <a:normAutofit fontScale="90000"/>
          </a:bodyPr>
          <a:lstStyle/>
          <a:p>
            <a:r>
              <a:rPr lang="en-US" dirty="0"/>
              <a:t>Rapid Diagnostic Tests (RDT) –  Details Lateral Flow Immunochromatography</a:t>
            </a:r>
          </a:p>
        </p:txBody>
      </p:sp>
      <p:sp>
        <p:nvSpPr>
          <p:cNvPr id="4" name="TextBox 3">
            <a:extLst>
              <a:ext uri="{FF2B5EF4-FFF2-40B4-BE49-F238E27FC236}">
                <a16:creationId xmlns:a16="http://schemas.microsoft.com/office/drawing/2014/main" id="{08542242-A32F-69CA-0F89-E6166F6D38FB}"/>
              </a:ext>
            </a:extLst>
          </p:cNvPr>
          <p:cNvSpPr txBox="1"/>
          <p:nvPr/>
        </p:nvSpPr>
        <p:spPr>
          <a:xfrm>
            <a:off x="64009" y="2203704"/>
            <a:ext cx="11091672" cy="3970318"/>
          </a:xfrm>
          <a:prstGeom prst="rect">
            <a:avLst/>
          </a:prstGeom>
          <a:noFill/>
        </p:spPr>
        <p:txBody>
          <a:bodyPr wrap="square" rtlCol="0">
            <a:spAutoFit/>
          </a:bodyPr>
          <a:lstStyle/>
          <a:p>
            <a:r>
              <a:rPr lang="en-US" dirty="0"/>
              <a:t>Check your understanding about </a:t>
            </a:r>
            <a:r>
              <a:rPr lang="en-US" b="1" dirty="0"/>
              <a:t>details</a:t>
            </a:r>
            <a:r>
              <a:rPr lang="en-US" dirty="0"/>
              <a:t> of </a:t>
            </a:r>
            <a:r>
              <a:rPr lang="en-US" b="1" dirty="0"/>
              <a:t>lateral flow immuno-chromatography</a:t>
            </a:r>
            <a:r>
              <a:rPr lang="en-US" dirty="0"/>
              <a:t>.</a:t>
            </a:r>
          </a:p>
          <a:p>
            <a:endParaRPr lang="en-US" dirty="0"/>
          </a:p>
          <a:p>
            <a:r>
              <a:rPr lang="en-US" dirty="0"/>
              <a:t>There are different possible </a:t>
            </a:r>
            <a:r>
              <a:rPr lang="en-US" b="1" dirty="0"/>
              <a:t>strategies</a:t>
            </a:r>
            <a:r>
              <a:rPr lang="en-US" dirty="0"/>
              <a:t> how a test works that uses the lateral flow immuno-chromatography.</a:t>
            </a:r>
          </a:p>
          <a:p>
            <a:endParaRPr lang="en-US" dirty="0"/>
          </a:p>
          <a:p>
            <a:r>
              <a:rPr lang="en-US" dirty="0"/>
              <a:t>Another strategy is to detect the immune response of the patient to the pathogen upon infection that includes production of antibodies specific against the pathogen. For example, for infection with hepatitis virus antibodies against this hepatitis virus.</a:t>
            </a:r>
          </a:p>
          <a:p>
            <a:endParaRPr lang="en-US" dirty="0"/>
          </a:p>
          <a:p>
            <a:r>
              <a:rPr lang="en-US" dirty="0"/>
              <a:t>For this strategy, what would the test then detect ?</a:t>
            </a:r>
          </a:p>
          <a:p>
            <a:endParaRPr lang="en-US" dirty="0"/>
          </a:p>
          <a:p>
            <a:pPr marL="342900" indent="-342900">
              <a:buFont typeface="+mj-lt"/>
              <a:buAutoNum type="alphaUcPeriod"/>
            </a:pPr>
            <a:r>
              <a:rPr lang="en-US" dirty="0"/>
              <a:t>Presence of antibodies against virus in samples obtained from the patient.</a:t>
            </a:r>
          </a:p>
          <a:p>
            <a:pPr marL="342900" indent="-342900">
              <a:buFont typeface="+mj-lt"/>
              <a:buAutoNum type="alphaUcPeriod"/>
            </a:pPr>
            <a:r>
              <a:rPr lang="en-US" dirty="0"/>
              <a:t>Presence of proteins made by the virus in samples obtained from the patient.</a:t>
            </a:r>
          </a:p>
          <a:p>
            <a:pPr marL="342900" indent="-342900">
              <a:buFont typeface="+mj-lt"/>
              <a:buAutoNum type="alphaUcPeriod"/>
            </a:pPr>
            <a:r>
              <a:rPr lang="en-US" dirty="0"/>
              <a:t>All of the choices are correct.</a:t>
            </a:r>
          </a:p>
          <a:p>
            <a:pPr marL="342900" indent="-342900">
              <a:buFont typeface="+mj-lt"/>
              <a:buAutoNum type="alphaUcPeriod"/>
            </a:pPr>
            <a:r>
              <a:rPr lang="en-US" dirty="0"/>
              <a:t>None of the choices are correct.</a:t>
            </a:r>
          </a:p>
        </p:txBody>
      </p:sp>
    </p:spTree>
    <p:extLst>
      <p:ext uri="{BB962C8B-B14F-4D97-AF65-F5344CB8AC3E}">
        <p14:creationId xmlns:p14="http://schemas.microsoft.com/office/powerpoint/2010/main" val="2680451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9131E-18F7-A6B9-4312-F14A5811B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CFCF9-3919-D8DA-41E8-D5C8EC336899}"/>
              </a:ext>
            </a:extLst>
          </p:cNvPr>
          <p:cNvSpPr>
            <a:spLocks noGrp="1"/>
          </p:cNvSpPr>
          <p:nvPr>
            <p:ph type="ctrTitle"/>
          </p:nvPr>
        </p:nvSpPr>
        <p:spPr>
          <a:xfrm>
            <a:off x="0" y="22899"/>
            <a:ext cx="12192000" cy="1543142"/>
          </a:xfrm>
        </p:spPr>
        <p:txBody>
          <a:bodyPr>
            <a:normAutofit fontScale="90000"/>
          </a:bodyPr>
          <a:lstStyle/>
          <a:p>
            <a:r>
              <a:rPr lang="en-US" dirty="0"/>
              <a:t>Rapid Diagnostic Tests (RDT) –  Details Lateral Flow Immunochromatography</a:t>
            </a:r>
          </a:p>
        </p:txBody>
      </p:sp>
      <p:sp>
        <p:nvSpPr>
          <p:cNvPr id="4" name="TextBox 3">
            <a:extLst>
              <a:ext uri="{FF2B5EF4-FFF2-40B4-BE49-F238E27FC236}">
                <a16:creationId xmlns:a16="http://schemas.microsoft.com/office/drawing/2014/main" id="{53FA7E2A-9637-4700-1D4F-14D3AB88B6DE}"/>
              </a:ext>
            </a:extLst>
          </p:cNvPr>
          <p:cNvSpPr txBox="1"/>
          <p:nvPr/>
        </p:nvSpPr>
        <p:spPr>
          <a:xfrm>
            <a:off x="64009" y="2203704"/>
            <a:ext cx="11091672" cy="2585323"/>
          </a:xfrm>
          <a:prstGeom prst="rect">
            <a:avLst/>
          </a:prstGeom>
          <a:noFill/>
        </p:spPr>
        <p:txBody>
          <a:bodyPr wrap="square" rtlCol="0">
            <a:spAutoFit/>
          </a:bodyPr>
          <a:lstStyle/>
          <a:p>
            <a:r>
              <a:rPr lang="en-US" dirty="0"/>
              <a:t>Check your understanding about </a:t>
            </a:r>
            <a:r>
              <a:rPr lang="en-US" b="1" dirty="0"/>
              <a:t>details</a:t>
            </a:r>
            <a:r>
              <a:rPr lang="en-US" dirty="0"/>
              <a:t> of </a:t>
            </a:r>
            <a:r>
              <a:rPr lang="en-US" b="1" dirty="0"/>
              <a:t>lateral flow immuno-chromatography</a:t>
            </a:r>
            <a:r>
              <a:rPr lang="en-US" dirty="0"/>
              <a:t>.</a:t>
            </a:r>
          </a:p>
          <a:p>
            <a:endParaRPr lang="en-US" dirty="0"/>
          </a:p>
          <a:p>
            <a:r>
              <a:rPr lang="en-US" dirty="0"/>
              <a:t>What is the meaning of "</a:t>
            </a:r>
            <a:r>
              <a:rPr lang="en-US" b="1" dirty="0"/>
              <a:t>lateral flow</a:t>
            </a:r>
            <a:r>
              <a:rPr lang="en-US" dirty="0"/>
              <a:t>" in lateral flow immuno-chromatography?</a:t>
            </a:r>
          </a:p>
          <a:p>
            <a:endParaRPr lang="en-US" dirty="0"/>
          </a:p>
          <a:p>
            <a:pPr marL="342900" indent="-342900">
              <a:buFont typeface="+mj-lt"/>
              <a:buAutoNum type="alphaUcPeriod"/>
            </a:pPr>
            <a:r>
              <a:rPr lang="en-US" dirty="0"/>
              <a:t>Samples or specimen flow sideways from an injection port towards a test region on the opposite side of the testing device.</a:t>
            </a:r>
          </a:p>
          <a:p>
            <a:pPr marL="342900" indent="-342900">
              <a:buFont typeface="+mj-lt"/>
              <a:buAutoNum type="alphaUcPeriod"/>
            </a:pPr>
            <a:r>
              <a:rPr lang="en-US" dirty="0"/>
              <a:t>Antibodies are used to detect pathogen or immune response to pathogen.</a:t>
            </a:r>
          </a:p>
          <a:p>
            <a:pPr marL="342900" indent="-342900">
              <a:buFont typeface="+mj-lt"/>
              <a:buAutoNum type="alphaUcPeriod"/>
            </a:pPr>
            <a:r>
              <a:rPr lang="en-US" dirty="0"/>
              <a:t>All the choices are correct.</a:t>
            </a:r>
          </a:p>
          <a:p>
            <a:pPr marL="342900" indent="-342900">
              <a:buFont typeface="+mj-lt"/>
              <a:buAutoNum type="alphaUcPeriod"/>
            </a:pPr>
            <a:r>
              <a:rPr lang="en-US" dirty="0"/>
              <a:t>None of the choices are correct.</a:t>
            </a:r>
          </a:p>
        </p:txBody>
      </p:sp>
    </p:spTree>
    <p:extLst>
      <p:ext uri="{BB962C8B-B14F-4D97-AF65-F5344CB8AC3E}">
        <p14:creationId xmlns:p14="http://schemas.microsoft.com/office/powerpoint/2010/main" val="1077922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F268D-E803-9994-859B-02D8B87B3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99F90-344F-2B56-4047-126EB1FF34D0}"/>
              </a:ext>
            </a:extLst>
          </p:cNvPr>
          <p:cNvSpPr>
            <a:spLocks noGrp="1"/>
          </p:cNvSpPr>
          <p:nvPr>
            <p:ph type="ctrTitle"/>
          </p:nvPr>
        </p:nvSpPr>
        <p:spPr>
          <a:xfrm>
            <a:off x="0" y="22899"/>
            <a:ext cx="12192000" cy="1543142"/>
          </a:xfrm>
        </p:spPr>
        <p:txBody>
          <a:bodyPr>
            <a:normAutofit fontScale="90000"/>
          </a:bodyPr>
          <a:lstStyle/>
          <a:p>
            <a:r>
              <a:rPr lang="en-US" dirty="0"/>
              <a:t>Rapid Diagnostic Tests (RDT) –  Details Lateral Flow Immunochromatography</a:t>
            </a:r>
          </a:p>
        </p:txBody>
      </p:sp>
      <p:sp>
        <p:nvSpPr>
          <p:cNvPr id="4" name="TextBox 3">
            <a:extLst>
              <a:ext uri="{FF2B5EF4-FFF2-40B4-BE49-F238E27FC236}">
                <a16:creationId xmlns:a16="http://schemas.microsoft.com/office/drawing/2014/main" id="{C16D0928-142E-CAE2-9FFA-02D1911A5BA6}"/>
              </a:ext>
            </a:extLst>
          </p:cNvPr>
          <p:cNvSpPr txBox="1"/>
          <p:nvPr/>
        </p:nvSpPr>
        <p:spPr>
          <a:xfrm>
            <a:off x="64009" y="2203704"/>
            <a:ext cx="11091672" cy="2585323"/>
          </a:xfrm>
          <a:prstGeom prst="rect">
            <a:avLst/>
          </a:prstGeom>
          <a:noFill/>
        </p:spPr>
        <p:txBody>
          <a:bodyPr wrap="square" rtlCol="0">
            <a:spAutoFit/>
          </a:bodyPr>
          <a:lstStyle/>
          <a:p>
            <a:r>
              <a:rPr lang="en-US" dirty="0"/>
              <a:t>Check your understanding about </a:t>
            </a:r>
            <a:r>
              <a:rPr lang="en-US" b="1" dirty="0"/>
              <a:t>details</a:t>
            </a:r>
            <a:r>
              <a:rPr lang="en-US" dirty="0"/>
              <a:t> of </a:t>
            </a:r>
            <a:r>
              <a:rPr lang="en-US" b="1" dirty="0"/>
              <a:t>lateral flow immuno-chromatography</a:t>
            </a:r>
            <a:r>
              <a:rPr lang="en-US" dirty="0"/>
              <a:t>.</a:t>
            </a:r>
          </a:p>
          <a:p>
            <a:endParaRPr lang="en-US" dirty="0"/>
          </a:p>
          <a:p>
            <a:r>
              <a:rPr lang="en-US" dirty="0"/>
              <a:t>What is the meaning of "</a:t>
            </a:r>
            <a:r>
              <a:rPr lang="en-US" b="1" dirty="0" err="1"/>
              <a:t>immuno</a:t>
            </a:r>
            <a:r>
              <a:rPr lang="en-US" dirty="0"/>
              <a:t>" in lateral flow immuno-chromatography?</a:t>
            </a:r>
          </a:p>
          <a:p>
            <a:endParaRPr lang="en-US" dirty="0"/>
          </a:p>
          <a:p>
            <a:pPr marL="342900" indent="-342900">
              <a:buFont typeface="+mj-lt"/>
              <a:buAutoNum type="alphaUcPeriod"/>
            </a:pPr>
            <a:r>
              <a:rPr lang="en-US" dirty="0"/>
              <a:t>Samples or specimen flow sideways from an injection port towards a test region on the opposite side of the testing device.</a:t>
            </a:r>
          </a:p>
          <a:p>
            <a:pPr marL="342900" indent="-342900">
              <a:buFont typeface="+mj-lt"/>
              <a:buAutoNum type="alphaUcPeriod"/>
            </a:pPr>
            <a:r>
              <a:rPr lang="en-US" dirty="0"/>
              <a:t>Antibodies are used to detect pathogen or immune response to pathogen.</a:t>
            </a:r>
          </a:p>
          <a:p>
            <a:pPr marL="342900" indent="-342900">
              <a:buFont typeface="+mj-lt"/>
              <a:buAutoNum type="alphaUcPeriod"/>
            </a:pPr>
            <a:r>
              <a:rPr lang="en-US" dirty="0"/>
              <a:t>All the choices are correct.</a:t>
            </a:r>
          </a:p>
          <a:p>
            <a:pPr marL="342900" indent="-342900">
              <a:buFont typeface="+mj-lt"/>
              <a:buAutoNum type="alphaUcPeriod"/>
            </a:pPr>
            <a:r>
              <a:rPr lang="en-US" dirty="0"/>
              <a:t>None of the choices are correct.</a:t>
            </a:r>
          </a:p>
        </p:txBody>
      </p:sp>
    </p:spTree>
    <p:extLst>
      <p:ext uri="{BB962C8B-B14F-4D97-AF65-F5344CB8AC3E}">
        <p14:creationId xmlns:p14="http://schemas.microsoft.com/office/powerpoint/2010/main" val="643261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E614F-A86B-71D7-EEA0-D559A6984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AC0E69-0471-D1BD-B788-CA835B45FB16}"/>
              </a:ext>
            </a:extLst>
          </p:cNvPr>
          <p:cNvSpPr>
            <a:spLocks noGrp="1"/>
          </p:cNvSpPr>
          <p:nvPr>
            <p:ph type="ctrTitle"/>
          </p:nvPr>
        </p:nvSpPr>
        <p:spPr>
          <a:xfrm>
            <a:off x="0" y="22899"/>
            <a:ext cx="12192000" cy="1543142"/>
          </a:xfrm>
        </p:spPr>
        <p:txBody>
          <a:bodyPr>
            <a:normAutofit fontScale="90000"/>
          </a:bodyPr>
          <a:lstStyle/>
          <a:p>
            <a:r>
              <a:rPr lang="en-US" dirty="0"/>
              <a:t>Rapid Diagnostic Tests (RDT) –  Other Uses</a:t>
            </a:r>
          </a:p>
        </p:txBody>
      </p:sp>
      <p:sp>
        <p:nvSpPr>
          <p:cNvPr id="3" name="TextBox 2">
            <a:extLst>
              <a:ext uri="{FF2B5EF4-FFF2-40B4-BE49-F238E27FC236}">
                <a16:creationId xmlns:a16="http://schemas.microsoft.com/office/drawing/2014/main" id="{5FFB3F97-9889-1157-9BE7-616E8C6D9405}"/>
              </a:ext>
            </a:extLst>
          </p:cNvPr>
          <p:cNvSpPr txBox="1"/>
          <p:nvPr/>
        </p:nvSpPr>
        <p:spPr>
          <a:xfrm>
            <a:off x="0" y="5644377"/>
            <a:ext cx="12192000" cy="1200329"/>
          </a:xfrm>
          <a:prstGeom prst="rect">
            <a:avLst/>
          </a:prstGeom>
          <a:noFill/>
        </p:spPr>
        <p:txBody>
          <a:bodyPr wrap="square">
            <a:spAutoFit/>
          </a:bodyPr>
          <a:lstStyle/>
          <a:p>
            <a:r>
              <a:rPr lang="en-US" b="1" i="1" dirty="0"/>
              <a:t>Figure 14.11: Examples of Use Cases for Diseases and Pathogens.</a:t>
            </a:r>
            <a:r>
              <a:rPr lang="en-US" i="1" dirty="0"/>
              <a:t> Specific use cases for Rapid Diagnostic Tests are shown. Use cases include disease detection, microbial identification, detection of toxin producing microbes and antibiotic resistance genes, as well as antimicrobial susceptibility testing, and minimum inhibitory concentration assays. For most of the categories, specific examples are given. Additionally, names of some rapid diagnostic tests are given.</a:t>
            </a:r>
            <a:endParaRPr lang="en-US" dirty="0"/>
          </a:p>
        </p:txBody>
      </p:sp>
      <p:pic>
        <p:nvPicPr>
          <p:cNvPr id="7" name="Picture 6" descr="A diagram of a virus&#10;&#10;AI-generated content may be incorrect.">
            <a:extLst>
              <a:ext uri="{FF2B5EF4-FFF2-40B4-BE49-F238E27FC236}">
                <a16:creationId xmlns:a16="http://schemas.microsoft.com/office/drawing/2014/main" id="{075E17C2-855D-7DC4-709B-68F5EBAD7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700" y="1479944"/>
            <a:ext cx="7556500" cy="4250531"/>
          </a:xfrm>
          <a:prstGeom prst="rect">
            <a:avLst/>
          </a:prstGeom>
        </p:spPr>
      </p:pic>
    </p:spTree>
    <p:extLst>
      <p:ext uri="{BB962C8B-B14F-4D97-AF65-F5344CB8AC3E}">
        <p14:creationId xmlns:p14="http://schemas.microsoft.com/office/powerpoint/2010/main" val="965914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3B7E8-4058-D015-51C7-9A0FEFDB5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FB8D9-348B-588D-C61C-CB138FB78942}"/>
              </a:ext>
            </a:extLst>
          </p:cNvPr>
          <p:cNvSpPr>
            <a:spLocks noGrp="1"/>
          </p:cNvSpPr>
          <p:nvPr>
            <p:ph type="ctrTitle"/>
          </p:nvPr>
        </p:nvSpPr>
        <p:spPr>
          <a:xfrm>
            <a:off x="0" y="22899"/>
            <a:ext cx="12192000" cy="1543142"/>
          </a:xfrm>
        </p:spPr>
        <p:txBody>
          <a:bodyPr>
            <a:normAutofit fontScale="90000"/>
          </a:bodyPr>
          <a:lstStyle/>
          <a:p>
            <a:r>
              <a:rPr lang="en-US" dirty="0"/>
              <a:t>Rapid Diagnostic Tests (RDT) –  Other Uses</a:t>
            </a:r>
          </a:p>
        </p:txBody>
      </p:sp>
      <p:sp>
        <p:nvSpPr>
          <p:cNvPr id="4" name="TextBox 3">
            <a:extLst>
              <a:ext uri="{FF2B5EF4-FFF2-40B4-BE49-F238E27FC236}">
                <a16:creationId xmlns:a16="http://schemas.microsoft.com/office/drawing/2014/main" id="{F6144C2B-729C-103B-28D2-1B0DF5BE47EB}"/>
              </a:ext>
            </a:extLst>
          </p:cNvPr>
          <p:cNvSpPr txBox="1"/>
          <p:nvPr/>
        </p:nvSpPr>
        <p:spPr>
          <a:xfrm>
            <a:off x="0" y="1917700"/>
            <a:ext cx="12192000" cy="3816429"/>
          </a:xfrm>
          <a:prstGeom prst="rect">
            <a:avLst/>
          </a:prstGeom>
          <a:noFill/>
        </p:spPr>
        <p:txBody>
          <a:bodyPr wrap="square" rtlCol="0">
            <a:spAutoFit/>
          </a:bodyPr>
          <a:lstStyle/>
          <a:p>
            <a:r>
              <a:rPr lang="en-US" sz="2000" dirty="0"/>
              <a:t>Check your understanding about the other uses of Rapid Diagnostic Tests</a:t>
            </a:r>
          </a:p>
          <a:p>
            <a:endParaRPr lang="en-US" sz="2000" dirty="0"/>
          </a:p>
          <a:p>
            <a:r>
              <a:rPr lang="en-US" dirty="0"/>
              <a:t>Match letter to the following description:</a:t>
            </a:r>
          </a:p>
          <a:p>
            <a:endParaRPr lang="en-US" sz="2000" dirty="0"/>
          </a:p>
          <a:p>
            <a:r>
              <a:rPr lang="en-US" dirty="0"/>
              <a:t>A rapid diagnostic test of Mycobacterium tuberculosis from 12 patients of shows that 5 samples were susceptible to isoniazid but 7 samples were resistant</a:t>
            </a:r>
          </a:p>
          <a:p>
            <a:endParaRPr lang="en-US" sz="2000" dirty="0"/>
          </a:p>
          <a:p>
            <a:r>
              <a:rPr lang="en-US" dirty="0"/>
              <a:t>A) Disease state detection</a:t>
            </a:r>
          </a:p>
          <a:p>
            <a:r>
              <a:rPr lang="en-US" dirty="0"/>
              <a:t>B) Microbial identification</a:t>
            </a:r>
          </a:p>
          <a:p>
            <a:r>
              <a:rPr lang="en-US" dirty="0"/>
              <a:t>C) Detection of toxin production</a:t>
            </a:r>
          </a:p>
          <a:p>
            <a:r>
              <a:rPr lang="en-US" dirty="0"/>
              <a:t>D) Detection of antibiotic resistance genes</a:t>
            </a:r>
          </a:p>
          <a:p>
            <a:r>
              <a:rPr lang="en-US" dirty="0"/>
              <a:t>E) Antimicrobial susceptibility testing</a:t>
            </a:r>
          </a:p>
          <a:p>
            <a:r>
              <a:rPr lang="en-US" dirty="0"/>
              <a:t>F) Minimum inhibitory concentration assay (MIC)</a:t>
            </a:r>
          </a:p>
        </p:txBody>
      </p:sp>
    </p:spTree>
    <p:extLst>
      <p:ext uri="{BB962C8B-B14F-4D97-AF65-F5344CB8AC3E}">
        <p14:creationId xmlns:p14="http://schemas.microsoft.com/office/powerpoint/2010/main" val="3114649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154AC-6C37-CDC9-B14A-7C8CA32C5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C3152-3800-5806-B70C-FDEAEA15BD22}"/>
              </a:ext>
            </a:extLst>
          </p:cNvPr>
          <p:cNvSpPr>
            <a:spLocks noGrp="1"/>
          </p:cNvSpPr>
          <p:nvPr>
            <p:ph type="ctrTitle"/>
          </p:nvPr>
        </p:nvSpPr>
        <p:spPr>
          <a:xfrm>
            <a:off x="0" y="22899"/>
            <a:ext cx="12192000" cy="1543142"/>
          </a:xfrm>
        </p:spPr>
        <p:txBody>
          <a:bodyPr>
            <a:normAutofit fontScale="90000"/>
          </a:bodyPr>
          <a:lstStyle/>
          <a:p>
            <a:r>
              <a:rPr lang="en-US" dirty="0"/>
              <a:t>Rapid Diagnostic Tests (RDT) –  Other Uses</a:t>
            </a:r>
          </a:p>
        </p:txBody>
      </p:sp>
      <p:sp>
        <p:nvSpPr>
          <p:cNvPr id="4" name="TextBox 3">
            <a:extLst>
              <a:ext uri="{FF2B5EF4-FFF2-40B4-BE49-F238E27FC236}">
                <a16:creationId xmlns:a16="http://schemas.microsoft.com/office/drawing/2014/main" id="{B48214D2-4356-7303-EA95-2EB1EBF51C1B}"/>
              </a:ext>
            </a:extLst>
          </p:cNvPr>
          <p:cNvSpPr txBox="1"/>
          <p:nvPr/>
        </p:nvSpPr>
        <p:spPr>
          <a:xfrm>
            <a:off x="0" y="1917700"/>
            <a:ext cx="12192000" cy="3539430"/>
          </a:xfrm>
          <a:prstGeom prst="rect">
            <a:avLst/>
          </a:prstGeom>
          <a:noFill/>
        </p:spPr>
        <p:txBody>
          <a:bodyPr wrap="square" rtlCol="0">
            <a:spAutoFit/>
          </a:bodyPr>
          <a:lstStyle/>
          <a:p>
            <a:r>
              <a:rPr lang="en-US" sz="2000" dirty="0"/>
              <a:t>Check your understanding about the other uses of Rapid Diagnostic Tests</a:t>
            </a:r>
          </a:p>
          <a:p>
            <a:endParaRPr lang="en-US" sz="2000" dirty="0"/>
          </a:p>
          <a:p>
            <a:r>
              <a:rPr lang="en-US" dirty="0"/>
              <a:t>Match letter to the following description:</a:t>
            </a:r>
          </a:p>
          <a:p>
            <a:endParaRPr lang="en-US" sz="2000" dirty="0"/>
          </a:p>
          <a:p>
            <a:r>
              <a:rPr lang="en-US" dirty="0"/>
              <a:t>The rapid diagnostic test detected that the patient was infected with a strain of E. coli that produced a toxin</a:t>
            </a:r>
          </a:p>
          <a:p>
            <a:endParaRPr lang="en-US" sz="2000" dirty="0"/>
          </a:p>
          <a:p>
            <a:r>
              <a:rPr lang="en-US" dirty="0"/>
              <a:t>A) Disease state detection</a:t>
            </a:r>
          </a:p>
          <a:p>
            <a:r>
              <a:rPr lang="en-US" dirty="0"/>
              <a:t>B) Microbial identification</a:t>
            </a:r>
          </a:p>
          <a:p>
            <a:r>
              <a:rPr lang="en-US" dirty="0"/>
              <a:t>C) Detection of toxin production</a:t>
            </a:r>
          </a:p>
          <a:p>
            <a:r>
              <a:rPr lang="en-US" dirty="0"/>
              <a:t>D) Detection of antibiotic resistance genes</a:t>
            </a:r>
          </a:p>
          <a:p>
            <a:r>
              <a:rPr lang="en-US" dirty="0"/>
              <a:t>E) Antimicrobial susceptibility testing</a:t>
            </a:r>
          </a:p>
          <a:p>
            <a:r>
              <a:rPr lang="en-US" dirty="0"/>
              <a:t>F) Minimum inhibitory concentration assay (MIC)</a:t>
            </a:r>
          </a:p>
        </p:txBody>
      </p:sp>
    </p:spTree>
    <p:extLst>
      <p:ext uri="{BB962C8B-B14F-4D97-AF65-F5344CB8AC3E}">
        <p14:creationId xmlns:p14="http://schemas.microsoft.com/office/powerpoint/2010/main" val="4145756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C2179-7402-CEA4-C539-A1D16F6567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0868B-F114-71F9-4C55-C580E647B0CF}"/>
              </a:ext>
            </a:extLst>
          </p:cNvPr>
          <p:cNvSpPr>
            <a:spLocks noGrp="1"/>
          </p:cNvSpPr>
          <p:nvPr>
            <p:ph type="ctrTitle"/>
          </p:nvPr>
        </p:nvSpPr>
        <p:spPr>
          <a:xfrm>
            <a:off x="0" y="22899"/>
            <a:ext cx="12192000" cy="1543142"/>
          </a:xfrm>
        </p:spPr>
        <p:txBody>
          <a:bodyPr>
            <a:normAutofit fontScale="90000"/>
          </a:bodyPr>
          <a:lstStyle/>
          <a:p>
            <a:r>
              <a:rPr lang="en-US" dirty="0"/>
              <a:t>Rapid Diagnostic Tests (RDT) –  Influenza</a:t>
            </a:r>
          </a:p>
        </p:txBody>
      </p:sp>
      <p:pic>
        <p:nvPicPr>
          <p:cNvPr id="4" name="Picture 3" descr="A diagram of a patient's test&#10;&#10;AI-generated content may be incorrect.">
            <a:extLst>
              <a:ext uri="{FF2B5EF4-FFF2-40B4-BE49-F238E27FC236}">
                <a16:creationId xmlns:a16="http://schemas.microsoft.com/office/drawing/2014/main" id="{B8D06578-56EC-DD0B-F29D-078BF90B8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1566041"/>
            <a:ext cx="7924799" cy="4457700"/>
          </a:xfrm>
          <a:prstGeom prst="rect">
            <a:avLst/>
          </a:prstGeom>
        </p:spPr>
      </p:pic>
      <p:sp>
        <p:nvSpPr>
          <p:cNvPr id="5" name="TextBox 4">
            <a:extLst>
              <a:ext uri="{FF2B5EF4-FFF2-40B4-BE49-F238E27FC236}">
                <a16:creationId xmlns:a16="http://schemas.microsoft.com/office/drawing/2014/main" id="{BE768E0B-99CB-E812-ABE5-562650B47CA2}"/>
              </a:ext>
            </a:extLst>
          </p:cNvPr>
          <p:cNvSpPr txBox="1"/>
          <p:nvPr/>
        </p:nvSpPr>
        <p:spPr>
          <a:xfrm>
            <a:off x="0" y="6190477"/>
            <a:ext cx="12192000" cy="646331"/>
          </a:xfrm>
          <a:prstGeom prst="rect">
            <a:avLst/>
          </a:prstGeom>
          <a:noFill/>
        </p:spPr>
        <p:txBody>
          <a:bodyPr wrap="square">
            <a:spAutoFit/>
          </a:bodyPr>
          <a:lstStyle/>
          <a:p>
            <a:r>
              <a:rPr lang="en-US" b="1" i="1" dirty="0"/>
              <a:t>Figure 14.12: Rapid diagnostic tests for influenza.</a:t>
            </a:r>
            <a:r>
              <a:rPr lang="en-US" i="1" dirty="0"/>
              <a:t> Recommendations of the Infectious Diseases Society of America are shown about what type of diagnostic test to use and when to test if an infection with influenza needs to be tested.</a:t>
            </a:r>
            <a:endParaRPr lang="en-US" dirty="0"/>
          </a:p>
        </p:txBody>
      </p:sp>
    </p:spTree>
    <p:extLst>
      <p:ext uri="{BB962C8B-B14F-4D97-AF65-F5344CB8AC3E}">
        <p14:creationId xmlns:p14="http://schemas.microsoft.com/office/powerpoint/2010/main" val="1515249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06BEC-6AD2-F500-9E19-BDCC2DF29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1A61E-7A88-E509-D813-716F62D046E3}"/>
              </a:ext>
            </a:extLst>
          </p:cNvPr>
          <p:cNvSpPr>
            <a:spLocks noGrp="1"/>
          </p:cNvSpPr>
          <p:nvPr>
            <p:ph type="ctrTitle"/>
          </p:nvPr>
        </p:nvSpPr>
        <p:spPr>
          <a:xfrm>
            <a:off x="0" y="22899"/>
            <a:ext cx="12192000" cy="859970"/>
          </a:xfrm>
        </p:spPr>
        <p:txBody>
          <a:bodyPr>
            <a:normAutofit fontScale="90000"/>
          </a:bodyPr>
          <a:lstStyle/>
          <a:p>
            <a:r>
              <a:rPr lang="en-US" dirty="0"/>
              <a:t>Rapid Diagnostic Tests (RDT) – References</a:t>
            </a:r>
          </a:p>
        </p:txBody>
      </p:sp>
      <p:sp>
        <p:nvSpPr>
          <p:cNvPr id="3" name="TextBox 2">
            <a:extLst>
              <a:ext uri="{FF2B5EF4-FFF2-40B4-BE49-F238E27FC236}">
                <a16:creationId xmlns:a16="http://schemas.microsoft.com/office/drawing/2014/main" id="{26D4365E-37E5-5240-3E84-1350193EDF06}"/>
              </a:ext>
            </a:extLst>
          </p:cNvPr>
          <p:cNvSpPr txBox="1"/>
          <p:nvPr/>
        </p:nvSpPr>
        <p:spPr>
          <a:xfrm>
            <a:off x="294291" y="1101213"/>
            <a:ext cx="11708524" cy="5625408"/>
          </a:xfrm>
          <a:prstGeom prst="rect">
            <a:avLst/>
          </a:prstGeom>
          <a:noFill/>
        </p:spPr>
        <p:txBody>
          <a:bodyPr wrap="square" rtlCol="0">
            <a:noAutofit/>
          </a:bodyPr>
          <a:lstStyle/>
          <a:p>
            <a:endParaRPr lang="en-US" sz="2000" dirty="0"/>
          </a:p>
          <a:p>
            <a:r>
              <a:rPr lang="en-US" dirty="0"/>
              <a:t>Baker, J., Ho, M.-F., Pelecanos, A., Gatton, M., Chen, N., Abdullah, S., Albertini, A., </a:t>
            </a:r>
            <a:r>
              <a:rPr lang="en-US" dirty="0" err="1"/>
              <a:t>Ariey</a:t>
            </a:r>
            <a:r>
              <a:rPr lang="en-US" dirty="0"/>
              <a:t>, F., Barnwell, J., Bell, D., Cunningham, J., </a:t>
            </a:r>
            <a:r>
              <a:rPr lang="en-US" dirty="0" err="1"/>
              <a:t>Djalle</a:t>
            </a:r>
            <a:r>
              <a:rPr lang="en-US" dirty="0"/>
              <a:t>, D., Echeverry, D.F., Gamboa, D., Hii, J., Kyaw, M.P., </a:t>
            </a:r>
            <a:r>
              <a:rPr lang="en-US" dirty="0" err="1"/>
              <a:t>Luchavez</a:t>
            </a:r>
            <a:r>
              <a:rPr lang="en-US" dirty="0"/>
              <a:t>, J., </a:t>
            </a:r>
            <a:r>
              <a:rPr lang="en-US" dirty="0" err="1"/>
              <a:t>Membi</a:t>
            </a:r>
            <a:r>
              <a:rPr lang="en-US" dirty="0"/>
              <a:t>, C., Menard, D., Murillo, C., Nhem, S., Ogutu, B., </a:t>
            </a:r>
            <a:r>
              <a:rPr lang="en-US" dirty="0" err="1"/>
              <a:t>Onyor</a:t>
            </a:r>
            <a:r>
              <a:rPr lang="en-US" dirty="0"/>
              <a:t>, P., Oyibo, W., Wang, S.Q., McCarthy, J., Cheng, Q., 2010. Global sequence variation in the histidine-rich proteins 2 and 3 of Plasmodium falciparum: implications for the performance of malaria rapid diagnostic tests. Malar J 9, 129. </a:t>
            </a:r>
            <a:r>
              <a:rPr lang="en-US" dirty="0">
                <a:hlinkClick r:id="rId2"/>
              </a:rPr>
              <a:t>https://doi.org/10.1186/1475-2875-9-129</a:t>
            </a:r>
            <a:endParaRPr lang="en-US" dirty="0"/>
          </a:p>
          <a:p>
            <a:endParaRPr lang="en-US" dirty="0"/>
          </a:p>
          <a:p>
            <a:r>
              <a:rPr lang="en-US" dirty="0"/>
              <a:t>Banerjee, R., Patel, R., 2023. Molecular diagnostics for genotypic detection of antibiotic resistance: current landscape and future directions. JAC </a:t>
            </a:r>
            <a:r>
              <a:rPr lang="en-US" dirty="0" err="1"/>
              <a:t>Antimicrob</a:t>
            </a:r>
            <a:r>
              <a:rPr lang="en-US" dirty="0"/>
              <a:t> Resist 5, dlad018. </a:t>
            </a:r>
            <a:r>
              <a:rPr lang="en-US" dirty="0">
                <a:hlinkClick r:id="rId3"/>
              </a:rPr>
              <a:t>https://doi.org/10.1093/jacamr/dlad018</a:t>
            </a:r>
            <a:endParaRPr lang="en-US" dirty="0"/>
          </a:p>
          <a:p>
            <a:endParaRPr lang="en-US" dirty="0"/>
          </a:p>
          <a:p>
            <a:r>
              <a:rPr lang="en-US" dirty="0" err="1"/>
              <a:t>Bergtrom</a:t>
            </a:r>
            <a:r>
              <a:rPr lang="en-US" dirty="0"/>
              <a:t>, G., 2022. Annotated Cell and Molecular Biology 5e: What We Know and How We Found Out.</a:t>
            </a:r>
          </a:p>
          <a:p>
            <a:endParaRPr lang="en-US" sz="2000" dirty="0"/>
          </a:p>
          <a:p>
            <a:r>
              <a:rPr lang="en-US" dirty="0"/>
              <a:t>CDC, 2024. Rapid Influenza Diagnostic Tests (RIDTs) [WWW Document]. Influenza (Flu). URL </a:t>
            </a:r>
            <a:r>
              <a:rPr lang="en-US" dirty="0">
                <a:hlinkClick r:id="rId4"/>
              </a:rPr>
              <a:t>https://www.cdc.gov/flu/hcp/testing-methods/table-ridt.html</a:t>
            </a:r>
            <a:r>
              <a:rPr lang="en-US" dirty="0"/>
              <a:t>  (accessed 4.17.25) </a:t>
            </a:r>
          </a:p>
          <a:p>
            <a:endParaRPr lang="en-US" dirty="0"/>
          </a:p>
          <a:p>
            <a:r>
              <a:rPr lang="en-US" dirty="0"/>
              <a:t>Center for Devices and Radiological Health, 2025. Nucleic Acid Based Tests. FDA.</a:t>
            </a:r>
          </a:p>
          <a:p>
            <a:endParaRPr lang="en-US" sz="2000" dirty="0"/>
          </a:p>
          <a:p>
            <a:endParaRPr lang="en-US" sz="2000" dirty="0"/>
          </a:p>
        </p:txBody>
      </p:sp>
    </p:spTree>
    <p:extLst>
      <p:ext uri="{BB962C8B-B14F-4D97-AF65-F5344CB8AC3E}">
        <p14:creationId xmlns:p14="http://schemas.microsoft.com/office/powerpoint/2010/main" val="3812880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5C68-185E-CA7B-B849-945B84490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A51E0-1464-5E97-1EAB-7B6C0C98D2C7}"/>
              </a:ext>
            </a:extLst>
          </p:cNvPr>
          <p:cNvSpPr>
            <a:spLocks noGrp="1"/>
          </p:cNvSpPr>
          <p:nvPr>
            <p:ph type="ctrTitle"/>
          </p:nvPr>
        </p:nvSpPr>
        <p:spPr>
          <a:xfrm>
            <a:off x="0" y="22899"/>
            <a:ext cx="12192000" cy="859970"/>
          </a:xfrm>
        </p:spPr>
        <p:txBody>
          <a:bodyPr>
            <a:normAutofit fontScale="90000"/>
          </a:bodyPr>
          <a:lstStyle/>
          <a:p>
            <a:r>
              <a:rPr lang="en-US" dirty="0"/>
              <a:t>Rapid Diagnostic Tests (RDT) – References</a:t>
            </a:r>
          </a:p>
        </p:txBody>
      </p:sp>
      <p:sp>
        <p:nvSpPr>
          <p:cNvPr id="3" name="TextBox 2">
            <a:extLst>
              <a:ext uri="{FF2B5EF4-FFF2-40B4-BE49-F238E27FC236}">
                <a16:creationId xmlns:a16="http://schemas.microsoft.com/office/drawing/2014/main" id="{DA5234C8-2108-79A7-BBCE-C17684BC9655}"/>
              </a:ext>
            </a:extLst>
          </p:cNvPr>
          <p:cNvSpPr txBox="1"/>
          <p:nvPr/>
        </p:nvSpPr>
        <p:spPr>
          <a:xfrm>
            <a:off x="294291" y="1101213"/>
            <a:ext cx="11708524" cy="5625408"/>
          </a:xfrm>
          <a:prstGeom prst="rect">
            <a:avLst/>
          </a:prstGeom>
          <a:noFill/>
        </p:spPr>
        <p:txBody>
          <a:bodyPr wrap="square" rtlCol="0">
            <a:noAutofit/>
          </a:bodyPr>
          <a:lstStyle/>
          <a:p>
            <a:endParaRPr lang="en-US" sz="2000" dirty="0"/>
          </a:p>
          <a:p>
            <a:r>
              <a:rPr lang="en-US" dirty="0"/>
              <a:t>Cerqueira, L., Fernandes, R.M., Ferreira, R.M., Carneiro, F., Dinis-Ribeiro, M., Figueiredo, C., Keevil, C.W., Azevedo, N.F., Vieira, M.J., 2011. PNA-FISH as a new diagnostic method for the determination of clarithromycin resistance of Helicobacter pylori. BMC Microbiology 11, 101. </a:t>
            </a:r>
            <a:r>
              <a:rPr lang="en-US" dirty="0">
                <a:hlinkClick r:id="rId2"/>
              </a:rPr>
              <a:t>https://doi.org/10.1186/1471-2180-11-101</a:t>
            </a:r>
            <a:endParaRPr lang="en-US" dirty="0"/>
          </a:p>
          <a:p>
            <a:endParaRPr lang="en-US" sz="2000" dirty="0"/>
          </a:p>
          <a:p>
            <a:r>
              <a:rPr lang="en-US" dirty="0"/>
              <a:t>Das, S., Peck, R.B., Barney, R., Jang, I.K., Kahn, M., Zhu, M., Domingo, G.J., 2018. Performance of an ultra-sensitive Plasmodium falciparum HRP2-based rapid diagnostic test with recombinant HRP2, culture parasites, and archived whole blood samples. Malar J 17, 118. </a:t>
            </a:r>
            <a:r>
              <a:rPr lang="en-US" dirty="0">
                <a:hlinkClick r:id="rId3"/>
              </a:rPr>
              <a:t>https://doi.org/10.1186/s12936-018-2268-7</a:t>
            </a:r>
            <a:r>
              <a:rPr lang="en-US" dirty="0"/>
              <a:t> </a:t>
            </a:r>
            <a:endParaRPr lang="en-US" sz="2000" dirty="0"/>
          </a:p>
          <a:p>
            <a:endParaRPr lang="en-US" sz="2000" dirty="0"/>
          </a:p>
          <a:p>
            <a:r>
              <a:rPr lang="en-US" dirty="0"/>
              <a:t>Howard, R., Uni, S., Aikawa, M., Aley, S., Leech, J., Lewis, A.M., </a:t>
            </a:r>
            <a:r>
              <a:rPr lang="en-US" dirty="0" err="1"/>
              <a:t>Wellems</a:t>
            </a:r>
            <a:r>
              <a:rPr lang="en-US" dirty="0"/>
              <a:t>, T.E., Rener, J., Taylor, D., 1986. Secretion of a malarial histidine-rich protein (</a:t>
            </a:r>
            <a:r>
              <a:rPr lang="en-US" dirty="0" err="1"/>
              <a:t>Pf</a:t>
            </a:r>
            <a:r>
              <a:rPr lang="en-US" dirty="0"/>
              <a:t> HRP II) from Plasmodium falciparum-infected erythrocytes. J Cell Biol 103, 1269–1277.</a:t>
            </a:r>
          </a:p>
          <a:p>
            <a:endParaRPr lang="en-US" sz="2000" dirty="0"/>
          </a:p>
          <a:p>
            <a:r>
              <a:rPr lang="en-US" dirty="0"/>
              <a:t>Lamy, B., Sundqvist, M., </a:t>
            </a:r>
            <a:r>
              <a:rPr lang="en-US" dirty="0" err="1"/>
              <a:t>Idelevich</a:t>
            </a:r>
            <a:r>
              <a:rPr lang="en-US" dirty="0"/>
              <a:t>, E.A., 2020. Bloodstream infections – Standard and progress in pathogen diagnostics. Clinical Microbiology and Infection 26, 142–150. </a:t>
            </a:r>
            <a:r>
              <a:rPr lang="en-US" dirty="0">
                <a:hlinkClick r:id="rId4"/>
              </a:rPr>
              <a:t>https://doi.org/10.1016/j.cmi.2019.11.017</a:t>
            </a:r>
            <a:endParaRPr lang="en-US" dirty="0"/>
          </a:p>
          <a:p>
            <a:endParaRPr lang="en-US" sz="2000" dirty="0"/>
          </a:p>
          <a:p>
            <a:r>
              <a:rPr lang="en-US" dirty="0"/>
              <a:t>Miller, M.B., </a:t>
            </a:r>
            <a:r>
              <a:rPr lang="en-US" dirty="0" err="1"/>
              <a:t>Atrzadeh</a:t>
            </a:r>
            <a:r>
              <a:rPr lang="en-US" dirty="0"/>
              <a:t>, F., Burnham, C.A., Cavalieri, S., Dunn, J., Jones, S., Mathews, C., </a:t>
            </a:r>
            <a:r>
              <a:rPr lang="en-US" dirty="0" err="1"/>
              <a:t>McNult</a:t>
            </a:r>
            <a:r>
              <a:rPr lang="en-US" dirty="0"/>
              <a:t>, P., Meduri, J., Newhouse, C., Newton, D., Oberholzer, M., Osiecki, J., Pedersen, D., Sweeney, N., Whitfield, N., Campos, J., ASM Clinical and Public Health Microbiology Committee and the ASM Corporate Council, 2019. Clinical Utility of Advanced Microbiology Testing Tools. J Clin </a:t>
            </a:r>
            <a:r>
              <a:rPr lang="en-US" dirty="0" err="1"/>
              <a:t>Microbiol</a:t>
            </a:r>
            <a:r>
              <a:rPr lang="en-US" dirty="0"/>
              <a:t> 57, e00495-19. </a:t>
            </a:r>
            <a:r>
              <a:rPr lang="en-US" dirty="0">
                <a:hlinkClick r:id="rId5"/>
              </a:rPr>
              <a:t>https://doi.org/10.1128/JCM.00495-19</a:t>
            </a:r>
            <a:r>
              <a:rPr lang="en-US" dirty="0"/>
              <a:t> </a:t>
            </a:r>
            <a:endParaRPr lang="en-US" sz="2000" dirty="0"/>
          </a:p>
        </p:txBody>
      </p:sp>
    </p:spTree>
    <p:extLst>
      <p:ext uri="{BB962C8B-B14F-4D97-AF65-F5344CB8AC3E}">
        <p14:creationId xmlns:p14="http://schemas.microsoft.com/office/powerpoint/2010/main" val="40236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15DAC-06DC-DEB5-F569-F7E34E7C1C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CC040F-CD56-9CB9-98DC-960D1B97F169}"/>
              </a:ext>
            </a:extLst>
          </p:cNvPr>
          <p:cNvSpPr>
            <a:spLocks noGrp="1"/>
          </p:cNvSpPr>
          <p:nvPr>
            <p:ph type="ctrTitle"/>
          </p:nvPr>
        </p:nvSpPr>
        <p:spPr>
          <a:xfrm>
            <a:off x="0" y="22899"/>
            <a:ext cx="12192000" cy="945923"/>
          </a:xfrm>
        </p:spPr>
        <p:txBody>
          <a:bodyPr>
            <a:normAutofit fontScale="90000"/>
          </a:bodyPr>
          <a:lstStyle/>
          <a:p>
            <a:r>
              <a:rPr lang="en-US" dirty="0"/>
              <a:t>Rapid Diagnostic Tests (RDT) - Advantages</a:t>
            </a:r>
          </a:p>
        </p:txBody>
      </p:sp>
      <p:sp>
        <p:nvSpPr>
          <p:cNvPr id="3" name="TextBox 2">
            <a:extLst>
              <a:ext uri="{FF2B5EF4-FFF2-40B4-BE49-F238E27FC236}">
                <a16:creationId xmlns:a16="http://schemas.microsoft.com/office/drawing/2014/main" id="{1D00B104-B266-BCCC-5380-5CCED3B478A7}"/>
              </a:ext>
            </a:extLst>
          </p:cNvPr>
          <p:cNvSpPr txBox="1"/>
          <p:nvPr/>
        </p:nvSpPr>
        <p:spPr>
          <a:xfrm>
            <a:off x="294291" y="1101213"/>
            <a:ext cx="11708524" cy="5625408"/>
          </a:xfrm>
          <a:prstGeom prst="rect">
            <a:avLst/>
          </a:prstGeom>
          <a:noFill/>
        </p:spPr>
        <p:txBody>
          <a:bodyPr wrap="square" rtlCol="0">
            <a:noAutofit/>
          </a:bodyPr>
          <a:lstStyle/>
          <a:p>
            <a:r>
              <a:rPr lang="en-US" sz="2000" dirty="0"/>
              <a:t>Check your understanding about Advantages of Rapid Diagnostic Tests</a:t>
            </a:r>
          </a:p>
          <a:p>
            <a:endParaRPr lang="en-US" sz="2000" dirty="0"/>
          </a:p>
          <a:p>
            <a:r>
              <a:rPr lang="en-US" sz="2000" dirty="0"/>
              <a:t>A pediatric patient has a lung infection. The health care team is wondering if they have to use </a:t>
            </a:r>
            <a:r>
              <a:rPr lang="en-US" sz="2000" dirty="0" err="1"/>
              <a:t>Paxlovid</a:t>
            </a:r>
            <a:r>
              <a:rPr lang="en-US" sz="2000" baseline="30000" dirty="0" err="1"/>
              <a:t>TM</a:t>
            </a:r>
            <a:r>
              <a:rPr lang="en-US" sz="2000" dirty="0"/>
              <a:t> to treat COVID19 caused by SARS-CoV-2 virus. The health care team does rapid diagnostic testing that confirms influenza virus and excludes SARS-CoV-2 virus. What advantage of rapid diagnostic tests is illustrated here?</a:t>
            </a:r>
          </a:p>
          <a:p>
            <a:endParaRPr lang="en-US" sz="2000" dirty="0"/>
          </a:p>
          <a:p>
            <a:r>
              <a:rPr lang="en-US" sz="2000" dirty="0"/>
              <a:t>A) Avoidance of dysbiosis by antimicrobial drugs</a:t>
            </a:r>
          </a:p>
          <a:p>
            <a:br>
              <a:rPr lang="en-US" sz="2000" dirty="0"/>
            </a:br>
            <a:r>
              <a:rPr lang="en-US" sz="2000" dirty="0"/>
              <a:t>B) Avoidance of treatment with unnecessary antimicrobials</a:t>
            </a:r>
          </a:p>
          <a:p>
            <a:br>
              <a:rPr lang="en-US" sz="2000" dirty="0"/>
            </a:br>
            <a:r>
              <a:rPr lang="en-US" sz="2000" dirty="0"/>
              <a:t>C) Avoidance of antimicrobial resistance</a:t>
            </a:r>
          </a:p>
          <a:p>
            <a:br>
              <a:rPr lang="en-US" sz="2000" dirty="0"/>
            </a:br>
            <a:r>
              <a:rPr lang="en-US" sz="2000" dirty="0"/>
              <a:t>D) Avoidance of adverse effects of antimicrobials</a:t>
            </a:r>
          </a:p>
          <a:p>
            <a:endParaRPr lang="en-US" sz="2400" dirty="0"/>
          </a:p>
        </p:txBody>
      </p:sp>
    </p:spTree>
    <p:extLst>
      <p:ext uri="{BB962C8B-B14F-4D97-AF65-F5344CB8AC3E}">
        <p14:creationId xmlns:p14="http://schemas.microsoft.com/office/powerpoint/2010/main" val="1105036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D88C0-40AB-178D-6462-0BF7F8C082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33787-354C-ACEE-463C-B8DA1EC208B6}"/>
              </a:ext>
            </a:extLst>
          </p:cNvPr>
          <p:cNvSpPr>
            <a:spLocks noGrp="1"/>
          </p:cNvSpPr>
          <p:nvPr>
            <p:ph type="ctrTitle"/>
          </p:nvPr>
        </p:nvSpPr>
        <p:spPr>
          <a:xfrm>
            <a:off x="0" y="22899"/>
            <a:ext cx="12192000" cy="859970"/>
          </a:xfrm>
        </p:spPr>
        <p:txBody>
          <a:bodyPr>
            <a:normAutofit fontScale="90000"/>
          </a:bodyPr>
          <a:lstStyle/>
          <a:p>
            <a:r>
              <a:rPr lang="en-US" dirty="0"/>
              <a:t>Rapid Diagnostic Tests (RDT) – References</a:t>
            </a:r>
          </a:p>
        </p:txBody>
      </p:sp>
      <p:sp>
        <p:nvSpPr>
          <p:cNvPr id="3" name="TextBox 2">
            <a:extLst>
              <a:ext uri="{FF2B5EF4-FFF2-40B4-BE49-F238E27FC236}">
                <a16:creationId xmlns:a16="http://schemas.microsoft.com/office/drawing/2014/main" id="{50DD12C6-6C5A-14A9-D127-BC7A9D2C63F8}"/>
              </a:ext>
            </a:extLst>
          </p:cNvPr>
          <p:cNvSpPr txBox="1"/>
          <p:nvPr/>
        </p:nvSpPr>
        <p:spPr>
          <a:xfrm>
            <a:off x="294291" y="1101213"/>
            <a:ext cx="11708524" cy="5625408"/>
          </a:xfrm>
          <a:prstGeom prst="rect">
            <a:avLst/>
          </a:prstGeom>
          <a:noFill/>
        </p:spPr>
        <p:txBody>
          <a:bodyPr wrap="square" rtlCol="0">
            <a:noAutofit/>
          </a:bodyPr>
          <a:lstStyle/>
          <a:p>
            <a:r>
              <a:rPr lang="en-US" dirty="0"/>
              <a:t>Muñoz-Chimeno, M., Valencia, J., Rodriguez-Recio, A., Cuevas, G., Garcia-Lugo, A., Manzano, S., Rodriguez-Paredes, V., Fernandez, B., Morago, L., Casado, C., </a:t>
            </a:r>
            <a:r>
              <a:rPr lang="en-US" dirty="0" err="1"/>
              <a:t>Avellón</a:t>
            </a:r>
            <a:r>
              <a:rPr lang="en-US" dirty="0"/>
              <a:t>, A., Ryan, P., 2023. HCV, HIV AND HBV rapid test diagnosis in non-clinical outreach settings can be as accurate as conventional laboratory tests. Sci Rep 13, 7554. </a:t>
            </a:r>
            <a:r>
              <a:rPr lang="en-US" dirty="0">
                <a:hlinkClick r:id="rId2"/>
              </a:rPr>
              <a:t>https://doi.org/10.1038/s41598-023-33925-2</a:t>
            </a:r>
            <a:endParaRPr lang="en-US" dirty="0"/>
          </a:p>
          <a:p>
            <a:endParaRPr lang="en-US" sz="2000" dirty="0"/>
          </a:p>
          <a:p>
            <a:r>
              <a:rPr lang="en-US" dirty="0"/>
              <a:t>Singhal, N., Kumar, M., </a:t>
            </a:r>
            <a:r>
              <a:rPr lang="en-US" dirty="0" err="1"/>
              <a:t>Kanaujia</a:t>
            </a:r>
            <a:r>
              <a:rPr lang="en-US" dirty="0"/>
              <a:t>, P.K., Virdi, J.S., 2015. MALDI-TOF mass spectrometry: an emerging technology for microbial identification and diagnosis. Front. </a:t>
            </a:r>
            <a:r>
              <a:rPr lang="en-US" dirty="0" err="1"/>
              <a:t>Microbiol</a:t>
            </a:r>
            <a:r>
              <a:rPr lang="en-US" dirty="0"/>
              <a:t>. 6. </a:t>
            </a:r>
            <a:r>
              <a:rPr lang="en-US" dirty="0">
                <a:hlinkClick r:id="rId3"/>
              </a:rPr>
              <a:t>https://doi.org/10.3389/fmicb.2015.00791</a:t>
            </a:r>
            <a:endParaRPr lang="en-US" dirty="0"/>
          </a:p>
          <a:p>
            <a:endParaRPr lang="en-US" sz="2000" dirty="0"/>
          </a:p>
          <a:p>
            <a:r>
              <a:rPr lang="en-US" dirty="0"/>
              <a:t>Soroka, M., Wasowicz, B., </a:t>
            </a:r>
            <a:r>
              <a:rPr lang="en-US" dirty="0" err="1"/>
              <a:t>Rymaszewska</a:t>
            </a:r>
            <a:r>
              <a:rPr lang="en-US" dirty="0"/>
              <a:t>, A., 2021. Loop-Mediated Isothermal Amplification (LAMP): The Better Sibling of PCR? Cells 10, 1931. </a:t>
            </a:r>
            <a:r>
              <a:rPr lang="en-US" dirty="0">
                <a:hlinkClick r:id="rId4"/>
              </a:rPr>
              <a:t>https://doi.org/10.3390/cells10081931</a:t>
            </a:r>
            <a:endParaRPr lang="en-US" dirty="0"/>
          </a:p>
          <a:p>
            <a:endParaRPr lang="en-US" sz="2000" dirty="0"/>
          </a:p>
          <a:p>
            <a:r>
              <a:rPr lang="en-US" dirty="0"/>
              <a:t>Sousa, L.G.V., Castro, J., França, A., Almeida, C., Muzny, C.A., </a:t>
            </a:r>
            <a:r>
              <a:rPr lang="en-US" dirty="0" err="1"/>
              <a:t>Cerca</a:t>
            </a:r>
            <a:r>
              <a:rPr lang="en-US" dirty="0"/>
              <a:t>, N., 2021. A New PNA-FISH Probe Targeting </a:t>
            </a:r>
            <a:r>
              <a:rPr lang="en-US" dirty="0" err="1"/>
              <a:t>Fannyhessea</a:t>
            </a:r>
            <a:r>
              <a:rPr lang="en-US" dirty="0"/>
              <a:t> </a:t>
            </a:r>
            <a:r>
              <a:rPr lang="en-US" dirty="0" err="1"/>
              <a:t>vaginae</a:t>
            </a:r>
            <a:r>
              <a:rPr lang="en-US" dirty="0"/>
              <a:t>. Front. Cell. Infect. </a:t>
            </a:r>
            <a:r>
              <a:rPr lang="en-US" dirty="0" err="1"/>
              <a:t>Microbiol</a:t>
            </a:r>
            <a:r>
              <a:rPr lang="en-US" dirty="0"/>
              <a:t>. 11. </a:t>
            </a:r>
            <a:r>
              <a:rPr lang="en-US" dirty="0">
                <a:hlinkClick r:id="rId5"/>
              </a:rPr>
              <a:t>https://doi.org/10.3389/fcimb.2021.779376</a:t>
            </a:r>
            <a:endParaRPr lang="en-US" dirty="0"/>
          </a:p>
          <a:p>
            <a:endParaRPr lang="en-US" sz="2000" dirty="0"/>
          </a:p>
          <a:p>
            <a:r>
              <a:rPr lang="en-US" dirty="0" err="1"/>
              <a:t>Spanu</a:t>
            </a:r>
            <a:r>
              <a:rPr lang="en-US" dirty="0"/>
              <a:t>, T., Fiori, B., </a:t>
            </a:r>
            <a:r>
              <a:rPr lang="en-US" dirty="0" err="1"/>
              <a:t>D’Inzeo</a:t>
            </a:r>
            <a:r>
              <a:rPr lang="en-US" dirty="0"/>
              <a:t>, T., Canu, G., Campoli, S., Giani, T., Palucci, I., Tumbarello, M., Sanguinetti, M., </a:t>
            </a:r>
            <a:r>
              <a:rPr lang="en-US" dirty="0" err="1"/>
              <a:t>Rossolini</a:t>
            </a:r>
            <a:r>
              <a:rPr lang="en-US" dirty="0"/>
              <a:t>, G.M., 2012. Evaluation of the New </a:t>
            </a:r>
            <a:r>
              <a:rPr lang="en-US" dirty="0" err="1"/>
              <a:t>NucliSENS</a:t>
            </a:r>
            <a:r>
              <a:rPr lang="en-US" dirty="0"/>
              <a:t> </a:t>
            </a:r>
            <a:r>
              <a:rPr lang="en-US" dirty="0" err="1"/>
              <a:t>EasyQ</a:t>
            </a:r>
            <a:r>
              <a:rPr lang="en-US" dirty="0"/>
              <a:t> KPC Test for Rapid Detection of Klebsiella pneumoniae </a:t>
            </a:r>
            <a:r>
              <a:rPr lang="en-US" dirty="0" err="1"/>
              <a:t>Carbapenemase</a:t>
            </a:r>
            <a:r>
              <a:rPr lang="en-US" dirty="0"/>
              <a:t> Genes (</a:t>
            </a:r>
            <a:r>
              <a:rPr lang="en-US" dirty="0" err="1"/>
              <a:t>bla</a:t>
            </a:r>
            <a:r>
              <a:rPr lang="en-US" dirty="0"/>
              <a:t> KPC). Journal of Clinical Microbiology 50, 2783–2785. </a:t>
            </a:r>
            <a:r>
              <a:rPr lang="en-US" dirty="0">
                <a:hlinkClick r:id="rId6"/>
              </a:rPr>
              <a:t>https://doi.org/10.1128/jcm.00284-12</a:t>
            </a:r>
            <a:r>
              <a:rPr lang="en-US" dirty="0"/>
              <a:t> </a:t>
            </a:r>
            <a:endParaRPr lang="en-US" sz="2000" dirty="0"/>
          </a:p>
        </p:txBody>
      </p:sp>
    </p:spTree>
    <p:extLst>
      <p:ext uri="{BB962C8B-B14F-4D97-AF65-F5344CB8AC3E}">
        <p14:creationId xmlns:p14="http://schemas.microsoft.com/office/powerpoint/2010/main" val="4197894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70922-7DC3-3957-A951-6104C90BD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61D5F-E652-9E43-C85B-F36D706CA340}"/>
              </a:ext>
            </a:extLst>
          </p:cNvPr>
          <p:cNvSpPr>
            <a:spLocks noGrp="1"/>
          </p:cNvSpPr>
          <p:nvPr>
            <p:ph type="ctrTitle"/>
          </p:nvPr>
        </p:nvSpPr>
        <p:spPr>
          <a:xfrm>
            <a:off x="0" y="22899"/>
            <a:ext cx="12192000" cy="859970"/>
          </a:xfrm>
        </p:spPr>
        <p:txBody>
          <a:bodyPr>
            <a:normAutofit fontScale="90000"/>
          </a:bodyPr>
          <a:lstStyle/>
          <a:p>
            <a:r>
              <a:rPr lang="en-US" dirty="0"/>
              <a:t>Rapid Diagnostic Tests (RDT) – References</a:t>
            </a:r>
          </a:p>
        </p:txBody>
      </p:sp>
      <p:sp>
        <p:nvSpPr>
          <p:cNvPr id="3" name="TextBox 2">
            <a:extLst>
              <a:ext uri="{FF2B5EF4-FFF2-40B4-BE49-F238E27FC236}">
                <a16:creationId xmlns:a16="http://schemas.microsoft.com/office/drawing/2014/main" id="{A77B2A44-9B3C-3A25-194A-6FFFFBDC1AD4}"/>
              </a:ext>
            </a:extLst>
          </p:cNvPr>
          <p:cNvSpPr txBox="1"/>
          <p:nvPr/>
        </p:nvSpPr>
        <p:spPr>
          <a:xfrm>
            <a:off x="294291" y="1101213"/>
            <a:ext cx="11708524" cy="5625408"/>
          </a:xfrm>
          <a:prstGeom prst="rect">
            <a:avLst/>
          </a:prstGeom>
          <a:noFill/>
        </p:spPr>
        <p:txBody>
          <a:bodyPr wrap="square" rtlCol="0">
            <a:noAutofit/>
          </a:bodyPr>
          <a:lstStyle/>
          <a:p>
            <a:r>
              <a:rPr lang="en-US" dirty="0"/>
              <a:t>Timbrook, T.T., Morton, J.B., McConeghy, K.W., Caffrey, A.R., </a:t>
            </a:r>
            <a:r>
              <a:rPr lang="en-US" dirty="0" err="1"/>
              <a:t>Mylonakis</a:t>
            </a:r>
            <a:r>
              <a:rPr lang="en-US" dirty="0"/>
              <a:t>, E., LaPlante, K.L., 2017. The Effect of Molecular Rapid Diagnostic Testing on Clinical Outcomes in Bloodstream Infections: A Systematic Review and Meta-analysis. Clin Infect Dis 64, 15–23. </a:t>
            </a:r>
            <a:r>
              <a:rPr lang="en-US" dirty="0">
                <a:hlinkClick r:id="rId2"/>
              </a:rPr>
              <a:t>https://doi.org/10.1093/cid/ciw649</a:t>
            </a:r>
            <a:endParaRPr lang="en-US" dirty="0"/>
          </a:p>
          <a:p>
            <a:endParaRPr lang="en-US" sz="2000" dirty="0"/>
          </a:p>
          <a:p>
            <a:r>
              <a:rPr lang="en-US" dirty="0" err="1"/>
              <a:t>Uyeki</a:t>
            </a:r>
            <a:r>
              <a:rPr lang="en-US" dirty="0"/>
              <a:t>, T.M., Bernstein, H.H., Bradley, J.S., Englund, J.A., File, T.M., Jr, Fry, A.M., Gravenstein, S., Hayden, F.G., Harper, S.A., Hirshon, J.M., Ison, M.G., Johnston, B.L., Knight, S.L., McGeer, A., Riley, L.E., Wolfe, C.R., Alexander, P.E., Pavia, A.T., 2019. Clinical Practice Guidelines by the Infectious Diseases Society of America: 2018 Update on Diagnosis, Treatment, Chemoprophylaxis, and Institutional Outbreak Management of Seasonal </a:t>
            </a:r>
            <a:r>
              <a:rPr lang="en-US" dirty="0" err="1"/>
              <a:t>Influenzaa</a:t>
            </a:r>
            <a:r>
              <a:rPr lang="en-US" dirty="0"/>
              <a:t>. Clinical Infectious Diseases 68, e1–e47. </a:t>
            </a:r>
            <a:r>
              <a:rPr lang="en-US" dirty="0">
                <a:hlinkClick r:id="rId3"/>
              </a:rPr>
              <a:t>https://doi.org/10.1093/cid/ciy866</a:t>
            </a:r>
            <a:endParaRPr lang="en-US" dirty="0"/>
          </a:p>
          <a:p>
            <a:endParaRPr lang="en-US" sz="2000" dirty="0"/>
          </a:p>
          <a:p>
            <a:r>
              <a:rPr lang="en-US" dirty="0" err="1"/>
              <a:t>Vasala</a:t>
            </a:r>
            <a:r>
              <a:rPr lang="en-US" dirty="0"/>
              <a:t>, A., Hytönen, V.P., Laitinen, O.H., 2020. Modern Tools for Rapid Diagnostics of Antimicrobial Resistance. Front Cell Infect </a:t>
            </a:r>
            <a:r>
              <a:rPr lang="en-US" dirty="0" err="1"/>
              <a:t>Microbiol</a:t>
            </a:r>
            <a:r>
              <a:rPr lang="en-US" dirty="0"/>
              <a:t> 10, 308. </a:t>
            </a:r>
            <a:r>
              <a:rPr lang="en-US" dirty="0">
                <a:hlinkClick r:id="rId4"/>
              </a:rPr>
              <a:t>https://doi.org/10.3389/fcimb.2020.00308</a:t>
            </a:r>
            <a:r>
              <a:rPr lang="en-US" dirty="0"/>
              <a:t> </a:t>
            </a:r>
          </a:p>
          <a:p>
            <a:endParaRPr lang="en-US" sz="2000" dirty="0"/>
          </a:p>
          <a:p>
            <a:r>
              <a:rPr lang="en-US" dirty="0"/>
              <a:t>Zalas-</a:t>
            </a:r>
            <a:r>
              <a:rPr lang="en-US" dirty="0" err="1"/>
              <a:t>Więcek</a:t>
            </a:r>
            <a:r>
              <a:rPr lang="en-US" dirty="0"/>
              <a:t>, P., </a:t>
            </a:r>
            <a:r>
              <a:rPr lang="en-US" dirty="0" err="1"/>
              <a:t>Bogiel</a:t>
            </a:r>
            <a:r>
              <a:rPr lang="en-US" dirty="0"/>
              <a:t>, T., Gospodarek-</a:t>
            </a:r>
            <a:r>
              <a:rPr lang="en-US" dirty="0" err="1"/>
              <a:t>Komkowska</a:t>
            </a:r>
            <a:r>
              <a:rPr lang="en-US" dirty="0"/>
              <a:t>, E., 2022. The Accelerate </a:t>
            </a:r>
            <a:r>
              <a:rPr lang="en-US" dirty="0" err="1"/>
              <a:t>PhenoTM</a:t>
            </a:r>
            <a:r>
              <a:rPr lang="en-US" dirty="0"/>
              <a:t> System—A New Tool in Microbiological Diagnostics of Bloodstream Infections: A Pilot Study from Poland. Pathogens 11, 1415. </a:t>
            </a:r>
            <a:r>
              <a:rPr lang="en-US" dirty="0">
                <a:hlinkClick r:id="rId5"/>
              </a:rPr>
              <a:t>https://doi.org/10.3390/pathogens11121415</a:t>
            </a:r>
            <a:r>
              <a:rPr lang="en-US" dirty="0"/>
              <a:t> </a:t>
            </a:r>
            <a:endParaRPr lang="en-US" sz="2000" dirty="0"/>
          </a:p>
        </p:txBody>
      </p:sp>
    </p:spTree>
    <p:extLst>
      <p:ext uri="{BB962C8B-B14F-4D97-AF65-F5344CB8AC3E}">
        <p14:creationId xmlns:p14="http://schemas.microsoft.com/office/powerpoint/2010/main" val="108733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8417E-9D71-4F2C-1C81-1A1FE9F19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34A73-7EEC-CDD5-E219-3E204A6CF764}"/>
              </a:ext>
            </a:extLst>
          </p:cNvPr>
          <p:cNvSpPr>
            <a:spLocks noGrp="1"/>
          </p:cNvSpPr>
          <p:nvPr>
            <p:ph type="ctrTitle"/>
          </p:nvPr>
        </p:nvSpPr>
        <p:spPr>
          <a:xfrm>
            <a:off x="0" y="22899"/>
            <a:ext cx="12192000" cy="945923"/>
          </a:xfrm>
        </p:spPr>
        <p:txBody>
          <a:bodyPr>
            <a:normAutofit fontScale="90000"/>
          </a:bodyPr>
          <a:lstStyle/>
          <a:p>
            <a:r>
              <a:rPr lang="en-US" dirty="0"/>
              <a:t>Rapid Diagnostic Tests (RDT) - Advantages</a:t>
            </a:r>
          </a:p>
        </p:txBody>
      </p:sp>
      <p:sp>
        <p:nvSpPr>
          <p:cNvPr id="3" name="TextBox 2">
            <a:extLst>
              <a:ext uri="{FF2B5EF4-FFF2-40B4-BE49-F238E27FC236}">
                <a16:creationId xmlns:a16="http://schemas.microsoft.com/office/drawing/2014/main" id="{0F125CF9-8DB4-B41B-F5A8-86DF19CBDCDF}"/>
              </a:ext>
            </a:extLst>
          </p:cNvPr>
          <p:cNvSpPr txBox="1"/>
          <p:nvPr/>
        </p:nvSpPr>
        <p:spPr>
          <a:xfrm>
            <a:off x="294291" y="1101213"/>
            <a:ext cx="11708524" cy="5625408"/>
          </a:xfrm>
          <a:prstGeom prst="rect">
            <a:avLst/>
          </a:prstGeom>
          <a:noFill/>
        </p:spPr>
        <p:txBody>
          <a:bodyPr wrap="square" rtlCol="0">
            <a:noAutofit/>
          </a:bodyPr>
          <a:lstStyle/>
          <a:p>
            <a:r>
              <a:rPr lang="en-US" sz="2000" dirty="0"/>
              <a:t>Check your understanding about Advantages of Rapid Diagnostic Tests</a:t>
            </a:r>
          </a:p>
          <a:p>
            <a:endParaRPr lang="en-US" sz="2000" dirty="0"/>
          </a:p>
          <a:p>
            <a:r>
              <a:rPr lang="en-US" sz="2000" dirty="0"/>
              <a:t>A patient is admitted to the emergency department with an infection causing high fever, relatively low blood pressure, and incoherent patient. The health care team has to decide whether to use a broad spectrum antibiotic that negatively impacts the gut microbiome or a narrow spectrum antibiotic that is not impacting the gut microbiome. A rapid diagnostic test for blood infection identifies a pathogen that can be treated with a narrow spectrum antibiotic. What advantage of rapid diagnostic tests is illustrated here?</a:t>
            </a:r>
          </a:p>
          <a:p>
            <a:endParaRPr lang="en-US" sz="2000" dirty="0"/>
          </a:p>
          <a:p>
            <a:r>
              <a:rPr lang="en-US" sz="2000" dirty="0"/>
              <a:t>A) Avoidance of dysbiosis by antimicrobial drugs</a:t>
            </a:r>
          </a:p>
          <a:p>
            <a:br>
              <a:rPr lang="en-US" sz="2000" dirty="0"/>
            </a:br>
            <a:r>
              <a:rPr lang="en-US" sz="2000" dirty="0"/>
              <a:t>B) Avoidance of treatment with unnecessary antimicrobials</a:t>
            </a:r>
          </a:p>
          <a:p>
            <a:br>
              <a:rPr lang="en-US" sz="2000" dirty="0"/>
            </a:br>
            <a:r>
              <a:rPr lang="en-US" sz="2000" dirty="0"/>
              <a:t>C) Avoidance of antimicrobial resistance</a:t>
            </a:r>
          </a:p>
          <a:p>
            <a:br>
              <a:rPr lang="en-US" sz="2000" dirty="0"/>
            </a:br>
            <a:r>
              <a:rPr lang="en-US" sz="2000" dirty="0"/>
              <a:t>D) Avoidance of adverse effects of antimicrobials</a:t>
            </a:r>
          </a:p>
          <a:p>
            <a:endParaRPr lang="en-US" sz="2400" dirty="0"/>
          </a:p>
        </p:txBody>
      </p:sp>
    </p:spTree>
    <p:extLst>
      <p:ext uri="{BB962C8B-B14F-4D97-AF65-F5344CB8AC3E}">
        <p14:creationId xmlns:p14="http://schemas.microsoft.com/office/powerpoint/2010/main" val="7944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9FB07-AC93-038D-E930-976267B58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DCBB8-77E7-D748-6653-E5E16B3E80A8}"/>
              </a:ext>
            </a:extLst>
          </p:cNvPr>
          <p:cNvSpPr>
            <a:spLocks noGrp="1"/>
          </p:cNvSpPr>
          <p:nvPr>
            <p:ph type="ctrTitle"/>
          </p:nvPr>
        </p:nvSpPr>
        <p:spPr>
          <a:xfrm>
            <a:off x="0" y="22899"/>
            <a:ext cx="12192000" cy="945923"/>
          </a:xfrm>
        </p:spPr>
        <p:txBody>
          <a:bodyPr>
            <a:normAutofit/>
          </a:bodyPr>
          <a:lstStyle/>
          <a:p>
            <a:r>
              <a:rPr lang="en-US" dirty="0"/>
              <a:t>Rapid Diagnostic Tests (RDT) - Uses</a:t>
            </a:r>
          </a:p>
        </p:txBody>
      </p:sp>
      <p:pic>
        <p:nvPicPr>
          <p:cNvPr id="5" name="Picture 4" descr="Shown are some of the uses of rapid diagnostic test. The uses include detection of disease states, identification of the microbe, detection of toxin producing microbes, detection of antibiotic resistance genes, testing of microbes for antimicrobial susceptibility, and determining the minimum inhibitory concentration of an antimicrobial drug against the pathogen in question.">
            <a:extLst>
              <a:ext uri="{FF2B5EF4-FFF2-40B4-BE49-F238E27FC236}">
                <a16:creationId xmlns:a16="http://schemas.microsoft.com/office/drawing/2014/main" id="{07300883-8282-B774-2178-12627146A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529" y="875685"/>
            <a:ext cx="8799871" cy="4949927"/>
          </a:xfrm>
          <a:prstGeom prst="rect">
            <a:avLst/>
          </a:prstGeom>
        </p:spPr>
      </p:pic>
      <p:sp>
        <p:nvSpPr>
          <p:cNvPr id="6" name="TextBox 5">
            <a:extLst>
              <a:ext uri="{FF2B5EF4-FFF2-40B4-BE49-F238E27FC236}">
                <a16:creationId xmlns:a16="http://schemas.microsoft.com/office/drawing/2014/main" id="{BC901A0D-CE7B-56E1-2980-B1B97A3DF61D}"/>
              </a:ext>
            </a:extLst>
          </p:cNvPr>
          <p:cNvSpPr txBox="1"/>
          <p:nvPr/>
        </p:nvSpPr>
        <p:spPr>
          <a:xfrm>
            <a:off x="0" y="5734500"/>
            <a:ext cx="12192000" cy="1123499"/>
          </a:xfrm>
          <a:prstGeom prst="rect">
            <a:avLst/>
          </a:prstGeom>
          <a:noFill/>
        </p:spPr>
        <p:txBody>
          <a:bodyPr wrap="square" rtlCol="0">
            <a:noAutofit/>
          </a:bodyPr>
          <a:lstStyle/>
          <a:p>
            <a:r>
              <a:rPr lang="en-US" b="1" i="1" dirty="0"/>
              <a:t>Figure 14.2: General uses of Rapid Diagnostic Tests.</a:t>
            </a:r>
            <a:r>
              <a:rPr lang="en-US" i="1" dirty="0"/>
              <a:t> Shown are some of the uses of rapid diagnostic tests. The uses include detection of disease states, identification of the microbe, detection of toxin producing microbes, detection of antibiotic resistance genes, testing of microbes for antimicrobial susceptibility, and determining the minimum inhibitory concentration of an antimicrobial drug against the pathogen in question.</a:t>
            </a:r>
            <a:endParaRPr lang="en-US" dirty="0"/>
          </a:p>
        </p:txBody>
      </p:sp>
    </p:spTree>
    <p:extLst>
      <p:ext uri="{BB962C8B-B14F-4D97-AF65-F5344CB8AC3E}">
        <p14:creationId xmlns:p14="http://schemas.microsoft.com/office/powerpoint/2010/main" val="279577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7242E-0432-E8D5-D05F-D0103AB08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29AA5-CADB-E7AE-87C3-553E3A007A91}"/>
              </a:ext>
            </a:extLst>
          </p:cNvPr>
          <p:cNvSpPr>
            <a:spLocks noGrp="1"/>
          </p:cNvSpPr>
          <p:nvPr>
            <p:ph type="ctrTitle"/>
          </p:nvPr>
        </p:nvSpPr>
        <p:spPr>
          <a:xfrm>
            <a:off x="0" y="22899"/>
            <a:ext cx="12192000" cy="945923"/>
          </a:xfrm>
        </p:spPr>
        <p:txBody>
          <a:bodyPr>
            <a:normAutofit/>
          </a:bodyPr>
          <a:lstStyle/>
          <a:p>
            <a:r>
              <a:rPr lang="en-US" dirty="0"/>
              <a:t>Rapid Diagnostic Tests (RDT) - Uses</a:t>
            </a:r>
          </a:p>
        </p:txBody>
      </p:sp>
      <p:sp>
        <p:nvSpPr>
          <p:cNvPr id="3" name="TextBox 2">
            <a:extLst>
              <a:ext uri="{FF2B5EF4-FFF2-40B4-BE49-F238E27FC236}">
                <a16:creationId xmlns:a16="http://schemas.microsoft.com/office/drawing/2014/main" id="{339B2665-41AB-4AB6-AD21-FDC6A640290E}"/>
              </a:ext>
            </a:extLst>
          </p:cNvPr>
          <p:cNvSpPr txBox="1"/>
          <p:nvPr/>
        </p:nvSpPr>
        <p:spPr>
          <a:xfrm>
            <a:off x="294291" y="1101213"/>
            <a:ext cx="11708524" cy="5625408"/>
          </a:xfrm>
          <a:prstGeom prst="rect">
            <a:avLst/>
          </a:prstGeom>
          <a:noFill/>
        </p:spPr>
        <p:txBody>
          <a:bodyPr wrap="square" rtlCol="0">
            <a:noAutofit/>
          </a:bodyPr>
          <a:lstStyle/>
          <a:p>
            <a:r>
              <a:rPr lang="en-US" dirty="0"/>
              <a:t>Analyze the </a:t>
            </a:r>
            <a:r>
              <a:rPr lang="en-US" b="1" dirty="0"/>
              <a:t>description</a:t>
            </a:r>
            <a:r>
              <a:rPr lang="en-US" dirty="0"/>
              <a:t> of a "use cases" of rapid diagnostic test and </a:t>
            </a:r>
            <a:r>
              <a:rPr lang="en-US" b="1" dirty="0"/>
              <a:t>match</a:t>
            </a:r>
            <a:r>
              <a:rPr lang="en-US" dirty="0"/>
              <a:t> with type of use:</a:t>
            </a:r>
          </a:p>
          <a:p>
            <a:endParaRPr lang="en-US" sz="2000" dirty="0"/>
          </a:p>
          <a:p>
            <a:r>
              <a:rPr lang="en-US" dirty="0"/>
              <a:t>A rapid diagnostic test of Mycobacterium tuberculosis from 12 patients shows that 5 samples were susceptible to isoniazid but 7 samples were resistant</a:t>
            </a:r>
          </a:p>
          <a:p>
            <a:endParaRPr lang="en-US" sz="2000" dirty="0"/>
          </a:p>
          <a:p>
            <a:r>
              <a:rPr lang="en-US" sz="2000" dirty="0"/>
              <a:t>A) Detection of antibiotic resistance genes</a:t>
            </a:r>
          </a:p>
          <a:p>
            <a:endParaRPr lang="en-US" sz="2000" dirty="0"/>
          </a:p>
          <a:p>
            <a:r>
              <a:rPr lang="en-US" sz="2000" dirty="0"/>
              <a:t>B) Detection of toxin production</a:t>
            </a:r>
          </a:p>
          <a:p>
            <a:endParaRPr lang="en-US" sz="2000" dirty="0"/>
          </a:p>
          <a:p>
            <a:r>
              <a:rPr lang="en-US" sz="2000" dirty="0"/>
              <a:t>C) Microbial identification</a:t>
            </a:r>
          </a:p>
          <a:p>
            <a:endParaRPr lang="en-US" sz="2000" dirty="0"/>
          </a:p>
          <a:p>
            <a:r>
              <a:rPr lang="en-US" sz="2000" dirty="0"/>
              <a:t>D) Minimum Inhibitory Concentration (MIC) assay</a:t>
            </a:r>
          </a:p>
          <a:p>
            <a:endParaRPr lang="en-US" sz="2000" dirty="0"/>
          </a:p>
          <a:p>
            <a:r>
              <a:rPr lang="en-US" sz="2000" dirty="0"/>
              <a:t>E) Disease state detection</a:t>
            </a:r>
          </a:p>
          <a:p>
            <a:endParaRPr lang="en-US" sz="2000" dirty="0"/>
          </a:p>
          <a:p>
            <a:r>
              <a:rPr lang="en-US" sz="2000" dirty="0"/>
              <a:t>F) Antimicrobial susceptibility testing</a:t>
            </a:r>
          </a:p>
        </p:txBody>
      </p:sp>
    </p:spTree>
    <p:extLst>
      <p:ext uri="{BB962C8B-B14F-4D97-AF65-F5344CB8AC3E}">
        <p14:creationId xmlns:p14="http://schemas.microsoft.com/office/powerpoint/2010/main" val="118053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C9836-A036-EF7B-7E2E-109339401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18DEB-CE19-CBD9-B3AF-F394B4D216B1}"/>
              </a:ext>
            </a:extLst>
          </p:cNvPr>
          <p:cNvSpPr>
            <a:spLocks noGrp="1"/>
          </p:cNvSpPr>
          <p:nvPr>
            <p:ph type="ctrTitle"/>
          </p:nvPr>
        </p:nvSpPr>
        <p:spPr>
          <a:xfrm>
            <a:off x="0" y="22899"/>
            <a:ext cx="12192000" cy="945923"/>
          </a:xfrm>
        </p:spPr>
        <p:txBody>
          <a:bodyPr>
            <a:normAutofit/>
          </a:bodyPr>
          <a:lstStyle/>
          <a:p>
            <a:r>
              <a:rPr lang="en-US" dirty="0"/>
              <a:t>Rapid Diagnostic Tests (RDT) - Uses</a:t>
            </a:r>
          </a:p>
        </p:txBody>
      </p:sp>
      <p:sp>
        <p:nvSpPr>
          <p:cNvPr id="3" name="TextBox 2">
            <a:extLst>
              <a:ext uri="{FF2B5EF4-FFF2-40B4-BE49-F238E27FC236}">
                <a16:creationId xmlns:a16="http://schemas.microsoft.com/office/drawing/2014/main" id="{DB264B78-CC30-ABB0-4CFC-B21B1EA5FC3B}"/>
              </a:ext>
            </a:extLst>
          </p:cNvPr>
          <p:cNvSpPr txBox="1"/>
          <p:nvPr/>
        </p:nvSpPr>
        <p:spPr>
          <a:xfrm>
            <a:off x="294291" y="1101213"/>
            <a:ext cx="11708524" cy="5625408"/>
          </a:xfrm>
          <a:prstGeom prst="rect">
            <a:avLst/>
          </a:prstGeom>
          <a:noFill/>
        </p:spPr>
        <p:txBody>
          <a:bodyPr wrap="square" rtlCol="0">
            <a:noAutofit/>
          </a:bodyPr>
          <a:lstStyle/>
          <a:p>
            <a:r>
              <a:rPr lang="en-US" sz="2000" dirty="0"/>
              <a:t>Analyze the </a:t>
            </a:r>
            <a:r>
              <a:rPr lang="en-US" sz="2000" b="1" dirty="0"/>
              <a:t>description</a:t>
            </a:r>
            <a:r>
              <a:rPr lang="en-US" sz="2000" dirty="0"/>
              <a:t> of a "use cases" of rapid diagnostic test and </a:t>
            </a:r>
            <a:r>
              <a:rPr lang="en-US" sz="2000" b="1" dirty="0"/>
              <a:t>match</a:t>
            </a:r>
            <a:r>
              <a:rPr lang="en-US" sz="2000" dirty="0"/>
              <a:t> with type of use:</a:t>
            </a:r>
          </a:p>
          <a:p>
            <a:endParaRPr lang="en-US" sz="2000" dirty="0"/>
          </a:p>
          <a:p>
            <a:r>
              <a:rPr lang="en-US" sz="2000" dirty="0"/>
              <a:t>The rapid diagnostic test “</a:t>
            </a:r>
            <a:r>
              <a:rPr lang="en-US" sz="2000" dirty="0" err="1"/>
              <a:t>BioFire</a:t>
            </a:r>
            <a:r>
              <a:rPr lang="en-US" sz="2000" dirty="0"/>
              <a:t> Film Assay” confirmed that the patient suffers from viral pneumonia</a:t>
            </a:r>
          </a:p>
          <a:p>
            <a:endParaRPr lang="en-US" sz="2000" dirty="0"/>
          </a:p>
          <a:p>
            <a:r>
              <a:rPr lang="en-US" sz="2000" dirty="0"/>
              <a:t>A) Detection of antibiotic resistance genes</a:t>
            </a:r>
          </a:p>
          <a:p>
            <a:endParaRPr lang="en-US" sz="2000" dirty="0"/>
          </a:p>
          <a:p>
            <a:r>
              <a:rPr lang="en-US" sz="2000" dirty="0"/>
              <a:t>B) Detection of toxin production</a:t>
            </a:r>
          </a:p>
          <a:p>
            <a:endParaRPr lang="en-US" sz="2000" dirty="0"/>
          </a:p>
          <a:p>
            <a:r>
              <a:rPr lang="en-US" sz="2000" dirty="0"/>
              <a:t>C) Microbial identification</a:t>
            </a:r>
          </a:p>
          <a:p>
            <a:endParaRPr lang="en-US" sz="2000" dirty="0"/>
          </a:p>
          <a:p>
            <a:r>
              <a:rPr lang="en-US" sz="2000" dirty="0"/>
              <a:t>D) Minimum Inhibitory Concentration (MIC) assay</a:t>
            </a:r>
          </a:p>
          <a:p>
            <a:endParaRPr lang="en-US" sz="2000" dirty="0"/>
          </a:p>
          <a:p>
            <a:r>
              <a:rPr lang="en-US" sz="2000" dirty="0"/>
              <a:t>E) Disease state detection</a:t>
            </a:r>
          </a:p>
          <a:p>
            <a:endParaRPr lang="en-US" sz="2000" dirty="0"/>
          </a:p>
          <a:p>
            <a:r>
              <a:rPr lang="en-US" sz="2000" dirty="0"/>
              <a:t>F) Antimicrobial susceptibility testing</a:t>
            </a:r>
          </a:p>
        </p:txBody>
      </p:sp>
    </p:spTree>
    <p:extLst>
      <p:ext uri="{BB962C8B-B14F-4D97-AF65-F5344CB8AC3E}">
        <p14:creationId xmlns:p14="http://schemas.microsoft.com/office/powerpoint/2010/main" val="273806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B5353-29FC-43D9-E618-F4D1D4605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A6BF04-B533-303B-75EC-0F8C7F7FB9EF}"/>
              </a:ext>
            </a:extLst>
          </p:cNvPr>
          <p:cNvSpPr>
            <a:spLocks noGrp="1"/>
          </p:cNvSpPr>
          <p:nvPr>
            <p:ph type="ctrTitle"/>
          </p:nvPr>
        </p:nvSpPr>
        <p:spPr>
          <a:xfrm>
            <a:off x="0" y="22899"/>
            <a:ext cx="12192000" cy="945923"/>
          </a:xfrm>
        </p:spPr>
        <p:txBody>
          <a:bodyPr>
            <a:normAutofit/>
          </a:bodyPr>
          <a:lstStyle/>
          <a:p>
            <a:r>
              <a:rPr lang="en-US" dirty="0"/>
              <a:t>Rapid Diagnostic Tests (RDT) - Uses</a:t>
            </a:r>
          </a:p>
        </p:txBody>
      </p:sp>
      <p:sp>
        <p:nvSpPr>
          <p:cNvPr id="3" name="TextBox 2">
            <a:extLst>
              <a:ext uri="{FF2B5EF4-FFF2-40B4-BE49-F238E27FC236}">
                <a16:creationId xmlns:a16="http://schemas.microsoft.com/office/drawing/2014/main" id="{62698FB5-367D-BC37-5AD0-39D0F97290B5}"/>
              </a:ext>
            </a:extLst>
          </p:cNvPr>
          <p:cNvSpPr txBox="1"/>
          <p:nvPr/>
        </p:nvSpPr>
        <p:spPr>
          <a:xfrm>
            <a:off x="294291" y="1101213"/>
            <a:ext cx="11708524" cy="5625408"/>
          </a:xfrm>
          <a:prstGeom prst="rect">
            <a:avLst/>
          </a:prstGeom>
          <a:noFill/>
        </p:spPr>
        <p:txBody>
          <a:bodyPr wrap="square" rtlCol="0">
            <a:noAutofit/>
          </a:bodyPr>
          <a:lstStyle/>
          <a:p>
            <a:r>
              <a:rPr lang="en-US" sz="2000" dirty="0"/>
              <a:t>Analyze the </a:t>
            </a:r>
            <a:r>
              <a:rPr lang="en-US" sz="2000" b="1" dirty="0"/>
              <a:t>description</a:t>
            </a:r>
            <a:r>
              <a:rPr lang="en-US" sz="2000" dirty="0"/>
              <a:t> of a "use cases" of rapid diagnostic test and </a:t>
            </a:r>
            <a:r>
              <a:rPr lang="en-US" sz="2000" b="1" dirty="0"/>
              <a:t>match</a:t>
            </a:r>
            <a:r>
              <a:rPr lang="en-US" sz="2000" dirty="0"/>
              <a:t> with type of use:</a:t>
            </a:r>
          </a:p>
          <a:p>
            <a:endParaRPr lang="en-US" sz="2000" dirty="0"/>
          </a:p>
          <a:p>
            <a:r>
              <a:rPr lang="en-US" sz="2000" dirty="0"/>
              <a:t>The rapid diagnostic test discovered that patient is infected with Klebsiella pneumoniae that has the </a:t>
            </a:r>
            <a:r>
              <a:rPr lang="en-US" sz="2000" dirty="0" err="1"/>
              <a:t>blaKPC</a:t>
            </a:r>
            <a:r>
              <a:rPr lang="en-US" sz="2000" dirty="0"/>
              <a:t> gene enabling antibiotic resistance to carbapenems</a:t>
            </a:r>
          </a:p>
          <a:p>
            <a:endParaRPr lang="en-US" sz="2000" dirty="0"/>
          </a:p>
          <a:p>
            <a:r>
              <a:rPr lang="en-US" sz="2000" dirty="0"/>
              <a:t>A) Detection of antibiotic resistance genes</a:t>
            </a:r>
          </a:p>
          <a:p>
            <a:endParaRPr lang="en-US" sz="2000" dirty="0"/>
          </a:p>
          <a:p>
            <a:r>
              <a:rPr lang="en-US" sz="2000" dirty="0"/>
              <a:t>B) Detection of toxin production</a:t>
            </a:r>
          </a:p>
          <a:p>
            <a:endParaRPr lang="en-US" sz="2000" dirty="0"/>
          </a:p>
          <a:p>
            <a:r>
              <a:rPr lang="en-US" sz="2000" dirty="0"/>
              <a:t>C) Microbial identification</a:t>
            </a:r>
          </a:p>
          <a:p>
            <a:endParaRPr lang="en-US" sz="2000" dirty="0"/>
          </a:p>
          <a:p>
            <a:r>
              <a:rPr lang="en-US" sz="2000" dirty="0"/>
              <a:t>D) Minimum Inhibitory Concentration (MIC) assay</a:t>
            </a:r>
          </a:p>
          <a:p>
            <a:endParaRPr lang="en-US" sz="2000" dirty="0"/>
          </a:p>
          <a:p>
            <a:r>
              <a:rPr lang="en-US" sz="2000" dirty="0"/>
              <a:t>E) Disease state detection</a:t>
            </a:r>
          </a:p>
          <a:p>
            <a:endParaRPr lang="en-US" sz="2000" dirty="0"/>
          </a:p>
          <a:p>
            <a:r>
              <a:rPr lang="en-US" sz="2000" dirty="0"/>
              <a:t>F) Antimicrobial susceptibility testing</a:t>
            </a:r>
          </a:p>
        </p:txBody>
      </p:sp>
    </p:spTree>
    <p:extLst>
      <p:ext uri="{BB962C8B-B14F-4D97-AF65-F5344CB8AC3E}">
        <p14:creationId xmlns:p14="http://schemas.microsoft.com/office/powerpoint/2010/main" val="509271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423</TotalTime>
  <Words>4529</Words>
  <Application>Microsoft Office PowerPoint</Application>
  <PresentationFormat>Widescreen</PresentationFormat>
  <Paragraphs>327</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Aptos</vt:lpstr>
      <vt:lpstr>Aptos Display</vt:lpstr>
      <vt:lpstr>Arial</vt:lpstr>
      <vt:lpstr>Office Theme</vt:lpstr>
      <vt:lpstr>Lab 14 Rapid Diagnostic</vt:lpstr>
      <vt:lpstr>Rapid Diagnostic Tests (RDT)</vt:lpstr>
      <vt:lpstr>Rapid Diagnostic Tests (RDT) - Advantages</vt:lpstr>
      <vt:lpstr>Rapid Diagnostic Tests (RDT) - Advantages</vt:lpstr>
      <vt:lpstr>Rapid Diagnostic Tests (RDT) - Advantages</vt:lpstr>
      <vt:lpstr>Rapid Diagnostic Tests (RDT) - Uses</vt:lpstr>
      <vt:lpstr>Rapid Diagnostic Tests (RDT) - Uses</vt:lpstr>
      <vt:lpstr>Rapid Diagnostic Tests (RDT) - Uses</vt:lpstr>
      <vt:lpstr>Rapid Diagnostic Tests (RDT) - Uses</vt:lpstr>
      <vt:lpstr>Rapid Diagnostic Tests (RDT) – Working Principles</vt:lpstr>
      <vt:lpstr>Rapid Diagnostic Tests (RDT) – Working Principles</vt:lpstr>
      <vt:lpstr>Rapid Diagnostic Tests (RDT) – Working Principles</vt:lpstr>
      <vt:lpstr>Rapid Diagnostic Tests (RDT) – Working Principles</vt:lpstr>
      <vt:lpstr>Rapid Diagnostic Tests (RDT) – Working Principles</vt:lpstr>
      <vt:lpstr>Rapid Diagnostic Tests (RDT) – Working Principles</vt:lpstr>
      <vt:lpstr>Rapid Diagnostic Tests (RDT) – Working Principles</vt:lpstr>
      <vt:lpstr>Rapid Diagnostic Tests (RDT) – Working Principles</vt:lpstr>
      <vt:lpstr>Rapid Diagnostic Tests (RDT) – Working Principles</vt:lpstr>
      <vt:lpstr>Rapid Diagnostic Tests (RDT) – Working Principles</vt:lpstr>
      <vt:lpstr>Rapid Diagnostic Tests (RDT) – Working Principles</vt:lpstr>
      <vt:lpstr>Rapid Diagnostic Tests (RDT) – Working Principles</vt:lpstr>
      <vt:lpstr>Rapid Diagnostic Tests (RDT) –  Details Lateral Flow Immunochromatography</vt:lpstr>
      <vt:lpstr>Rapid Diagnostic Tests (RDT) –  Details Lateral Flow Immunochromatography</vt:lpstr>
      <vt:lpstr>Rapid Diagnostic Tests (RDT) –  Details Lateral Flow Immunochromatography</vt:lpstr>
      <vt:lpstr>Rapid Diagnostic Tests (RDT) –  Details Lateral Flow Immunochromatography</vt:lpstr>
      <vt:lpstr>Rapid Diagnostic Tests (RDT) –  Details Lateral Flow Immunochromatography</vt:lpstr>
      <vt:lpstr>Rapid Diagnostic Tests (RDT) –  Details Lateral Flow Immunochromatography</vt:lpstr>
      <vt:lpstr>Rapid Diagnostic Tests (RDT) –  Details Lateral Flow Immunochromatography</vt:lpstr>
      <vt:lpstr>Rapid Diagnostic Tests (RDT) –  Details Lateral Flow Immunochromatography</vt:lpstr>
      <vt:lpstr>Rapid Diagnostic Tests (RDT) –  Details Lateral Flow Immunochromatography</vt:lpstr>
      <vt:lpstr>Rapid Diagnostic Tests (RDT) –  Details Lateral Flow Immunochromatography</vt:lpstr>
      <vt:lpstr>Rapid Diagnostic Tests (RDT) –  Details Lateral Flow Immunochromatography</vt:lpstr>
      <vt:lpstr>Rapid Diagnostic Tests (RDT) –  Details Lateral Flow Immunochromatography</vt:lpstr>
      <vt:lpstr>Rapid Diagnostic Tests (RDT) –  Other Uses</vt:lpstr>
      <vt:lpstr>Rapid Diagnostic Tests (RDT) –  Other Uses</vt:lpstr>
      <vt:lpstr>Rapid Diagnostic Tests (RDT) –  Other Uses</vt:lpstr>
      <vt:lpstr>Rapid Diagnostic Tests (RDT) –  Influenza</vt:lpstr>
      <vt:lpstr>Rapid Diagnostic Tests (RDT) – References</vt:lpstr>
      <vt:lpstr>Rapid Diagnostic Tests (RDT) – References</vt:lpstr>
      <vt:lpstr>Rapid Diagnostic Tests (RDT) – References</vt:lpstr>
      <vt:lpstr>Rapid Diagnostic Tests (RDT) –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Illya Tietzel</dc:creator>
  <cp:lastModifiedBy>Illya Tietzel</cp:lastModifiedBy>
  <cp:revision>60</cp:revision>
  <dcterms:created xsi:type="dcterms:W3CDTF">2025-12-27T00:37:03Z</dcterms:created>
  <dcterms:modified xsi:type="dcterms:W3CDTF">2025-12-28T05:40:02Z</dcterms:modified>
</cp:coreProperties>
</file>