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3" r:id="rId36"/>
    <p:sldId id="294" r:id="rId37"/>
    <p:sldId id="295" r:id="rId38"/>
    <p:sldId id="292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993300"/>
    <a:srgbClr val="990000"/>
    <a:srgbClr val="F052B0"/>
    <a:srgbClr val="99FF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428" autoAdjust="0"/>
  </p:normalViewPr>
  <p:slideViewPr>
    <p:cSldViewPr>
      <p:cViewPr varScale="1">
        <p:scale>
          <a:sx n="110" d="100"/>
          <a:sy n="110" d="100"/>
        </p:scale>
        <p:origin x="168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775C0A-AC35-1241-A7B5-71E7C6E437D3}" type="datetimeFigureOut">
              <a:rPr lang="en-US" smtClean="0"/>
              <a:t>11/28/20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EDEBF7-0345-2445-B42A-E33F7C07F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919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EDEBF7-0345-2445-B42A-E33F7C07F35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001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lt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762000" y="4038600"/>
            <a:ext cx="7772400" cy="9906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1371600" y="51054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black"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CFF8B57-AD4F-483A-907C-47BDE29E4E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0D9F68-9120-41FE-B4A4-C509F3BE18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B53776-AE60-430B-A425-BD05B4DEC9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689095-4076-452D-8190-0B0CBA6B7E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7AD1ED-6334-449A-BF7A-ACB3193A84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C9DCBF-13B6-4AD7-A2C2-4E03B41B54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FDF6C9-2E65-431B-9162-1AAEFE0E6F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1235EC-913C-4024-8FC7-2665B6934C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D746A7-7C65-48C6-978A-8F69190DFD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1ABCBD-A29D-4167-900E-AE7FF6609B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137EFB-6D9C-400B-A45D-618763871A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C99862E7-75EF-4171-A5DA-E31A295CF7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71842" dir="27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77000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C7A1EC4-0F12-4EBA-B610-C79FB54468AD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ink19.com/issues_F/99_06/wet_ink/music_de/072_the_dixie.shtml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62000" y="4343400"/>
            <a:ext cx="7772400" cy="1143000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7200" dirty="0"/>
              <a:t>Gospel Music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GOSPEL</a:t>
            </a:r>
          </a:p>
        </p:txBody>
      </p:sp>
      <p:sp>
        <p:nvSpPr>
          <p:cNvPr id="3" name="Rectangle 2"/>
          <p:cNvSpPr/>
          <p:nvPr/>
        </p:nvSpPr>
        <p:spPr>
          <a:xfrm>
            <a:off x="838200" y="1600200"/>
            <a:ext cx="70866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/>
              <a:t>Gospel…</a:t>
            </a:r>
          </a:p>
          <a:p>
            <a:r>
              <a:rPr lang="en-US" sz="4400" dirty="0"/>
              <a:t>“Good News”</a:t>
            </a:r>
          </a:p>
          <a:p>
            <a:r>
              <a:rPr lang="en-US" sz="4400" dirty="0"/>
              <a:t>Christ died for our sins, He was buried, He rose again on the third day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Gospel Origins</a:t>
            </a:r>
          </a:p>
        </p:txBody>
      </p:sp>
      <p:sp>
        <p:nvSpPr>
          <p:cNvPr id="3" name="Rectangle 2"/>
          <p:cNvSpPr/>
          <p:nvPr/>
        </p:nvSpPr>
        <p:spPr>
          <a:xfrm>
            <a:off x="838200" y="1600200"/>
            <a:ext cx="7010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Religious music in general</a:t>
            </a:r>
          </a:p>
          <a:p>
            <a:r>
              <a:rPr lang="en-US" sz="3200" dirty="0"/>
              <a:t>First came out of the African-American church in the first quarter of the 20th century</a:t>
            </a:r>
          </a:p>
          <a:p>
            <a:r>
              <a:rPr lang="en-US" sz="3200" dirty="0"/>
              <a:t>Has spread throughout the world including Australia, Norway, and Quebec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3429000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7200" dirty="0">
                <a:solidFill>
                  <a:schemeClr val="tx1"/>
                </a:solidFill>
              </a:rPr>
              <a:t>Origins</a:t>
            </a:r>
            <a:br>
              <a:rPr lang="en-US" sz="7200" dirty="0">
                <a:solidFill>
                  <a:schemeClr val="tx1"/>
                </a:solidFill>
              </a:rPr>
            </a:br>
            <a:r>
              <a:rPr lang="en-US" sz="7200" dirty="0">
                <a:solidFill>
                  <a:schemeClr val="tx1"/>
                </a:solidFill>
              </a:rPr>
              <a:t>1920’s-1940’s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Gospel Music</a:t>
            </a:r>
          </a:p>
        </p:txBody>
      </p:sp>
      <p:sp>
        <p:nvSpPr>
          <p:cNvPr id="3" name="Rectangle 2"/>
          <p:cNvSpPr/>
          <p:nvPr/>
        </p:nvSpPr>
        <p:spPr>
          <a:xfrm>
            <a:off x="533400" y="1524001"/>
            <a:ext cx="7696200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dirty="0"/>
              <a:t>Had its roots in the Sanctified and Holiness churches </a:t>
            </a:r>
          </a:p>
          <a:p>
            <a:pPr>
              <a:lnSpc>
                <a:spcPct val="90000"/>
              </a:lnSpc>
            </a:pPr>
            <a:r>
              <a:rPr lang="en-US" sz="3200" b="1" dirty="0"/>
              <a:t>“Holy Rollers”</a:t>
            </a:r>
          </a:p>
          <a:p>
            <a:pPr>
              <a:lnSpc>
                <a:spcPct val="90000"/>
              </a:lnSpc>
            </a:pPr>
            <a:r>
              <a:rPr lang="en-US" sz="3200" b="1" dirty="0"/>
              <a:t>“The Holy Ghost”, “Getting Happy”</a:t>
            </a:r>
          </a:p>
          <a:p>
            <a:pPr>
              <a:lnSpc>
                <a:spcPct val="90000"/>
              </a:lnSpc>
            </a:pPr>
            <a:r>
              <a:rPr lang="en-US" sz="3200" b="1" dirty="0"/>
              <a:t>Melded traditional religious themes with blues and boogie-woogie techniques</a:t>
            </a:r>
          </a:p>
          <a:p>
            <a:pPr>
              <a:lnSpc>
                <a:spcPct val="90000"/>
              </a:lnSpc>
            </a:pPr>
            <a:r>
              <a:rPr lang="en-US" sz="3200" b="1" dirty="0"/>
              <a:t>Brought Jazz instruments into the church.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868362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Thomas Andrew Dorsey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" y="1447800"/>
            <a:ext cx="3200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324600" y="1295400"/>
            <a:ext cx="2514600" cy="4401205"/>
          </a:xfrm>
          <a:prstGeom prst="rect">
            <a:avLst/>
          </a:prstGeom>
          <a:solidFill>
            <a:srgbClr val="FF0000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US" sz="2800" b="1" dirty="0"/>
              <a:t>Thomas Andrew Dorsey (1899-1993)</a:t>
            </a:r>
          </a:p>
          <a:p>
            <a:r>
              <a:rPr lang="en-US" sz="2800" b="1" i="1" dirty="0"/>
              <a:t>Father of Gospel Music</a:t>
            </a:r>
            <a:endParaRPr lang="en-US" sz="2800" b="1" dirty="0"/>
          </a:p>
          <a:p>
            <a:r>
              <a:rPr lang="en-US" sz="2800" b="1" dirty="0"/>
              <a:t>Father was a minister and mother was a piano teacher</a:t>
            </a:r>
          </a:p>
        </p:txBody>
      </p:sp>
      <p:pic>
        <p:nvPicPr>
          <p:cNvPr id="33796" name="Picture 4" descr="http://www.ncgccinc.com/new/images/rocketlauncher/subpages/dorse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676400"/>
            <a:ext cx="6019800" cy="4876800"/>
          </a:xfrm>
          <a:prstGeom prst="rect">
            <a:avLst/>
          </a:prstGeom>
          <a:ln w="88900" cap="sq" cmpd="thickThin">
            <a:solidFill>
              <a:schemeClr val="bg2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FFFF00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400" dirty="0">
                <a:solidFill>
                  <a:schemeClr val="tx1"/>
                </a:solidFill>
              </a:rPr>
              <a:t>Thomas Andrew Dorsey</a:t>
            </a:r>
          </a:p>
        </p:txBody>
      </p:sp>
      <p:sp>
        <p:nvSpPr>
          <p:cNvPr id="3" name="Rectangle 2"/>
          <p:cNvSpPr/>
          <p:nvPr/>
        </p:nvSpPr>
        <p:spPr>
          <a:xfrm>
            <a:off x="4419600" y="1752600"/>
            <a:ext cx="3962400" cy="2086725"/>
          </a:xfrm>
          <a:prstGeom prst="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Started playing blues piano as a young man</a:t>
            </a:r>
          </a:p>
          <a:p>
            <a:pPr>
              <a:lnSpc>
                <a:spcPct val="90000"/>
              </a:lnSpc>
            </a:pPr>
            <a:r>
              <a:rPr lang="en-US" sz="2400" b="1" dirty="0"/>
              <a:t>Became an agent for Paramount records</a:t>
            </a:r>
          </a:p>
          <a:p>
            <a:pPr>
              <a:lnSpc>
                <a:spcPct val="90000"/>
              </a:lnSpc>
            </a:pPr>
            <a:r>
              <a:rPr lang="en-US" sz="2400" b="1" dirty="0"/>
              <a:t>Credited with more than 400 blues and jazz songs</a:t>
            </a:r>
          </a:p>
        </p:txBody>
      </p:sp>
      <p:pic>
        <p:nvPicPr>
          <p:cNvPr id="50178" name="Picture 2" descr="http://wandascountryhome.com/dorsey/dorsey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4114800"/>
            <a:ext cx="3333750" cy="2209800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0180" name="Picture 4" descr="http://ecx.images-amazon.com/images/I/41qPDGRy9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524000"/>
            <a:ext cx="2990850" cy="4762500"/>
          </a:xfrm>
          <a:prstGeom prst="rect">
            <a:avLst/>
          </a:prstGeom>
          <a:ln w="88900" cap="sq" cmpd="thickThin">
            <a:solidFill>
              <a:schemeClr val="bg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052B0"/>
          </a:solidFill>
          <a:ln>
            <a:solidFill>
              <a:srgbClr val="002060"/>
            </a:solidFill>
          </a:ln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</a:rPr>
              <a:t>Sallie Martin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2759586"/>
            <a:ext cx="3810000" cy="3582519"/>
          </a:xfrm>
          <a:prstGeom prst="rect">
            <a:avLst/>
          </a:prstGeom>
          <a:solidFill>
            <a:srgbClr val="F052B0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1895-1988</a:t>
            </a:r>
          </a:p>
          <a:p>
            <a:pPr>
              <a:lnSpc>
                <a:spcPct val="90000"/>
              </a:lnSpc>
            </a:pPr>
            <a:r>
              <a:rPr lang="en-US" sz="2800" i="1" dirty="0"/>
              <a:t>Mother of Gospel Music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Raised as a Baptist (</a:t>
            </a:r>
            <a:r>
              <a:rPr lang="en-US" sz="2800" dirty="0" err="1"/>
              <a:t>Pittfield</a:t>
            </a:r>
            <a:r>
              <a:rPr lang="en-US" sz="2800" dirty="0"/>
              <a:t>, GA)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Joined the Pentecostal church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Moved to Chicago in 1927</a:t>
            </a:r>
          </a:p>
        </p:txBody>
      </p:sp>
      <p:pic>
        <p:nvPicPr>
          <p:cNvPr id="51202" name="Picture 2" descr="http://i.ytimg.com/vi/YC1m8lNnjJM/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752600"/>
            <a:ext cx="4343400" cy="3429000"/>
          </a:xfrm>
          <a:prstGeom prst="rect">
            <a:avLst/>
          </a:prstGeom>
          <a:ln w="88900" cap="sq" cmpd="thickThin">
            <a:solidFill>
              <a:srgbClr val="F052B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052B0"/>
          </a:solidFill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Sallie Martin</a:t>
            </a:r>
          </a:p>
        </p:txBody>
      </p:sp>
      <p:sp>
        <p:nvSpPr>
          <p:cNvPr id="3" name="Rectangle 2"/>
          <p:cNvSpPr/>
          <p:nvPr/>
        </p:nvSpPr>
        <p:spPr>
          <a:xfrm>
            <a:off x="449484" y="1966732"/>
            <a:ext cx="3962400" cy="4358116"/>
          </a:xfrm>
          <a:prstGeom prst="rect">
            <a:avLst/>
          </a:prstGeom>
          <a:solidFill>
            <a:srgbClr val="F052B0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Helped Dorsey introduced his music as well as manage his finances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Formed the Sallie Martin Singers in 1940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Started her own publishing house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“Martin and Morris Music, Inc.” (Kenneth Morris)</a:t>
            </a:r>
          </a:p>
        </p:txBody>
      </p:sp>
      <p:pic>
        <p:nvPicPr>
          <p:cNvPr id="52226" name="Picture 2" descr="http://ts1.mm.bing.net/th?id=H.4744084576403940&amp;pid=15.1&amp;H=160&amp;W=1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981200"/>
            <a:ext cx="2362200" cy="3276600"/>
          </a:xfrm>
          <a:prstGeom prst="rect">
            <a:avLst/>
          </a:prstGeom>
          <a:ln w="88900" cap="sq" cmpd="thickThin">
            <a:solidFill>
              <a:srgbClr val="F052B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9FF99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Sister Rosetta </a:t>
            </a:r>
            <a:r>
              <a:rPr lang="en-US" dirty="0" err="1">
                <a:solidFill>
                  <a:schemeClr val="bg1"/>
                </a:solidFill>
              </a:rPr>
              <a:t>Tharpe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91000" y="1828800"/>
            <a:ext cx="4191000" cy="3139321"/>
          </a:xfrm>
          <a:prstGeom prst="rect">
            <a:avLst/>
          </a:prstGeom>
          <a:solidFill>
            <a:srgbClr val="99FF99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b="1" dirty="0">
                <a:solidFill>
                  <a:schemeClr val="bg1"/>
                </a:solidFill>
              </a:rPr>
              <a:t>1915(AR)-1973(NY)</a:t>
            </a:r>
          </a:p>
          <a:p>
            <a:pPr>
              <a:lnSpc>
                <a:spcPct val="90000"/>
              </a:lnSpc>
            </a:pPr>
            <a:r>
              <a:rPr lang="en-US" sz="2000" b="1" dirty="0">
                <a:solidFill>
                  <a:schemeClr val="bg1"/>
                </a:solidFill>
              </a:rPr>
              <a:t>COGIC</a:t>
            </a:r>
          </a:p>
          <a:p>
            <a:pPr>
              <a:lnSpc>
                <a:spcPct val="90000"/>
              </a:lnSpc>
            </a:pPr>
            <a:r>
              <a:rPr lang="en-US" sz="2000" b="1" dirty="0">
                <a:solidFill>
                  <a:schemeClr val="bg1"/>
                </a:solidFill>
              </a:rPr>
              <a:t>Mother was a COGIC Evangelist</a:t>
            </a:r>
          </a:p>
          <a:p>
            <a:pPr>
              <a:lnSpc>
                <a:spcPct val="90000"/>
              </a:lnSpc>
            </a:pPr>
            <a:r>
              <a:rPr lang="en-US" sz="2000" b="1" dirty="0">
                <a:solidFill>
                  <a:schemeClr val="bg1"/>
                </a:solidFill>
              </a:rPr>
              <a:t>Singer, songwriter, recording artist</a:t>
            </a:r>
          </a:p>
          <a:p>
            <a:pPr>
              <a:lnSpc>
                <a:spcPct val="90000"/>
              </a:lnSpc>
            </a:pPr>
            <a:r>
              <a:rPr lang="en-US" sz="2000" b="1" dirty="0">
                <a:solidFill>
                  <a:schemeClr val="bg1"/>
                </a:solidFill>
              </a:rPr>
              <a:t>First real “star” of Gospel Music</a:t>
            </a:r>
          </a:p>
          <a:p>
            <a:pPr>
              <a:lnSpc>
                <a:spcPct val="90000"/>
              </a:lnSpc>
            </a:pPr>
            <a:r>
              <a:rPr lang="en-US" sz="2000" b="1" dirty="0">
                <a:solidFill>
                  <a:schemeClr val="bg1"/>
                </a:solidFill>
              </a:rPr>
              <a:t>Mixed spiritual lyrics with early rock accompaniment</a:t>
            </a:r>
          </a:p>
          <a:p>
            <a:pPr>
              <a:lnSpc>
                <a:spcPct val="90000"/>
              </a:lnSpc>
            </a:pPr>
            <a:r>
              <a:rPr lang="en-US" sz="2000" b="1" dirty="0">
                <a:solidFill>
                  <a:schemeClr val="bg1"/>
                </a:solidFill>
              </a:rPr>
              <a:t>First great recording star of Gospel music</a:t>
            </a:r>
          </a:p>
          <a:p>
            <a:pPr>
              <a:lnSpc>
                <a:spcPct val="90000"/>
              </a:lnSpc>
            </a:pPr>
            <a:r>
              <a:rPr lang="en-US" sz="2000" b="1" dirty="0">
                <a:solidFill>
                  <a:schemeClr val="bg1"/>
                </a:solidFill>
              </a:rPr>
              <a:t>“This Train” (1938)</a:t>
            </a:r>
          </a:p>
        </p:txBody>
      </p:sp>
      <p:pic>
        <p:nvPicPr>
          <p:cNvPr id="53250" name="Picture 2" descr="http://media-cache-ak0.pinimg.com/736x/ed/41/39/ed413940e4344062ef90868c39af65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43200"/>
            <a:ext cx="3533775" cy="3381375"/>
          </a:xfrm>
          <a:prstGeom prst="rect">
            <a:avLst/>
          </a:prstGeom>
          <a:ln w="88900" cap="sq" cmpd="thickThin">
            <a:solidFill>
              <a:srgbClr val="99FF9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992562"/>
          </a:xfrm>
        </p:spPr>
        <p:txBody>
          <a:bodyPr/>
          <a:lstStyle/>
          <a:p>
            <a:r>
              <a:rPr lang="en-US" sz="7200" dirty="0">
                <a:solidFill>
                  <a:schemeClr val="tx1"/>
                </a:solidFill>
              </a:rPr>
              <a:t>The Golden Age</a:t>
            </a:r>
            <a:br>
              <a:rPr lang="en-US" sz="7200" dirty="0">
                <a:solidFill>
                  <a:schemeClr val="tx1"/>
                </a:solidFill>
              </a:rPr>
            </a:br>
            <a:r>
              <a:rPr lang="en-US" sz="7200" dirty="0">
                <a:solidFill>
                  <a:schemeClr val="tx1"/>
                </a:solidFill>
              </a:rPr>
              <a:t>1940s to 1950s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ZW" dirty="0">
                <a:solidFill>
                  <a:srgbClr val="FF0000"/>
                </a:solidFill>
              </a:rPr>
              <a:t>GOSPEL QUARTETS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600200"/>
            <a:ext cx="7086600" cy="341632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3600" i="1" dirty="0"/>
              <a:t>Dixie Hummingbirds, </a:t>
            </a:r>
          </a:p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3600" i="1" dirty="0"/>
              <a:t>Pilgrim Travelers, </a:t>
            </a:r>
          </a:p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3600" i="1" dirty="0"/>
              <a:t>Soul Stirrers, </a:t>
            </a:r>
          </a:p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3600" i="1" dirty="0"/>
              <a:t>Five Blind Boys of Mississippi</a:t>
            </a:r>
          </a:p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3600" i="1" dirty="0"/>
              <a:t>Introduced jubilee styles with intricate harmonies and ad </a:t>
            </a:r>
            <a:r>
              <a:rPr lang="en-US" sz="3600" i="1" dirty="0" err="1"/>
              <a:t>libs</a:t>
            </a:r>
            <a:endParaRPr lang="en-US" sz="3600" i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/>
          <a:lstStyle/>
          <a:p>
            <a:r>
              <a:rPr lang="en-ZW" dirty="0">
                <a:solidFill>
                  <a:schemeClr val="tx1"/>
                </a:solidFill>
              </a:rPr>
              <a:t>Dixie Hummingbirds</a:t>
            </a:r>
          </a:p>
        </p:txBody>
      </p:sp>
      <p:pic>
        <p:nvPicPr>
          <p:cNvPr id="1026" name="Picture 2" descr="http://graphics.ink19.com/issues/june1999/covers/dixie_hummingbirds.jpe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600200"/>
            <a:ext cx="5486400" cy="5029200"/>
          </a:xfrm>
          <a:prstGeom prst="rect">
            <a:avLst/>
          </a:prstGeom>
          <a:ln w="88900" cap="sq" cmpd="thickThin">
            <a:solidFill>
              <a:srgbClr val="00B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ZW" dirty="0">
                <a:solidFill>
                  <a:schemeClr val="tx1"/>
                </a:solidFill>
              </a:rPr>
              <a:t>Pilgrim </a:t>
            </a:r>
            <a:r>
              <a:rPr lang="en-ZW" dirty="0" err="1">
                <a:solidFill>
                  <a:schemeClr val="tx1"/>
                </a:solidFill>
              </a:rPr>
              <a:t>Travelers</a:t>
            </a:r>
            <a:endParaRPr lang="en-ZW" dirty="0">
              <a:solidFill>
                <a:schemeClr val="tx1"/>
              </a:solidFill>
            </a:endParaRPr>
          </a:p>
        </p:txBody>
      </p:sp>
      <p:pic>
        <p:nvPicPr>
          <p:cNvPr id="27650" name="Picture 2" descr="http://userserve-ak.last.fm/serve/300x300/330631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447800"/>
            <a:ext cx="5562600" cy="4800600"/>
          </a:xfrm>
          <a:prstGeom prst="rect">
            <a:avLst/>
          </a:prstGeom>
          <a:ln w="88900" cap="sq" cmpd="thickThin">
            <a:solidFill>
              <a:srgbClr val="FF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ZW" dirty="0">
                <a:solidFill>
                  <a:schemeClr val="tx1"/>
                </a:solidFill>
              </a:rPr>
              <a:t>Soul Stirrers</a:t>
            </a:r>
          </a:p>
        </p:txBody>
      </p:sp>
      <p:pic>
        <p:nvPicPr>
          <p:cNvPr id="28674" name="Picture 2" descr="http://www.silverdisc.com/images/04/0710834700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524000"/>
            <a:ext cx="5715000" cy="4953000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ZW" dirty="0">
                <a:solidFill>
                  <a:schemeClr val="tx1"/>
                </a:solidFill>
              </a:rPr>
              <a:t>Five Blind Boys of Mississippi</a:t>
            </a:r>
          </a:p>
        </p:txBody>
      </p:sp>
      <p:pic>
        <p:nvPicPr>
          <p:cNvPr id="29698" name="Picture 2" descr="http://userserve-ak.last.fm/serve/500/73267052/Five+Blind+Boys+Of+Mississippi+EEZC_618_ms_blind_boy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1752600"/>
            <a:ext cx="5562600" cy="46482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9700" name="Picture 4" descr="http://images1.mtv.com/shared/media/images/amg_covers/200/drn100/n116/n11667y0lg6.jpg?width=200&amp;height=200&amp;enlarge=false&amp;matte=true&amp;matteColor=black&amp;quality=0.8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371600"/>
            <a:ext cx="3505200" cy="335280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ZW" dirty="0">
                <a:solidFill>
                  <a:schemeClr val="tx1"/>
                </a:solidFill>
              </a:rPr>
              <a:t>Women Singers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762000" y="1600200"/>
            <a:ext cx="7391400" cy="50783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3600" b="1" i="1" dirty="0"/>
              <a:t>Clara Ward,</a:t>
            </a:r>
          </a:p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3600" b="1" i="1" dirty="0"/>
              <a:t> The Caravans,</a:t>
            </a:r>
          </a:p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3600" b="1" i="1" dirty="0"/>
              <a:t> The Davis Sisters,</a:t>
            </a:r>
          </a:p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3600" b="1" i="1" dirty="0"/>
              <a:t>Dorothy Love Coates</a:t>
            </a:r>
          </a:p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3600" b="1" i="1" dirty="0"/>
              <a:t>Relied on overpowering technique and dramatic personal witness </a:t>
            </a:r>
            <a:r>
              <a:rPr lang="en-US" sz="3600" b="1" i="1" dirty="0" err="1"/>
              <a:t>moreso</a:t>
            </a:r>
            <a:r>
              <a:rPr lang="en-US" sz="3600" b="1" i="1" dirty="0"/>
              <a:t> than the theatrics of their male counterparts</a:t>
            </a:r>
            <a:endParaRPr lang="en-ZW" sz="36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ZW" dirty="0">
                <a:solidFill>
                  <a:schemeClr val="tx1"/>
                </a:solidFill>
              </a:rPr>
              <a:t>Clara Ward</a:t>
            </a:r>
          </a:p>
        </p:txBody>
      </p:sp>
      <p:pic>
        <p:nvPicPr>
          <p:cNvPr id="30724" name="Picture 4" descr="http://i.ytimg.com/vi/ikMEURSxLZ4/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362200"/>
            <a:ext cx="4267200" cy="4114801"/>
          </a:xfrm>
          <a:prstGeom prst="rect">
            <a:avLst/>
          </a:prstGeom>
          <a:ln w="2286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0726" name="Picture 6" descr="http://ts1.mm.bing.net/th?id=H.4885986017937754&amp;pid=1.9&amp;w=300&amp;h=300&amp;p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600200"/>
            <a:ext cx="3429000" cy="3733800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ZW" dirty="0">
                <a:solidFill>
                  <a:schemeClr val="tx1"/>
                </a:solidFill>
              </a:rPr>
              <a:t>The Caravans</a:t>
            </a:r>
          </a:p>
        </p:txBody>
      </p:sp>
      <p:pic>
        <p:nvPicPr>
          <p:cNvPr id="32770" name="Picture 2" descr="http://ts2.mm.bing.net/th?id=H.4836675503393449&amp;w=145&amp;h=175&amp;c=7&amp;rs=1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981200"/>
            <a:ext cx="3352800" cy="3810000"/>
          </a:xfrm>
          <a:prstGeom prst="rect">
            <a:avLst/>
          </a:prstGeom>
          <a:ln w="88900" cap="sq" cmpd="thickThin">
            <a:solidFill>
              <a:schemeClr val="accent4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2772" name="Picture 4" descr="http://ts2.mm.bing.net/th?id=H.4564533539439025&amp;pid=1.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981200"/>
            <a:ext cx="3581400" cy="3810000"/>
          </a:xfrm>
          <a:prstGeom prst="rect">
            <a:avLst/>
          </a:prstGeom>
          <a:ln w="88900" cap="sq" cmpd="thickThin">
            <a:solidFill>
              <a:schemeClr val="accent4">
                <a:lumMod val="2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  <a:solidFill>
            <a:srgbClr val="00B050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ZW" sz="5400" dirty="0">
                <a:solidFill>
                  <a:schemeClr val="tx1"/>
                </a:solidFill>
              </a:rPr>
              <a:t>The Davis Sisters</a:t>
            </a:r>
          </a:p>
        </p:txBody>
      </p:sp>
      <p:pic>
        <p:nvPicPr>
          <p:cNvPr id="33794" name="Picture 2" descr="http://blondesearch.ru/img/13/137/Jesus_is_A_Way_Maker_Davis_Siste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133600"/>
            <a:ext cx="5562600" cy="4191000"/>
          </a:xfrm>
          <a:prstGeom prst="rect">
            <a:avLst/>
          </a:prstGeom>
          <a:ln w="88900" cap="sq" cmpd="thickThin">
            <a:solidFill>
              <a:srgbClr val="00B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en-ZW" dirty="0">
                <a:solidFill>
                  <a:schemeClr val="tx1"/>
                </a:solidFill>
              </a:rPr>
              <a:t>Dorothy Love Coates</a:t>
            </a:r>
          </a:p>
        </p:txBody>
      </p:sp>
      <p:pic>
        <p:nvPicPr>
          <p:cNvPr id="34818" name="Picture 2" descr="http://ts1.mm.bing.net/th?id=H.4899987612238804&amp;w=205&amp;h=188&amp;c=7&amp;rs=1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828800"/>
            <a:ext cx="3733800" cy="3505200"/>
          </a:xfrm>
          <a:prstGeom prst="rect">
            <a:avLst/>
          </a:prstGeom>
          <a:ln w="88900" cap="sq" cmpd="thickThin">
            <a:solidFill>
              <a:schemeClr val="bg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4820" name="Picture 4" descr="http://www.sirshambling.com/articles/gospel_soul_2/3%20Dorothy%20Love%20Coates%20&amp;%20Her%20Singe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905000"/>
            <a:ext cx="4114800" cy="4267200"/>
          </a:xfrm>
          <a:prstGeom prst="rect">
            <a:avLst/>
          </a:prstGeom>
          <a:ln w="88900" cap="sq" cmpd="thickThin">
            <a:solidFill>
              <a:schemeClr val="bg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052B0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ZW" dirty="0" err="1">
                <a:solidFill>
                  <a:schemeClr val="tx1"/>
                </a:solidFill>
              </a:rPr>
              <a:t>Mahalia</a:t>
            </a:r>
            <a:r>
              <a:rPr lang="en-ZW" dirty="0">
                <a:solidFill>
                  <a:schemeClr val="tx1"/>
                </a:solidFill>
              </a:rPr>
              <a:t> Jackson</a:t>
            </a:r>
          </a:p>
        </p:txBody>
      </p:sp>
      <p:sp>
        <p:nvSpPr>
          <p:cNvPr id="3" name="Rectangle 2"/>
          <p:cNvSpPr/>
          <p:nvPr/>
        </p:nvSpPr>
        <p:spPr>
          <a:xfrm>
            <a:off x="381000" y="1371600"/>
            <a:ext cx="3581400" cy="4358116"/>
          </a:xfrm>
          <a:prstGeom prst="rect">
            <a:avLst/>
          </a:prstGeom>
          <a:solidFill>
            <a:srgbClr val="F052B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800" dirty="0"/>
              <a:t>1912-1972</a:t>
            </a:r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800" dirty="0"/>
              <a:t>Grew up in New Orleans, LA</a:t>
            </a:r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800" dirty="0"/>
              <a:t>Baptist</a:t>
            </a:r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800" dirty="0"/>
              <a:t>Moved to Chicago in 1927</a:t>
            </a:r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800" dirty="0"/>
              <a:t>Began her solo recording career in 1937</a:t>
            </a:r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800" dirty="0"/>
              <a:t>“Move On Up a Little Higher” (1948)</a:t>
            </a:r>
          </a:p>
        </p:txBody>
      </p:sp>
      <p:pic>
        <p:nvPicPr>
          <p:cNvPr id="35842" name="Picture 2" descr="http://i172.photobucket.com/albums/w31/robinsonwc_2007/MAHALIA%20JACKSON/mahalia-jackson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1524000"/>
            <a:ext cx="4762500" cy="4762500"/>
          </a:xfrm>
          <a:prstGeom prst="rect">
            <a:avLst/>
          </a:prstGeom>
          <a:ln w="88900" cap="sq" cmpd="thickThin">
            <a:solidFill>
              <a:schemeClr val="bg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8229600" cy="2895600"/>
          </a:xfrm>
          <a:ln>
            <a:solidFill>
              <a:schemeClr val="tx1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ZW" sz="6600" dirty="0"/>
              <a:t>INNOVATIONS</a:t>
            </a:r>
            <a:br>
              <a:rPr lang="en-ZW" sz="6600" dirty="0"/>
            </a:br>
            <a:r>
              <a:rPr lang="en-ZW" sz="6600" dirty="0"/>
              <a:t>1960s-1970s</a:t>
            </a:r>
            <a:br>
              <a:rPr lang="en-ZW" sz="6600" dirty="0"/>
            </a:br>
            <a:endParaRPr lang="en-ZW" sz="6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933FF"/>
          </a:solidFill>
          <a:ln>
            <a:solidFill>
              <a:schemeClr val="tx1">
                <a:lumMod val="95000"/>
              </a:schemeClr>
            </a:solidFill>
          </a:ln>
        </p:spPr>
        <p:txBody>
          <a:bodyPr/>
          <a:lstStyle/>
          <a:p>
            <a:r>
              <a:rPr lang="en-ZW" dirty="0">
                <a:solidFill>
                  <a:schemeClr val="tx1"/>
                </a:solidFill>
              </a:rPr>
              <a:t>Dr. Mattie Moss Clark</a:t>
            </a:r>
          </a:p>
        </p:txBody>
      </p:sp>
      <p:sp>
        <p:nvSpPr>
          <p:cNvPr id="3" name="Rectangle 2"/>
          <p:cNvSpPr/>
          <p:nvPr/>
        </p:nvSpPr>
        <p:spPr>
          <a:xfrm>
            <a:off x="5181600" y="1752600"/>
            <a:ext cx="3505200" cy="3539430"/>
          </a:xfrm>
          <a:prstGeom prst="rect">
            <a:avLst/>
          </a:prstGeom>
          <a:solidFill>
            <a:srgbClr val="9933FF"/>
          </a:solidFill>
          <a:ln>
            <a:solidFill>
              <a:schemeClr val="tx1">
                <a:lumMod val="95000"/>
              </a:schemeClr>
            </a:solidFill>
          </a:ln>
        </p:spPr>
        <p:txBody>
          <a:bodyPr wrap="square">
            <a:spAutoFit/>
          </a:bodyPr>
          <a:lstStyle/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2800" dirty="0"/>
              <a:t>1925-1994</a:t>
            </a:r>
          </a:p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2800" dirty="0"/>
              <a:t>Born in </a:t>
            </a:r>
            <a:r>
              <a:rPr lang="en-US" sz="2800" dirty="0" err="1"/>
              <a:t>Selma,AL</a:t>
            </a:r>
            <a:endParaRPr lang="en-US" sz="2800" dirty="0"/>
          </a:p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2800" dirty="0"/>
              <a:t>Began playing piano at the age of 6</a:t>
            </a:r>
          </a:p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2800" dirty="0"/>
              <a:t>Attended Selma University</a:t>
            </a:r>
          </a:p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2800" dirty="0"/>
              <a:t>Relocated to Detroit in 1947</a:t>
            </a:r>
          </a:p>
        </p:txBody>
      </p:sp>
      <p:pic>
        <p:nvPicPr>
          <p:cNvPr id="36866" name="Picture 2" descr="http://ebmedia.eventbrite.com/s3-s3/eventlogos/6107863/5509111902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828800"/>
            <a:ext cx="3886200" cy="4419600"/>
          </a:xfrm>
          <a:prstGeom prst="rect">
            <a:avLst/>
          </a:prstGeom>
          <a:ln w="88900" cap="sq" cmpd="thickThin">
            <a:solidFill>
              <a:srgbClr val="9933FF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933FF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ZW" dirty="0">
                <a:solidFill>
                  <a:schemeClr val="tx1"/>
                </a:solidFill>
              </a:rPr>
              <a:t>Dr. Mattie Moss Clark</a:t>
            </a:r>
          </a:p>
        </p:txBody>
      </p:sp>
      <p:sp>
        <p:nvSpPr>
          <p:cNvPr id="3" name="Rectangle 2"/>
          <p:cNvSpPr/>
          <p:nvPr/>
        </p:nvSpPr>
        <p:spPr>
          <a:xfrm>
            <a:off x="4876800" y="1676400"/>
            <a:ext cx="3733800" cy="4524315"/>
          </a:xfrm>
          <a:prstGeom prst="rect">
            <a:avLst/>
          </a:prstGeom>
          <a:solidFill>
            <a:srgbClr val="9933FF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3200" dirty="0"/>
              <a:t>Arranged and Wrote hundreds of songs</a:t>
            </a:r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3200" dirty="0"/>
              <a:t>Recorded over 50 albums</a:t>
            </a:r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3200" dirty="0"/>
              <a:t>Died of complications of diabetes</a:t>
            </a:r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3200" dirty="0"/>
              <a:t>Mother of the Clark Sisters</a:t>
            </a:r>
          </a:p>
        </p:txBody>
      </p:sp>
      <p:pic>
        <p:nvPicPr>
          <p:cNvPr id="38914" name="Picture 2" descr="http://2.bp.blogspot.com/_ceCkYfv5Vdo/Sc0Tx9qXOpI/AAAAAAAAB94/gDVpmxQHFgk/s400/mattie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905000"/>
            <a:ext cx="4114800" cy="4343400"/>
          </a:xfrm>
          <a:prstGeom prst="rect">
            <a:avLst/>
          </a:prstGeom>
          <a:ln w="88900" cap="sq" cmpd="thickThin">
            <a:solidFill>
              <a:srgbClr val="9933FF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ZW" dirty="0">
                <a:solidFill>
                  <a:schemeClr val="tx1"/>
                </a:solidFill>
              </a:rPr>
              <a:t>Edwin Hawkins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524001"/>
            <a:ext cx="3886200" cy="3970318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800" dirty="0"/>
              <a:t>1943-present</a:t>
            </a:r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800" dirty="0"/>
              <a:t>Born in Oakland, CA</a:t>
            </a:r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800" dirty="0"/>
              <a:t>“Oh Happy Day” (1968)</a:t>
            </a:r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800" dirty="0"/>
              <a:t>Syncopated, R&amp;B feel</a:t>
            </a:r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800" dirty="0"/>
              <a:t>Sold more than 7 million copies</a:t>
            </a:r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800" dirty="0"/>
              <a:t>Won a </a:t>
            </a:r>
            <a:r>
              <a:rPr lang="en-US" sz="2800" dirty="0" err="1"/>
              <a:t>grammy</a:t>
            </a:r>
            <a:r>
              <a:rPr lang="en-US" sz="2800" dirty="0"/>
              <a:t> for the song</a:t>
            </a:r>
          </a:p>
        </p:txBody>
      </p:sp>
      <p:pic>
        <p:nvPicPr>
          <p:cNvPr id="39938" name="Picture 2" descr="http://u.jimdo.com/www100/o/se78601c8423d63e9/img/i5c9f5b3e9dc83f54/1284536118/orig/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676400"/>
            <a:ext cx="3352800" cy="3352800"/>
          </a:xfrm>
          <a:prstGeom prst="rect">
            <a:avLst/>
          </a:prstGeom>
          <a:ln w="88900" cap="sq" cmpd="thickThin">
            <a:solidFill>
              <a:srgbClr val="FF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90000"/>
          </a:solidFill>
          <a:ln>
            <a:solidFill>
              <a:srgbClr val="FFFF00"/>
            </a:solidFill>
          </a:ln>
        </p:spPr>
        <p:txBody>
          <a:bodyPr/>
          <a:lstStyle/>
          <a:p>
            <a:r>
              <a:rPr lang="en-ZW" dirty="0" err="1">
                <a:solidFill>
                  <a:schemeClr val="tx1"/>
                </a:solidFill>
              </a:rPr>
              <a:t>Andrae</a:t>
            </a:r>
            <a:r>
              <a:rPr lang="en-ZW" dirty="0">
                <a:solidFill>
                  <a:schemeClr val="tx1"/>
                </a:solidFill>
              </a:rPr>
              <a:t> Crouch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71600"/>
            <a:ext cx="3505200" cy="3416320"/>
          </a:xfrm>
          <a:prstGeom prst="rect">
            <a:avLst/>
          </a:prstGeom>
          <a:solidFill>
            <a:srgbClr val="990000"/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400" dirty="0"/>
              <a:t>1942-present</a:t>
            </a:r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400" dirty="0"/>
              <a:t>Southern California</a:t>
            </a:r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400" i="1" dirty="0"/>
              <a:t>Jesus Movement</a:t>
            </a:r>
            <a:endParaRPr lang="en-US" sz="2400" dirty="0"/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400" dirty="0"/>
              <a:t>“The Blood”, “My Tribute”</a:t>
            </a:r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400" dirty="0"/>
              <a:t>More than 30 albums</a:t>
            </a:r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400" dirty="0"/>
              <a:t>Grammys, Dove Awards, ASCAP, Billboard, NAACP Awards</a:t>
            </a:r>
          </a:p>
        </p:txBody>
      </p:sp>
      <p:pic>
        <p:nvPicPr>
          <p:cNvPr id="40962" name="Picture 2" descr="http://1.bp.blogspot.com/-CI_FP1YxXsY/TooBSXI_V-I/AAAAAAAAAZY/0rgHBWTovb0/s800/Andrae%2BCrouch%2B-%2BThe%2BJourney%2B2011%2BEnglish%2BChristian%2Balb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2286000"/>
            <a:ext cx="4572000" cy="4191000"/>
          </a:xfrm>
          <a:prstGeom prst="rect">
            <a:avLst/>
          </a:prstGeom>
          <a:ln w="88900" cap="sq" cmpd="thickThin">
            <a:solidFill>
              <a:srgbClr val="99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93300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ZW" dirty="0">
                <a:solidFill>
                  <a:schemeClr val="tx1"/>
                </a:solidFill>
              </a:rPr>
              <a:t>James Cleveland</a:t>
            </a:r>
          </a:p>
        </p:txBody>
      </p:sp>
      <p:sp>
        <p:nvSpPr>
          <p:cNvPr id="3" name="Rectangle 2"/>
          <p:cNvSpPr/>
          <p:nvPr/>
        </p:nvSpPr>
        <p:spPr>
          <a:xfrm>
            <a:off x="4495800" y="1447800"/>
            <a:ext cx="4267200" cy="4081117"/>
          </a:xfrm>
          <a:prstGeom prst="rect">
            <a:avLst/>
          </a:prstGeom>
          <a:solidFill>
            <a:srgbClr val="9933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400" dirty="0"/>
              <a:t>1931-1991</a:t>
            </a:r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400" dirty="0"/>
              <a:t>Born in Chicago</a:t>
            </a:r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400" dirty="0"/>
              <a:t>Driving force behind the modern gospel sound and mass choirs</a:t>
            </a:r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400" dirty="0"/>
              <a:t>Southern California Community Choir</a:t>
            </a:r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400" dirty="0"/>
              <a:t>Gospel Music Workshop of America</a:t>
            </a:r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400" dirty="0"/>
              <a:t>30,000 members - 150 chapters</a:t>
            </a:r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400" dirty="0"/>
              <a:t>Died in 1991 (AIDS related)</a:t>
            </a:r>
          </a:p>
        </p:txBody>
      </p:sp>
      <p:pic>
        <p:nvPicPr>
          <p:cNvPr id="41986" name="Picture 2" descr="http://gospelconnoisseur.com/wordpress/wp-content/uploads/2009/06/rev-james-cleveland-gospelconnoisseu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133600"/>
            <a:ext cx="4019550" cy="4400550"/>
          </a:xfrm>
          <a:prstGeom prst="rect">
            <a:avLst/>
          </a:prstGeom>
          <a:ln w="127000" cap="sq">
            <a:solidFill>
              <a:srgbClr val="9933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2895600"/>
          </a:xfrm>
          <a:ln>
            <a:solidFill>
              <a:schemeClr val="tx1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ZW" sz="6600" dirty="0"/>
              <a:t>1980s To Present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ZW" dirty="0">
                <a:solidFill>
                  <a:schemeClr val="tx1"/>
                </a:solidFill>
              </a:rPr>
              <a:t>The Clark Sisters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5105400" y="1524000"/>
            <a:ext cx="3352800" cy="440120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2800" dirty="0"/>
              <a:t>Jacky, </a:t>
            </a:r>
            <a:r>
              <a:rPr lang="en-US" sz="2800" dirty="0" err="1"/>
              <a:t>Deniece</a:t>
            </a:r>
            <a:r>
              <a:rPr lang="en-US" sz="2800" dirty="0"/>
              <a:t>, </a:t>
            </a:r>
            <a:r>
              <a:rPr lang="en-US" sz="2800" dirty="0" err="1"/>
              <a:t>Elbernita</a:t>
            </a:r>
            <a:r>
              <a:rPr lang="en-US" sz="2800" dirty="0"/>
              <a:t> (Twinkie), </a:t>
            </a:r>
            <a:r>
              <a:rPr lang="en-US" sz="2800" dirty="0" err="1"/>
              <a:t>Dorinda</a:t>
            </a:r>
            <a:r>
              <a:rPr lang="en-US" sz="2800" dirty="0"/>
              <a:t>, Karen</a:t>
            </a:r>
          </a:p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2800" dirty="0"/>
              <a:t>Daughters of Dr. Mattie Moss Clark</a:t>
            </a:r>
          </a:p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2800" i="1" dirty="0"/>
              <a:t>You Brought the Sunshine</a:t>
            </a:r>
          </a:p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2800" i="1" dirty="0"/>
              <a:t>Runs, riffs, </a:t>
            </a:r>
            <a:r>
              <a:rPr lang="en-US" sz="2800" i="1" dirty="0" err="1"/>
              <a:t>melismas</a:t>
            </a:r>
            <a:r>
              <a:rPr lang="en-US" sz="2800" i="1" dirty="0"/>
              <a:t>, jazzy sound, scats</a:t>
            </a:r>
            <a:endParaRPr lang="en-US" sz="2800" dirty="0"/>
          </a:p>
        </p:txBody>
      </p:sp>
      <p:pic>
        <p:nvPicPr>
          <p:cNvPr id="43010" name="Picture 2" descr="http://userserve-ak.last.fm/serve/500/519965/The+Clark+Siste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905000"/>
            <a:ext cx="4762500" cy="4695825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50000"/>
            </a:schemeClr>
          </a:solidFill>
          <a:ln>
            <a:solidFill>
              <a:schemeClr val="bg1">
                <a:lumMod val="20000"/>
                <a:lumOff val="80000"/>
              </a:schemeClr>
            </a:solidFill>
          </a:ln>
        </p:spPr>
        <p:txBody>
          <a:bodyPr/>
          <a:lstStyle/>
          <a:p>
            <a:r>
              <a:rPr lang="en-ZW" dirty="0"/>
              <a:t>John P. </a:t>
            </a:r>
            <a:r>
              <a:rPr lang="en-ZW" dirty="0" err="1"/>
              <a:t>Kee</a:t>
            </a:r>
            <a:endParaRPr lang="en-ZW" dirty="0"/>
          </a:p>
        </p:txBody>
      </p:sp>
      <p:sp>
        <p:nvSpPr>
          <p:cNvPr id="3" name="Rectangle 2"/>
          <p:cNvSpPr/>
          <p:nvPr/>
        </p:nvSpPr>
        <p:spPr>
          <a:xfrm>
            <a:off x="304800" y="1524000"/>
            <a:ext cx="4267200" cy="483209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John Prince </a:t>
            </a:r>
            <a:r>
              <a:rPr lang="en-US" sz="2800" b="1" dirty="0" err="1">
                <a:solidFill>
                  <a:schemeClr val="bg1">
                    <a:lumMod val="20000"/>
                    <a:lumOff val="80000"/>
                  </a:schemeClr>
                </a:solidFill>
              </a:rPr>
              <a:t>Kee</a:t>
            </a:r>
            <a:endParaRPr lang="en-US" sz="2800" b="1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1962-present</a:t>
            </a:r>
          </a:p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15th of 16 children</a:t>
            </a:r>
          </a:p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Durham, NC</a:t>
            </a:r>
          </a:p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Ushered in “hip-hop” styled gospel music</a:t>
            </a:r>
          </a:p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New Life Community Choir</a:t>
            </a:r>
          </a:p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2800" b="1" i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“Wash Me, Lord”, “We Walk By Faith”, “Lily in the Valley</a:t>
            </a:r>
            <a:endParaRPr lang="en-ZW" sz="2800" b="1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5058" name="Picture 2" descr="http://ts1.mm.bing.net/th?id=H.4538931224576641&amp;pid=1.9&amp;w=300&amp;h=300&amp;p=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752600"/>
            <a:ext cx="3352800" cy="3962400"/>
          </a:xfrm>
          <a:prstGeom prst="rect">
            <a:avLst/>
          </a:prstGeom>
          <a:ln w="38100" cap="sq">
            <a:solidFill>
              <a:schemeClr val="bg1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933FF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ZW" dirty="0" err="1">
                <a:solidFill>
                  <a:schemeClr val="tx1"/>
                </a:solidFill>
              </a:rPr>
              <a:t>Yolando</a:t>
            </a:r>
            <a:r>
              <a:rPr lang="en-ZW" dirty="0">
                <a:solidFill>
                  <a:schemeClr val="tx1"/>
                </a:solidFill>
              </a:rPr>
              <a:t> Adams</a:t>
            </a:r>
          </a:p>
        </p:txBody>
      </p:sp>
      <p:sp>
        <p:nvSpPr>
          <p:cNvPr id="3" name="Rectangle 2"/>
          <p:cNvSpPr/>
          <p:nvPr/>
        </p:nvSpPr>
        <p:spPr>
          <a:xfrm>
            <a:off x="5257800" y="1524000"/>
            <a:ext cx="3581400" cy="4358116"/>
          </a:xfrm>
          <a:prstGeom prst="rect">
            <a:avLst/>
          </a:prstGeom>
          <a:solidFill>
            <a:srgbClr val="9933FF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800" dirty="0"/>
              <a:t>1961-present</a:t>
            </a:r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800" dirty="0"/>
              <a:t>Born in Houston, TX</a:t>
            </a:r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800" dirty="0"/>
              <a:t>Commercial success</a:t>
            </a:r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800" dirty="0"/>
              <a:t>Worked as a schoolteacher and part-time model</a:t>
            </a:r>
          </a:p>
          <a:p>
            <a:pPr eaLnBrk="1" hangingPunct="1">
              <a:lnSpc>
                <a:spcPct val="90000"/>
              </a:lnSpc>
              <a:buFont typeface="Wingdings" pitchFamily="112" charset="2"/>
              <a:buChar char=""/>
              <a:defRPr/>
            </a:pPr>
            <a:r>
              <a:rPr lang="en-US" sz="2800" i="1" dirty="0"/>
              <a:t>“The Battle Is the Lord’s”, “Open My Heart”</a:t>
            </a:r>
            <a:endParaRPr lang="en-US" sz="2800" dirty="0"/>
          </a:p>
        </p:txBody>
      </p:sp>
      <p:pic>
        <p:nvPicPr>
          <p:cNvPr id="46082" name="Picture 2" descr="http://www.zikopole.com/zik/images/1253909e-02-1909202916pm3624-Yolanda-Adams-3-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09800"/>
            <a:ext cx="4267200" cy="3657600"/>
          </a:xfrm>
          <a:prstGeom prst="rect">
            <a:avLst/>
          </a:prstGeom>
          <a:ln w="88900" cap="sq" cmpd="thickThin">
            <a:solidFill>
              <a:srgbClr val="9933FF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68362"/>
          </a:xfrm>
          <a:solidFill>
            <a:srgbClr val="993300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ZW" dirty="0">
                <a:solidFill>
                  <a:schemeClr val="tx1"/>
                </a:solidFill>
              </a:rPr>
              <a:t>Kirk Franklin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600200"/>
            <a:ext cx="8001000" cy="2308324"/>
          </a:xfrm>
          <a:prstGeom prst="rect">
            <a:avLst/>
          </a:prstGeom>
          <a:solidFill>
            <a:srgbClr val="9933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hangingPunct="1">
              <a:buFont typeface="Wingdings" pitchFamily="112" charset="2"/>
              <a:buChar char=""/>
              <a:defRPr/>
            </a:pPr>
            <a:r>
              <a:rPr lang="en-US" sz="2400" b="1" dirty="0"/>
              <a:t>1970-present</a:t>
            </a:r>
          </a:p>
          <a:p>
            <a:pPr algn="ctr" eaLnBrk="1" hangingPunct="1">
              <a:buFont typeface="Wingdings" pitchFamily="112" charset="2"/>
              <a:buChar char=""/>
              <a:defRPr/>
            </a:pPr>
            <a:r>
              <a:rPr lang="en-US" sz="2400" b="1" dirty="0"/>
              <a:t>Platinum-selling artist</a:t>
            </a:r>
          </a:p>
          <a:p>
            <a:pPr algn="ctr" eaLnBrk="1" hangingPunct="1">
              <a:buFont typeface="Wingdings" pitchFamily="112" charset="2"/>
              <a:buChar char=""/>
              <a:defRPr/>
            </a:pPr>
            <a:r>
              <a:rPr lang="en-US" sz="2400" b="1" dirty="0"/>
              <a:t>Born in Fort Worth, TX</a:t>
            </a:r>
          </a:p>
          <a:p>
            <a:pPr algn="ctr" eaLnBrk="1" hangingPunct="1">
              <a:buFont typeface="Wingdings" pitchFamily="112" charset="2"/>
              <a:buChar char=""/>
              <a:defRPr/>
            </a:pPr>
            <a:r>
              <a:rPr lang="en-US" sz="2400" b="1" dirty="0"/>
              <a:t>Introduced </a:t>
            </a:r>
            <a:r>
              <a:rPr lang="en-US" sz="2400" b="1" i="1" dirty="0"/>
              <a:t>Kirk Franklin and the Family</a:t>
            </a:r>
            <a:r>
              <a:rPr lang="en-US" sz="2400" b="1" dirty="0"/>
              <a:t> in 1993 as well as 1NC and God’s Property</a:t>
            </a:r>
          </a:p>
          <a:p>
            <a:pPr algn="ctr" eaLnBrk="1" hangingPunct="1">
              <a:buFont typeface="Wingdings" pitchFamily="112" charset="2"/>
              <a:buChar char=""/>
              <a:defRPr/>
            </a:pPr>
            <a:r>
              <a:rPr lang="en-US" sz="2400" b="1" i="1" dirty="0"/>
              <a:t>“Why We Sing”, “Lean on Me”, “Looking for You”</a:t>
            </a:r>
            <a:endParaRPr lang="en-US" sz="2400" b="1" dirty="0"/>
          </a:p>
        </p:txBody>
      </p:sp>
      <p:pic>
        <p:nvPicPr>
          <p:cNvPr id="47106" name="Picture 2" descr="http://www2.pictures.zimbio.com/gi/Kirk+Franklin+54th+Annual+GRAMMY+Awards+Arrivals+aDK5dtVHAZn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191000"/>
            <a:ext cx="2133600" cy="2457451"/>
          </a:xfrm>
          <a:prstGeom prst="rect">
            <a:avLst/>
          </a:prstGeom>
          <a:ln w="38100" cap="sq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7110" name="Picture 6" descr="http://hiphopbattle.com/Gallery/albums/album34/2007_kirk_frankl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4191000"/>
            <a:ext cx="2133600" cy="2514600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7112" name="Picture 8" descr="http://apenasmusica.net/wp-content/uploads/2011/10/kirkfranklin-topo2011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4267200"/>
            <a:ext cx="3213100" cy="2354263"/>
          </a:xfrm>
          <a:prstGeom prst="rect">
            <a:avLst/>
          </a:prstGeom>
          <a:ln w="38100" cap="sq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ZW" dirty="0"/>
              <a:t>More </a:t>
            </a:r>
            <a:br>
              <a:rPr lang="en-ZW" dirty="0"/>
            </a:br>
            <a:r>
              <a:rPr lang="en-ZW" dirty="0"/>
              <a:t>Gospel Stars For You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981199"/>
            <a:ext cx="4114800" cy="452431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2400" b="1" dirty="0"/>
              <a:t>Artists</a:t>
            </a:r>
          </a:p>
          <a:p>
            <a:pPr lvl="1" eaLnBrk="1" hangingPunct="1">
              <a:buFont typeface="Wingdings" pitchFamily="112" charset="2"/>
              <a:buChar char=""/>
              <a:defRPr/>
            </a:pPr>
            <a:r>
              <a:rPr lang="en-US" sz="2400" b="1" dirty="0"/>
              <a:t>Shirley Caesar</a:t>
            </a:r>
          </a:p>
          <a:p>
            <a:pPr lvl="1" eaLnBrk="1" hangingPunct="1">
              <a:buFont typeface="Wingdings" pitchFamily="112" charset="2"/>
              <a:buChar char=""/>
              <a:defRPr/>
            </a:pPr>
            <a:r>
              <a:rPr lang="en-US" sz="2400" b="1" dirty="0"/>
              <a:t>Richard Smallwood</a:t>
            </a:r>
          </a:p>
          <a:p>
            <a:pPr lvl="1" eaLnBrk="1" hangingPunct="1">
              <a:buFont typeface="Wingdings" pitchFamily="112" charset="2"/>
              <a:buChar char=""/>
              <a:defRPr/>
            </a:pPr>
            <a:r>
              <a:rPr lang="en-US" sz="2400" b="1" dirty="0" err="1"/>
              <a:t>Tonex</a:t>
            </a:r>
            <a:endParaRPr lang="en-US" sz="2400" b="1" dirty="0"/>
          </a:p>
          <a:p>
            <a:pPr lvl="1" eaLnBrk="1" hangingPunct="1">
              <a:buFont typeface="Wingdings" pitchFamily="112" charset="2"/>
              <a:buChar char=""/>
              <a:defRPr/>
            </a:pPr>
            <a:r>
              <a:rPr lang="en-US" sz="2400" b="1" dirty="0"/>
              <a:t>Kim Burrell</a:t>
            </a:r>
          </a:p>
          <a:p>
            <a:pPr lvl="1" eaLnBrk="1" hangingPunct="1">
              <a:buFont typeface="Wingdings" pitchFamily="112" charset="2"/>
              <a:buChar char=""/>
              <a:defRPr/>
            </a:pPr>
            <a:r>
              <a:rPr lang="en-US" sz="2400" b="1" dirty="0"/>
              <a:t>Donnie </a:t>
            </a:r>
            <a:r>
              <a:rPr lang="en-US" sz="2400" b="1" dirty="0" err="1"/>
              <a:t>McClurkin</a:t>
            </a:r>
            <a:endParaRPr lang="en-US" sz="2400" b="1" dirty="0"/>
          </a:p>
          <a:p>
            <a:pPr lvl="1" eaLnBrk="1" hangingPunct="1">
              <a:buFont typeface="Wingdings" pitchFamily="112" charset="2"/>
              <a:buChar char=""/>
              <a:defRPr/>
            </a:pPr>
            <a:r>
              <a:rPr lang="en-US" sz="2400" b="1" dirty="0"/>
              <a:t>Mary </a:t>
            </a:r>
            <a:r>
              <a:rPr lang="en-US" sz="2400" b="1" dirty="0" err="1"/>
              <a:t>Mary</a:t>
            </a:r>
            <a:endParaRPr lang="en-US" sz="2400" b="1" dirty="0"/>
          </a:p>
          <a:p>
            <a:pPr lvl="1" eaLnBrk="1" hangingPunct="1">
              <a:buFont typeface="Wingdings" pitchFamily="112" charset="2"/>
              <a:buChar char=""/>
              <a:defRPr/>
            </a:pPr>
            <a:r>
              <a:rPr lang="en-US" sz="2400" b="1" dirty="0"/>
              <a:t>Darryl Coley</a:t>
            </a:r>
          </a:p>
          <a:p>
            <a:pPr lvl="1" eaLnBrk="1" hangingPunct="1">
              <a:buFont typeface="Wingdings" pitchFamily="112" charset="2"/>
              <a:buChar char=""/>
              <a:defRPr/>
            </a:pPr>
            <a:r>
              <a:rPr lang="en-US" sz="2400" b="1" dirty="0"/>
              <a:t>Vanessa Bell Armstrong</a:t>
            </a:r>
          </a:p>
          <a:p>
            <a:pPr lvl="1" eaLnBrk="1" hangingPunct="1">
              <a:buFont typeface="Wingdings" pitchFamily="112" charset="2"/>
              <a:buChar char=""/>
              <a:defRPr/>
            </a:pPr>
            <a:r>
              <a:rPr lang="en-US" sz="2400" b="1" dirty="0"/>
              <a:t>Ricky Dillard</a:t>
            </a:r>
          </a:p>
          <a:p>
            <a:pPr lvl="1" eaLnBrk="1" hangingPunct="1">
              <a:buFont typeface="Wingdings" pitchFamily="112" charset="2"/>
              <a:buChar char=""/>
              <a:defRPr/>
            </a:pPr>
            <a:r>
              <a:rPr lang="en-US" sz="2400" b="1" dirty="0" err="1"/>
              <a:t>Tye</a:t>
            </a:r>
            <a:r>
              <a:rPr lang="en-US" sz="2400" b="1" dirty="0"/>
              <a:t> </a:t>
            </a:r>
            <a:r>
              <a:rPr lang="en-US" sz="2400" b="1" dirty="0" err="1"/>
              <a:t>Tribbett</a:t>
            </a:r>
            <a:endParaRPr lang="en-US"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5410200" y="1981200"/>
            <a:ext cx="3200400" cy="267765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eaLnBrk="1" hangingPunct="1">
              <a:buFont typeface="Wingdings" pitchFamily="112" charset="2"/>
              <a:buChar char=""/>
              <a:defRPr/>
            </a:pPr>
            <a:r>
              <a:rPr lang="en-US" sz="2800" b="1" dirty="0"/>
              <a:t>Movies</a:t>
            </a:r>
          </a:p>
          <a:p>
            <a:pPr lvl="1" eaLnBrk="1" hangingPunct="1">
              <a:buFont typeface="Wingdings" pitchFamily="112" charset="2"/>
              <a:buChar char=""/>
              <a:defRPr/>
            </a:pPr>
            <a:r>
              <a:rPr lang="en-US" sz="2800" b="1" i="1" dirty="0"/>
              <a:t>Say Amen Somebody</a:t>
            </a:r>
          </a:p>
          <a:p>
            <a:pPr lvl="1" eaLnBrk="1" hangingPunct="1">
              <a:buFont typeface="Wingdings" pitchFamily="112" charset="2"/>
              <a:buChar char=""/>
              <a:defRPr/>
            </a:pPr>
            <a:r>
              <a:rPr lang="en-US" sz="2800" b="1" i="1" dirty="0"/>
              <a:t>Gospel</a:t>
            </a:r>
          </a:p>
          <a:p>
            <a:pPr lvl="1" eaLnBrk="1" hangingPunct="1">
              <a:buFont typeface="Wingdings" pitchFamily="112" charset="2"/>
              <a:buChar char=""/>
              <a:defRPr/>
            </a:pPr>
            <a:r>
              <a:rPr lang="en-US" sz="2800" b="1" i="1" dirty="0"/>
              <a:t>Gospel Music</a:t>
            </a:r>
            <a:endParaRPr lang="en-US" sz="2800" b="1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933FF"/>
          </a:solidFill>
          <a:ln>
            <a:solidFill>
              <a:srgbClr val="002060"/>
            </a:solidFill>
          </a:ln>
        </p:spPr>
        <p:txBody>
          <a:bodyPr/>
          <a:lstStyle/>
          <a:p>
            <a:r>
              <a:rPr lang="en-ZW" dirty="0">
                <a:solidFill>
                  <a:schemeClr val="tx1"/>
                </a:solidFill>
              </a:rPr>
              <a:t>Oak Ridge Boys</a:t>
            </a:r>
          </a:p>
        </p:txBody>
      </p:sp>
      <p:pic>
        <p:nvPicPr>
          <p:cNvPr id="50178" name="Picture 2" descr="http://ccs.infospace.com/ClickHandler.ashx?du=http%3a%2f%2fwww.gospelmusicupdate.com%2f_news%2fimages%2fOakRidgeBoysGospelGathering-.jpg&amp;ru=http%3a%2f%2fwww.gospelmusicupdate.com%2f_news%2fimages%2fOakRidgeBoysGospelGathering-.jpg&amp;ld=20131010&amp;ap=2&amp;app=1&amp;c=snapdoblend.321&amp;s=snapdoblend&amp;coi=772&amp;cop=main-title&amp;euip=50.130.21.240&amp;npp=2&amp;p=0&amp;pp=0&amp;pvaid=ef3b1c2e99f1464f94479241109f1438&amp;ep=2&amp;mid=9&amp;en=yZ%2bM9KjE30m0ZD4Md7QFoY%2fAgQQ4GV0YDQFBFnGbdqEXNQOhbhvPmA%3d%3d&amp;hash=12749746A4516D6BAD9E2E04272D0FB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447800"/>
            <a:ext cx="5181600" cy="4572000"/>
          </a:xfrm>
          <a:prstGeom prst="rect">
            <a:avLst/>
          </a:prstGeom>
          <a:ln w="88900" cap="sq" cmpd="thickThin">
            <a:solidFill>
              <a:srgbClr val="9933FF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/>
          <a:lstStyle/>
          <a:p>
            <a:r>
              <a:rPr lang="en-ZW" dirty="0">
                <a:solidFill>
                  <a:schemeClr val="tx1"/>
                </a:solidFill>
              </a:rPr>
              <a:t>Bobbie Jean White</a:t>
            </a:r>
          </a:p>
        </p:txBody>
      </p:sp>
      <p:pic>
        <p:nvPicPr>
          <p:cNvPr id="51202" name="Picture 2" descr="http://www.timesexaminer.com/images/stories/southerngosp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981200"/>
            <a:ext cx="5334000" cy="4419600"/>
          </a:xfrm>
          <a:prstGeom prst="rect">
            <a:avLst/>
          </a:prstGeom>
          <a:ln w="88900" cap="sq" cmpd="thickThin">
            <a:solidFill>
              <a:srgbClr val="00B0F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ZW" dirty="0"/>
              <a:t>Gospel Music In The </a:t>
            </a:r>
            <a:r>
              <a:rPr lang="en-ZW" dirty="0" err="1"/>
              <a:t>Theaters</a:t>
            </a:r>
            <a:endParaRPr lang="en-ZW" dirty="0"/>
          </a:p>
        </p:txBody>
      </p:sp>
      <p:pic>
        <p:nvPicPr>
          <p:cNvPr id="52226" name="Picture 2" descr="http://themoviereport.com/gospel/head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752600"/>
            <a:ext cx="6705600" cy="4648200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2895600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ZW" sz="7200" dirty="0">
                <a:solidFill>
                  <a:schemeClr val="tx1"/>
                </a:solidFill>
              </a:rPr>
              <a:t>The End</a:t>
            </a:r>
            <a:br>
              <a:rPr lang="en-ZW" sz="7200" dirty="0">
                <a:solidFill>
                  <a:schemeClr val="tx1"/>
                </a:solidFill>
              </a:rPr>
            </a:br>
            <a:r>
              <a:rPr lang="en-ZW" sz="7200" dirty="0">
                <a:solidFill>
                  <a:schemeClr val="tx1"/>
                </a:solidFill>
              </a:rPr>
              <a:t>Dr. Doris S. Hall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mple presentation slides">
  <a:themeElements>
    <a:clrScheme name="GD_BusPres_01_TP01136794  3">
      <a:dk1>
        <a:srgbClr val="0000C0"/>
      </a:dk1>
      <a:lt1>
        <a:srgbClr val="FFFFFF"/>
      </a:lt1>
      <a:dk2>
        <a:srgbClr val="0066CC"/>
      </a:dk2>
      <a:lt2>
        <a:srgbClr val="9ADCF6"/>
      </a:lt2>
      <a:accent1>
        <a:srgbClr val="BE9932"/>
      </a:accent1>
      <a:accent2>
        <a:srgbClr val="2A99EC"/>
      </a:accent2>
      <a:accent3>
        <a:srgbClr val="AAB8E2"/>
      </a:accent3>
      <a:accent4>
        <a:srgbClr val="DADADA"/>
      </a:accent4>
      <a:accent5>
        <a:srgbClr val="DBCAAD"/>
      </a:accent5>
      <a:accent6>
        <a:srgbClr val="258AD6"/>
      </a:accent6>
      <a:hlink>
        <a:srgbClr val="70B040"/>
      </a:hlink>
      <a:folHlink>
        <a:srgbClr val="6B8ED3"/>
      </a:folHlink>
    </a:clrScheme>
    <a:fontScheme name="GD_BusPres_01_TP01136794 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D_BusPres_01_TP01136794  1">
        <a:dk1>
          <a:srgbClr val="000066"/>
        </a:dk1>
        <a:lt1>
          <a:srgbClr val="FFFFFF"/>
        </a:lt1>
        <a:dk2>
          <a:srgbClr val="006699"/>
        </a:dk2>
        <a:lt2>
          <a:srgbClr val="EEE378"/>
        </a:lt2>
        <a:accent1>
          <a:srgbClr val="69C828"/>
        </a:accent1>
        <a:accent2>
          <a:srgbClr val="E68B30"/>
        </a:accent2>
        <a:accent3>
          <a:srgbClr val="AAB8CA"/>
        </a:accent3>
        <a:accent4>
          <a:srgbClr val="DADADA"/>
        </a:accent4>
        <a:accent5>
          <a:srgbClr val="B9E0AC"/>
        </a:accent5>
        <a:accent6>
          <a:srgbClr val="D07D2A"/>
        </a:accent6>
        <a:hlink>
          <a:srgbClr val="0FAAE1"/>
        </a:hlink>
        <a:folHlink>
          <a:srgbClr val="547FE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D_BusPres_01_TP01136794  2">
        <a:dk1>
          <a:srgbClr val="0F4334"/>
        </a:dk1>
        <a:lt1>
          <a:srgbClr val="FFFFFF"/>
        </a:lt1>
        <a:dk2>
          <a:srgbClr val="43BD4C"/>
        </a:dk2>
        <a:lt2>
          <a:srgbClr val="F0F7BD"/>
        </a:lt2>
        <a:accent1>
          <a:srgbClr val="B2B838"/>
        </a:accent1>
        <a:accent2>
          <a:srgbClr val="E68B30"/>
        </a:accent2>
        <a:accent3>
          <a:srgbClr val="B0DBB2"/>
        </a:accent3>
        <a:accent4>
          <a:srgbClr val="DADADA"/>
        </a:accent4>
        <a:accent5>
          <a:srgbClr val="D5D8AE"/>
        </a:accent5>
        <a:accent6>
          <a:srgbClr val="D07D2A"/>
        </a:accent6>
        <a:hlink>
          <a:srgbClr val="3FB180"/>
        </a:hlink>
        <a:folHlink>
          <a:srgbClr val="3BA7E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D_BusPres_01_TP01136794  3">
        <a:dk1>
          <a:srgbClr val="0000C0"/>
        </a:dk1>
        <a:lt1>
          <a:srgbClr val="FFFFFF"/>
        </a:lt1>
        <a:dk2>
          <a:srgbClr val="0066CC"/>
        </a:dk2>
        <a:lt2>
          <a:srgbClr val="9ADCF6"/>
        </a:lt2>
        <a:accent1>
          <a:srgbClr val="BE9932"/>
        </a:accent1>
        <a:accent2>
          <a:srgbClr val="2A99EC"/>
        </a:accent2>
        <a:accent3>
          <a:srgbClr val="AAB8E2"/>
        </a:accent3>
        <a:accent4>
          <a:srgbClr val="DADADA"/>
        </a:accent4>
        <a:accent5>
          <a:srgbClr val="DBCAAD"/>
        </a:accent5>
        <a:accent6>
          <a:srgbClr val="258AD6"/>
        </a:accent6>
        <a:hlink>
          <a:srgbClr val="70B040"/>
        </a:hlink>
        <a:folHlink>
          <a:srgbClr val="6B8ED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Sample presentation slides</Template>
  <TotalTime>19098</TotalTime>
  <Words>751</Words>
  <Application>Microsoft Macintosh PowerPoint</Application>
  <PresentationFormat>On-screen Show (4:3)</PresentationFormat>
  <Paragraphs>165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Times New Roman</vt:lpstr>
      <vt:lpstr>Wingdings</vt:lpstr>
      <vt:lpstr>Sample presentation slides</vt:lpstr>
      <vt:lpstr>Gospel Music</vt:lpstr>
      <vt:lpstr>GOSPEL</vt:lpstr>
      <vt:lpstr>Gospel Origins</vt:lpstr>
      <vt:lpstr>Origins 1920’s-1940’s </vt:lpstr>
      <vt:lpstr>Gospel Music</vt:lpstr>
      <vt:lpstr>Thomas Andrew Dorsey</vt:lpstr>
      <vt:lpstr>Thomas Andrew Dorsey</vt:lpstr>
      <vt:lpstr>Sallie Martin</vt:lpstr>
      <vt:lpstr>Sallie Martin</vt:lpstr>
      <vt:lpstr>Sister Rosetta Tharpe</vt:lpstr>
      <vt:lpstr>The Golden Age 1940s to 1950s </vt:lpstr>
      <vt:lpstr>GOSPEL QUARTETS</vt:lpstr>
      <vt:lpstr>Dixie Hummingbirds</vt:lpstr>
      <vt:lpstr>Pilgrim Travelers</vt:lpstr>
      <vt:lpstr>Soul Stirrers</vt:lpstr>
      <vt:lpstr>Five Blind Boys of Mississippi</vt:lpstr>
      <vt:lpstr>Women Singers</vt:lpstr>
      <vt:lpstr>Clara Ward</vt:lpstr>
      <vt:lpstr>The Caravans</vt:lpstr>
      <vt:lpstr>The Davis Sisters</vt:lpstr>
      <vt:lpstr>Dorothy Love Coates</vt:lpstr>
      <vt:lpstr>Mahalia Jackson</vt:lpstr>
      <vt:lpstr>INNOVATIONS 1960s-1970s </vt:lpstr>
      <vt:lpstr>Dr. Mattie Moss Clark</vt:lpstr>
      <vt:lpstr>Dr. Mattie Moss Clark</vt:lpstr>
      <vt:lpstr>Edwin Hawkins</vt:lpstr>
      <vt:lpstr>Andrae Crouch</vt:lpstr>
      <vt:lpstr>James Cleveland</vt:lpstr>
      <vt:lpstr>1980s To Present</vt:lpstr>
      <vt:lpstr>The Clark Sisters</vt:lpstr>
      <vt:lpstr>John P. Kee</vt:lpstr>
      <vt:lpstr>Yolando Adams</vt:lpstr>
      <vt:lpstr>Kirk Franklin</vt:lpstr>
      <vt:lpstr>More  Gospel Stars For You</vt:lpstr>
      <vt:lpstr>Oak Ridge Boys</vt:lpstr>
      <vt:lpstr>Bobbie Jean White</vt:lpstr>
      <vt:lpstr>Gospel Music In The Theaters</vt:lpstr>
      <vt:lpstr>The End Dr. Doris S. Hall</vt:lpstr>
    </vt:vector>
  </TitlesOfParts>
  <Company>Alabama A&amp;M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Gospel Music</dc:title>
  <dc:creator>D Hall</dc:creator>
  <cp:lastModifiedBy>Doris Hall</cp:lastModifiedBy>
  <cp:revision>11</cp:revision>
  <dcterms:created xsi:type="dcterms:W3CDTF">2013-10-09T17:42:26Z</dcterms:created>
  <dcterms:modified xsi:type="dcterms:W3CDTF">2020-12-11T23:41:27Z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TC011368011033</vt:lpwstr>
  </property>
</Properties>
</file>