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448" r:id="rId2"/>
    <p:sldId id="449" r:id="rId3"/>
    <p:sldId id="482" r:id="rId4"/>
    <p:sldId id="481" r:id="rId5"/>
    <p:sldId id="390" r:id="rId6"/>
    <p:sldId id="480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A8F3"/>
    <a:srgbClr val="660101"/>
    <a:srgbClr val="DB86E7"/>
    <a:srgbClr val="DFCBDF"/>
    <a:srgbClr val="EEF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F16C75-1E07-3C4D-95B4-057BF7F6B616}" v="28" dt="2021-08-25T22:44:22.0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657"/>
    <p:restoredTop sz="90755"/>
  </p:normalViewPr>
  <p:slideViewPr>
    <p:cSldViewPr>
      <p:cViewPr varScale="1">
        <p:scale>
          <a:sx n="77" d="100"/>
          <a:sy n="77" d="100"/>
        </p:scale>
        <p:origin x="102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10035944-8D03-4904-92FE-1F884B911A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086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us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/index.php?title=User:Paitynd1&amp;action=edit&amp;redlink=1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title=User:Grayelizabeth17&amp;action=edit&amp;redlink=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phil.cdc.gov/PHIL_Images/20040615/d094324845a24eb3a7bfe0d1f8e4a637/5789_lores.jpg" TargetMode="External"/><Relationship Id="rId5" Type="http://schemas.openxmlformats.org/officeDocument/2006/relationships/hyperlink" Target="https://creativecommons.org/licenses/by-sa/4.0/deed.en" TargetMode="External"/><Relationship Id="rId4" Type="http://schemas.openxmlformats.org/officeDocument/2006/relationships/hyperlink" Target="https://en.wikipedia.org/wiki/en:Creative_Commons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us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bio.libretexts.org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Learning_Objects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Laboratory_Experiments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Microbiology_Labs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/Book%3A_General_Microbiology_Lab_Manual_(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Pakpour_and_Horgan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)/Lab_03%3A_Simple_Negative_and_Gram_Stain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LibreTexts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content is licensed by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  <a:hlinkClick r:id="rId3"/>
              </a:rPr>
              <a:t>CC BY-NC-SA 3.0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8A1D84F-77EC-AB4C-B592-730E4410C36A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542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3, Chapter 2 </a:t>
            </a:r>
            <a:r>
              <a:rPr lang="en-US" dirty="0" err="1"/>
              <a:t>Openstax</a:t>
            </a:r>
            <a:r>
              <a:rPr lang="en-US" dirty="0"/>
              <a:t> Microbiology. Cropped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035944-8D03-4904-92FE-1F884B911AA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030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  <a:hlinkClick r:id="rId3"/>
              </a:rPr>
              <a:t>CC BY-SA 4.0</a:t>
            </a:r>
            <a:endParaRPr lang="en-US" sz="1200" b="0" i="0" kern="1200" dirty="0"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File:Gram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Stain.png</a:t>
            </a:r>
            <a:endParaRPr lang="en-US" sz="1200" b="0" i="0" kern="1200" dirty="0"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  <a:hlinkClick r:id="rId4" tooltip="User:Paitynd1 (page does not exist)"/>
              </a:rPr>
              <a:t>Paityn Donaldson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commons.wikimedia.org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/wiki/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File:Gram_Stain.png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#/media/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File:Gram_Stain.png</a:t>
            </a:r>
            <a:endParaRPr lang="en-US" sz="1200" b="0" i="0" kern="1200" dirty="0"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035944-8D03-4904-92FE-1F884B911AA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424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3, Chapter 2 </a:t>
            </a:r>
            <a:r>
              <a:rPr lang="en-US" dirty="0" err="1"/>
              <a:t>Openstax</a:t>
            </a:r>
            <a:r>
              <a:rPr lang="en-US" dirty="0"/>
              <a:t> Microbiology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035944-8D03-4904-92FE-1F884B911AA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02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F293C741-CF94-2A4C-A3F2-5DDD8AE4EB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6B3D11AE-B22A-D24F-985B-1FFF3FD3D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Cell Wall Image: http://</a:t>
            </a:r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www.nature.com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/</a:t>
            </a:r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nrmicro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/journal/v12/n8/box/nrmicro3299_BX1.html NOT CC</a:t>
            </a:r>
          </a:p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Staining procedure: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File:Acid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Fast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Stain.pdf</a:t>
            </a:r>
            <a:endParaRPr lang="en-US" sz="1200" b="0" i="0" kern="1200" dirty="0"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sng" kern="1200" dirty="0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  <a:hlinkClick r:id="rId3" tooltip="User:Grayelizabeth17 (page does not exist)"/>
              </a:rPr>
              <a:t>Elizabeth Gray</a:t>
            </a:r>
            <a:endParaRPr lang="en-US" sz="1200" b="0" i="0" u="sng" kern="1200" dirty="0"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  <a:hlinkClick r:id="rId4" tooltip="w:en:Creative Commons"/>
              </a:rPr>
              <a:t>Creative Commons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  <a:hlinkClick r:id="rId5"/>
              </a:rPr>
              <a:t>Attribution-Share Alike 4.0 International</a:t>
            </a:r>
            <a:endParaRPr lang="en-US" sz="1200" b="0" i="0" u="sng" kern="1200" dirty="0"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sng" kern="1200" dirty="0"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sng" kern="1200" dirty="0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Specimen: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Mycobacterium tuberculosis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Ziehl-Neelsen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stain 02.jpg</a:t>
            </a:r>
            <a:endParaRPr lang="en-US" sz="1200" b="0" i="0" u="sng" kern="1200" dirty="0"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sng" kern="1200" dirty="0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Public Domain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CDC/Dr. George P. Kubica -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  <a:hlinkClick r:id="rId6"/>
              </a:rPr>
              <a:t>phil.cdc.gov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 CDC-PHIL ID #5789</a:t>
            </a:r>
          </a:p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CF4A5C25-A66F-BD44-92AE-B472F6880D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057275B-6303-D841-A746-0A1DAE4B0BD0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873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E393095B-2277-EB49-A793-FA2630508D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77022415-D09C-F448-A6B8-9B8C6F302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Image: Figure 8, Chapter 2 </a:t>
            </a:r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Openstax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Microbiology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Staining procedure: https://</a:t>
            </a:r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bio.libretexts.org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/</a:t>
            </a:r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Learning_Objects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/</a:t>
            </a:r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Laboratory_Experiments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/</a:t>
            </a:r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Microbiology_Labs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/Book%3A_General_Microbiology_Lab_Manual_(</a:t>
            </a:r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Pakpour_and_Horgan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)/Lab_04%3A_Acid-Fast_Spores_and_Capsule_Stains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LibreTexts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content is licensed by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  <a:hlinkClick r:id="rId3"/>
              </a:rPr>
              <a:t>CC BY-NC-SA 3.0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20C47F6C-2E6E-A641-9E28-B507E337C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30A7D98-2507-0F4C-9EDD-78A4D47EB2E2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50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419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53400" y="6248400"/>
            <a:ext cx="762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55CA4-B55C-4320-9B9E-382672BF3B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2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3246D-646F-4BBD-8593-5E1BB4F2F1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049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57200"/>
            <a:ext cx="22860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57200"/>
            <a:ext cx="67056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D51B5-0991-4D80-BBF1-4FE0489561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16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D117C-9BBF-4158-B601-A4CB1AF0B8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42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879BF-FC6C-4BC8-9C59-EFDAB46997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47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267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267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301A3-AEE0-4D1A-A049-E4E24BCE9B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05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91DC9-E791-443F-9A66-74120B1D6D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8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17D83-9EE6-4BC3-A620-4716D78FC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1347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F7835-6D3D-4A90-ABEA-2029F40C3B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85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E25AA-1BA8-4166-8413-CF800B77DF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40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757D5-FAB7-412E-AFF8-F7D07BCDCB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64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accent6">
                <a:lumMod val="50000"/>
              </a:schemeClr>
            </a:gs>
            <a:gs pos="100000">
              <a:srgbClr val="FFFFFF"/>
            </a:gs>
            <a:gs pos="99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572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752600"/>
            <a:ext cx="8686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24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C942CAB2-4A5A-4AD1-8C82-D14A7B6BDB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EEF00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EEF00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EEF00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EEF00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EEF00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25000"/>
        </a:spcAft>
        <a:buChar char="•"/>
        <a:defRPr sz="2800">
          <a:solidFill>
            <a:srgbClr val="87A8F3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D9D9D9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D2D2F4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sa/3.0/u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https://openstax.org/books/microbiology/pages/2-4-staining-microscopic-specimen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4.0" TargetMode="External"/><Relationship Id="rId5" Type="http://schemas.openxmlformats.org/officeDocument/2006/relationships/hyperlink" Target="https://commons.wikimedia.org/w/index.php?title=User:Paitynd1&amp;action=edit&amp;redlink=1" TargetMode="External"/><Relationship Id="rId4" Type="http://schemas.openxmlformats.org/officeDocument/2006/relationships/hyperlink" Target="https://commons.wikimedia.org/wiki/File:Gram_Stain.png#/media/File:Gram_Stain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https://openstax.org/books/microbiology/pages/2-4-staining-microscopic-specimen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n:Creative_Commons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commons.wikimedia.org/w/index.php?title=User:Grayelizabeth17&amp;action=edit&amp;redlink=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hil.cdc.gov/PHIL_Images/20040615/d094324845a24eb3a7bfe0d1f8e4a637/5789_lores.jpg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hyperlink" Target="https://creativecommons.org/licenses/by-sa/4.0/deed.e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stax.org/apps/archive/20210713.205645/resources/f77c1da34b64545c536a426c537b2f5505f4c24f" TargetMode="External"/><Relationship Id="rId5" Type="http://schemas.openxmlformats.org/officeDocument/2006/relationships/hyperlink" Target="http://creativecommons.org/licenses/by-nc-sa/3.0/us/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Simple staining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2C29CB3-1300-BA45-93F5-58DA53638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550"/>
            <a:ext cx="9144000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8AFD2C-6753-4F41-B63C-18E2BF404C69}"/>
              </a:ext>
            </a:extLst>
          </p:cNvPr>
          <p:cNvSpPr txBox="1"/>
          <p:nvPr/>
        </p:nvSpPr>
        <p:spPr>
          <a:xfrm>
            <a:off x="629254" y="4953000"/>
            <a:ext cx="788549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https://</a:t>
            </a:r>
            <a:r>
              <a:rPr lang="en-US" sz="700" dirty="0" err="1">
                <a:solidFill>
                  <a:schemeClr val="bg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bio.libretexts.org</a:t>
            </a:r>
            <a:r>
              <a:rPr lang="en-US" sz="700" dirty="0">
                <a:solidFill>
                  <a:schemeClr val="bg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/</a:t>
            </a:r>
            <a:r>
              <a:rPr lang="en-US" sz="700" dirty="0" err="1">
                <a:solidFill>
                  <a:schemeClr val="bg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Learning_Objects</a:t>
            </a:r>
            <a:r>
              <a:rPr lang="en-US" sz="700" dirty="0">
                <a:solidFill>
                  <a:schemeClr val="bg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/</a:t>
            </a:r>
            <a:r>
              <a:rPr lang="en-US" sz="700" dirty="0" err="1">
                <a:solidFill>
                  <a:schemeClr val="bg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Laboratory_Experiments</a:t>
            </a:r>
            <a:r>
              <a:rPr lang="en-US" sz="700" dirty="0">
                <a:solidFill>
                  <a:schemeClr val="bg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/</a:t>
            </a:r>
            <a:r>
              <a:rPr lang="en-US" sz="700" dirty="0" err="1">
                <a:solidFill>
                  <a:schemeClr val="bg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Microbiology_Labs</a:t>
            </a:r>
            <a:r>
              <a:rPr lang="en-US" sz="700" dirty="0">
                <a:solidFill>
                  <a:schemeClr val="bg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/Book%3A_General_Microbiology_Lab_Manual_(</a:t>
            </a:r>
            <a:r>
              <a:rPr lang="en-US" sz="700" dirty="0" err="1">
                <a:solidFill>
                  <a:schemeClr val="bg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Pakpour_and_Horgan</a:t>
            </a:r>
            <a:r>
              <a:rPr lang="en-US" sz="700" dirty="0">
                <a:solidFill>
                  <a:schemeClr val="bg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)/Lab_03%3A_Simple_Negative_and_Gram_Stain</a:t>
            </a:r>
          </a:p>
          <a:p>
            <a:r>
              <a:rPr lang="en-US" sz="700" dirty="0" err="1">
                <a:solidFill>
                  <a:schemeClr val="bg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LibreTexts</a:t>
            </a:r>
            <a:r>
              <a:rPr lang="en-US" sz="700" dirty="0">
                <a:solidFill>
                  <a:schemeClr val="bg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content is licensed by </a:t>
            </a:r>
            <a:r>
              <a:rPr lang="en-US" sz="700" dirty="0">
                <a:solidFill>
                  <a:schemeClr val="bg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BY-NC-SA 3.0</a:t>
            </a:r>
            <a:endParaRPr lang="en-US" altLang="en-US" sz="700" dirty="0">
              <a:solidFill>
                <a:schemeClr val="bg1"/>
              </a:solidFill>
            </a:endParaRPr>
          </a:p>
          <a:p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262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4A8481A-1807-0248-9F95-F3F237A54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" y="538397"/>
            <a:ext cx="7755573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C5C6F63-2763-6A4E-B7A3-6165AC1CDC92}"/>
              </a:ext>
            </a:extLst>
          </p:cNvPr>
          <p:cNvSpPr/>
          <p:nvPr/>
        </p:nvSpPr>
        <p:spPr>
          <a:xfrm>
            <a:off x="5029200" y="1371600"/>
            <a:ext cx="10668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7F17A0-E773-134B-A4EA-0CEFE88B3811}"/>
              </a:ext>
            </a:extLst>
          </p:cNvPr>
          <p:cNvSpPr/>
          <p:nvPr/>
        </p:nvSpPr>
        <p:spPr>
          <a:xfrm>
            <a:off x="5032948" y="2667000"/>
            <a:ext cx="10668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2BD155-A48C-A644-BF8F-8F9C755009D9}"/>
              </a:ext>
            </a:extLst>
          </p:cNvPr>
          <p:cNvSpPr/>
          <p:nvPr/>
        </p:nvSpPr>
        <p:spPr>
          <a:xfrm>
            <a:off x="5066675" y="4002998"/>
            <a:ext cx="10668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87E2B3-037F-DE47-9195-65B2032070AC}"/>
              </a:ext>
            </a:extLst>
          </p:cNvPr>
          <p:cNvSpPr/>
          <p:nvPr/>
        </p:nvSpPr>
        <p:spPr>
          <a:xfrm>
            <a:off x="4992973" y="5219075"/>
            <a:ext cx="10668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B03CDF-D217-394C-8B56-031F5B504D4D}"/>
              </a:ext>
            </a:extLst>
          </p:cNvPr>
          <p:cNvSpPr/>
          <p:nvPr/>
        </p:nvSpPr>
        <p:spPr>
          <a:xfrm>
            <a:off x="6934200" y="1429687"/>
            <a:ext cx="10668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F910FA-A6E5-C64C-A381-EDADC2BC5EF2}"/>
              </a:ext>
            </a:extLst>
          </p:cNvPr>
          <p:cNvSpPr/>
          <p:nvPr/>
        </p:nvSpPr>
        <p:spPr>
          <a:xfrm>
            <a:off x="6860039" y="2661379"/>
            <a:ext cx="10668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F7EAF2-4F8D-724E-A0CE-23AA51EE9333}"/>
              </a:ext>
            </a:extLst>
          </p:cNvPr>
          <p:cNvSpPr/>
          <p:nvPr/>
        </p:nvSpPr>
        <p:spPr>
          <a:xfrm>
            <a:off x="7004153" y="4008307"/>
            <a:ext cx="10668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CF6E12-E629-A54E-A90B-6103D3AE95D7}"/>
              </a:ext>
            </a:extLst>
          </p:cNvPr>
          <p:cNvSpPr/>
          <p:nvPr/>
        </p:nvSpPr>
        <p:spPr>
          <a:xfrm>
            <a:off x="7004153" y="5239999"/>
            <a:ext cx="10668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062D12-9DFC-4B4D-A786-36BCBDF5B163}"/>
              </a:ext>
            </a:extLst>
          </p:cNvPr>
          <p:cNvSpPr txBox="1"/>
          <p:nvPr/>
        </p:nvSpPr>
        <p:spPr>
          <a:xfrm>
            <a:off x="1866378" y="663879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B2F4A9-BCC6-A64F-ADAF-E7705292ACD9}"/>
              </a:ext>
            </a:extLst>
          </p:cNvPr>
          <p:cNvSpPr/>
          <p:nvPr/>
        </p:nvSpPr>
        <p:spPr>
          <a:xfrm>
            <a:off x="3364403" y="6538767"/>
            <a:ext cx="288399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Image: </a:t>
            </a:r>
            <a:r>
              <a:rPr lang="en-US" sz="700" dirty="0">
                <a:solidFill>
                  <a:schemeClr val="bg1"/>
                </a:solidFill>
                <a:hlinkClick r:id="rId4"/>
              </a:rPr>
              <a:t>Figure 2.33</a:t>
            </a:r>
            <a:r>
              <a:rPr lang="en-US" sz="700" dirty="0">
                <a:solidFill>
                  <a:schemeClr val="bg1"/>
                </a:solidFill>
              </a:rPr>
              <a:t>/OpenStax Microbiology/</a:t>
            </a:r>
            <a:r>
              <a:rPr lang="en-US" sz="7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</a:t>
            </a:r>
            <a:r>
              <a:rPr lang="en-US" sz="700" dirty="0">
                <a:solidFill>
                  <a:schemeClr val="bg1"/>
                </a:solidFill>
              </a:rPr>
              <a:t>/cropped</a:t>
            </a:r>
          </a:p>
        </p:txBody>
      </p:sp>
    </p:spTree>
    <p:extLst>
      <p:ext uri="{BB962C8B-B14F-4D97-AF65-F5344CB8AC3E}">
        <p14:creationId xmlns:p14="http://schemas.microsoft.com/office/powerpoint/2010/main" val="31157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3CEB1-1B8C-A040-9084-8F0192131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7C64280-8FD0-BE46-B4C0-76AA90A45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BA97AA-773B-AC45-97BE-BC90F19D0BAA}"/>
              </a:ext>
            </a:extLst>
          </p:cNvPr>
          <p:cNvSpPr txBox="1"/>
          <p:nvPr/>
        </p:nvSpPr>
        <p:spPr>
          <a:xfrm>
            <a:off x="3048000" y="6150173"/>
            <a:ext cx="238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File:Gram Stain.png</a:t>
            </a:r>
            <a:r>
              <a:rPr lang="en-US" sz="700" dirty="0">
                <a:solidFill>
                  <a:schemeClr val="bg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, </a:t>
            </a:r>
            <a:r>
              <a:rPr lang="en-US" sz="700" dirty="0">
                <a:solidFill>
                  <a:schemeClr val="bg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  <a:hlinkClick r:id="rId5" tooltip="User:Paitynd1 (page does not exis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Paityn Donaldson</a:t>
            </a:r>
            <a:r>
              <a:rPr lang="en-US" sz="700" dirty="0">
                <a:solidFill>
                  <a:schemeClr val="bg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, </a:t>
            </a:r>
            <a:r>
              <a:rPr lang="en-US" sz="700" u="sng" dirty="0">
                <a:solidFill>
                  <a:schemeClr val="bg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</a:t>
            </a:r>
            <a:endParaRPr lang="en-US" sz="700" dirty="0">
              <a:solidFill>
                <a:schemeClr val="bg1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25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4A8481A-1807-0248-9F95-F3F237A54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" y="538397"/>
            <a:ext cx="7755573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7AD07F-EF15-0044-991A-408E5E13C847}"/>
              </a:ext>
            </a:extLst>
          </p:cNvPr>
          <p:cNvSpPr/>
          <p:nvPr/>
        </p:nvSpPr>
        <p:spPr>
          <a:xfrm>
            <a:off x="3059603" y="6553200"/>
            <a:ext cx="288399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Image: </a:t>
            </a:r>
            <a:r>
              <a:rPr lang="en-US" sz="700" dirty="0">
                <a:solidFill>
                  <a:schemeClr val="bg1"/>
                </a:solidFill>
                <a:hlinkClick r:id="rId4"/>
              </a:rPr>
              <a:t>Figure 2.33</a:t>
            </a:r>
            <a:r>
              <a:rPr lang="en-US" sz="700" dirty="0">
                <a:solidFill>
                  <a:schemeClr val="bg1"/>
                </a:solidFill>
              </a:rPr>
              <a:t>/OpenStax Microbiology/</a:t>
            </a:r>
            <a:r>
              <a:rPr lang="en-US" sz="7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960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8D3E6194-7B74-3E4B-928C-FF87CCB55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acid-fast stain is used to stain species of Mycobacterium </a:t>
            </a:r>
          </a:p>
        </p:txBody>
      </p:sp>
      <p:pic>
        <p:nvPicPr>
          <p:cNvPr id="14341" name="Picture 5">
            <a:extLst>
              <a:ext uri="{FF2B5EF4-FFF2-40B4-BE49-F238E27FC236}">
                <a16:creationId xmlns:a16="http://schemas.microsoft.com/office/drawing/2014/main" id="{FBBBC9F3-2319-1B49-8B9F-F0F1BE9CD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078" y="1713221"/>
            <a:ext cx="3840111" cy="438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E1CFFFEC-5E6F-7E4C-91AE-4152603968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" t="34437" r="5017" b="21097"/>
          <a:stretch/>
        </p:blipFill>
        <p:spPr bwMode="auto">
          <a:xfrm>
            <a:off x="51811" y="4648200"/>
            <a:ext cx="5096179" cy="184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undefined">
            <a:extLst>
              <a:ext uri="{FF2B5EF4-FFF2-40B4-BE49-F238E27FC236}">
                <a16:creationId xmlns:a16="http://schemas.microsoft.com/office/drawing/2014/main" id="{B5B6C9C4-CDAD-9A40-B256-8F787CFAB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25" y="1524000"/>
            <a:ext cx="433435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CAD327-4BDC-2D43-824B-5A229BC805D7}"/>
              </a:ext>
            </a:extLst>
          </p:cNvPr>
          <p:cNvSpPr txBox="1"/>
          <p:nvPr/>
        </p:nvSpPr>
        <p:spPr>
          <a:xfrm>
            <a:off x="5943600" y="6129867"/>
            <a:ext cx="296908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700" dirty="0">
                <a:solidFill>
                  <a:schemeClr val="bg1"/>
                </a:solidFill>
              </a:rPr>
              <a:t>http://</a:t>
            </a:r>
            <a:r>
              <a:rPr lang="en-US" altLang="en-US" sz="700" dirty="0" err="1">
                <a:solidFill>
                  <a:schemeClr val="bg1"/>
                </a:solidFill>
              </a:rPr>
              <a:t>www.nature.com</a:t>
            </a:r>
            <a:r>
              <a:rPr lang="en-US" altLang="en-US" sz="700" dirty="0">
                <a:solidFill>
                  <a:schemeClr val="bg1"/>
                </a:solidFill>
              </a:rPr>
              <a:t>/</a:t>
            </a:r>
            <a:r>
              <a:rPr lang="en-US" altLang="en-US" sz="700" dirty="0" err="1">
                <a:solidFill>
                  <a:schemeClr val="bg1"/>
                </a:solidFill>
              </a:rPr>
              <a:t>nrmicro</a:t>
            </a:r>
            <a:r>
              <a:rPr lang="en-US" altLang="en-US" sz="700" dirty="0">
                <a:solidFill>
                  <a:schemeClr val="bg1"/>
                </a:solidFill>
              </a:rPr>
              <a:t>/journal/v12/n8/box/nrmicro3299_BX1.html 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2BEB20-9285-DA4C-AB25-1AAB270B0F5C}"/>
              </a:ext>
            </a:extLst>
          </p:cNvPr>
          <p:cNvSpPr txBox="1"/>
          <p:nvPr/>
        </p:nvSpPr>
        <p:spPr>
          <a:xfrm>
            <a:off x="304800" y="4296878"/>
            <a:ext cx="44622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30000"/>
              </a:spcBef>
              <a:defRPr/>
            </a:pPr>
            <a:r>
              <a:rPr lang="en-US" sz="700" u="sng" dirty="0">
                <a:solidFill>
                  <a:schemeClr val="bg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Specimen: </a:t>
            </a:r>
            <a:r>
              <a:rPr lang="en-US" sz="700" dirty="0">
                <a:solidFill>
                  <a:schemeClr val="bg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Mycobacterium tuberculosis </a:t>
            </a:r>
            <a:r>
              <a:rPr lang="en-US" sz="700" dirty="0" err="1">
                <a:solidFill>
                  <a:schemeClr val="bg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Ziehl-Neelsen</a:t>
            </a:r>
            <a:r>
              <a:rPr lang="en-US" sz="700" dirty="0">
                <a:solidFill>
                  <a:schemeClr val="bg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stain 02.jpg</a:t>
            </a:r>
            <a:r>
              <a:rPr lang="en-US" sz="700" u="sng" dirty="0">
                <a:solidFill>
                  <a:schemeClr val="bg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, Public Domain, </a:t>
            </a:r>
            <a:r>
              <a:rPr lang="en-US" sz="700" dirty="0">
                <a:solidFill>
                  <a:schemeClr val="bg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CDC/Dr. George P. Kubica - </a:t>
            </a:r>
            <a:r>
              <a:rPr lang="en-US" sz="700" dirty="0">
                <a:solidFill>
                  <a:schemeClr val="bg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phil.cdc.gov</a:t>
            </a:r>
            <a:r>
              <a:rPr lang="en-US" sz="700" dirty="0">
                <a:solidFill>
                  <a:schemeClr val="bg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 CDC-PHIL ID #5789</a:t>
            </a:r>
          </a:p>
          <a:p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96BF0D-575D-0845-8FC3-0E8B95CEB2CA}"/>
              </a:ext>
            </a:extLst>
          </p:cNvPr>
          <p:cNvSpPr txBox="1"/>
          <p:nvPr/>
        </p:nvSpPr>
        <p:spPr>
          <a:xfrm>
            <a:off x="228600" y="6504800"/>
            <a:ext cx="4720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30000"/>
              </a:spcBef>
              <a:defRPr/>
            </a:pPr>
            <a:r>
              <a:rPr lang="en-US" altLang="en-US" sz="700" dirty="0">
                <a:solidFill>
                  <a:schemeClr val="bg1"/>
                </a:solidFill>
              </a:rPr>
              <a:t>Staining procedure: </a:t>
            </a:r>
            <a:r>
              <a:rPr lang="en-US" sz="700" dirty="0" err="1">
                <a:solidFill>
                  <a:schemeClr val="bg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File:Acid</a:t>
            </a:r>
            <a:r>
              <a:rPr lang="en-US" sz="700" dirty="0">
                <a:solidFill>
                  <a:schemeClr val="bg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Fast </a:t>
            </a:r>
            <a:r>
              <a:rPr lang="en-US" sz="700" dirty="0" err="1">
                <a:solidFill>
                  <a:schemeClr val="bg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Stain.pdf</a:t>
            </a:r>
            <a:r>
              <a:rPr lang="en-US" sz="700" dirty="0">
                <a:solidFill>
                  <a:schemeClr val="bg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, </a:t>
            </a:r>
            <a:r>
              <a:rPr lang="en-US" sz="700" u="sng" dirty="0">
                <a:solidFill>
                  <a:schemeClr val="bg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  <a:hlinkClick r:id="rId7" tooltip="User:Grayelizabeth17 (page does not exis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Elizabeth Gray</a:t>
            </a:r>
            <a:r>
              <a:rPr lang="en-US" sz="700" u="sng" dirty="0">
                <a:solidFill>
                  <a:schemeClr val="bg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, </a:t>
            </a:r>
            <a:r>
              <a:rPr lang="en-US" sz="700" dirty="0">
                <a:solidFill>
                  <a:schemeClr val="bg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 </a:t>
            </a:r>
            <a:r>
              <a:rPr lang="en-US" sz="700" dirty="0">
                <a:solidFill>
                  <a:schemeClr val="bg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  <a:hlinkClick r:id="rId8" tooltip="w:en:Creative Common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</a:t>
            </a:r>
            <a:r>
              <a:rPr lang="en-US" sz="700" dirty="0">
                <a:solidFill>
                  <a:schemeClr val="bg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 </a:t>
            </a:r>
            <a:r>
              <a:rPr lang="en-US" sz="700" u="sng" dirty="0">
                <a:solidFill>
                  <a:schemeClr val="bg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Attribution-Share Alike 4.0 International</a:t>
            </a:r>
            <a:endParaRPr lang="en-US" sz="700" u="sng" dirty="0">
              <a:solidFill>
                <a:schemeClr val="bg1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90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F7713C3B-6990-9341-AAF0-7E97865A7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05000"/>
          </a:xfrm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spore stain is used to detect endospores in species of Bacillus and Clostridium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6105FB4D-6AE8-5449-9FC0-243131CCE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85" y="3124200"/>
            <a:ext cx="6344154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d stained cells with green stained endospores">
            <a:extLst>
              <a:ext uri="{FF2B5EF4-FFF2-40B4-BE49-F238E27FC236}">
                <a16:creationId xmlns:a16="http://schemas.microsoft.com/office/drawing/2014/main" id="{CB151A7F-CDE4-5E44-AC47-9ACE0EA24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4515386" cy="195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96C3BB-81C7-C64B-8B96-12C938BD9BB6}"/>
              </a:ext>
            </a:extLst>
          </p:cNvPr>
          <p:cNvSpPr txBox="1"/>
          <p:nvPr/>
        </p:nvSpPr>
        <p:spPr>
          <a:xfrm>
            <a:off x="6477000" y="6119336"/>
            <a:ext cx="25945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700" dirty="0">
                <a:solidFill>
                  <a:schemeClr val="bg1"/>
                </a:solidFill>
              </a:rPr>
              <a:t>https://</a:t>
            </a:r>
            <a:r>
              <a:rPr lang="en-US" altLang="en-US" sz="700" dirty="0" err="1">
                <a:solidFill>
                  <a:schemeClr val="bg1"/>
                </a:solidFill>
              </a:rPr>
              <a:t>bio.libretexts.org</a:t>
            </a:r>
            <a:r>
              <a:rPr lang="en-US" altLang="en-US" sz="700" dirty="0">
                <a:solidFill>
                  <a:schemeClr val="bg1"/>
                </a:solidFill>
              </a:rPr>
              <a:t>/</a:t>
            </a:r>
            <a:r>
              <a:rPr lang="en-US" altLang="en-US" sz="700" dirty="0" err="1">
                <a:solidFill>
                  <a:schemeClr val="bg1"/>
                </a:solidFill>
              </a:rPr>
              <a:t>Learning_Objects</a:t>
            </a:r>
            <a:r>
              <a:rPr lang="en-US" altLang="en-US" sz="700" dirty="0">
                <a:solidFill>
                  <a:schemeClr val="bg1"/>
                </a:solidFill>
              </a:rPr>
              <a:t>/</a:t>
            </a:r>
            <a:r>
              <a:rPr lang="en-US" altLang="en-US" sz="700" dirty="0" err="1">
                <a:solidFill>
                  <a:schemeClr val="bg1"/>
                </a:solidFill>
              </a:rPr>
              <a:t>Laboratory_Experiments</a:t>
            </a:r>
            <a:r>
              <a:rPr lang="en-US" altLang="en-US" sz="700" dirty="0">
                <a:solidFill>
                  <a:schemeClr val="bg1"/>
                </a:solidFill>
              </a:rPr>
              <a:t>/</a:t>
            </a:r>
            <a:r>
              <a:rPr lang="en-US" altLang="en-US" sz="700" dirty="0" err="1">
                <a:solidFill>
                  <a:schemeClr val="bg1"/>
                </a:solidFill>
              </a:rPr>
              <a:t>Microbiology_Labs</a:t>
            </a:r>
            <a:r>
              <a:rPr lang="en-US" altLang="en-US" sz="700" dirty="0">
                <a:solidFill>
                  <a:schemeClr val="bg1"/>
                </a:solidFill>
              </a:rPr>
              <a:t>/Book%3A_General_Microbiology_Lab_Manual_(</a:t>
            </a:r>
            <a:r>
              <a:rPr lang="en-US" altLang="en-US" sz="700" dirty="0" err="1">
                <a:solidFill>
                  <a:schemeClr val="bg1"/>
                </a:solidFill>
              </a:rPr>
              <a:t>Pakpour_and_Horgan</a:t>
            </a:r>
            <a:r>
              <a:rPr lang="en-US" altLang="en-US" sz="700" dirty="0">
                <a:solidFill>
                  <a:schemeClr val="bg1"/>
                </a:solidFill>
              </a:rPr>
              <a:t>)/Lab_04%3A_Acid-Fast_Spores_and_Capsule_Stains</a:t>
            </a:r>
          </a:p>
          <a:p>
            <a:r>
              <a:rPr lang="en-US" sz="700" dirty="0" err="1">
                <a:solidFill>
                  <a:schemeClr val="bg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LibreTexts</a:t>
            </a:r>
            <a:r>
              <a:rPr lang="en-US" sz="700" dirty="0">
                <a:solidFill>
                  <a:schemeClr val="bg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content is licensed by </a:t>
            </a:r>
            <a:r>
              <a:rPr lang="en-US" sz="700" dirty="0">
                <a:solidFill>
                  <a:schemeClr val="bg1"/>
                </a:solidFill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BY-NC-SA 3.0</a:t>
            </a:r>
            <a:endParaRPr lang="en-US" altLang="en-US" sz="700" dirty="0">
              <a:solidFill>
                <a:schemeClr val="bg1"/>
              </a:solidFill>
            </a:endParaRPr>
          </a:p>
          <a:p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8FC26F-2DA3-B94D-A5B6-BCEA63B13F38}"/>
              </a:ext>
            </a:extLst>
          </p:cNvPr>
          <p:cNvSpPr txBox="1"/>
          <p:nvPr/>
        </p:nvSpPr>
        <p:spPr>
          <a:xfrm>
            <a:off x="6400800" y="3911291"/>
            <a:ext cx="24721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700" dirty="0">
                <a:solidFill>
                  <a:schemeClr val="bg1"/>
                </a:solidFill>
                <a:hlinkClick r:id="rId6"/>
              </a:rPr>
              <a:t>Image: Figure 2.38 </a:t>
            </a:r>
            <a:r>
              <a:rPr lang="en-US" sz="700" dirty="0">
                <a:solidFill>
                  <a:schemeClr val="bg1"/>
                </a:solidFill>
              </a:rPr>
              <a:t>OpenStax Microbiology/</a:t>
            </a:r>
            <a:r>
              <a:rPr lang="en-US" sz="7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6221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7856</TotalTime>
  <Words>542</Words>
  <Application>Microsoft Office PowerPoint</Application>
  <PresentationFormat>On-screen Show (4:3)</PresentationFormat>
  <Paragraphs>41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ＭＳ Ｐゴシック</vt:lpstr>
      <vt:lpstr>Arial</vt:lpstr>
      <vt:lpstr>Calibri</vt:lpstr>
      <vt:lpstr>Times New Roman</vt:lpstr>
      <vt:lpstr>Default Design</vt:lpstr>
      <vt:lpstr>Simple staining</vt:lpstr>
      <vt:lpstr>PowerPoint Presentation</vt:lpstr>
      <vt:lpstr>PowerPoint Presentation</vt:lpstr>
      <vt:lpstr>PowerPoint Presentation</vt:lpstr>
      <vt:lpstr>The acid-fast stain is used to stain species of Mycobacterium </vt:lpstr>
      <vt:lpstr>The spore stain is used to detect endospores in species of Bacillus and Clostridium</vt:lpstr>
    </vt:vector>
  </TitlesOfParts>
  <Company>Jones &amp; Bartlett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 Microbiology</dc:title>
  <dc:creator>J&amp;B</dc:creator>
  <cp:lastModifiedBy>Dr. Lisa Mims-Devezi</cp:lastModifiedBy>
  <cp:revision>286</cp:revision>
  <dcterms:created xsi:type="dcterms:W3CDTF">2012-05-22T17:15:29Z</dcterms:created>
  <dcterms:modified xsi:type="dcterms:W3CDTF">2025-12-23T07:04:48Z</dcterms:modified>
</cp:coreProperties>
</file>