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679" autoAdjust="0"/>
  </p:normalViewPr>
  <p:slideViewPr>
    <p:cSldViewPr snapToGrid="0">
      <p:cViewPr varScale="1">
        <p:scale>
          <a:sx n="105" d="100"/>
          <a:sy n="105" d="100"/>
        </p:scale>
        <p:origin x="984" y="96"/>
      </p:cViewPr>
      <p:guideLst/>
    </p:cSldViewPr>
  </p:slideViewPr>
  <p:outlineViewPr>
    <p:cViewPr>
      <p:scale>
        <a:sx n="33" d="100"/>
        <a:sy n="33" d="100"/>
      </p:scale>
      <p:origin x="0" y="-28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elia Brister" userId="8edb2d25-f1f1-4c32-97a1-e9e53497baa7" providerId="ADAL" clId="{F1BBE678-BADE-4C94-A12B-F280D8392FA4}"/>
    <pc:docChg chg="delSld">
      <pc:chgData name="Amelia Brister" userId="8edb2d25-f1f1-4c32-97a1-e9e53497baa7" providerId="ADAL" clId="{F1BBE678-BADE-4C94-A12B-F280D8392FA4}" dt="2026-01-20T13:58:23.898" v="0" actId="47"/>
      <pc:docMkLst>
        <pc:docMk/>
      </pc:docMkLst>
      <pc:sldChg chg="del">
        <pc:chgData name="Amelia Brister" userId="8edb2d25-f1f1-4c32-97a1-e9e53497baa7" providerId="ADAL" clId="{F1BBE678-BADE-4C94-A12B-F280D8392FA4}" dt="2026-01-20T13:58:23.898" v="0" actId="47"/>
        <pc:sldMkLst>
          <pc:docMk/>
          <pc:sldMk cId="702520087" sldId="267"/>
        </pc:sldMkLst>
      </pc:sldChg>
      <pc:sldMasterChg chg="delSldLayout">
        <pc:chgData name="Amelia Brister" userId="8edb2d25-f1f1-4c32-97a1-e9e53497baa7" providerId="ADAL" clId="{F1BBE678-BADE-4C94-A12B-F280D8392FA4}" dt="2026-01-20T13:58:23.898" v="0" actId="47"/>
        <pc:sldMasterMkLst>
          <pc:docMk/>
          <pc:sldMasterMk cId="0" sldId="2147483660"/>
        </pc:sldMasterMkLst>
        <pc:sldLayoutChg chg="del">
          <pc:chgData name="Amelia Brister" userId="8edb2d25-f1f1-4c32-97a1-e9e53497baa7" providerId="ADAL" clId="{F1BBE678-BADE-4C94-A12B-F280D8392FA4}" dt="2026-01-20T13:58:23.898" v="0" actId="47"/>
          <pc:sldLayoutMkLst>
            <pc:docMk/>
            <pc:sldMasterMk cId="0" sldId="2147483660"/>
            <pc:sldLayoutMk cId="0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19200" y="2362200"/>
            <a:ext cx="70866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219200" y="4060825"/>
            <a:ext cx="708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0F4D2F"/>
              </a:buClr>
              <a:buSzPts val="3200"/>
              <a:buFont typeface="Lucida Sans"/>
              <a:buNone/>
              <a:defRPr sz="3200" b="0" i="0" u="none" strike="noStrike" cap="none">
                <a:solidFill>
                  <a:srgbClr val="0F4D2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 rot="5400000">
            <a:off x="2095500" y="-38100"/>
            <a:ext cx="49530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0B3B24"/>
              </a:gs>
              <a:gs pos="100000">
                <a:srgbClr val="479B5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1" descr="b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5800" y="381000"/>
            <a:ext cx="8839200" cy="883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1" descr="b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5800" y="381000"/>
            <a:ext cx="8839200" cy="8839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/>
          <p:nvPr/>
        </p:nvSpPr>
        <p:spPr>
          <a:xfrm>
            <a:off x="0" y="3984625"/>
            <a:ext cx="9144000" cy="1295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/>
          <p:nvPr/>
        </p:nvSpPr>
        <p:spPr>
          <a:xfrm>
            <a:off x="0" y="0"/>
            <a:ext cx="9144000" cy="228600"/>
          </a:xfrm>
          <a:prstGeom prst="rect">
            <a:avLst/>
          </a:prstGeom>
          <a:gradFill>
            <a:gsLst>
              <a:gs pos="0">
                <a:srgbClr val="0F4D2F"/>
              </a:gs>
              <a:gs pos="100000">
                <a:srgbClr val="44945B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rgbClr val="0F4D2F"/>
              </a:gs>
              <a:gs pos="100000">
                <a:srgbClr val="44945B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219200" y="2362200"/>
            <a:ext cx="70866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ucida Sans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LESSON 13.2</a:t>
            </a:r>
            <a:endParaRPr dirty="0"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219200" y="4060825"/>
            <a:ext cx="708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4D2F"/>
              </a:buClr>
              <a:buSzPts val="3200"/>
              <a:buFont typeface="Lucida Sans"/>
              <a:buNone/>
            </a:pPr>
            <a:r>
              <a:rPr lang="en-US" sz="3200" b="0" i="0" u="none" strike="noStrike" cap="none">
                <a:solidFill>
                  <a:srgbClr val="0F4D2F"/>
                </a:solidFill>
                <a:latin typeface="Lucida Sans"/>
                <a:ea typeface="Lucida Sans"/>
                <a:cs typeface="Lucida Sans"/>
                <a:sym typeface="Lucida Sans"/>
              </a:rPr>
              <a:t>Pregnancy: Weight Gain and Nutrient Needs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General recommendations</a:t>
            </a:r>
            <a:endParaRPr/>
          </a:p>
        </p:txBody>
      </p:sp>
      <p:sp>
        <p:nvSpPr>
          <p:cNvPr id="114" name="Google Shape;114;p23"/>
          <p:cNvSpPr txBox="1">
            <a:spLocks noGrp="1"/>
          </p:cNvSpPr>
          <p:nvPr>
            <p:ph type="body" idx="1"/>
          </p:nvPr>
        </p:nvSpPr>
        <p:spPr>
          <a:xfrm>
            <a:off x="762000" y="1600200"/>
            <a:ext cx="79248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Choose nutrient dense foods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Drink lots of fluids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Indulge cravings within reason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Impact of Malnutrition</a:t>
            </a:r>
            <a:endParaRPr/>
          </a:p>
        </p:txBody>
      </p:sp>
      <p:sp>
        <p:nvSpPr>
          <p:cNvPr id="120" name="Google Shape;120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Compromised fetal growth and development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Later in life, child has higher risk of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Heart disease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Stroke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Obesity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Diabetes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U.S. Child Nutrition and Food Assistance Programs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Overview of USDA &amp; Food and Nutrition Service (FNS) Programs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 Meals and Dietary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Meal patterns consistent with the 2020–2025 Dietary Guidelines for Americans</a:t>
            </a:r>
          </a:p>
          <a:p>
            <a:r>
              <a:t>Supports science-based improvements in school meals</a:t>
            </a:r>
          </a:p>
          <a:p>
            <a:r>
              <a:t>Advances USDA’s commitment to nutrition security</a:t>
            </a:r>
          </a:p>
          <a:p>
            <a:r>
              <a:t>National School Lunch Program (NSLP)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WIC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USDA Special Supplemental Nutrition Program for Women, Infants, and Children</a:t>
            </a:r>
          </a:p>
          <a:p>
            <a:r>
              <a:t>Provides free, healthy foods such as fruits, vegetables, milk, eggs, and baby food</a:t>
            </a:r>
          </a:p>
          <a:p>
            <a:r>
              <a:t>Offers personalized nutrition education and breastfeeding support</a:t>
            </a:r>
          </a:p>
          <a:p>
            <a:r>
              <a:t>Connects participants to medical, dental, mental health, and community services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Supplemental Nutrition Assistance Program (SNAP)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Provides food benefits to low-income individuals and families</a:t>
            </a:r>
          </a:p>
          <a:p>
            <a:r>
              <a:t>Helps supplement grocery budgets</a:t>
            </a:r>
          </a:p>
          <a:p>
            <a:r>
              <a:t>Improves access to nutritious foods</a:t>
            </a:r>
          </a:p>
          <a:p>
            <a:r>
              <a:t>Supports overall health and well-being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Meals for Schools and Childcare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Federal programs that ensure access to nutritious meals</a:t>
            </a:r>
          </a:p>
          <a:p>
            <a:r>
              <a:t>Support children in schools and childcare settings</a:t>
            </a:r>
          </a:p>
          <a:p>
            <a:r>
              <a:t>Administered by USDA Food and Nutrition Service</a:t>
            </a:r>
          </a:p>
          <a:p>
            <a:r>
              <a:t>Implemented by states and local agencies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School Breakfast Program (SBP)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Provides reimbursement for nonprofit breakfast programs</a:t>
            </a:r>
          </a:p>
          <a:p>
            <a:r>
              <a:t>Operates in schools and residential childcare institutions</a:t>
            </a:r>
          </a:p>
          <a:p>
            <a:r>
              <a:t>Administered federally by FNS and at the state level by education agencies</a:t>
            </a:r>
          </a:p>
          <a:p>
            <a:r>
              <a:t>Improves student readiness and academic performance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Child and Adult Care Food Program (CACFP)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Provides reimbursements for nutritious meals and snacks</a:t>
            </a:r>
          </a:p>
          <a:p>
            <a:r>
              <a:t>Serves children and adults in childcare and adult day care centers</a:t>
            </a:r>
          </a:p>
          <a:p>
            <a:r>
              <a:t>Includes afterschool programs and emergency shelters</a:t>
            </a:r>
          </a:p>
          <a:p>
            <a:r>
              <a:t>Promotes healthy growth, development, and wellness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Patrick Leahy Farm to School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Connects schools with local farmers</a:t>
            </a:r>
          </a:p>
          <a:p>
            <a:r>
              <a:t>Incorporates local foods into child nutrition programs</a:t>
            </a:r>
          </a:p>
          <a:p>
            <a:r>
              <a:t>Supports tribal food sovereignty</a:t>
            </a:r>
          </a:p>
          <a:p>
            <a:r>
              <a:t>Encourages traditional foodways in meal programs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Pregnancy Weight Gain</a:t>
            </a: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4294967295"/>
          </p:nvPr>
        </p:nvSpPr>
        <p:spPr>
          <a:xfrm>
            <a:off x="0" y="914400"/>
            <a:ext cx="41148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successful pregnancy will result in weight gain</a:t>
            </a:r>
            <a:endParaRPr/>
          </a:p>
          <a:p>
            <a:pPr marL="342900" marR="0" lvl="0" indent="-152400" algn="l" rtl="0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figure shows distribution of weight gain for a woman who was a healthy weight prior to pregnancy</a:t>
            </a:r>
            <a:endParaRPr/>
          </a:p>
        </p:txBody>
      </p:sp>
      <p:pic>
        <p:nvPicPr>
          <p:cNvPr id="64" name="Google Shape;64;p15" descr="This figure shows distribution of weight gain for a woman who was a healthy weight prior to pregnancy. Maternal fat (2 lbs), extracellular fluid (4 lbs), breast tissue (2 lbs), maternal blood (3-4 lbs), uterus (2 lbs), placenta (1-2 lbs), amniotic fluid (2 lbs), fetus (7-8 lbs), with total weight of 25-35 lbs." title="Pregnancy Weight Gai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34100" y="547475"/>
            <a:ext cx="3334575" cy="573774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5" descr="A successful pregnancy results to a total of 25-35 pounds of weight gain"/>
          <p:cNvSpPr/>
          <p:nvPr/>
        </p:nvSpPr>
        <p:spPr>
          <a:xfrm>
            <a:off x="4775625" y="461025"/>
            <a:ext cx="3169800" cy="7203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Milk Program (SMP)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Provides milk to children in schools and childcare institutions</a:t>
            </a:r>
          </a:p>
          <a:p>
            <a:r>
              <a:t>Serves sites not participating in other federal meal programs</a:t>
            </a:r>
          </a:p>
          <a:p>
            <a:r>
              <a:t>Reimburses schools for milk served</a:t>
            </a:r>
          </a:p>
          <a:p>
            <a:r>
              <a:t>Supports half-day pre-kindergarten and kindergarten programs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Food Insecurity and Program Participation (2023)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58% of food-insecure households received assistance from at least one major federal program</a:t>
            </a:r>
          </a:p>
          <a:p>
            <a:r>
              <a:t>42% participated in SNAP</a:t>
            </a:r>
          </a:p>
          <a:p>
            <a:r>
              <a:t>Children in 28.9% of food-insecure households received free or reduced-price school lunches</a:t>
            </a:r>
          </a:p>
          <a:p>
            <a:r>
              <a:t>7.0% of food-insecure households received WIC benefits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Households With Very Low Food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55.8% participated in at least one major federal food assistance program</a:t>
            </a:r>
          </a:p>
          <a:p>
            <a:r>
              <a:t>SNAP had the highest participation rate (43.5%)</a:t>
            </a:r>
          </a:p>
          <a:p>
            <a:r>
              <a:t>Federal nutrition programs play a critical role in reducing food insecurity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94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appropriate weight gain?</a:t>
            </a:r>
            <a:endParaRPr/>
          </a:p>
        </p:txBody>
      </p:sp>
      <p:pic>
        <p:nvPicPr>
          <p:cNvPr id="71" name="Google Shape;71;p16" descr="If one is underweight before pregnancy, the recommended weight gain during pregnancy is 28-40 lbs. If one is a healthy weight before pregnancy, the recommended weight gain during pregnancy is 25-35 lbs. If one is overweight before pregnancy, the recommended weight gain during pregnancy is 15-25 lbs. If one is obese before pregnancy, the recommended weight gain during pregnancy is 11-20 lbs. " title="What is appropriate weight gain?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0975" y="1219200"/>
            <a:ext cx="6639649" cy="518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Nutrition for Mom</a:t>
            </a: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Overall goals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Adequate weight gain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Adequate nutrients for baby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Minimal toxins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Energy Needs</a:t>
            </a:r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762000" y="1676400"/>
            <a:ext cx="7772400" cy="4503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Trimester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Balanced and adequate diet during the first trimester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trimester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+ 340 kcal/day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trimester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+ 450 kcal/day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MAIN GOAL: Must have adequate weight gain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Nutrient Needs</a:t>
            </a:r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Protein RDA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1.1 g/kg or + 25 g/day during the second half of pregnancy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C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Carbohydrate RDA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+ 45 g/day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Omega-3 and Omega-6 fatty acids needed for fetal development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Nutrient Needs </a:t>
            </a:r>
            <a:endParaRPr dirty="0"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1"/>
          </p:nvPr>
        </p:nvSpPr>
        <p:spPr>
          <a:xfrm>
            <a:off x="533400" y="1447800"/>
            <a:ext cx="5181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Many micronutrients increase during pregnancy</a:t>
            </a:r>
            <a:endParaRPr/>
          </a:p>
          <a:p>
            <a:pPr marL="342900" marR="0" lvl="0" indent="-165100" algn="l" rtl="0">
              <a:lnSpc>
                <a:spcPct val="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prenatal supplement is recommended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Specially formulated for pregnancy</a:t>
            </a:r>
            <a:endParaRPr/>
          </a:p>
        </p:txBody>
      </p:sp>
      <p:pic>
        <p:nvPicPr>
          <p:cNvPr id="96" name="Google Shape;96;p20" descr="Image of prenatal vitamins" title="Nutrient Need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43600" y="1643062"/>
            <a:ext cx="2774950" cy="3462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Potential toxins</a:t>
            </a:r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762000" y="1447800"/>
            <a:ext cx="79248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Caffeine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Mercury in fish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Tuna is ok!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swordfish, shark, king mackerel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Cigarette smoke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Linked with SIDS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Foodborne illness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Alcohol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Vegetarian and Pregnant</a:t>
            </a:r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Lacto-ovo or lacto-vegetarian women can usually meet nutritional needs</a:t>
            </a:r>
            <a:endParaRPr/>
          </a:p>
          <a:p>
            <a:pPr marL="342900" marR="0" lvl="0" indent="-139700" algn="l" rtl="0">
              <a:lnSpc>
                <a:spcPct val="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Vegan must plan diet carefully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Requires sufficient protein; vitamins D, B-6, B-12; iron, calcium, and zinc</a:t>
            </a:r>
            <a:endParaRPr/>
          </a:p>
          <a:p>
            <a:pPr marL="742950" marR="0" lvl="1" indent="-107950" algn="l" rtl="0">
              <a:lnSpc>
                <a:spcPct val="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Prenatal supplements usually necessary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plate-Slides-FSHN185-v11">
  <a:themeElements>
    <a:clrScheme name="Template-Slides-FSHN185-v1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plate-Slides-FSHN185-v11">
  <a:themeElements>
    <a:clrScheme name="Template-Slides-FSHN185-v1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642</Words>
  <Application>Microsoft Office PowerPoint</Application>
  <PresentationFormat>On-screen Show (4:3)</PresentationFormat>
  <Paragraphs>112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Lucida Sans</vt:lpstr>
      <vt:lpstr>1_Template-Slides-FSHN185-v11</vt:lpstr>
      <vt:lpstr>Template-Slides-FSHN185-v11</vt:lpstr>
      <vt:lpstr>LESSON 13.2</vt:lpstr>
      <vt:lpstr>Pregnancy Weight Gain</vt:lpstr>
      <vt:lpstr>What is appropriate weight gain?</vt:lpstr>
      <vt:lpstr>Nutrition for Mom</vt:lpstr>
      <vt:lpstr>Energy Needs</vt:lpstr>
      <vt:lpstr>Nutrient Needs</vt:lpstr>
      <vt:lpstr>Nutrient Needs </vt:lpstr>
      <vt:lpstr>Potential toxins</vt:lpstr>
      <vt:lpstr>Vegetarian and Pregnant</vt:lpstr>
      <vt:lpstr>General recommendations</vt:lpstr>
      <vt:lpstr>Impact of Malnutrition</vt:lpstr>
      <vt:lpstr>U.S. Child Nutrition and Food Assistance Programs</vt:lpstr>
      <vt:lpstr>School Meals and Dietary Guidelines</vt:lpstr>
      <vt:lpstr>WIC Program</vt:lpstr>
      <vt:lpstr>Supplemental Nutrition Assistance Program (SNAP)</vt:lpstr>
      <vt:lpstr>Meals for Schools and Childcare</vt:lpstr>
      <vt:lpstr>School Breakfast Program (SBP)</vt:lpstr>
      <vt:lpstr>Child and Adult Care Food Program (CACFP)</vt:lpstr>
      <vt:lpstr>Patrick Leahy Farm to School Program</vt:lpstr>
      <vt:lpstr>Special Milk Program (SMP)</vt:lpstr>
      <vt:lpstr>Food Insecurity and Program Participation (2023)</vt:lpstr>
      <vt:lpstr>Households With Very Low Food Security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13.2</dc:title>
  <dc:creator>Skylar</dc:creator>
  <cp:lastModifiedBy>Amelia Brister</cp:lastModifiedBy>
  <cp:revision>3</cp:revision>
  <dcterms:modified xsi:type="dcterms:W3CDTF">2026-01-20T13:58:28Z</dcterms:modified>
</cp:coreProperties>
</file>