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AA9663-B937-4D54-9D20-9815C909A294}" v="6" dt="2026-01-20T18:31:56.785"/>
  </p1510:revLst>
</p1510:revInfo>
</file>

<file path=ppt/tableStyles.xml><?xml version="1.0" encoding="utf-8"?>
<a:tblStyleLst xmlns:a="http://schemas.openxmlformats.org/drawingml/2006/main" def="{591457F9-2BC5-4BBC-BE5A-E212DBF694CD}">
  <a:tblStyle styleId="{591457F9-2BC5-4BBC-BE5A-E212DBF694C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3F9FA"/>
          </a:solidFill>
        </a:fill>
      </a:tcStyle>
    </a:wholeTbl>
    <a:band1H>
      <a:tcTxStyle/>
      <a:tcStyle>
        <a:tcBdr/>
        <a:fill>
          <a:solidFill>
            <a:srgbClr val="E7F3F4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7F3F4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0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elia Brister" userId="8edb2d25-f1f1-4c32-97a1-e9e53497baa7" providerId="ADAL" clId="{F1BBE678-BADE-4C94-A12B-F280D8392FA4}"/>
    <pc:docChg chg="custSel modSld">
      <pc:chgData name="Amelia Brister" userId="8edb2d25-f1f1-4c32-97a1-e9e53497baa7" providerId="ADAL" clId="{F1BBE678-BADE-4C94-A12B-F280D8392FA4}" dt="2026-01-20T18:34:26.723" v="61" actId="6549"/>
      <pc:docMkLst>
        <pc:docMk/>
      </pc:docMkLst>
      <pc:sldChg chg="addSp delSp modSp mod modClrScheme chgLayout">
        <pc:chgData name="Amelia Brister" userId="8edb2d25-f1f1-4c32-97a1-e9e53497baa7" providerId="ADAL" clId="{F1BBE678-BADE-4C94-A12B-F280D8392FA4}" dt="2026-01-20T18:34:26.723" v="61" actId="6549"/>
        <pc:sldMkLst>
          <pc:docMk/>
          <pc:sldMk cId="0" sldId="258"/>
        </pc:sldMkLst>
        <pc:spChg chg="add del mod ord">
          <ac:chgData name="Amelia Brister" userId="8edb2d25-f1f1-4c32-97a1-e9e53497baa7" providerId="ADAL" clId="{F1BBE678-BADE-4C94-A12B-F280D8392FA4}" dt="2026-01-20T18:34:00.945" v="56" actId="478"/>
          <ac:spMkLst>
            <pc:docMk/>
            <pc:sldMk cId="0" sldId="258"/>
            <ac:spMk id="2" creationId="{B15BA909-95EA-97CD-A775-563D6DBCDFD6}"/>
          </ac:spMkLst>
        </pc:spChg>
        <pc:spChg chg="add mod ord">
          <ac:chgData name="Amelia Brister" userId="8edb2d25-f1f1-4c32-97a1-e9e53497baa7" providerId="ADAL" clId="{F1BBE678-BADE-4C94-A12B-F280D8392FA4}" dt="2026-01-20T18:32:54.367" v="54" actId="1076"/>
          <ac:spMkLst>
            <pc:docMk/>
            <pc:sldMk cId="0" sldId="258"/>
            <ac:spMk id="4" creationId="{0B91FE5F-18E6-6D26-D327-DB8DBAD035AE}"/>
          </ac:spMkLst>
        </pc:spChg>
        <pc:spChg chg="add mod ord">
          <ac:chgData name="Amelia Brister" userId="8edb2d25-f1f1-4c32-97a1-e9e53497baa7" providerId="ADAL" clId="{F1BBE678-BADE-4C94-A12B-F280D8392FA4}" dt="2026-01-20T18:32:46.015" v="52" actId="1076"/>
          <ac:spMkLst>
            <pc:docMk/>
            <pc:sldMk cId="0" sldId="258"/>
            <ac:spMk id="5" creationId="{AA7EE0C3-DAFD-7BDE-D48F-DB6801E81E35}"/>
          </ac:spMkLst>
        </pc:spChg>
        <pc:spChg chg="add mod ord">
          <ac:chgData name="Amelia Brister" userId="8edb2d25-f1f1-4c32-97a1-e9e53497baa7" providerId="ADAL" clId="{F1BBE678-BADE-4C94-A12B-F280D8392FA4}" dt="2026-01-20T18:34:26.723" v="61" actId="6549"/>
          <ac:spMkLst>
            <pc:docMk/>
            <pc:sldMk cId="0" sldId="258"/>
            <ac:spMk id="6" creationId="{C8162E06-69D4-97C2-BFD3-67A238FFBDD0}"/>
          </ac:spMkLst>
        </pc:spChg>
        <pc:spChg chg="add mod ord">
          <ac:chgData name="Amelia Brister" userId="8edb2d25-f1f1-4c32-97a1-e9e53497baa7" providerId="ADAL" clId="{F1BBE678-BADE-4C94-A12B-F280D8392FA4}" dt="2026-01-20T18:33:57.724" v="55" actId="13244"/>
          <ac:spMkLst>
            <pc:docMk/>
            <pc:sldMk cId="0" sldId="258"/>
            <ac:spMk id="7" creationId="{9D757819-DC32-40CC-6603-5D5F2C2CDDE0}"/>
          </ac:spMkLst>
        </pc:spChg>
        <pc:spChg chg="add del mod">
          <ac:chgData name="Amelia Brister" userId="8edb2d25-f1f1-4c32-97a1-e9e53497baa7" providerId="ADAL" clId="{F1BBE678-BADE-4C94-A12B-F280D8392FA4}" dt="2026-01-20T18:34:06.389" v="57" actId="478"/>
          <ac:spMkLst>
            <pc:docMk/>
            <pc:sldMk cId="0" sldId="258"/>
            <ac:spMk id="9" creationId="{83B2A638-C03A-F114-E47B-52C301E0FE8D}"/>
          </ac:spMkLst>
        </pc:spChg>
        <pc:spChg chg="mod ord">
          <ac:chgData name="Amelia Brister" userId="8edb2d25-f1f1-4c32-97a1-e9e53497baa7" providerId="ADAL" clId="{F1BBE678-BADE-4C94-A12B-F280D8392FA4}" dt="2026-01-20T18:30:39.792" v="27" actId="700"/>
          <ac:spMkLst>
            <pc:docMk/>
            <pc:sldMk cId="0" sldId="258"/>
            <ac:spMk id="66" creationId="{00000000-0000-0000-0000-000000000000}"/>
          </ac:spMkLst>
        </pc:spChg>
        <pc:graphicFrameChg chg="add del mod">
          <ac:chgData name="Amelia Brister" userId="8edb2d25-f1f1-4c32-97a1-e9e53497baa7" providerId="ADAL" clId="{F1BBE678-BADE-4C94-A12B-F280D8392FA4}" dt="2026-01-20T18:29:02.645" v="3" actId="478"/>
          <ac:graphicFrameMkLst>
            <pc:docMk/>
            <pc:sldMk cId="0" sldId="258"/>
            <ac:graphicFrameMk id="3" creationId="{2E958F06-3575-B2C2-1810-0DCC401FDCE8}"/>
          </ac:graphicFrameMkLst>
        </pc:graphicFrameChg>
        <pc:graphicFrameChg chg="del">
          <ac:chgData name="Amelia Brister" userId="8edb2d25-f1f1-4c32-97a1-e9e53497baa7" providerId="ADAL" clId="{F1BBE678-BADE-4C94-A12B-F280D8392FA4}" dt="2026-01-20T18:28:40.036" v="0" actId="478"/>
          <ac:graphicFrameMkLst>
            <pc:docMk/>
            <pc:sldMk cId="0" sldId="258"/>
            <ac:graphicFrameMk id="67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B3B24"/>
              </a:gs>
              <a:gs pos="100000">
                <a:srgbClr val="479B5F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" descr="b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85800" y="381000"/>
            <a:ext cx="8839200" cy="883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b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85800" y="381000"/>
            <a:ext cx="8839200" cy="883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3984625"/>
            <a:ext cx="9144000" cy="1295400"/>
          </a:xfrm>
          <a:prstGeom prst="rect">
            <a:avLst/>
          </a:prstGeom>
          <a:solidFill>
            <a:srgbClr val="FFFFFF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219200" y="2362200"/>
            <a:ext cx="70866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19200" y="4060825"/>
            <a:ext cx="70866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0F4D2F"/>
              </a:buClr>
              <a:buSzPts val="3200"/>
              <a:buFont typeface="Lucida Sans"/>
              <a:buNone/>
              <a:defRPr sz="3200" b="0" i="0" u="none" strike="noStrike" cap="none">
                <a:solidFill>
                  <a:srgbClr val="0F4D2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title"/>
          </p:nvPr>
        </p:nvSpPr>
        <p:spPr>
          <a:xfrm rot="5400000">
            <a:off x="4518819" y="2385219"/>
            <a:ext cx="627856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1"/>
          </p:nvPr>
        </p:nvSpPr>
        <p:spPr>
          <a:xfrm rot="5400000">
            <a:off x="327819" y="404019"/>
            <a:ext cx="627856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 rot="5400000">
            <a:off x="2095500" y="-38100"/>
            <a:ext cx="49530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gradFill>
            <a:gsLst>
              <a:gs pos="0">
                <a:srgbClr val="0F4D2F"/>
              </a:gs>
              <a:gs pos="100000">
                <a:srgbClr val="44945B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gradFill>
            <a:gsLst>
              <a:gs pos="0">
                <a:srgbClr val="0F4D2F"/>
              </a:gs>
              <a:gs pos="100000">
                <a:srgbClr val="44945B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/>
          <p:cNvSpPr txBox="1">
            <a:spLocks noGrp="1"/>
          </p:cNvSpPr>
          <p:nvPr>
            <p:ph type="ctrTitle"/>
          </p:nvPr>
        </p:nvSpPr>
        <p:spPr>
          <a:xfrm>
            <a:off x="1219200" y="2362200"/>
            <a:ext cx="70866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Chapter 13.4</a:t>
            </a:r>
            <a:endParaRPr dirty="0"/>
          </a:p>
        </p:txBody>
      </p:sp>
      <p:sp>
        <p:nvSpPr>
          <p:cNvPr id="55" name="Subtitle 2"/>
          <p:cNvSpPr txBox="1">
            <a:spLocks noGrp="1"/>
          </p:cNvSpPr>
          <p:nvPr>
            <p:ph type="subTitle" idx="1"/>
          </p:nvPr>
        </p:nvSpPr>
        <p:spPr>
          <a:xfrm>
            <a:off x="1219200" y="4060825"/>
            <a:ext cx="70866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F4D2F"/>
              </a:buClr>
              <a:buSzPts val="3200"/>
              <a:buFont typeface="Lucida Sans"/>
              <a:buNone/>
            </a:pPr>
            <a:r>
              <a:rPr lang="en-US" sz="3200" b="0" i="0" u="none" strike="noStrike" cap="none" dirty="0">
                <a:solidFill>
                  <a:srgbClr val="0F4D2F"/>
                </a:solidFill>
                <a:latin typeface="Lucida Sans"/>
                <a:ea typeface="Lucida Sans"/>
                <a:cs typeface="Lucida Sans"/>
                <a:sym typeface="Lucida Sans"/>
              </a:rPr>
              <a:t>Lactation and Infant Nutrition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1"/>
          <p:cNvSpPr txBox="1">
            <a:spLocks noGrp="1"/>
          </p:cNvSpPr>
          <p:nvPr>
            <p:ph type="title"/>
          </p:nvPr>
        </p:nvSpPr>
        <p:spPr>
          <a:xfrm>
            <a:off x="1143000" y="533400"/>
            <a:ext cx="62611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Mom’s Menu Considerations</a:t>
            </a:r>
            <a:endParaRPr/>
          </a:p>
        </p:txBody>
      </p:sp>
      <p:sp>
        <p:nvSpPr>
          <p:cNvPr id="111" name="Text Placeholder 2"/>
          <p:cNvSpPr txBox="1">
            <a:spLocks noGrp="1"/>
          </p:cNvSpPr>
          <p:nvPr>
            <p:ph type="body" idx="1"/>
          </p:nvPr>
        </p:nvSpPr>
        <p:spPr>
          <a:xfrm>
            <a:off x="381000" y="1905000"/>
            <a:ext cx="83058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“When baby drinks, mom drinks”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least 3 servings milk/day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Watch substances secreted in the breast milk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Alcohol, caffeine, strong foods, peanuts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Smoking decreases milk production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Eat fish at least 1/ week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(Maybe add Fluoride, Vit. D and B12)</a:t>
            </a:r>
            <a:endParaRPr/>
          </a:p>
          <a:p>
            <a:pPr marL="342900" marR="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hidden="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Breast Milk</a:t>
            </a:r>
          </a:p>
        </p:txBody>
      </p:sp>
      <p:sp>
        <p:nvSpPr>
          <p:cNvPr id="116" name="Text Placeholder 2"/>
          <p:cNvSpPr txBox="1">
            <a:spLocks noGrp="1"/>
          </p:cNvSpPr>
          <p:nvPr>
            <p:ph type="body" idx="1"/>
          </p:nvPr>
        </p:nvSpPr>
        <p:spPr>
          <a:xfrm>
            <a:off x="533400" y="914400"/>
            <a:ext cx="8229600" cy="2545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there enough breast milk to supply the needs for twins or triplets?</a:t>
            </a:r>
            <a:endParaRPr dirty="0"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Char char="•"/>
            </a:pPr>
            <a:r>
              <a:rPr lang="en-US" sz="4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Usually supply = demand.</a:t>
            </a:r>
            <a:endParaRPr dirty="0"/>
          </a:p>
        </p:txBody>
      </p:sp>
      <p:pic>
        <p:nvPicPr>
          <p:cNvPr id="117" name="Picture 3" title="twins (two babies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800" y="3581400"/>
            <a:ext cx="3324225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le 1"/>
          <p:cNvSpPr txBox="1">
            <a:spLocks noGrp="1"/>
          </p:cNvSpPr>
          <p:nvPr>
            <p:ph type="title"/>
          </p:nvPr>
        </p:nvSpPr>
        <p:spPr>
          <a:xfrm>
            <a:off x="1143000" y="304800"/>
            <a:ext cx="7099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Benefits of Breastfeeding</a:t>
            </a:r>
            <a:endParaRPr/>
          </a:p>
        </p:txBody>
      </p:sp>
      <p:sp>
        <p:nvSpPr>
          <p:cNvPr id="12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“Perfect nutrition” tailored to meet baby’s nutrient needs exclusively.</a:t>
            </a:r>
            <a:endParaRPr dirty="0"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Lowers obesity risk</a:t>
            </a:r>
            <a:endParaRPr dirty="0"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Fewer infections</a:t>
            </a:r>
            <a:endParaRPr dirty="0"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Fresh, convenient and less expense</a:t>
            </a:r>
            <a:endParaRPr dirty="0"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Helps GI maturation</a:t>
            </a:r>
            <a:endParaRPr dirty="0"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Reduces some food allergies risks</a:t>
            </a:r>
            <a:endParaRPr dirty="0"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Better jaw and teeth development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Alternative options</a:t>
            </a:r>
            <a:endParaRPr/>
          </a:p>
        </p:txBody>
      </p:sp>
      <p:sp>
        <p:nvSpPr>
          <p:cNvPr id="129" name="Text Placeholder 2"/>
          <p:cNvSpPr txBox="1">
            <a:spLocks noGrp="1"/>
          </p:cNvSpPr>
          <p:nvPr>
            <p:ph type="body" idx="1"/>
          </p:nvPr>
        </p:nvSpPr>
        <p:spPr>
          <a:xfrm>
            <a:off x="779463" y="1600200"/>
            <a:ext cx="4033837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Breast milk can be pumped and stored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Infant formula- must be prepared and has no antibodies. 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NEVER 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cow’s milk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Pressure mother to breastfeed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PKU, HIV consider</a:t>
            </a:r>
            <a:endParaRPr dirty="0"/>
          </a:p>
        </p:txBody>
      </p:sp>
      <p:pic>
        <p:nvPicPr>
          <p:cNvPr id="131" name="Picture 3" title="A tool for pumping breast mil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5050" y="1397525"/>
            <a:ext cx="3266075" cy="4357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TextBox 4"/>
          <p:cNvSpPr txBox="1"/>
          <p:nvPr/>
        </p:nvSpPr>
        <p:spPr>
          <a:xfrm>
            <a:off x="3437883" y="6011936"/>
            <a:ext cx="55470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Source: https://commons.wikimedia.org/wiki/File:Manual_Breast_Pump_2005_SeanMcClean.jpg</a:t>
            </a:r>
            <a:endParaRPr sz="1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Breast milk vs Formula</a:t>
            </a:r>
            <a:endParaRPr/>
          </a:p>
        </p:txBody>
      </p:sp>
      <p:sp>
        <p:nvSpPr>
          <p:cNvPr id="137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Similar amounts of carbohydrate, protein, lipid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Breast milk contains low amounts of iron and zinc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However, these are both easily absorbed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Breast milk contains low amount of Vitamin D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Supplement recommended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Formula does not contain antibodies and other immune factors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Infant growth</a:t>
            </a:r>
            <a:endParaRPr/>
          </a:p>
        </p:txBody>
      </p:sp>
      <p:sp>
        <p:nvSpPr>
          <p:cNvPr id="14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4958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Weight gain</a:t>
            </a:r>
            <a:endParaRPr dirty="0"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Double by 4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</a:t>
            </a:r>
            <a:endParaRPr dirty="0"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Triple by 1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yr</a:t>
            </a:r>
            <a:endParaRPr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Length gain</a:t>
            </a:r>
            <a:endParaRPr dirty="0"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 50% by 1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yr</a:t>
            </a:r>
            <a:endParaRPr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Growth charts are </a:t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important and vary</a:t>
            </a:r>
            <a:endParaRPr dirty="0"/>
          </a:p>
        </p:txBody>
      </p:sp>
      <p:pic>
        <p:nvPicPr>
          <p:cNvPr id="144" name="Picture 3" title="A baby sitting on a weight measurement with two  infant growth chart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3000" y="2286000"/>
            <a:ext cx="3844925" cy="316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 hidden="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Growth Chart for Girls</a:t>
            </a:r>
          </a:p>
        </p:txBody>
      </p:sp>
      <p:pic>
        <p:nvPicPr>
          <p:cNvPr id="149" name="Picture 2" descr="Birth to 36 months:Girls&#10;Lenth-for-age and Weight-for-age pencentiles" title="Growth chart for girl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5725" y="371550"/>
            <a:ext cx="4725150" cy="611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hidden="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Growth Chart for Boys</a:t>
            </a:r>
          </a:p>
        </p:txBody>
      </p:sp>
      <p:pic>
        <p:nvPicPr>
          <p:cNvPr id="154" name="Picture 2" descr="Weight-for-age Boys&#10;Birth to 2 years (percentiles)" title="Growth chart for boys"/>
          <p:cNvPicPr preferRelativeResize="0"/>
          <p:nvPr/>
        </p:nvPicPr>
        <p:blipFill rotWithShape="1">
          <a:blip r:embed="rId3">
            <a:alphaModFix/>
          </a:blip>
          <a:srcRect l="22314" t="15112" r="16295" b="8148"/>
          <a:stretch/>
        </p:blipFill>
        <p:spPr>
          <a:xfrm>
            <a:off x="228600" y="706438"/>
            <a:ext cx="7162800" cy="546576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Text Placeholder 3"/>
          <p:cNvSpPr txBox="1"/>
          <p:nvPr/>
        </p:nvSpPr>
        <p:spPr>
          <a:xfrm>
            <a:off x="7399338" y="2146300"/>
            <a:ext cx="1592262" cy="258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 infant charts are </a:t>
            </a:r>
            <a:r>
              <a:rPr lang="en-US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GLOBALLY BASED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the growth of healthy breastfed infants from 6 countries</a:t>
            </a:r>
            <a:endParaRPr sz="18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 hidden="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Infants and Adults’ Total Calorie Requirements and Calories/kg body weight</a:t>
            </a:r>
          </a:p>
        </p:txBody>
      </p:sp>
      <p:sp>
        <p:nvSpPr>
          <p:cNvPr id="160" name="Text Placeholder 2"/>
          <p:cNvSpPr txBox="1">
            <a:spLocks noGrp="1"/>
          </p:cNvSpPr>
          <p:nvPr>
            <p:ph type="body" idx="1"/>
          </p:nvPr>
        </p:nvSpPr>
        <p:spPr>
          <a:xfrm>
            <a:off x="609600" y="3810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Infants require fewer total kcal than an adult, but when expressed as kcal/kg, infants require 4x’s as Calories/kg body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wmuch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dirty="0"/>
          </a:p>
        </p:txBody>
      </p:sp>
      <p:pic>
        <p:nvPicPr>
          <p:cNvPr id="161" name="Picture 3" title="Two column chart shows total calories requirements and calories/kg body weight for infant and adul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30275"/>
            <a:ext cx="8839200" cy="395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1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General nutrient needs:</a:t>
            </a:r>
            <a:b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Infant vs Adults</a:t>
            </a:r>
            <a:endParaRPr/>
          </a:p>
        </p:txBody>
      </p:sp>
      <p:pic>
        <p:nvPicPr>
          <p:cNvPr id="167" name="Picture 2" descr="Chart A shows infant calories distribution from human milk: 54% Fat, 40% carbohydrate, 6% Protein.&#10;&#10;Chart B shows recommended calorie distribution for adults: 20-35% Fat, 45-65% Carbohydrate, 10-35% Protein" title="One pie charts shows infant calories distribution from human milk and one pie chart shows  recommended calorie distribution for adult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762585"/>
            <a:ext cx="8534400" cy="4546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Breastfeeding</a:t>
            </a:r>
            <a:endParaRPr dirty="0"/>
          </a:p>
        </p:txBody>
      </p:sp>
      <p:sp>
        <p:nvSpPr>
          <p:cNvPr id="61" name="Text Placeholder 2"/>
          <p:cNvSpPr txBox="1">
            <a:spLocks noGrp="1"/>
          </p:cNvSpPr>
          <p:nvPr>
            <p:ph type="body" idx="1"/>
          </p:nvPr>
        </p:nvSpPr>
        <p:spPr>
          <a:xfrm>
            <a:off x="381000" y="1828800"/>
            <a:ext cx="8001000" cy="4317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Recommended for the </a:t>
            </a:r>
            <a:r>
              <a:rPr lang="en-US" sz="32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6 months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about 70% of all mothers nurse in the hospital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 of moms still breastfeeding decreases as infant gets older (20% at 6 mo.)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Breastfeeding data in Pacific is limited and varies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 infant’s diet</a:t>
            </a:r>
            <a:endParaRPr/>
          </a:p>
        </p:txBody>
      </p:sp>
      <p:sp>
        <p:nvSpPr>
          <p:cNvPr id="17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27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Breast milk or formula until 4-6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</a:t>
            </a:r>
            <a:endParaRPr dirty="0"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breast milk, need iron,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D, fluoride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</a:t>
            </a:r>
            <a:endParaRPr dirty="0"/>
          </a:p>
          <a:p>
            <a:pPr marL="742950" marR="0" lvl="1" indent="-107950" algn="l" rtl="0">
              <a:lnSpc>
                <a:spcPct val="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Solid food introduction depends on skills</a:t>
            </a:r>
            <a:endParaRPr dirty="0"/>
          </a:p>
        </p:txBody>
      </p:sp>
      <p:pic>
        <p:nvPicPr>
          <p:cNvPr id="174" name="Picture 3" title="An infant and a bottle of breast mil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3956050"/>
            <a:ext cx="1658938" cy="2487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Picture 4" title="A can of milk powder for infa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5800" y="3956050"/>
            <a:ext cx="1981200" cy="2265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Feeding skills</a:t>
            </a:r>
            <a:endParaRPr/>
          </a:p>
        </p:txBody>
      </p:sp>
      <p:sp>
        <p:nvSpPr>
          <p:cNvPr id="181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Chewing movements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Jaw, lips, tongue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“Pincer grasp”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Index finger and thumb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Visual coordination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hand-eye</a:t>
            </a:r>
            <a:endParaRPr/>
          </a:p>
          <a:p>
            <a:pPr marL="342900" marR="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Text Placeholder 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of these skills will be learned over the course of several months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Exact age varies depending on development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Eating with a spoon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Drinking with a cup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Eating small pieces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Food allergies</a:t>
            </a:r>
            <a:endParaRPr/>
          </a:p>
        </p:txBody>
      </p:sp>
      <p:sp>
        <p:nvSpPr>
          <p:cNvPr id="188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Infants are very sensitive</a:t>
            </a:r>
            <a:endParaRPr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Avoid</a:t>
            </a:r>
            <a:endParaRPr dirty="0"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Eggs</a:t>
            </a:r>
            <a:endParaRPr dirty="0"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Cow’s milk</a:t>
            </a:r>
            <a:endParaRPr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food?</a:t>
            </a:r>
            <a:endParaRPr dirty="0"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Rice cereal; low risk of allergy, well accepted by the baby</a:t>
            </a:r>
            <a:endParaRPr dirty="0"/>
          </a:p>
        </p:txBody>
      </p:sp>
      <p:pic>
        <p:nvPicPr>
          <p:cNvPr id="189" name="Picture 3" descr="Big eight allergens:&#10;1. Soy&#10;2. Eggs&#10;3. Milk&#10;4. Fish&#10;5. Wheat&#10;6. Shellfish&#10;7. Tree nuts&#10;8. Peanut" title="A diagram shows big eight allerge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1447800"/>
            <a:ext cx="2619375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  <a:endParaRPr/>
          </a:p>
        </p:txBody>
      </p:sp>
      <p:sp>
        <p:nvSpPr>
          <p:cNvPr id="20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Breastfeeding recommended way to feed baby for first 6 months</a:t>
            </a:r>
            <a:endParaRPr dirty="0"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Multiple benefits: contains antibodies</a:t>
            </a:r>
            <a:endParaRPr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Nutrient requirements for lactation related to energy, protein, omega-3 FAs, water</a:t>
            </a:r>
            <a:endParaRPr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Infant growth monitored by growth charts</a:t>
            </a:r>
            <a:endParaRPr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Feeding skills learned </a:t>
            </a:r>
            <a:endParaRPr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Selective with first foods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Breastfeeding in the Pacific</a:t>
            </a:r>
            <a:endParaRPr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D757819-DC32-40CC-6603-5D5F2C2CDDE0}"/>
              </a:ext>
            </a:extLst>
          </p:cNvPr>
          <p:cNvSpPr txBox="1">
            <a:spLocks/>
          </p:cNvSpPr>
          <p:nvPr/>
        </p:nvSpPr>
        <p:spPr>
          <a:xfrm>
            <a:off x="309563" y="1215232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400" indent="0"/>
            <a:r>
              <a:rPr lang="en-US" sz="1400" dirty="0"/>
              <a:t>Percent of infants never breastfed by country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1FE5F-18E6-6D26-D327-DB8DBAD035A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7200" y="1881029"/>
            <a:ext cx="4040188" cy="3951288"/>
          </a:xfrm>
        </p:spPr>
        <p:txBody>
          <a:bodyPr/>
          <a:lstStyle/>
          <a:p>
            <a:pPr marL="25400" indent="0">
              <a:buNone/>
            </a:pPr>
            <a:r>
              <a:rPr lang="en-US" sz="1200" dirty="0"/>
              <a:t>American Samoa – 20</a:t>
            </a:r>
          </a:p>
          <a:p>
            <a:pPr marL="25400" indent="0">
              <a:buNone/>
            </a:pPr>
            <a:r>
              <a:rPr lang="en-US" sz="1200" dirty="0"/>
              <a:t>Cook Islands – 5</a:t>
            </a:r>
          </a:p>
          <a:p>
            <a:pPr marL="25400" indent="0">
              <a:buNone/>
            </a:pPr>
            <a:r>
              <a:rPr lang="en-US" sz="1200" dirty="0"/>
              <a:t>Federated States of Micronesia – 5</a:t>
            </a:r>
          </a:p>
          <a:p>
            <a:pPr marL="25400" indent="0">
              <a:buNone/>
            </a:pPr>
            <a:r>
              <a:rPr lang="en-US" sz="1200" dirty="0"/>
              <a:t>Fiji – 22</a:t>
            </a:r>
          </a:p>
          <a:p>
            <a:pPr marL="25400" indent="0">
              <a:buNone/>
            </a:pPr>
            <a:r>
              <a:rPr lang="en-US" sz="1200" dirty="0"/>
              <a:t>Guam – 44</a:t>
            </a:r>
          </a:p>
          <a:p>
            <a:pPr marL="25400" indent="0">
              <a:buNone/>
            </a:pPr>
            <a:r>
              <a:rPr lang="en-US" sz="1200" dirty="0"/>
              <a:t>Kiribati – 0 #</a:t>
            </a:r>
          </a:p>
          <a:p>
            <a:pPr marL="25400" indent="0">
              <a:buNone/>
            </a:pPr>
            <a:r>
              <a:rPr lang="en-US" sz="1200" dirty="0"/>
              <a:t>Marshall Islands – 2</a:t>
            </a:r>
          </a:p>
          <a:p>
            <a:pPr marL="25400" indent="0">
              <a:buNone/>
            </a:pPr>
            <a:r>
              <a:rPr lang="en-US" sz="1200" dirty="0"/>
              <a:t>Northern Marianas – 10</a:t>
            </a:r>
          </a:p>
          <a:p>
            <a:pPr marL="25400" indent="0">
              <a:buNone/>
            </a:pPr>
            <a:r>
              <a:rPr lang="en-US" sz="1200" dirty="0"/>
              <a:t>Niue – 2</a:t>
            </a:r>
          </a:p>
          <a:p>
            <a:pPr marL="25400" indent="0">
              <a:buNone/>
            </a:pPr>
            <a:r>
              <a:rPr lang="en-US" sz="1200" dirty="0"/>
              <a:t>Palau – 5</a:t>
            </a:r>
          </a:p>
          <a:p>
            <a:pPr marL="25400" indent="0">
              <a:buNone/>
            </a:pPr>
            <a:r>
              <a:rPr lang="en-US" sz="1200" dirty="0"/>
              <a:t>Papua New Guinea – 0 #</a:t>
            </a:r>
          </a:p>
          <a:p>
            <a:pPr marL="25400" indent="0">
              <a:buNone/>
            </a:pPr>
            <a:r>
              <a:rPr lang="en-US" sz="1200" dirty="0" err="1"/>
              <a:t>Polynesie</a:t>
            </a:r>
            <a:r>
              <a:rPr lang="en-US" sz="1200" dirty="0"/>
              <a:t> France – 70</a:t>
            </a:r>
          </a:p>
          <a:p>
            <a:pPr marL="25400" indent="0">
              <a:buNone/>
            </a:pPr>
            <a:r>
              <a:rPr lang="en-US" sz="1200" dirty="0"/>
              <a:t>Solomon Islands – 0 #</a:t>
            </a:r>
          </a:p>
          <a:p>
            <a:pPr marL="25400" indent="0">
              <a:buNone/>
            </a:pPr>
            <a:r>
              <a:rPr lang="en-US" sz="1200" dirty="0"/>
              <a:t>Tokelau – 0 #</a:t>
            </a:r>
          </a:p>
          <a:p>
            <a:pPr marL="25400" indent="0">
              <a:buNone/>
            </a:pPr>
            <a:r>
              <a:rPr lang="en-US" sz="1200" dirty="0"/>
              <a:t>Tonga – 0 #</a:t>
            </a:r>
          </a:p>
          <a:p>
            <a:pPr marL="25400" indent="0">
              <a:buNone/>
            </a:pPr>
            <a:r>
              <a:rPr lang="en-US" sz="1200" dirty="0"/>
              <a:t>Tuvalu – 0 #</a:t>
            </a:r>
          </a:p>
          <a:p>
            <a:pPr marL="25400" indent="0">
              <a:buNone/>
            </a:pPr>
            <a:r>
              <a:rPr lang="en-US" sz="1200" dirty="0"/>
              <a:t>Vanuatu – 13</a:t>
            </a:r>
          </a:p>
          <a:p>
            <a:pPr marL="25400" indent="0">
              <a:buNone/>
            </a:pPr>
            <a:r>
              <a:rPr lang="en-US" sz="1200" dirty="0"/>
              <a:t>Western Samoa – 6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7EE0C3-DAFD-7BDE-D48F-DB6801E81E3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4645024" y="1215232"/>
            <a:ext cx="4041775" cy="639762"/>
          </a:xfrm>
        </p:spPr>
        <p:txBody>
          <a:bodyPr/>
          <a:lstStyle/>
          <a:p>
            <a:r>
              <a:rPr lang="en-US" sz="1400" dirty="0"/>
              <a:t>Notes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162E06-69D4-97C2-BFD3-67A238FFBDD0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4645024" y="1854994"/>
            <a:ext cx="4041775" cy="3951288"/>
          </a:xfrm>
        </p:spPr>
        <p:txBody>
          <a:bodyPr/>
          <a:lstStyle/>
          <a:p>
            <a:pPr marL="25400" indent="0">
              <a:buNone/>
            </a:pPr>
            <a:r>
              <a:rPr lang="en-US" sz="1200" dirty="0"/>
              <a:t>Countries listed in alphabetical order (information not available for all countries).</a:t>
            </a:r>
          </a:p>
          <a:p>
            <a:pPr marL="25400" indent="0">
              <a:buNone/>
            </a:pPr>
            <a:r>
              <a:rPr lang="en-US" sz="1200" dirty="0"/>
              <a:t># = “0” means no children were reported as “never breastfed.”</a:t>
            </a:r>
          </a:p>
          <a:p>
            <a:pPr marL="25400" indent="0">
              <a:buNone/>
            </a:pPr>
            <a:r>
              <a:rPr lang="en-US" sz="1200" dirty="0"/>
              <a:t>Source: WHO. Nutrition in the Western Pacific Region, Manila, 1993.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Breast feeding</a:t>
            </a:r>
            <a:endParaRPr/>
          </a:p>
        </p:txBody>
      </p:sp>
      <p:sp>
        <p:nvSpPr>
          <p:cNvPr id="7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lang="en-US"/>
              <a:t>breastfeed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does size of breast matter?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Milk Production</a:t>
            </a:r>
            <a:endParaRPr/>
          </a:p>
        </p:txBody>
      </p:sp>
      <p:sp>
        <p:nvSpPr>
          <p:cNvPr id="79" name="Text Placeholder 2"/>
          <p:cNvSpPr txBox="1"/>
          <p:nvPr/>
        </p:nvSpPr>
        <p:spPr>
          <a:xfrm>
            <a:off x="550863" y="1447800"/>
            <a:ext cx="3563937" cy="4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Let-down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Release of milk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infant suckling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the breast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usually causes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let-down.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Hormones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Prolactin = milk production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Oxytocin = let down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0" name="Picture 3" title="A diagram shows milk production on the breas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1625" y="1771738"/>
            <a:ext cx="4724400" cy="3769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Colostrum</a:t>
            </a:r>
            <a:endParaRPr/>
          </a:p>
        </p:txBody>
      </p:sp>
      <p:sp>
        <p:nvSpPr>
          <p:cNvPr id="86" name="Text Placeholder 2"/>
          <p:cNvSpPr txBox="1">
            <a:spLocks noGrp="1"/>
          </p:cNvSpPr>
          <p:nvPr>
            <p:ph type="body" idx="1"/>
          </p:nvPr>
        </p:nvSpPr>
        <p:spPr>
          <a:xfrm>
            <a:off x="609600" y="16764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fluid produced after birth</a:t>
            </a:r>
            <a:endParaRPr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Thick, yellow fluid</a:t>
            </a:r>
            <a:endParaRPr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Contains antibodies, immune-system cells and </a:t>
            </a:r>
            <a:r>
              <a:rPr lang="en-US" sz="32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Lactobacillus </a:t>
            </a:r>
            <a:r>
              <a:rPr lang="en-US" sz="32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bifidus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factor</a:t>
            </a:r>
            <a:endParaRPr dirty="0"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protects infant against infections</a:t>
            </a:r>
            <a:endParaRPr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Facilitates the passage of 1st stool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Mature Milk</a:t>
            </a:r>
            <a:endParaRPr/>
          </a:p>
        </p:txBody>
      </p:sp>
      <p:sp>
        <p:nvSpPr>
          <p:cNvPr id="92" name="Text Placeholder 2"/>
          <p:cNvSpPr txBox="1">
            <a:spLocks noGrp="1"/>
          </p:cNvSpPr>
          <p:nvPr>
            <p:ph type="body" idx="1"/>
          </p:nvPr>
        </p:nvSpPr>
        <p:spPr>
          <a:xfrm>
            <a:off x="1143000" y="1371600"/>
            <a:ext cx="7239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Thin, watery, slightly bluish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Composition changes during “meal”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Easy to digest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Linoleic acid and cholesterol 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brain development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Omega-3 fatty acids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synthesis of brain tissues, central nervous system, eyes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/>
          <p:cNvSpPr txBox="1">
            <a:spLocks noGrp="1"/>
          </p:cNvSpPr>
          <p:nvPr>
            <p:ph type="title"/>
          </p:nvPr>
        </p:nvSpPr>
        <p:spPr>
          <a:xfrm>
            <a:off x="1371600" y="304800"/>
            <a:ext cx="6629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Nutrients for Lactation</a:t>
            </a:r>
            <a:endParaRPr/>
          </a:p>
        </p:txBody>
      </p:sp>
      <p:sp>
        <p:nvSpPr>
          <p:cNvPr id="98" name="Text Placeholder 2"/>
          <p:cNvSpPr txBox="1">
            <a:spLocks noGrp="1"/>
          </p:cNvSpPr>
          <p:nvPr>
            <p:ph type="body" idx="1"/>
          </p:nvPr>
        </p:nvSpPr>
        <p:spPr>
          <a:xfrm>
            <a:off x="533400" y="1524000"/>
            <a:ext cx="80772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Milk production requires ~800 kcal/day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Contributes to weight loss after pregnancy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1-4 lbs/month is healthy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Protein RDA same as for pregnancy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Omega-3 FA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Must come from mom’s diet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4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Nutrients for lactation </a:t>
            </a:r>
            <a:r>
              <a:rPr lang="en-US" sz="2000" b="0" i="0" u="none" strike="noStrike" cap="none" dirty="0">
                <a:solidFill>
                  <a:schemeClr val="dk2"/>
                </a:solidFill>
                <a:sym typeface="Arial"/>
              </a:rPr>
              <a:t>(</a:t>
            </a:r>
            <a:r>
              <a:rPr lang="en-US" sz="2000" dirty="0"/>
              <a:t>Continued</a:t>
            </a:r>
            <a:r>
              <a:rPr lang="en-US" sz="2000" b="0" i="0" u="none" strike="noStrike" cap="none" dirty="0">
                <a:solidFill>
                  <a:schemeClr val="dk2"/>
                </a:solidFill>
                <a:sym typeface="Arial"/>
              </a:rPr>
              <a:t>)</a:t>
            </a:r>
            <a:endParaRPr sz="2000" dirty="0"/>
          </a:p>
        </p:txBody>
      </p:sp>
      <p:sp>
        <p:nvSpPr>
          <p:cNvPr id="104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5626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 in some vitamins and minerals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Decreased iron, folate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Increases in others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Fluid needs ↑ (13 cups/day)</a:t>
            </a:r>
            <a:endParaRPr/>
          </a:p>
        </p:txBody>
      </p:sp>
      <p:pic>
        <p:nvPicPr>
          <p:cNvPr id="105" name="Picture 3" title="A bottle of water pours into a glass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1752600"/>
            <a:ext cx="2838450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809</Words>
  <Application>Microsoft Office PowerPoint</Application>
  <PresentationFormat>On-screen Show (4:3)</PresentationFormat>
  <Paragraphs>153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Lucida Sans</vt:lpstr>
      <vt:lpstr>Times New Roman</vt:lpstr>
      <vt:lpstr>1_Custom Design</vt:lpstr>
      <vt:lpstr>Chapter 13.4</vt:lpstr>
      <vt:lpstr>Breastfeeding</vt:lpstr>
      <vt:lpstr>Breastfeeding in the Pacific</vt:lpstr>
      <vt:lpstr>Breast feeding</vt:lpstr>
      <vt:lpstr>Milk Production</vt:lpstr>
      <vt:lpstr>Colostrum</vt:lpstr>
      <vt:lpstr>Mature Milk</vt:lpstr>
      <vt:lpstr>Nutrients for Lactation</vt:lpstr>
      <vt:lpstr>Nutrients for lactation (Continued)</vt:lpstr>
      <vt:lpstr>Mom’s Menu Considerations</vt:lpstr>
      <vt:lpstr>Breast Milk</vt:lpstr>
      <vt:lpstr>Benefits of Breastfeeding</vt:lpstr>
      <vt:lpstr>Alternative options</vt:lpstr>
      <vt:lpstr>Breast milk vs Formula</vt:lpstr>
      <vt:lpstr>Infant growth</vt:lpstr>
      <vt:lpstr>Growth Chart for Girls</vt:lpstr>
      <vt:lpstr>Growth Chart for Boys</vt:lpstr>
      <vt:lpstr>Infants and Adults’ Total Calorie Requirements and Calories/kg body weight</vt:lpstr>
      <vt:lpstr>General nutrient needs: Infant vs Adults</vt:lpstr>
      <vt:lpstr>An infant’s diet</vt:lpstr>
      <vt:lpstr>Feeding skills</vt:lpstr>
      <vt:lpstr>Food allergies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13.4 Lactation and Infant Nutrition</dc:title>
  <cp:lastModifiedBy>Amelia Brister</cp:lastModifiedBy>
  <cp:revision>18</cp:revision>
  <dcterms:modified xsi:type="dcterms:W3CDTF">2026-01-20T18:34:34Z</dcterms:modified>
</cp:coreProperties>
</file>