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79" autoAdjust="0"/>
  </p:normalViewPr>
  <p:slideViewPr>
    <p:cSldViewPr snapToGrid="0">
      <p:cViewPr varScale="1">
        <p:scale>
          <a:sx n="92" d="100"/>
          <a:sy n="92" d="100"/>
        </p:scale>
        <p:origin x="1104" y="72"/>
      </p:cViewPr>
      <p:guideLst/>
    </p:cSldViewPr>
  </p:slideViewPr>
  <p:outlineViewPr>
    <p:cViewPr>
      <p:scale>
        <a:sx n="33" d="100"/>
        <a:sy n="33" d="100"/>
      </p:scale>
      <p:origin x="0" y="-112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n Yigiter" userId="6e02db0e-2300-4e4e-8d8b-098fd75a8fce" providerId="ADAL" clId="{58AFCE69-AE7B-49F5-ABA4-7348982E9D5B}"/>
    <pc:docChg chg="delSld">
      <pc:chgData name="Alin Yigiter" userId="6e02db0e-2300-4e4e-8d8b-098fd75a8fce" providerId="ADAL" clId="{58AFCE69-AE7B-49F5-ABA4-7348982E9D5B}" dt="2025-12-18T23:42:54.270" v="1" actId="47"/>
      <pc:docMkLst>
        <pc:docMk/>
      </pc:docMkLst>
      <pc:sldChg chg="del">
        <pc:chgData name="Alin Yigiter" userId="6e02db0e-2300-4e4e-8d8b-098fd75a8fce" providerId="ADAL" clId="{58AFCE69-AE7B-49F5-ABA4-7348982E9D5B}" dt="2025-12-18T23:42:53.009" v="0" actId="47"/>
        <pc:sldMkLst>
          <pc:docMk/>
          <pc:sldMk cId="0" sldId="267"/>
        </pc:sldMkLst>
      </pc:sldChg>
      <pc:sldChg chg="del">
        <pc:chgData name="Alin Yigiter" userId="6e02db0e-2300-4e4e-8d8b-098fd75a8fce" providerId="ADAL" clId="{58AFCE69-AE7B-49F5-ABA4-7348982E9D5B}" dt="2025-12-18T23:42:54.270" v="1" actId="47"/>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guamkokoroadrace?filter=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 name="Google Shape;6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1" name="Google Shape;6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Original image: MyPyramid for Kids</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Changed to: MyPlate Kids Place</a:t>
            </a:r>
            <a:endParaRPr/>
          </a:p>
        </p:txBody>
      </p:sp>
      <p:sp>
        <p:nvSpPr>
          <p:cNvPr id="121" name="Google Shape;12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73cc1d6bd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73cc1d6b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9" name="Google Shape;129;g373cc1d6bd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52" name="Google Shape;15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58" name="Google Shape;15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Here are body mass index curves for girls from different sources.  The CDC chart on the left coincides with the boys’ chart from the previous slide.  The chart on the right shows the International Obesity TaskForce cut-point for overweight girls, as well as adjusted cut points for different ethnicities.  Note that there are different curves for girls of the same age but from different ethnicities.  Compare them to the CDC curve for girls of all ethnicities.</a:t>
            </a:r>
            <a:endParaRPr/>
          </a:p>
        </p:txBody>
      </p:sp>
      <p:sp>
        <p:nvSpPr>
          <p:cNvPr id="165" name="Google Shape;16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73c41cae4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73c41cae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80" name="Google Shape;180;g373c41cae4_0_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16" name="Google Shape;21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Changed picture.. </a:t>
            </a:r>
            <a:endParaRPr/>
          </a:p>
          <a:p>
            <a:pPr marL="0" marR="0" lvl="0" indent="0" algn="l" rtl="0">
              <a:spcBef>
                <a:spcPts val="240"/>
              </a:spcBef>
              <a:spcAft>
                <a:spcPts val="0"/>
              </a:spcAft>
              <a:buNone/>
            </a:pPr>
            <a:r>
              <a:rPr lang="en-US" sz="800" b="0" i="0" u="none" strike="noStrike" cap="none">
                <a:solidFill>
                  <a:schemeClr val="dk1"/>
                </a:solidFill>
                <a:latin typeface="Calibri"/>
                <a:ea typeface="Calibri"/>
                <a:cs typeface="Calibri"/>
                <a:sym typeface="Calibri"/>
              </a:rPr>
              <a:t>Source: http://stage.nature.org/ourinitiatives/regions/asiaandthepacific/micronesia/explore/index.htm</a:t>
            </a:r>
            <a:endParaRPr/>
          </a:p>
          <a:p>
            <a:pPr marL="0" marR="0" lvl="0" indent="0" algn="l" rtl="0">
              <a:spcBef>
                <a:spcPts val="240"/>
              </a:spcBef>
              <a:spcAft>
                <a:spcPts val="0"/>
              </a:spcAft>
              <a:buNone/>
            </a:pPr>
            <a:r>
              <a:rPr lang="en-US" sz="800" b="0" i="0" u="sng" strike="noStrike" cap="none">
                <a:solidFill>
                  <a:schemeClr val="hlink"/>
                </a:solidFill>
                <a:latin typeface="Calibri"/>
                <a:ea typeface="Calibri"/>
                <a:cs typeface="Calibri"/>
                <a:sym typeface="Calibri"/>
                <a:hlinkClick r:id="rId3"/>
              </a:rPr>
              <a:t>https://www.facebook.com/guamkokoroadrace?filter=1</a:t>
            </a:r>
            <a:r>
              <a:rPr lang="en-US" sz="800" b="0" i="0" u="none" strike="noStrike" cap="none">
                <a:solidFill>
                  <a:schemeClr val="dk1"/>
                </a:solidFill>
                <a:latin typeface="Calibri"/>
                <a:ea typeface="Calibri"/>
                <a:cs typeface="Calibri"/>
                <a:sym typeface="Calibri"/>
              </a:rPr>
              <a:t> </a:t>
            </a:r>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3" name="Google Shape;22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32" name="Google Shape;23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42" name="Google Shape;24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67" name="Google Shape;6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48" name="Google Shape;24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54" name="Google Shape;25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73" name="Google Shape;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81" name="Google Shape;8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88" name="Google Shape;8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Original headline quote: “I only like hot dogs!”</a:t>
            </a:r>
            <a:endParaRPr/>
          </a:p>
          <a:p>
            <a:pPr marL="0" marR="0" lvl="0" indent="0" algn="l" rtl="0">
              <a:spcBef>
                <a:spcPts val="36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Changed to: “I only like rice/bread!”  </a:t>
            </a:r>
            <a:endParaRPr/>
          </a:p>
        </p:txBody>
      </p:sp>
      <p:sp>
        <p:nvSpPr>
          <p:cNvPr id="96" name="Google Shape;9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02" name="Google Shape;10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08" name="Google Shape;10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14" name="Google Shape;11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0" y="0"/>
            <a:ext cx="9144000" cy="6858000"/>
          </a:xfrm>
          <a:prstGeom prst="rect">
            <a:avLst/>
          </a:prstGeom>
          <a:gradFill>
            <a:gsLst>
              <a:gs pos="0">
                <a:srgbClr val="0B3B24"/>
              </a:gs>
              <a:gs pos="100000">
                <a:srgbClr val="479B5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 name="Google Shape;16;p2" descr="bg"/>
          <p:cNvPicPr preferRelativeResize="0"/>
          <p:nvPr/>
        </p:nvPicPr>
        <p:blipFill rotWithShape="1">
          <a:blip r:embed="rId2">
            <a:alphaModFix/>
          </a:blip>
          <a:srcRect/>
          <a:stretch/>
        </p:blipFill>
        <p:spPr>
          <a:xfrm>
            <a:off x="-685800" y="381000"/>
            <a:ext cx="8839200" cy="8839200"/>
          </a:xfrm>
          <a:prstGeom prst="rect">
            <a:avLst/>
          </a:prstGeom>
          <a:noFill/>
          <a:ln>
            <a:noFill/>
          </a:ln>
        </p:spPr>
      </p:pic>
      <p:pic>
        <p:nvPicPr>
          <p:cNvPr id="17" name="Google Shape;17;p2" descr="bg"/>
          <p:cNvPicPr preferRelativeResize="0"/>
          <p:nvPr/>
        </p:nvPicPr>
        <p:blipFill rotWithShape="1">
          <a:blip r:embed="rId2">
            <a:alphaModFix/>
          </a:blip>
          <a:srcRect/>
          <a:stretch/>
        </p:blipFill>
        <p:spPr>
          <a:xfrm>
            <a:off x="-685800" y="381000"/>
            <a:ext cx="8839200" cy="8839200"/>
          </a:xfrm>
          <a:prstGeom prst="rect">
            <a:avLst/>
          </a:prstGeom>
          <a:noFill/>
          <a:ln>
            <a:noFill/>
          </a:ln>
        </p:spPr>
      </p:pic>
      <p:sp>
        <p:nvSpPr>
          <p:cNvPr id="18" name="Google Shape;18;p2"/>
          <p:cNvSpPr/>
          <p:nvPr/>
        </p:nvSpPr>
        <p:spPr>
          <a:xfrm>
            <a:off x="0" y="3984625"/>
            <a:ext cx="9144000" cy="1295400"/>
          </a:xfrm>
          <a:prstGeom prst="rect">
            <a:avLst/>
          </a:prstGeom>
          <a:solidFill>
            <a:srgbClr val="FFFFFF">
              <a:alpha val="2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 name="Google Shape;19;p2"/>
          <p:cNvSpPr txBox="1">
            <a:spLocks noGrp="1"/>
          </p:cNvSpPr>
          <p:nvPr>
            <p:ph type="ctrTitle"/>
          </p:nvPr>
        </p:nvSpPr>
        <p:spPr>
          <a:xfrm>
            <a:off x="1219200" y="2362200"/>
            <a:ext cx="7086600" cy="14700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4400" b="1" i="0" u="none" strike="noStrike" cap="none">
                <a:solidFill>
                  <a:schemeClr val="lt1"/>
                </a:solidFill>
                <a:latin typeface="Lucida Sans"/>
                <a:ea typeface="Lucida Sans"/>
                <a:cs typeface="Lucida Sans"/>
                <a:sym typeface="Lucida Sans"/>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0" name="Google Shape;20;p2"/>
          <p:cNvSpPr txBox="1">
            <a:spLocks noGrp="1"/>
          </p:cNvSpPr>
          <p:nvPr>
            <p:ph type="subTitle" idx="1"/>
          </p:nvPr>
        </p:nvSpPr>
        <p:spPr>
          <a:xfrm>
            <a:off x="1219200" y="4060825"/>
            <a:ext cx="7086600" cy="17526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rgbClr val="0F4D2F"/>
              </a:buClr>
              <a:buSzPts val="3200"/>
              <a:buFont typeface="Lucida Sans"/>
              <a:buNone/>
              <a:defRPr sz="3200" b="0" i="0" u="none" strike="noStrike" cap="none">
                <a:solidFill>
                  <a:srgbClr val="0F4D2F"/>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0" name="Google Shape;50;p1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1" name="Google Shape;51;p1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4" name="Google Shape;54;p12"/>
          <p:cNvSpPr txBox="1">
            <a:spLocks noGrp="1"/>
          </p:cNvSpPr>
          <p:nvPr>
            <p:ph type="body" idx="1"/>
          </p:nvPr>
        </p:nvSpPr>
        <p:spPr>
          <a:xfrm rot="5400000">
            <a:off x="2095500" y="-38100"/>
            <a:ext cx="49530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rot="5400000">
            <a:off x="4518819" y="2385219"/>
            <a:ext cx="6278562" cy="20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7" name="Google Shape;57;p13"/>
          <p:cNvSpPr txBox="1">
            <a:spLocks noGrp="1"/>
          </p:cNvSpPr>
          <p:nvPr>
            <p:ph type="body" idx="1"/>
          </p:nvPr>
        </p:nvSpPr>
        <p:spPr>
          <a:xfrm rot="5400000">
            <a:off x="327819" y="404019"/>
            <a:ext cx="6278562"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457200" y="1600200"/>
            <a:ext cx="8229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6" name="Google Shape;26;p4"/>
          <p:cNvSpPr txBox="1">
            <a:spLocks noGrp="1"/>
          </p:cNvSpPr>
          <p:nvPr>
            <p:ph type="body" idx="1"/>
          </p:nvPr>
        </p:nvSpPr>
        <p:spPr>
          <a:xfrm>
            <a:off x="457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4648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 name="Google Shape;30;p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457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2"/>
          </p:nvPr>
        </p:nvSpPr>
        <p:spPr>
          <a:xfrm>
            <a:off x="4648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0" name="Google Shape;40;p7"/>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6" name="Google Shape;46;p1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0" y="0"/>
            <a:ext cx="9144000" cy="228600"/>
          </a:xfrm>
          <a:prstGeom prst="rect">
            <a:avLst/>
          </a:prstGeom>
          <a:gradFill>
            <a:gsLst>
              <a:gs pos="0">
                <a:srgbClr val="0F4D2F"/>
              </a:gs>
              <a:gs pos="100000">
                <a:srgbClr val="44945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1"/>
          <p:cNvSpPr/>
          <p:nvPr/>
        </p:nvSpPr>
        <p:spPr>
          <a:xfrm>
            <a:off x="0" y="6629400"/>
            <a:ext cx="9144000" cy="228600"/>
          </a:xfrm>
          <a:prstGeom prst="rect">
            <a:avLst/>
          </a:prstGeom>
          <a:gradFill>
            <a:gsLst>
              <a:gs pos="0">
                <a:srgbClr val="0F4D2F"/>
              </a:gs>
              <a:gs pos="100000">
                <a:srgbClr val="44945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flickr.com/photos/mliu92/35277888254/in/photostream/" TargetMode="Externa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1219200" y="2362200"/>
            <a:ext cx="7086600" cy="14700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4400" b="1" i="0" u="none" strike="noStrike" cap="none" dirty="0">
                <a:solidFill>
                  <a:schemeClr val="lt1"/>
                </a:solidFill>
                <a:latin typeface="Lucida Sans"/>
                <a:ea typeface="Lucida Sans"/>
                <a:cs typeface="Lucida Sans"/>
                <a:sym typeface="Lucida Sans"/>
              </a:rPr>
              <a:t>Lesson 14.1</a:t>
            </a:r>
            <a:endParaRPr dirty="0"/>
          </a:p>
        </p:txBody>
      </p:sp>
      <p:sp>
        <p:nvSpPr>
          <p:cNvPr id="64" name="Google Shape;64;p14"/>
          <p:cNvSpPr txBox="1">
            <a:spLocks noGrp="1"/>
          </p:cNvSpPr>
          <p:nvPr>
            <p:ph type="subTitle" idx="1"/>
          </p:nvPr>
        </p:nvSpPr>
        <p:spPr>
          <a:xfrm>
            <a:off x="1219200" y="4060825"/>
            <a:ext cx="7086600" cy="175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F4D2F"/>
              </a:buClr>
              <a:buSzPts val="3200"/>
              <a:buFont typeface="Lucida Sans"/>
              <a:buNone/>
            </a:pPr>
            <a:r>
              <a:rPr lang="en-US" sz="3200" b="0" i="0" u="none" strike="noStrike" cap="none">
                <a:solidFill>
                  <a:srgbClr val="0F4D2F"/>
                </a:solidFill>
                <a:latin typeface="Lucida Sans"/>
                <a:ea typeface="Lucida Sans"/>
                <a:cs typeface="Lucida Sans"/>
                <a:sym typeface="Lucida Sans"/>
              </a:rPr>
              <a:t>Childhood Nutrition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School-Aged Children </a:t>
            </a:r>
            <a:endParaRPr dirty="0"/>
          </a:p>
        </p:txBody>
      </p:sp>
      <p:sp>
        <p:nvSpPr>
          <p:cNvPr id="124" name="Google Shape;124;p23"/>
          <p:cNvSpPr txBox="1">
            <a:spLocks noGrp="1"/>
          </p:cNvSpPr>
          <p:nvPr>
            <p:ph type="body" idx="1"/>
          </p:nvPr>
        </p:nvSpPr>
        <p:spPr>
          <a:xfrm>
            <a:off x="457200" y="1447800"/>
            <a:ext cx="8229600" cy="220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School lunch programs</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Designed to meet federal nutrition guidelines</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Nutrition education in schools promotes wise food choices</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125" name="Google Shape;125;p23" descr="MyPlate Kids' Place image that showcases the ChooseMyPlate visual. " title="School-Aged Children"/>
          <p:cNvPicPr preferRelativeResize="0"/>
          <p:nvPr/>
        </p:nvPicPr>
        <p:blipFill rotWithShape="1">
          <a:blip r:embed="rId3">
            <a:alphaModFix/>
          </a:blip>
          <a:srcRect/>
          <a:stretch/>
        </p:blipFill>
        <p:spPr>
          <a:xfrm>
            <a:off x="2673350" y="3581400"/>
            <a:ext cx="3797300" cy="251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itle 1" hidden="1">
            <a:extLst>
              <a:ext uri="{FF2B5EF4-FFF2-40B4-BE49-F238E27FC236}">
                <a16:creationId xmlns:a16="http://schemas.microsoft.com/office/drawing/2014/main" id="{DD1EC48E-BFDF-4197-BF35-26DF46EBCD9E}"/>
              </a:ext>
            </a:extLst>
          </p:cNvPr>
          <p:cNvSpPr>
            <a:spLocks noGrp="1"/>
          </p:cNvSpPr>
          <p:nvPr>
            <p:ph type="title"/>
          </p:nvPr>
        </p:nvSpPr>
        <p:spPr>
          <a:xfrm>
            <a:off x="422225" y="426493"/>
            <a:ext cx="8229600" cy="1143000"/>
          </a:xfrm>
        </p:spPr>
        <p:txBody>
          <a:bodyPr spcFirstLastPara="1" wrap="square" lIns="91425" tIns="91425" rIns="91425" bIns="91425" anchor="b" anchorCtr="0">
            <a:noAutofit/>
          </a:bodyPr>
          <a:lstStyle/>
          <a:p>
            <a:r>
              <a:rPr lang="en-US" dirty="0"/>
              <a:t>Quality of Kids’ diets</a:t>
            </a:r>
          </a:p>
        </p:txBody>
      </p:sp>
      <p:pic>
        <p:nvPicPr>
          <p:cNvPr id="131" name="Google Shape;131;p24" descr="Graphic showcasing the quality of children's diets in the U.S. from ages of 2-6, 7-12, and 13-18 with distinctions of percentages of good diet, needs improvement, and poor diet. " title="Quality of Kids' Diets"/>
          <p:cNvPicPr preferRelativeResize="0"/>
          <p:nvPr/>
        </p:nvPicPr>
        <p:blipFill>
          <a:blip r:embed="rId3">
            <a:alphaModFix/>
          </a:blip>
          <a:stretch>
            <a:fillRect/>
          </a:stretch>
        </p:blipFill>
        <p:spPr>
          <a:xfrm>
            <a:off x="492175" y="246400"/>
            <a:ext cx="8159650" cy="636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Childhood Obesity</a:t>
            </a:r>
            <a:endParaRPr/>
          </a:p>
        </p:txBody>
      </p:sp>
      <p:sp>
        <p:nvSpPr>
          <p:cNvPr id="155" name="Google Shape;155;p27"/>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Affects 17% of children ages 2-19 yrs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Based on BMI percentile rank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 name="Title 1" hidden="1">
            <a:extLst>
              <a:ext uri="{FF2B5EF4-FFF2-40B4-BE49-F238E27FC236}">
                <a16:creationId xmlns:a16="http://schemas.microsoft.com/office/drawing/2014/main" id="{FC54836E-E9DB-41D1-8857-2FABBF46E645}"/>
              </a:ext>
            </a:extLst>
          </p:cNvPr>
          <p:cNvSpPr>
            <a:spLocks noGrp="1"/>
          </p:cNvSpPr>
          <p:nvPr>
            <p:ph type="title"/>
          </p:nvPr>
        </p:nvSpPr>
        <p:spPr>
          <a:xfrm>
            <a:off x="457200" y="547675"/>
            <a:ext cx="8229600" cy="1143000"/>
          </a:xfrm>
        </p:spPr>
        <p:txBody>
          <a:bodyPr spcFirstLastPara="1" wrap="square" lIns="91425" tIns="91425" rIns="91425" bIns="91425" anchor="b" anchorCtr="0">
            <a:noAutofit/>
          </a:bodyPr>
          <a:lstStyle/>
          <a:p>
            <a:r>
              <a:rPr lang="en-US" dirty="0"/>
              <a:t>BMI for Age percentiles: Boys, 2 to 20 years</a:t>
            </a:r>
          </a:p>
        </p:txBody>
      </p:sp>
      <p:pic>
        <p:nvPicPr>
          <p:cNvPr id="160" name="Google Shape;160;p28" descr="Visual showcasing body mass index for age percentiles for boys that are 2-20 years old. A 10 year old boy with a BMI of 23 would be in the obese category (95th percentile or greater). A 10 year old boy with a BMI of 21 would be in the overweight category (85th to less than 95th percentile). A 10 year old boy with a BMI of 18 would be in the healthy weight category (5th percentile to less than 85th percentile). A 10 year old boy with a BMI of 13 would be in the underweight category (less than 5th percentile). " title="Body mass index for age percentiles: Boys, 2 to 20 years"/>
          <p:cNvPicPr preferRelativeResize="0"/>
          <p:nvPr/>
        </p:nvPicPr>
        <p:blipFill>
          <a:blip r:embed="rId3">
            <a:alphaModFix/>
          </a:blip>
          <a:stretch>
            <a:fillRect/>
          </a:stretch>
        </p:blipFill>
        <p:spPr>
          <a:xfrm>
            <a:off x="2108250" y="547675"/>
            <a:ext cx="4572000" cy="5762625"/>
          </a:xfrm>
          <a:prstGeom prst="rect">
            <a:avLst/>
          </a:prstGeom>
          <a:noFill/>
          <a:ln>
            <a:noFill/>
          </a:ln>
        </p:spPr>
      </p:pic>
      <p:sp>
        <p:nvSpPr>
          <p:cNvPr id="161" name="Google Shape;161;p28"/>
          <p:cNvSpPr txBox="1"/>
          <p:nvPr/>
        </p:nvSpPr>
        <p:spPr>
          <a:xfrm>
            <a:off x="3587250" y="6355525"/>
            <a:ext cx="54978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Source: https://www.cdc.gov/healthyweight/assessing/bmi/childrens_bmi/about_childrens_bmi.html</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457200" y="274638"/>
            <a:ext cx="8229600"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dirty="0">
                <a:solidFill>
                  <a:schemeClr val="dk2"/>
                </a:solidFill>
                <a:latin typeface="Arial"/>
                <a:ea typeface="Arial"/>
                <a:cs typeface="Arial"/>
                <a:sym typeface="Arial"/>
              </a:rPr>
              <a:t>Comparing BMI curves</a:t>
            </a:r>
            <a:br>
              <a:rPr lang="en-US" sz="3200" b="1" i="0" u="none" strike="noStrike" cap="none" dirty="0">
                <a:solidFill>
                  <a:schemeClr val="dk2"/>
                </a:solidFill>
                <a:latin typeface="Arial"/>
                <a:ea typeface="Arial"/>
                <a:cs typeface="Arial"/>
                <a:sym typeface="Arial"/>
              </a:rPr>
            </a:br>
            <a:r>
              <a:rPr lang="en-US" sz="3200" b="1" i="0" u="none" strike="noStrike" cap="none" dirty="0">
                <a:solidFill>
                  <a:srgbClr val="FF0080"/>
                </a:solidFill>
                <a:latin typeface="Arial"/>
                <a:ea typeface="Arial"/>
                <a:cs typeface="Arial"/>
                <a:sym typeface="Arial"/>
              </a:rPr>
              <a:t>→ overweight</a:t>
            </a:r>
            <a:endParaRPr sz="3200" b="1" i="0" u="none" strike="noStrike" cap="none" dirty="0">
              <a:solidFill>
                <a:schemeClr val="dk2"/>
              </a:solidFill>
              <a:latin typeface="Arial"/>
              <a:ea typeface="Arial"/>
              <a:cs typeface="Arial"/>
              <a:sym typeface="Arial"/>
            </a:endParaRPr>
          </a:p>
        </p:txBody>
      </p:sp>
      <p:sp>
        <p:nvSpPr>
          <p:cNvPr id="168" name="Google Shape;168;p29"/>
          <p:cNvSpPr txBox="1">
            <a:spLocks noGrp="1"/>
          </p:cNvSpPr>
          <p:nvPr>
            <p:ph type="body" idx="1"/>
          </p:nvPr>
        </p:nvSpPr>
        <p:spPr>
          <a:xfrm>
            <a:off x="457200" y="1265238"/>
            <a:ext cx="4040188" cy="63976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Center for Disease Control and Prevention (CDC)</a:t>
            </a:r>
            <a:endParaRPr/>
          </a:p>
        </p:txBody>
      </p:sp>
      <p:pic>
        <p:nvPicPr>
          <p:cNvPr id="169" name="Google Shape;169;p29" descr="Comparing BMI Curves &#10;&#10;Body mass index for age percentiles for girls ages 2 to 20 years." title="Comparing BMI Curves "/>
          <p:cNvPicPr preferRelativeResize="0">
            <a:picLocks noGrp="1"/>
          </p:cNvPicPr>
          <p:nvPr>
            <p:ph type="body" idx="2"/>
          </p:nvPr>
        </p:nvPicPr>
        <p:blipFill rotWithShape="1">
          <a:blip r:embed="rId3">
            <a:alphaModFix/>
          </a:blip>
          <a:srcRect l="-6302" t="3427" r="-4731"/>
          <a:stretch/>
        </p:blipFill>
        <p:spPr>
          <a:xfrm>
            <a:off x="533400" y="1889125"/>
            <a:ext cx="3657600" cy="4386263"/>
          </a:xfrm>
          <a:prstGeom prst="rect">
            <a:avLst/>
          </a:prstGeom>
          <a:noFill/>
          <a:ln>
            <a:noFill/>
          </a:ln>
        </p:spPr>
      </p:pic>
      <p:cxnSp>
        <p:nvCxnSpPr>
          <p:cNvPr id="176" name="Google Shape;176;p29" descr="Arrow pointing to the 18 kg per meters squared line"/>
          <p:cNvCxnSpPr/>
          <p:nvPr/>
        </p:nvCxnSpPr>
        <p:spPr>
          <a:xfrm>
            <a:off x="457200" y="4722813"/>
            <a:ext cx="381000" cy="1587"/>
          </a:xfrm>
          <a:prstGeom prst="straightConnector1">
            <a:avLst/>
          </a:prstGeom>
          <a:noFill/>
          <a:ln w="38100" cap="flat" cmpd="sng">
            <a:solidFill>
              <a:srgbClr val="FF0080"/>
            </a:solidFill>
            <a:prstDash val="solid"/>
            <a:round/>
            <a:headEnd type="none" w="med" len="med"/>
            <a:tailEnd type="stealth" w="med" len="med"/>
          </a:ln>
          <a:effectLst>
            <a:outerShdw blurRad="40000" dist="20000" dir="5400000" rotWithShape="0">
              <a:srgbClr val="808080">
                <a:alpha val="37647"/>
              </a:srgbClr>
            </a:outerShdw>
          </a:effectLst>
        </p:spPr>
      </p:cxnSp>
      <p:sp>
        <p:nvSpPr>
          <p:cNvPr id="170" name="Google Shape;170;p29"/>
          <p:cNvSpPr txBox="1">
            <a:spLocks noGrp="1"/>
          </p:cNvSpPr>
          <p:nvPr>
            <p:ph type="body" idx="3"/>
          </p:nvPr>
        </p:nvSpPr>
        <p:spPr>
          <a:xfrm>
            <a:off x="4645025" y="1295400"/>
            <a:ext cx="4041775" cy="914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International Obesity TaskForce (IOTF) and ethnic-specific BMI curves for Girls, 5-16 years </a:t>
            </a:r>
            <a:endParaRPr/>
          </a:p>
        </p:txBody>
      </p:sp>
      <p:pic>
        <p:nvPicPr>
          <p:cNvPr id="171" name="Google Shape;171;p29" descr="Image of the International Obesity TaskForce (IOTF) and ethnic-specific BMI curves for girls, 5-16 years. " title="Comparing BMI curves"/>
          <p:cNvPicPr preferRelativeResize="0">
            <a:picLocks noGrp="1"/>
          </p:cNvPicPr>
          <p:nvPr>
            <p:ph type="body" idx="4"/>
          </p:nvPr>
        </p:nvPicPr>
        <p:blipFill rotWithShape="1">
          <a:blip r:embed="rId4">
            <a:alphaModFix/>
          </a:blip>
          <a:srcRect t="-1912" b="-2070"/>
          <a:stretch/>
        </p:blipFill>
        <p:spPr>
          <a:xfrm>
            <a:off x="4038600" y="2286000"/>
            <a:ext cx="4800600" cy="3709988"/>
          </a:xfrm>
          <a:prstGeom prst="rect">
            <a:avLst/>
          </a:prstGeom>
          <a:noFill/>
          <a:ln>
            <a:noFill/>
          </a:ln>
        </p:spPr>
      </p:pic>
      <p:sp>
        <p:nvSpPr>
          <p:cNvPr id="175" name="Google Shape;175;p29"/>
          <p:cNvSpPr txBox="1"/>
          <p:nvPr/>
        </p:nvSpPr>
        <p:spPr>
          <a:xfrm>
            <a:off x="4800600" y="3564546"/>
            <a:ext cx="1660021"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FF0080"/>
                </a:solidFill>
                <a:latin typeface="Arial"/>
                <a:ea typeface="Arial"/>
                <a:cs typeface="Arial"/>
                <a:sym typeface="Arial"/>
              </a:rPr>
              <a:t>Higher cutoff</a:t>
            </a:r>
            <a:endParaRPr/>
          </a:p>
        </p:txBody>
      </p:sp>
      <p:cxnSp>
        <p:nvCxnSpPr>
          <p:cNvPr id="173" name="Google Shape;173;p29" descr="Arrow pointing to the Pacific Island Adjusted line as the Higher cutoff"/>
          <p:cNvCxnSpPr/>
          <p:nvPr/>
        </p:nvCxnSpPr>
        <p:spPr>
          <a:xfrm rot="5400000">
            <a:off x="4686300" y="4000500"/>
            <a:ext cx="457200" cy="228600"/>
          </a:xfrm>
          <a:prstGeom prst="straightConnector1">
            <a:avLst/>
          </a:prstGeom>
          <a:noFill/>
          <a:ln w="38100" cap="flat" cmpd="sng">
            <a:solidFill>
              <a:srgbClr val="FF0080"/>
            </a:solidFill>
            <a:prstDash val="solid"/>
            <a:round/>
            <a:headEnd type="none" w="med" len="med"/>
            <a:tailEnd type="stealth" w="med" len="med"/>
          </a:ln>
          <a:effectLst>
            <a:outerShdw blurRad="40000" dist="20000" dir="5400000" rotWithShape="0">
              <a:srgbClr val="808080">
                <a:alpha val="37647"/>
              </a:srgbClr>
            </a:outerShdw>
          </a:effectLst>
        </p:spPr>
      </p:cxnSp>
      <p:cxnSp>
        <p:nvCxnSpPr>
          <p:cNvPr id="174" name="Google Shape;174;p29" descr="Arrow pointing out the different trends of the different races."/>
          <p:cNvCxnSpPr/>
          <p:nvPr/>
        </p:nvCxnSpPr>
        <p:spPr>
          <a:xfrm rot="10800000">
            <a:off x="6781800" y="2819400"/>
            <a:ext cx="533400" cy="381000"/>
          </a:xfrm>
          <a:prstGeom prst="straightConnector1">
            <a:avLst/>
          </a:prstGeom>
          <a:noFill/>
          <a:ln w="38100" cap="flat" cmpd="sng">
            <a:solidFill>
              <a:srgbClr val="FF0080"/>
            </a:solidFill>
            <a:prstDash val="solid"/>
            <a:round/>
            <a:headEnd type="none" w="med" len="med"/>
            <a:tailEnd type="stealth" w="med" len="med"/>
          </a:ln>
          <a:effectLst>
            <a:outerShdw blurRad="40000" dist="20000" dir="5400000" rotWithShape="0">
              <a:srgbClr val="808080">
                <a:alpha val="37647"/>
              </a:srgbClr>
            </a:outerShdw>
          </a:effectLst>
        </p:spPr>
      </p:cxnSp>
      <p:sp>
        <p:nvSpPr>
          <p:cNvPr id="172" name="Google Shape;172;p29"/>
          <p:cNvSpPr txBox="1"/>
          <p:nvPr/>
        </p:nvSpPr>
        <p:spPr>
          <a:xfrm>
            <a:off x="6400800" y="5943600"/>
            <a:ext cx="2438400" cy="2460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Arial"/>
                <a:ea typeface="Arial"/>
                <a:cs typeface="Arial"/>
                <a:sym typeface="Arial"/>
              </a:rPr>
              <a:t>Source: Duncan et al., 2010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13" name="Google Shape;213;p30">
            <a:extLst>
              <a:ext uri="{C183D7F6-B498-43B3-948B-1728B52AA6E4}">
                <adec:decorative xmlns:adec="http://schemas.microsoft.com/office/drawing/2017/decorative" val="0"/>
              </a:ext>
            </a:extLst>
          </p:cNvPr>
          <p:cNvSpPr txBox="1">
            <a:spLocks noGrp="1"/>
          </p:cNvSpPr>
          <p:nvPr>
            <p:ph type="title" idx="4294967295"/>
          </p:nvPr>
        </p:nvSpPr>
        <p:spPr>
          <a:xfrm>
            <a:off x="1552812" y="461388"/>
            <a:ext cx="6797100" cy="963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
                <a:ea typeface="Arial"/>
                <a:cs typeface="Arial"/>
                <a:sym typeface="Arial"/>
              </a:rPr>
              <a:t>Trends in childhood obesity</a:t>
            </a:r>
          </a:p>
        </p:txBody>
      </p:sp>
      <p:grpSp>
        <p:nvGrpSpPr>
          <p:cNvPr id="4" name="Group 3" descr="The chart shows the trends of 2-5, 6-11, and 12-19 years old children who are obese in three year periods: 1988-1994, 1999-2002, and 2003-2006. The highest of percentage of children who are obese are all children from the year period of 2003 - 2006." title="Chart of Trends in Childhood Obesity"/>
          <p:cNvGrpSpPr/>
          <p:nvPr/>
        </p:nvGrpSpPr>
        <p:grpSpPr>
          <a:xfrm>
            <a:off x="257775" y="769159"/>
            <a:ext cx="8678420" cy="5856769"/>
            <a:chOff x="257775" y="769159"/>
            <a:chExt cx="8678420" cy="5856769"/>
          </a:xfrm>
        </p:grpSpPr>
        <p:cxnSp>
          <p:nvCxnSpPr>
            <p:cNvPr id="182" name="Google Shape;182;p30">
              <a:extLst>
                <a:ext uri="{C183D7F6-B498-43B3-948B-1728B52AA6E4}">
                  <adec:decorative xmlns:adec="http://schemas.microsoft.com/office/drawing/2017/decorative" val="1"/>
                </a:ext>
              </a:extLst>
            </p:cNvPr>
            <p:cNvCxnSpPr/>
            <p:nvPr/>
          </p:nvCxnSpPr>
          <p:spPr>
            <a:xfrm>
              <a:off x="1261071" y="1700346"/>
              <a:ext cx="12600" cy="3899700"/>
            </a:xfrm>
            <a:prstGeom prst="straightConnector1">
              <a:avLst/>
            </a:prstGeom>
            <a:noFill/>
            <a:ln w="9525" cap="flat" cmpd="sng">
              <a:solidFill>
                <a:srgbClr val="000000"/>
              </a:solidFill>
              <a:prstDash val="solid"/>
              <a:round/>
              <a:headEnd type="none" w="med" len="med"/>
              <a:tailEnd type="none" w="med" len="med"/>
            </a:ln>
          </p:spPr>
        </p:cxnSp>
        <p:cxnSp>
          <p:nvCxnSpPr>
            <p:cNvPr id="183" name="Google Shape;183;p30">
              <a:extLst>
                <a:ext uri="{C183D7F6-B498-43B3-948B-1728B52AA6E4}">
                  <adec:decorative xmlns:adec="http://schemas.microsoft.com/office/drawing/2017/decorative" val="1"/>
                </a:ext>
              </a:extLst>
            </p:cNvPr>
            <p:cNvCxnSpPr/>
            <p:nvPr/>
          </p:nvCxnSpPr>
          <p:spPr>
            <a:xfrm>
              <a:off x="1273614" y="5600404"/>
              <a:ext cx="5217000" cy="0"/>
            </a:xfrm>
            <a:prstGeom prst="straightConnector1">
              <a:avLst/>
            </a:prstGeom>
            <a:noFill/>
            <a:ln w="9525" cap="flat" cmpd="sng">
              <a:solidFill>
                <a:srgbClr val="000000"/>
              </a:solidFill>
              <a:prstDash val="solid"/>
              <a:round/>
              <a:headEnd type="none" w="med" len="med"/>
              <a:tailEnd type="none" w="med" len="med"/>
            </a:ln>
          </p:spPr>
        </p:cxnSp>
        <p:cxnSp>
          <p:nvCxnSpPr>
            <p:cNvPr id="184" name="Google Shape;184;p30">
              <a:extLst>
                <a:ext uri="{C183D7F6-B498-43B3-948B-1728B52AA6E4}">
                  <adec:decorative xmlns:adec="http://schemas.microsoft.com/office/drawing/2017/decorative" val="1"/>
                </a:ext>
              </a:extLst>
            </p:cNvPr>
            <p:cNvCxnSpPr/>
            <p:nvPr/>
          </p:nvCxnSpPr>
          <p:spPr>
            <a:xfrm>
              <a:off x="1060440" y="4606252"/>
              <a:ext cx="413700" cy="0"/>
            </a:xfrm>
            <a:prstGeom prst="straightConnector1">
              <a:avLst/>
            </a:prstGeom>
            <a:noFill/>
            <a:ln w="9525" cap="flat" cmpd="sng">
              <a:solidFill>
                <a:srgbClr val="000000"/>
              </a:solidFill>
              <a:prstDash val="solid"/>
              <a:round/>
              <a:headEnd type="none" w="med" len="med"/>
              <a:tailEnd type="none" w="med" len="med"/>
            </a:ln>
          </p:spPr>
        </p:cxnSp>
        <p:cxnSp>
          <p:nvCxnSpPr>
            <p:cNvPr id="185" name="Google Shape;185;p30">
              <a:extLst>
                <a:ext uri="{C183D7F6-B498-43B3-948B-1728B52AA6E4}">
                  <adec:decorative xmlns:adec="http://schemas.microsoft.com/office/drawing/2017/decorative" val="1"/>
                </a:ext>
              </a:extLst>
            </p:cNvPr>
            <p:cNvCxnSpPr/>
            <p:nvPr/>
          </p:nvCxnSpPr>
          <p:spPr>
            <a:xfrm>
              <a:off x="1060440" y="3612099"/>
              <a:ext cx="413700" cy="0"/>
            </a:xfrm>
            <a:prstGeom prst="straightConnector1">
              <a:avLst/>
            </a:prstGeom>
            <a:noFill/>
            <a:ln w="9525" cap="flat" cmpd="sng">
              <a:solidFill>
                <a:srgbClr val="000000"/>
              </a:solidFill>
              <a:prstDash val="solid"/>
              <a:round/>
              <a:headEnd type="none" w="med" len="med"/>
              <a:tailEnd type="none" w="med" len="med"/>
            </a:ln>
          </p:spPr>
        </p:cxnSp>
        <p:cxnSp>
          <p:nvCxnSpPr>
            <p:cNvPr id="186" name="Google Shape;186;p30">
              <a:extLst>
                <a:ext uri="{C183D7F6-B498-43B3-948B-1728B52AA6E4}">
                  <adec:decorative xmlns:adec="http://schemas.microsoft.com/office/drawing/2017/decorative" val="1"/>
                </a:ext>
              </a:extLst>
            </p:cNvPr>
            <p:cNvCxnSpPr/>
            <p:nvPr/>
          </p:nvCxnSpPr>
          <p:spPr>
            <a:xfrm>
              <a:off x="1060440" y="1700346"/>
              <a:ext cx="413700" cy="0"/>
            </a:xfrm>
            <a:prstGeom prst="straightConnector1">
              <a:avLst/>
            </a:prstGeom>
            <a:noFill/>
            <a:ln w="9525" cap="flat" cmpd="sng">
              <a:solidFill>
                <a:srgbClr val="000000"/>
              </a:solidFill>
              <a:prstDash val="solid"/>
              <a:round/>
              <a:headEnd type="none" w="med" len="med"/>
              <a:tailEnd type="none" w="med" len="med"/>
            </a:ln>
          </p:spPr>
        </p:cxnSp>
        <p:cxnSp>
          <p:nvCxnSpPr>
            <p:cNvPr id="187" name="Google Shape;187;p30">
              <a:extLst>
                <a:ext uri="{C183D7F6-B498-43B3-948B-1728B52AA6E4}">
                  <adec:decorative xmlns:adec="http://schemas.microsoft.com/office/drawing/2017/decorative" val="1"/>
                </a:ext>
              </a:extLst>
            </p:cNvPr>
            <p:cNvCxnSpPr/>
            <p:nvPr/>
          </p:nvCxnSpPr>
          <p:spPr>
            <a:xfrm>
              <a:off x="1060440" y="2617947"/>
              <a:ext cx="413700" cy="0"/>
            </a:xfrm>
            <a:prstGeom prst="straightConnector1">
              <a:avLst/>
            </a:prstGeom>
            <a:noFill/>
            <a:ln w="9525" cap="flat" cmpd="sng">
              <a:solidFill>
                <a:srgbClr val="000000"/>
              </a:solidFill>
              <a:prstDash val="solid"/>
              <a:round/>
              <a:headEnd type="none" w="med" len="med"/>
              <a:tailEnd type="none" w="med" len="med"/>
            </a:ln>
          </p:spPr>
        </p:cxnSp>
        <p:sp>
          <p:nvSpPr>
            <p:cNvPr id="206" name="Google Shape;206;p30"/>
            <p:cNvSpPr txBox="1"/>
            <p:nvPr/>
          </p:nvSpPr>
          <p:spPr>
            <a:xfrm rot="-5400000">
              <a:off x="-1736475" y="2763409"/>
              <a:ext cx="4389900" cy="4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Percentage of children who are obese</a:t>
              </a:r>
              <a:endParaRPr dirty="0"/>
            </a:p>
          </p:txBody>
        </p:sp>
        <p:sp>
          <p:nvSpPr>
            <p:cNvPr id="188" name="Google Shape;188;p30">
              <a:extLst>
                <a:ext uri="{C183D7F6-B498-43B3-948B-1728B52AA6E4}">
                  <adec:decorative xmlns:adec="http://schemas.microsoft.com/office/drawing/2017/decorative" val="0"/>
                </a:ext>
              </a:extLst>
            </p:cNvPr>
            <p:cNvSpPr txBox="1"/>
            <p:nvPr/>
          </p:nvSpPr>
          <p:spPr>
            <a:xfrm>
              <a:off x="659178" y="5310443"/>
              <a:ext cx="5517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0</a:t>
              </a:r>
              <a:endParaRPr/>
            </a:p>
          </p:txBody>
        </p:sp>
        <p:sp>
          <p:nvSpPr>
            <p:cNvPr id="189" name="Google Shape;189;p30">
              <a:extLst>
                <a:ext uri="{C183D7F6-B498-43B3-948B-1728B52AA6E4}">
                  <adec:decorative xmlns:adec="http://schemas.microsoft.com/office/drawing/2017/decorative" val="0"/>
                </a:ext>
              </a:extLst>
            </p:cNvPr>
            <p:cNvSpPr txBox="1"/>
            <p:nvPr/>
          </p:nvSpPr>
          <p:spPr>
            <a:xfrm>
              <a:off x="659178" y="4330928"/>
              <a:ext cx="651900" cy="41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5</a:t>
              </a:r>
              <a:endParaRPr/>
            </a:p>
          </p:txBody>
        </p:sp>
        <p:sp>
          <p:nvSpPr>
            <p:cNvPr id="190" name="Google Shape;190;p30">
              <a:extLst>
                <a:ext uri="{C183D7F6-B498-43B3-948B-1728B52AA6E4}">
                  <adec:decorative xmlns:adec="http://schemas.microsoft.com/office/drawing/2017/decorative" val="0"/>
                </a:ext>
              </a:extLst>
            </p:cNvPr>
            <p:cNvSpPr txBox="1"/>
            <p:nvPr/>
          </p:nvSpPr>
          <p:spPr>
            <a:xfrm>
              <a:off x="609043" y="3441926"/>
              <a:ext cx="551700" cy="41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10</a:t>
              </a:r>
              <a:endParaRPr/>
            </a:p>
          </p:txBody>
        </p:sp>
        <p:sp>
          <p:nvSpPr>
            <p:cNvPr id="191" name="Google Shape;191;p30"/>
            <p:cNvSpPr txBox="1"/>
            <p:nvPr/>
          </p:nvSpPr>
          <p:spPr>
            <a:xfrm>
              <a:off x="609087" y="2465139"/>
              <a:ext cx="6519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15</a:t>
              </a:r>
              <a:endParaRPr/>
            </a:p>
          </p:txBody>
        </p:sp>
        <p:sp>
          <p:nvSpPr>
            <p:cNvPr id="192" name="Google Shape;192;p30"/>
            <p:cNvSpPr txBox="1"/>
            <p:nvPr/>
          </p:nvSpPr>
          <p:spPr>
            <a:xfrm>
              <a:off x="609087" y="1518580"/>
              <a:ext cx="651900" cy="27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20</a:t>
              </a:r>
              <a:endParaRPr/>
            </a:p>
          </p:txBody>
        </p:sp>
        <p:sp>
          <p:nvSpPr>
            <p:cNvPr id="205" name="Google Shape;205;p30"/>
            <p:cNvSpPr txBox="1"/>
            <p:nvPr/>
          </p:nvSpPr>
          <p:spPr>
            <a:xfrm>
              <a:off x="3023015" y="6014228"/>
              <a:ext cx="1718400" cy="6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Age (years)</a:t>
              </a:r>
              <a:endParaRPr/>
            </a:p>
          </p:txBody>
        </p:sp>
        <p:sp>
          <p:nvSpPr>
            <p:cNvPr id="202" name="Google Shape;202;p30"/>
            <p:cNvSpPr txBox="1"/>
            <p:nvPr/>
          </p:nvSpPr>
          <p:spPr>
            <a:xfrm>
              <a:off x="1750244" y="5600810"/>
              <a:ext cx="990600" cy="41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2-5</a:t>
              </a:r>
              <a:endParaRPr/>
            </a:p>
          </p:txBody>
        </p:sp>
        <p:sp>
          <p:nvSpPr>
            <p:cNvPr id="193" name="Google Shape;193;p30" descr="From 1988-1994, 6% of children are obese from the ages 2-5."/>
            <p:cNvSpPr/>
            <p:nvPr/>
          </p:nvSpPr>
          <p:spPr>
            <a:xfrm>
              <a:off x="1700128" y="4468615"/>
              <a:ext cx="363600" cy="1132200"/>
            </a:xfrm>
            <a:prstGeom prst="rect">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descr="From 1999-2002, 10% of children are obese from the ages 2-5."/>
            <p:cNvSpPr/>
            <p:nvPr/>
          </p:nvSpPr>
          <p:spPr>
            <a:xfrm>
              <a:off x="2063761" y="3627532"/>
              <a:ext cx="363600" cy="1972500"/>
            </a:xfrm>
            <a:prstGeom prst="rect">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descr="From 2003-2006, 12% of children are obese from the ages 2-5."/>
            <p:cNvSpPr/>
            <p:nvPr/>
          </p:nvSpPr>
          <p:spPr>
            <a:xfrm>
              <a:off x="2439881" y="3139017"/>
              <a:ext cx="413700" cy="2461800"/>
            </a:xfrm>
            <a:prstGeom prst="rect">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txBox="1"/>
            <p:nvPr/>
          </p:nvSpPr>
          <p:spPr>
            <a:xfrm>
              <a:off x="3493429" y="5600810"/>
              <a:ext cx="727500" cy="41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6-11</a:t>
              </a:r>
              <a:endParaRPr/>
            </a:p>
          </p:txBody>
        </p:sp>
        <p:sp>
          <p:nvSpPr>
            <p:cNvPr id="196" name="Google Shape;196;p30" descr="From 1988-1994, 11% of children are obese from the ages 6-11."/>
            <p:cNvSpPr/>
            <p:nvPr/>
          </p:nvSpPr>
          <p:spPr>
            <a:xfrm>
              <a:off x="3280172" y="3413310"/>
              <a:ext cx="363600" cy="2186400"/>
            </a:xfrm>
            <a:prstGeom prst="rect">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descr="From 1999-2002, 14% of children are obese from the ages 6-11."/>
            <p:cNvSpPr/>
            <p:nvPr/>
          </p:nvSpPr>
          <p:spPr>
            <a:xfrm>
              <a:off x="3643805" y="2690674"/>
              <a:ext cx="413700" cy="2909100"/>
            </a:xfrm>
            <a:prstGeom prst="rect">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descr="From 1988-1994, 16% of children are obese from the ages 6-11."/>
            <p:cNvSpPr/>
            <p:nvPr/>
          </p:nvSpPr>
          <p:spPr>
            <a:xfrm>
              <a:off x="4070181" y="2189706"/>
              <a:ext cx="413700" cy="3409800"/>
            </a:xfrm>
            <a:prstGeom prst="rect">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txBox="1"/>
            <p:nvPr/>
          </p:nvSpPr>
          <p:spPr>
            <a:xfrm>
              <a:off x="5079829" y="5600540"/>
              <a:ext cx="802500" cy="38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12-19</a:t>
              </a:r>
              <a:endParaRPr/>
            </a:p>
          </p:txBody>
        </p:sp>
        <p:sp>
          <p:nvSpPr>
            <p:cNvPr id="199" name="Google Shape;199;p30" descr="From 1988-1994, 10% of children are obese from the ages 12-19."/>
            <p:cNvSpPr/>
            <p:nvPr/>
          </p:nvSpPr>
          <p:spPr>
            <a:xfrm>
              <a:off x="4860328" y="3627430"/>
              <a:ext cx="413700" cy="1972500"/>
            </a:xfrm>
            <a:prstGeom prst="rect">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descr="From 1999-2002, 16% of children are obese from the ages 12-19."/>
            <p:cNvSpPr/>
            <p:nvPr/>
          </p:nvSpPr>
          <p:spPr>
            <a:xfrm>
              <a:off x="5274133" y="2527419"/>
              <a:ext cx="413700" cy="3073500"/>
            </a:xfrm>
            <a:prstGeom prst="rect">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descr="From 2003-2006, 18% of children are obese from the ages 12-19."/>
            <p:cNvSpPr/>
            <p:nvPr/>
          </p:nvSpPr>
          <p:spPr>
            <a:xfrm>
              <a:off x="5700564" y="2097993"/>
              <a:ext cx="413700" cy="3502200"/>
            </a:xfrm>
            <a:prstGeom prst="rect">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a:extLst>
                <a:ext uri="{C183D7F6-B498-43B3-948B-1728B52AA6E4}">
                  <adec:decorative xmlns:adec="http://schemas.microsoft.com/office/drawing/2017/decorative" val="1"/>
                </a:ext>
              </a:extLst>
            </p:cNvPr>
            <p:cNvSpPr/>
            <p:nvPr/>
          </p:nvSpPr>
          <p:spPr>
            <a:xfrm>
              <a:off x="6691286" y="1440335"/>
              <a:ext cx="802500" cy="504900"/>
            </a:xfrm>
            <a:prstGeom prst="rect">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0">
              <a:extLst>
                <a:ext uri="{C183D7F6-B498-43B3-948B-1728B52AA6E4}">
                  <adec:decorative xmlns:adec="http://schemas.microsoft.com/office/drawing/2017/decorative" val="1"/>
                </a:ext>
              </a:extLst>
            </p:cNvPr>
            <p:cNvSpPr txBox="1"/>
            <p:nvPr/>
          </p:nvSpPr>
          <p:spPr>
            <a:xfrm>
              <a:off x="7694552" y="1440335"/>
              <a:ext cx="12291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1988-1994</a:t>
              </a:r>
              <a:endParaRPr dirty="0"/>
            </a:p>
          </p:txBody>
        </p:sp>
        <p:sp>
          <p:nvSpPr>
            <p:cNvPr id="209" name="Google Shape;209;p30">
              <a:extLst>
                <a:ext uri="{C183D7F6-B498-43B3-948B-1728B52AA6E4}">
                  <adec:decorative xmlns:adec="http://schemas.microsoft.com/office/drawing/2017/decorative" val="1"/>
                </a:ext>
              </a:extLst>
            </p:cNvPr>
            <p:cNvSpPr/>
            <p:nvPr/>
          </p:nvSpPr>
          <p:spPr>
            <a:xfrm>
              <a:off x="6691286" y="2189781"/>
              <a:ext cx="802500" cy="504900"/>
            </a:xfrm>
            <a:prstGeom prst="rect">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a:extLst>
                <a:ext uri="{C183D7F6-B498-43B3-948B-1728B52AA6E4}">
                  <adec:decorative xmlns:adec="http://schemas.microsoft.com/office/drawing/2017/decorative" val="1"/>
                </a:ext>
              </a:extLst>
            </p:cNvPr>
            <p:cNvSpPr/>
            <p:nvPr/>
          </p:nvSpPr>
          <p:spPr>
            <a:xfrm>
              <a:off x="6691286" y="2908517"/>
              <a:ext cx="802500" cy="504900"/>
            </a:xfrm>
            <a:prstGeom prst="rect">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0">
              <a:extLst>
                <a:ext uri="{C183D7F6-B498-43B3-948B-1728B52AA6E4}">
                  <adec:decorative xmlns:adec="http://schemas.microsoft.com/office/drawing/2017/decorative" val="1"/>
                </a:ext>
              </a:extLst>
            </p:cNvPr>
            <p:cNvSpPr txBox="1"/>
            <p:nvPr/>
          </p:nvSpPr>
          <p:spPr>
            <a:xfrm>
              <a:off x="7707095" y="2189774"/>
              <a:ext cx="12291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1999-2002</a:t>
              </a:r>
              <a:endParaRPr/>
            </a:p>
          </p:txBody>
        </p:sp>
        <p:sp>
          <p:nvSpPr>
            <p:cNvPr id="212" name="Google Shape;212;p30">
              <a:extLst>
                <a:ext uri="{C183D7F6-B498-43B3-948B-1728B52AA6E4}">
                  <adec:decorative xmlns:adec="http://schemas.microsoft.com/office/drawing/2017/decorative" val="1"/>
                </a:ext>
              </a:extLst>
            </p:cNvPr>
            <p:cNvSpPr txBox="1"/>
            <p:nvPr/>
          </p:nvSpPr>
          <p:spPr>
            <a:xfrm>
              <a:off x="7707095" y="2923882"/>
              <a:ext cx="12291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2003-2006</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457200" y="274638"/>
            <a:ext cx="8229600" cy="6524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Treating Obesity</a:t>
            </a:r>
            <a:endParaRPr/>
          </a:p>
        </p:txBody>
      </p:sp>
      <p:sp>
        <p:nvSpPr>
          <p:cNvPr id="219" name="Google Shape;219;p31"/>
          <p:cNvSpPr txBox="1">
            <a:spLocks noGrp="1"/>
          </p:cNvSpPr>
          <p:nvPr>
            <p:ph type="body" idx="1"/>
          </p:nvPr>
        </p:nvSpPr>
        <p:spPr>
          <a:xfrm>
            <a:off x="685800" y="1676400"/>
            <a:ext cx="7696200" cy="3810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Weight maintenance, not weight loss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Most children can “grow” into their weight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Involve children in meal planning and preparation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Psychological support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Focus on “how to eat” not “what to eat”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228600" y="152400"/>
            <a:ext cx="73279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Treating Obesity </a:t>
            </a:r>
            <a:endParaRPr dirty="0"/>
          </a:p>
        </p:txBody>
      </p:sp>
      <p:sp>
        <p:nvSpPr>
          <p:cNvPr id="226" name="Google Shape;226;p32"/>
          <p:cNvSpPr txBox="1">
            <a:spLocks noGrp="1"/>
          </p:cNvSpPr>
          <p:nvPr>
            <p:ph type="body" idx="1"/>
          </p:nvPr>
        </p:nvSpPr>
        <p:spPr>
          <a:xfrm>
            <a:off x="609600" y="1828800"/>
            <a:ext cx="7467600" cy="365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Parental role-model</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Lifestyle</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Food choices</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Access to healthy foods</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Physical activity</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60 minutes/day</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Avoid sedentary activities</a:t>
            </a:r>
            <a:endParaRPr/>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TV</a:t>
            </a:r>
            <a:endParaRPr/>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Video games</a:t>
            </a:r>
            <a:endParaRPr/>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Computer games</a:t>
            </a:r>
            <a:endParaRPr/>
          </a:p>
          <a:p>
            <a:pPr marL="742950" marR="0" lvl="1" indent="-13335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227" name="Google Shape;227;p32" descr="Image of children running and engaging in physical activity"/>
          <p:cNvGrpSpPr/>
          <p:nvPr/>
        </p:nvGrpSpPr>
        <p:grpSpPr>
          <a:xfrm>
            <a:off x="5472113" y="1752600"/>
            <a:ext cx="3138487" cy="4191000"/>
            <a:chOff x="5548371" y="1676400"/>
            <a:chExt cx="3138429" cy="4191000"/>
          </a:xfrm>
        </p:grpSpPr>
        <p:pic>
          <p:nvPicPr>
            <p:cNvPr id="228" name="Google Shape;228;p32" descr="Image of Micronesian children playing" title="Treating Obesity"/>
            <p:cNvPicPr preferRelativeResize="0"/>
            <p:nvPr/>
          </p:nvPicPr>
          <p:blipFill rotWithShape="1">
            <a:blip r:embed="rId3">
              <a:alphaModFix/>
            </a:blip>
            <a:srcRect l="14490" r="4693"/>
            <a:stretch/>
          </p:blipFill>
          <p:spPr>
            <a:xfrm>
              <a:off x="5548371" y="1676400"/>
              <a:ext cx="3138429" cy="1981200"/>
            </a:xfrm>
            <a:prstGeom prst="rect">
              <a:avLst/>
            </a:prstGeom>
            <a:noFill/>
            <a:ln>
              <a:noFill/>
            </a:ln>
          </p:spPr>
        </p:pic>
        <p:pic>
          <p:nvPicPr>
            <p:cNvPr id="229" name="Google Shape;229;p32" descr="Image of children participating in the Ko'ko Run. " title="Treating Obesity"/>
            <p:cNvPicPr preferRelativeResize="0"/>
            <p:nvPr/>
          </p:nvPicPr>
          <p:blipFill rotWithShape="1">
            <a:blip r:embed="rId4">
              <a:alphaModFix/>
            </a:blip>
            <a:srcRect/>
            <a:stretch/>
          </p:blipFill>
          <p:spPr>
            <a:xfrm>
              <a:off x="5562600" y="3810000"/>
              <a:ext cx="3103563" cy="205740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Role of TV in Obesity</a:t>
            </a:r>
            <a:endParaRPr dirty="0"/>
          </a:p>
        </p:txBody>
      </p:sp>
      <p:sp>
        <p:nvSpPr>
          <p:cNvPr id="235" name="Google Shape;235;p33"/>
          <p:cNvSpPr txBox="1">
            <a:spLocks noGrp="1"/>
          </p:cNvSpPr>
          <p:nvPr>
            <p:ph type="body" idx="1"/>
          </p:nvPr>
        </p:nvSpPr>
        <p:spPr>
          <a:xfrm>
            <a:off x="457200" y="1600200"/>
            <a:ext cx="4038600" cy="121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Is it inactivity?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Or the advertising?</a:t>
            </a:r>
            <a:endParaRPr/>
          </a:p>
        </p:txBody>
      </p:sp>
      <p:pic>
        <p:nvPicPr>
          <p:cNvPr id="237" name="Google Shape;237;p33" descr="Image of young boy eating. " title="Role of TV in Obesity"/>
          <p:cNvPicPr preferRelativeResize="0"/>
          <p:nvPr/>
        </p:nvPicPr>
        <p:blipFill>
          <a:blip r:embed="rId3">
            <a:alphaModFix/>
          </a:blip>
          <a:stretch>
            <a:fillRect/>
          </a:stretch>
        </p:blipFill>
        <p:spPr>
          <a:xfrm>
            <a:off x="298325" y="2761450"/>
            <a:ext cx="3143801" cy="3813102"/>
          </a:xfrm>
          <a:prstGeom prst="rect">
            <a:avLst/>
          </a:prstGeom>
          <a:noFill/>
          <a:ln>
            <a:noFill/>
          </a:ln>
        </p:spPr>
      </p:pic>
      <p:sp>
        <p:nvSpPr>
          <p:cNvPr id="236" name="Google Shape;236;p33"/>
          <p:cNvSpPr txBox="1"/>
          <p:nvPr/>
        </p:nvSpPr>
        <p:spPr>
          <a:xfrm>
            <a:off x="4419650" y="2445744"/>
            <a:ext cx="4179000" cy="55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Food </a:t>
            </a:r>
            <a:r>
              <a:rPr lang="en-US" sz="1800">
                <a:solidFill>
                  <a:schemeClr val="dk1"/>
                </a:solidFill>
                <a:latin typeface="Times New Roman"/>
                <a:ea typeface="Times New Roman"/>
                <a:cs typeface="Times New Roman"/>
                <a:sym typeface="Times New Roman"/>
              </a:rPr>
              <a:t>A</a:t>
            </a:r>
            <a:r>
              <a:rPr lang="en-US" sz="1800" b="0" i="0" u="none" strike="noStrike" cap="none">
                <a:solidFill>
                  <a:schemeClr val="dk1"/>
                </a:solidFill>
                <a:latin typeface="Times New Roman"/>
                <a:ea typeface="Times New Roman"/>
                <a:cs typeface="Times New Roman"/>
                <a:sym typeface="Times New Roman"/>
              </a:rPr>
              <a:t>dvertising </a:t>
            </a:r>
            <a:r>
              <a:rPr lang="en-US" sz="1800">
                <a:solidFill>
                  <a:schemeClr val="dk1"/>
                </a:solidFill>
                <a:latin typeface="Times New Roman"/>
                <a:ea typeface="Times New Roman"/>
                <a:cs typeface="Times New Roman"/>
                <a:sym typeface="Times New Roman"/>
              </a:rPr>
              <a:t>D</a:t>
            </a:r>
            <a:r>
              <a:rPr lang="en-US" sz="1800" b="0" i="0" u="none" strike="noStrike" cap="none">
                <a:solidFill>
                  <a:schemeClr val="dk1"/>
                </a:solidFill>
                <a:latin typeface="Times New Roman"/>
                <a:ea typeface="Times New Roman"/>
                <a:cs typeface="Times New Roman"/>
                <a:sym typeface="Times New Roman"/>
              </a:rPr>
              <a:t>uring </a:t>
            </a:r>
            <a:r>
              <a:rPr lang="en-US" sz="1800">
                <a:solidFill>
                  <a:schemeClr val="dk1"/>
                </a:solidFill>
                <a:latin typeface="Times New Roman"/>
                <a:ea typeface="Times New Roman"/>
                <a:cs typeface="Times New Roman"/>
                <a:sym typeface="Times New Roman"/>
              </a:rPr>
              <a:t>K</a:t>
            </a:r>
            <a:r>
              <a:rPr lang="en-US" sz="1800" b="0" i="0" u="none" strike="noStrike" cap="none">
                <a:solidFill>
                  <a:schemeClr val="dk1"/>
                </a:solidFill>
                <a:latin typeface="Times New Roman"/>
                <a:ea typeface="Times New Roman"/>
                <a:cs typeface="Times New Roman"/>
                <a:sym typeface="Times New Roman"/>
              </a:rPr>
              <a:t>ids </a:t>
            </a:r>
            <a:r>
              <a:rPr lang="en-US" sz="1800">
                <a:solidFill>
                  <a:schemeClr val="dk1"/>
                </a:solidFill>
                <a:latin typeface="Times New Roman"/>
                <a:ea typeface="Times New Roman"/>
                <a:cs typeface="Times New Roman"/>
                <a:sym typeface="Times New Roman"/>
              </a:rPr>
              <a:t>P</a:t>
            </a:r>
            <a:r>
              <a:rPr lang="en-US" sz="1800" b="0" i="0" u="none" strike="noStrike" cap="none">
                <a:solidFill>
                  <a:schemeClr val="dk1"/>
                </a:solidFill>
                <a:latin typeface="Times New Roman"/>
                <a:ea typeface="Times New Roman"/>
                <a:cs typeface="Times New Roman"/>
                <a:sym typeface="Times New Roman"/>
              </a:rPr>
              <a:t>rograms</a:t>
            </a:r>
            <a:endParaRPr/>
          </a:p>
        </p:txBody>
      </p:sp>
      <p:pic>
        <p:nvPicPr>
          <p:cNvPr id="238" name="Google Shape;238;p33" descr="Pie chart that shows the distribution of data of food advertising during kids programs: Restaurants (18.8%), Cereal &amp; cereal bars (26.7%), Snack food (17.8%), Candy (13.9%), Beverages (9.9%), Yogurt (4.0%), Breakfast Pastries (3.0%), Frozen novelties 3.0%), and Packaged Meals &amp; Entries (3.0%). " title="Food Advertising During Kids Program"/>
          <p:cNvPicPr preferRelativeResize="0"/>
          <p:nvPr/>
        </p:nvPicPr>
        <p:blipFill rotWithShape="1">
          <a:blip r:embed="rId4">
            <a:alphaModFix/>
          </a:blip>
          <a:srcRect t="6634" b="6075"/>
          <a:stretch/>
        </p:blipFill>
        <p:spPr>
          <a:xfrm>
            <a:off x="3581850" y="2819400"/>
            <a:ext cx="5416550" cy="3489775"/>
          </a:xfrm>
          <a:prstGeom prst="rect">
            <a:avLst/>
          </a:prstGeom>
          <a:noFill/>
          <a:ln>
            <a:noFill/>
          </a:ln>
        </p:spPr>
      </p:pic>
      <p:sp>
        <p:nvSpPr>
          <p:cNvPr id="239" name="Google Shape;239;p33"/>
          <p:cNvSpPr txBox="1"/>
          <p:nvPr/>
        </p:nvSpPr>
        <p:spPr>
          <a:xfrm>
            <a:off x="5312000" y="6205250"/>
            <a:ext cx="3765900" cy="6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dirty="0"/>
              <a:t>Source: </a:t>
            </a:r>
            <a:r>
              <a:rPr lang="en-US" sz="800" u="sng" dirty="0">
                <a:solidFill>
                  <a:schemeClr val="hlink"/>
                </a:solidFill>
                <a:hlinkClick r:id="rId5" tooltip="A boy is drinking a cup of water"/>
              </a:rPr>
              <a:t>https://www.flickr.com/photos/mliu92/35277888254/in/photostream/</a:t>
            </a:r>
            <a:r>
              <a:rPr lang="en-US" sz="800" dirty="0"/>
              <a:t> </a:t>
            </a:r>
            <a:endParaRPr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2"/>
                </a:solidFill>
                <a:latin typeface="Arial"/>
                <a:ea typeface="Arial"/>
                <a:cs typeface="Arial"/>
                <a:sym typeface="Arial"/>
              </a:rPr>
              <a:t>Impact of Childhood Obesity </a:t>
            </a:r>
            <a:br>
              <a:rPr lang="en-US" sz="4000" b="0" i="0" u="none" strike="noStrike" cap="none">
                <a:solidFill>
                  <a:schemeClr val="dk2"/>
                </a:solidFill>
                <a:latin typeface="Arial"/>
                <a:ea typeface="Arial"/>
                <a:cs typeface="Arial"/>
                <a:sym typeface="Arial"/>
              </a:rPr>
            </a:br>
            <a:r>
              <a:rPr lang="en-US" sz="4000" b="0" i="0" u="none" strike="noStrike" cap="none">
                <a:solidFill>
                  <a:schemeClr val="dk2"/>
                </a:solidFill>
                <a:latin typeface="Arial"/>
                <a:ea typeface="Arial"/>
                <a:cs typeface="Arial"/>
                <a:sym typeface="Arial"/>
              </a:rPr>
              <a:t>Later in Life</a:t>
            </a:r>
            <a:endParaRPr/>
          </a:p>
        </p:txBody>
      </p:sp>
      <p:sp>
        <p:nvSpPr>
          <p:cNvPr id="245" name="Google Shape;245;p34"/>
          <p:cNvSpPr txBox="1">
            <a:spLocks noGrp="1"/>
          </p:cNvSpPr>
          <p:nvPr>
            <p:ph type="body" idx="1"/>
          </p:nvPr>
        </p:nvSpPr>
        <p:spPr>
          <a:xfrm>
            <a:off x="457200" y="1828800"/>
            <a:ext cx="8229600" cy="3810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Children who are overweight or obese are at higher risk of:</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Being overweight or obese as an adult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Type-2 diabetes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High blood pressure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Cardiovascular disease</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Nutrition for children</a:t>
            </a:r>
            <a:endParaRPr/>
          </a:p>
        </p:txBody>
      </p:sp>
      <p:sp>
        <p:nvSpPr>
          <p:cNvPr id="70" name="Google Shape;70;p15"/>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Energy needs increase with age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 of fat decreases with age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Problem nutrients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Calcium, vitamin 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Iron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Dental caries are common</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Other concerns</a:t>
            </a:r>
            <a:endParaRPr/>
          </a:p>
        </p:txBody>
      </p:sp>
      <p:sp>
        <p:nvSpPr>
          <p:cNvPr id="251" name="Google Shape;251;p35"/>
          <p:cNvSpPr txBox="1">
            <a:spLocks noGrp="1"/>
          </p:cNvSpPr>
          <p:nvPr>
            <p:ph type="body" idx="1"/>
          </p:nvPr>
        </p:nvSpPr>
        <p:spPr>
          <a:xfrm>
            <a:off x="457200" y="14478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Hyperactivity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Extreme physical activity, excitability, short attention span, low tolerance for frustration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No link to sugar (really!), usually an environmental cue triggers hyperactivity</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Ex: excitement at a birthday party, not the birthday cake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Lead poisoning</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Causes learning disabilities and behavior problems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Summary</a:t>
            </a:r>
            <a:endParaRPr/>
          </a:p>
        </p:txBody>
      </p:sp>
      <p:sp>
        <p:nvSpPr>
          <p:cNvPr id="257" name="Google Shape;257;p36"/>
          <p:cNvSpPr txBox="1">
            <a:spLocks noGrp="1"/>
          </p:cNvSpPr>
          <p:nvPr>
            <p:ph type="body" idx="1"/>
          </p:nvPr>
        </p:nvSpPr>
        <p:spPr>
          <a:xfrm>
            <a:off x="304800" y="1219200"/>
            <a:ext cx="8534400" cy="5257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Children’s diets require more total energy &amp; nutrients with age, but less energy &amp; protein per kilogram of body weight.</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Noto Sans Symbols"/>
                <a:ea typeface="Noto Sans Symbols"/>
                <a:cs typeface="Noto Sans Symbols"/>
                <a:sym typeface="Noto Sans Symbols"/>
              </a:rPr>
              <a:t>↓</a:t>
            </a:r>
            <a:r>
              <a:rPr lang="en-US" sz="2000" b="0" i="0" u="none" strike="noStrike" cap="none">
                <a:solidFill>
                  <a:schemeClr val="dk1"/>
                </a:solidFill>
                <a:latin typeface="Arial"/>
                <a:ea typeface="Arial"/>
                <a:cs typeface="Arial"/>
                <a:sym typeface="Arial"/>
              </a:rPr>
              <a:t> calcium, vitamin D, and iron puts them at risk for low bone density and anemia</a:t>
            </a:r>
            <a:endParaRPr/>
          </a:p>
          <a:p>
            <a:pPr marL="742950" marR="0" lvl="1" indent="-285750" algn="l" rtl="0">
              <a:spcBef>
                <a:spcPts val="400"/>
              </a:spcBef>
              <a:spcAft>
                <a:spcPts val="0"/>
              </a:spcAft>
              <a:buClr>
                <a:schemeClr val="dk1"/>
              </a:buClr>
              <a:buSzPts val="2000"/>
              <a:buFont typeface="Noto Sans Symbols"/>
              <a:buChar char="–"/>
            </a:pPr>
            <a:r>
              <a:rPr lang="en-US" sz="2000" b="0" i="0" u="none" strike="noStrike" cap="none">
                <a:solidFill>
                  <a:schemeClr val="dk1"/>
                </a:solidFill>
                <a:latin typeface="Noto Sans Symbols"/>
                <a:ea typeface="Noto Sans Symbols"/>
                <a:cs typeface="Noto Sans Symbols"/>
                <a:sym typeface="Noto Sans Symbols"/>
              </a:rPr>
              <a:t>↑</a:t>
            </a:r>
            <a:r>
              <a:rPr lang="en-US" sz="2000" b="0" i="0" u="none" strike="noStrike" cap="none">
                <a:solidFill>
                  <a:schemeClr val="dk1"/>
                </a:solidFill>
                <a:latin typeface="Arial"/>
                <a:ea typeface="Arial"/>
                <a:cs typeface="Arial"/>
                <a:sym typeface="Arial"/>
              </a:rPr>
              <a:t> calories, fat, &amp; sugar (with low physical activity) puts them at risk for obesity &amp; other chronic diseases.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Obesity continues to be a growing epidemic in the US, as well as the Pacific region.</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Television watching contributes to more eating &amp; less activity.</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Caregivers should offer a variety of healthy foods and water at meals and snacks throughout the day.</a:t>
            </a:r>
            <a:endParaRPr sz="2000" b="0" i="0" u="none" strike="noStrike" cap="none">
              <a:solidFill>
                <a:schemeClr val="dk1"/>
              </a:solidFill>
              <a:latin typeface="Arial"/>
              <a:ea typeface="Arial"/>
              <a:cs typeface="Arial"/>
              <a:sym typeface="Arial"/>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Children decide whether to eat and how much.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Be positive family role models for children!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57200" y="434975"/>
            <a:ext cx="8229600" cy="708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Dental Caries</a:t>
            </a:r>
            <a:endParaRPr/>
          </a:p>
        </p:txBody>
      </p:sp>
      <p:sp>
        <p:nvSpPr>
          <p:cNvPr id="76" name="Google Shape;76;p16"/>
          <p:cNvSpPr txBox="1">
            <a:spLocks noGrp="1"/>
          </p:cNvSpPr>
          <p:nvPr>
            <p:ph type="body" idx="1"/>
          </p:nvPr>
        </p:nvSpPr>
        <p:spPr>
          <a:xfrm>
            <a:off x="457200" y="1600200"/>
            <a:ext cx="41910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Caused by continual access to bottle or sippy-cup</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Also termed “nursing bottle caries”</a:t>
            </a:r>
            <a:endParaRPr/>
          </a:p>
        </p:txBody>
      </p:sp>
      <p:pic>
        <p:nvPicPr>
          <p:cNvPr id="77" name="Google Shape;77;p16" descr="Image of dental caries which is also known as nursing bottle caries. " title="Dental caries"/>
          <p:cNvPicPr preferRelativeResize="0"/>
          <p:nvPr/>
        </p:nvPicPr>
        <p:blipFill>
          <a:blip r:embed="rId3">
            <a:alphaModFix/>
          </a:blip>
          <a:stretch>
            <a:fillRect/>
          </a:stretch>
        </p:blipFill>
        <p:spPr>
          <a:xfrm>
            <a:off x="4648200" y="1689225"/>
            <a:ext cx="4191000" cy="3143250"/>
          </a:xfrm>
          <a:prstGeom prst="rect">
            <a:avLst/>
          </a:prstGeom>
          <a:noFill/>
          <a:ln>
            <a:noFill/>
          </a:ln>
        </p:spPr>
      </p:pic>
      <p:sp>
        <p:nvSpPr>
          <p:cNvPr id="78" name="Google Shape;78;p16"/>
          <p:cNvSpPr txBox="1"/>
          <p:nvPr/>
        </p:nvSpPr>
        <p:spPr>
          <a:xfrm>
            <a:off x="4576525" y="6553200"/>
            <a:ext cx="49569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Source: https://pixabay.com/en/bad-teeth-toothache-dental-treatment-1177038/</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Risk of choking</a:t>
            </a:r>
            <a:endParaRPr/>
          </a:p>
        </p:txBody>
      </p:sp>
      <p:sp>
        <p:nvSpPr>
          <p:cNvPr id="84" name="Google Shape;84;p17"/>
          <p:cNvSpPr txBox="1">
            <a:spLocks noGrp="1"/>
          </p:cNvSpPr>
          <p:nvPr>
            <p:ph type="body" idx="1"/>
          </p:nvPr>
        </p:nvSpPr>
        <p:spPr>
          <a:xfrm>
            <a:off x="457200" y="1600200"/>
            <a:ext cx="4033838"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Some types of small foods should be avoided</a:t>
            </a:r>
            <a:endParaRPr/>
          </a:p>
        </p:txBody>
      </p:sp>
      <p:sp>
        <p:nvSpPr>
          <p:cNvPr id="85" name="Google Shape;85;p17"/>
          <p:cNvSpPr txBox="1">
            <a:spLocks noGrp="1"/>
          </p:cNvSpPr>
          <p:nvPr>
            <p:ph type="body" idx="2"/>
          </p:nvPr>
        </p:nvSpPr>
        <p:spPr>
          <a:xfrm>
            <a:off x="4652963" y="1600200"/>
            <a:ext cx="4033837"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Raw carrots</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Hot dog slices</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Marshmallows</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Popcorn</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Whole grapes</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Hard/gel candies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Transitioning to Cow’s Milk</a:t>
            </a:r>
            <a:endParaRPr dirty="0"/>
          </a:p>
        </p:txBody>
      </p:sp>
      <p:sp>
        <p:nvSpPr>
          <p:cNvPr id="91" name="Google Shape;91;p18"/>
          <p:cNvSpPr txBox="1">
            <a:spLocks noGrp="1"/>
          </p:cNvSpPr>
          <p:nvPr>
            <p:ph type="body" idx="1"/>
          </p:nvPr>
        </p:nvSpPr>
        <p:spPr>
          <a:xfrm>
            <a:off x="685800" y="1752600"/>
            <a:ext cx="6019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1-2 yrs old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Start drinking cow’s milk</a:t>
            </a:r>
            <a:endParaRPr/>
          </a:p>
          <a:p>
            <a:pPr marL="742950" marR="0" lvl="1" indent="-285750" algn="l" rtl="0">
              <a:spcBef>
                <a:spcPts val="56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Whole</a:t>
            </a:r>
            <a:r>
              <a:rPr lang="en-US" sz="2800" b="0" i="0" u="none" strike="noStrike" cap="none">
                <a:solidFill>
                  <a:schemeClr val="dk1"/>
                </a:solidFill>
                <a:latin typeface="Arial"/>
                <a:ea typeface="Arial"/>
                <a:cs typeface="Arial"/>
                <a:sym typeface="Arial"/>
              </a:rPr>
              <a:t> milk</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2-5 yrs old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Gradual transition to low-fat milk</a:t>
            </a:r>
            <a:endParaRPr/>
          </a:p>
        </p:txBody>
      </p:sp>
      <p:pic>
        <p:nvPicPr>
          <p:cNvPr id="92" name="Google Shape;92;p18" descr="Image of a cartoon cow" title="Transitioning to Cow's Milk"/>
          <p:cNvPicPr preferRelativeResize="0"/>
          <p:nvPr/>
        </p:nvPicPr>
        <p:blipFill rotWithShape="1">
          <a:blip r:embed="rId3">
            <a:alphaModFix/>
          </a:blip>
          <a:srcRect/>
          <a:stretch/>
        </p:blipFill>
        <p:spPr>
          <a:xfrm>
            <a:off x="6172200" y="1676400"/>
            <a:ext cx="2533650"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“I only like rice!”</a:t>
            </a:r>
            <a:endParaRPr/>
          </a:p>
        </p:txBody>
      </p:sp>
      <p:sp>
        <p:nvSpPr>
          <p:cNvPr id="99" name="Google Shape;99;p19"/>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What you should know when introducing new foods…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Familiar foods are comforting</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New foods should not be forced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Introduce new foods one at a time</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Look for adverse reactions (allergy)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8-10 exposures to new food for acceptance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Family role models are very important!</a:t>
            </a:r>
            <a:endParaRPr/>
          </a:p>
          <a:p>
            <a:pPr marL="742950" marR="0" lvl="1" indent="-28575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Best practices for good nutrition</a:t>
            </a:r>
            <a:endParaRPr/>
          </a:p>
        </p:txBody>
      </p:sp>
      <p:sp>
        <p:nvSpPr>
          <p:cNvPr id="105" name="Google Shape;105;p20"/>
          <p:cNvSpPr txBox="1">
            <a:spLocks noGrp="1"/>
          </p:cNvSpPr>
          <p:nvPr>
            <p:ph type="body" idx="1"/>
          </p:nvPr>
        </p:nvSpPr>
        <p:spPr>
          <a:xfrm>
            <a:off x="381000" y="1447800"/>
            <a:ext cx="85344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sng" strike="noStrike" cap="none">
                <a:solidFill>
                  <a:schemeClr val="dk1"/>
                </a:solidFill>
                <a:latin typeface="Arial"/>
                <a:ea typeface="Arial"/>
                <a:cs typeface="Arial"/>
                <a:sym typeface="Arial"/>
              </a:rPr>
              <a:t>Caregiver chooses</a:t>
            </a:r>
            <a:r>
              <a:rPr lang="en-US" sz="3200" b="0" i="0" u="none" strike="noStrike" cap="none">
                <a:solidFill>
                  <a:schemeClr val="dk1"/>
                </a:solidFill>
                <a:latin typeface="Arial"/>
                <a:ea typeface="Arial"/>
                <a:cs typeface="Arial"/>
                <a:sym typeface="Arial"/>
              </a:rPr>
              <a:t> </a:t>
            </a:r>
            <a:r>
              <a:rPr lang="en-US" sz="3200" b="0" i="1" u="none" strike="noStrike" cap="none">
                <a:solidFill>
                  <a:srgbClr val="0000B8"/>
                </a:solidFill>
                <a:latin typeface="Arial"/>
                <a:ea typeface="Arial"/>
                <a:cs typeface="Arial"/>
                <a:sym typeface="Arial"/>
              </a:rPr>
              <a:t>what</a:t>
            </a:r>
            <a:r>
              <a:rPr lang="en-US" sz="3200" b="0" i="0" u="none" strike="noStrike" cap="none">
                <a:solidFill>
                  <a:schemeClr val="dk1"/>
                </a:solidFill>
                <a:latin typeface="Arial"/>
                <a:ea typeface="Arial"/>
                <a:cs typeface="Arial"/>
                <a:sym typeface="Arial"/>
              </a:rPr>
              <a:t> and </a:t>
            </a:r>
            <a:r>
              <a:rPr lang="en-US" sz="3200" b="0" i="1" u="none" strike="noStrike" cap="none">
                <a:solidFill>
                  <a:srgbClr val="0000B8"/>
                </a:solidFill>
                <a:latin typeface="Arial"/>
                <a:ea typeface="Arial"/>
                <a:cs typeface="Arial"/>
                <a:sym typeface="Arial"/>
              </a:rPr>
              <a:t>when</a:t>
            </a:r>
            <a:r>
              <a:rPr lang="en-US" sz="3200" b="0" i="0" u="none" strike="noStrike" cap="none">
                <a:solidFill>
                  <a:schemeClr val="dk1"/>
                </a:solidFill>
                <a:latin typeface="Arial"/>
                <a:ea typeface="Arial"/>
                <a:cs typeface="Arial"/>
                <a:sym typeface="Arial"/>
              </a:rPr>
              <a:t> to eat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Meal time consistency is important</a:t>
            </a:r>
            <a:endParaRPr/>
          </a:p>
          <a:p>
            <a:pPr marL="342900" marR="0" lvl="0" indent="-342900" algn="l" rtl="0">
              <a:spcBef>
                <a:spcPts val="640"/>
              </a:spcBef>
              <a:spcAft>
                <a:spcPts val="0"/>
              </a:spcAft>
              <a:buClr>
                <a:schemeClr val="dk1"/>
              </a:buClr>
              <a:buSzPts val="3200"/>
              <a:buFont typeface="Arial"/>
              <a:buChar char="•"/>
            </a:pPr>
            <a:r>
              <a:rPr lang="en-US" sz="3200" b="0" i="0" u="sng" strike="noStrike" cap="none">
                <a:solidFill>
                  <a:schemeClr val="dk1"/>
                </a:solidFill>
                <a:latin typeface="Arial"/>
                <a:ea typeface="Arial"/>
                <a:cs typeface="Arial"/>
                <a:sym typeface="Arial"/>
              </a:rPr>
              <a:t>Child chooses</a:t>
            </a:r>
            <a:r>
              <a:rPr lang="en-US" sz="3200" b="0" i="0" u="none" strike="noStrike" cap="none">
                <a:solidFill>
                  <a:schemeClr val="dk1"/>
                </a:solidFill>
                <a:latin typeface="Arial"/>
                <a:ea typeface="Arial"/>
                <a:cs typeface="Arial"/>
                <a:sym typeface="Arial"/>
              </a:rPr>
              <a:t> </a:t>
            </a:r>
            <a:r>
              <a:rPr lang="en-US" sz="3200" b="0" i="1" u="none" strike="noStrike" cap="none">
                <a:solidFill>
                  <a:srgbClr val="0000B8"/>
                </a:solidFill>
                <a:latin typeface="Arial"/>
                <a:ea typeface="Arial"/>
                <a:cs typeface="Arial"/>
                <a:sym typeface="Arial"/>
              </a:rPr>
              <a:t>whether</a:t>
            </a:r>
            <a:r>
              <a:rPr lang="en-US" sz="3200" b="0" i="0" u="none" strike="noStrike" cap="none">
                <a:solidFill>
                  <a:schemeClr val="dk1"/>
                </a:solidFill>
                <a:latin typeface="Arial"/>
                <a:ea typeface="Arial"/>
                <a:cs typeface="Arial"/>
                <a:sym typeface="Arial"/>
              </a:rPr>
              <a:t> to eat and </a:t>
            </a:r>
            <a:r>
              <a:rPr lang="en-US" sz="3200" b="0" i="1" u="none" strike="noStrike" cap="none">
                <a:solidFill>
                  <a:srgbClr val="0000B8"/>
                </a:solidFill>
                <a:latin typeface="Arial"/>
                <a:ea typeface="Arial"/>
                <a:cs typeface="Arial"/>
                <a:sym typeface="Arial"/>
              </a:rPr>
              <a:t>how much</a:t>
            </a:r>
            <a:endParaRPr sz="3200" b="0" i="0" u="none" strike="noStrike" cap="none">
              <a:solidFill>
                <a:srgbClr val="0000B8"/>
              </a:solidFill>
              <a:latin typeface="Arial"/>
              <a:ea typeface="Arial"/>
              <a:cs typeface="Arial"/>
              <a:sym typeface="Arial"/>
            </a:endParaRPr>
          </a:p>
          <a:p>
            <a:pPr marL="342900" marR="0" lvl="0" indent="-34290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Avoid food as a reward or punishment</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Offer a balanced and varied diet</a:t>
            </a:r>
            <a:endParaRPr/>
          </a:p>
          <a:p>
            <a:pPr marL="742950" marR="0" lvl="1" indent="-285750" algn="l" rtl="0">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Based on whole grains, vegetables, fruits, dairy and other high-protein foods</a:t>
            </a:r>
            <a:endParaRPr/>
          </a:p>
          <a:p>
            <a:pPr marL="742950" marR="0" lvl="1" indent="-285750" algn="l" rtl="0">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Moderate amounts of fat and sodium</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Remember to be a good </a:t>
            </a:r>
            <a:r>
              <a:rPr lang="en-US" sz="2800" b="1" i="0" u="none" strike="noStrike" cap="none">
                <a:solidFill>
                  <a:schemeClr val="dk1"/>
                </a:solidFill>
                <a:latin typeface="Arial"/>
                <a:ea typeface="Arial"/>
                <a:cs typeface="Arial"/>
                <a:sym typeface="Arial"/>
              </a:rPr>
              <a:t>role model</a:t>
            </a:r>
            <a:r>
              <a:rPr lang="en-US" sz="2800" b="0" i="0" u="none" strike="noStrike" cap="none">
                <a:solidFill>
                  <a:schemeClr val="dk1"/>
                </a:solidFill>
                <a:latin typeface="Arial"/>
                <a:ea typeface="Arial"/>
                <a:cs typeface="Arial"/>
                <a:sym typeface="Arial"/>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152400"/>
            <a:ext cx="80010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2"/>
                </a:solidFill>
                <a:latin typeface="Arial"/>
                <a:ea typeface="Arial"/>
                <a:cs typeface="Arial"/>
                <a:sym typeface="Arial"/>
              </a:rPr>
              <a:t>The Independent Preschooler</a:t>
            </a:r>
            <a:endParaRPr/>
          </a:p>
        </p:txBody>
      </p:sp>
      <p:sp>
        <p:nvSpPr>
          <p:cNvPr id="111" name="Google Shape;111;p21"/>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CONTROL!</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Self-regulating food intake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Increased food intake before growth spurt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Involve children in food preparation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School-Aged Children</a:t>
            </a:r>
            <a:endParaRPr/>
          </a:p>
        </p:txBody>
      </p:sp>
      <p:sp>
        <p:nvSpPr>
          <p:cNvPr id="117" name="Google Shape;117;p22"/>
          <p:cNvSpPr txBox="1">
            <a:spLocks noGrp="1"/>
          </p:cNvSpPr>
          <p:nvPr>
            <p:ph type="body" idx="1"/>
          </p:nvPr>
        </p:nvSpPr>
        <p:spPr>
          <a:xfrm>
            <a:off x="457200" y="1600200"/>
            <a:ext cx="8229600" cy="3733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Breakfast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More likely to meet their nutritional needs if kids eat breakfast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Glucose is required for brain function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Children who eat breakfast perform better in school and miss fewer school days</a:t>
            </a:r>
            <a:endParaRPr/>
          </a:p>
        </p:txBody>
      </p:sp>
    </p:spTree>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891</Words>
  <Application>Microsoft Office PowerPoint</Application>
  <PresentationFormat>On-screen Show (4:3)</PresentationFormat>
  <Paragraphs>143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Lucida Sans</vt:lpstr>
      <vt:lpstr>Noto Sans Symbols</vt:lpstr>
      <vt:lpstr>Times New Roman</vt:lpstr>
      <vt:lpstr>1_Custom Design</vt:lpstr>
      <vt:lpstr>Lesson 14.1</vt:lpstr>
      <vt:lpstr>Nutrition for children</vt:lpstr>
      <vt:lpstr>Dental Caries</vt:lpstr>
      <vt:lpstr>Risk of choking</vt:lpstr>
      <vt:lpstr>Transitioning to Cow’s Milk</vt:lpstr>
      <vt:lpstr>“I only like rice!”</vt:lpstr>
      <vt:lpstr>Best practices for good nutrition</vt:lpstr>
      <vt:lpstr>The Independent Preschooler</vt:lpstr>
      <vt:lpstr>School-Aged Children</vt:lpstr>
      <vt:lpstr>School-Aged Children </vt:lpstr>
      <vt:lpstr>Quality of Kids’ diets</vt:lpstr>
      <vt:lpstr>Childhood Obesity</vt:lpstr>
      <vt:lpstr>BMI for Age percentiles: Boys, 2 to 20 years</vt:lpstr>
      <vt:lpstr>Comparing BMI curves → overweight</vt:lpstr>
      <vt:lpstr>Trends in childhood obesity</vt:lpstr>
      <vt:lpstr>Treating Obesity</vt:lpstr>
      <vt:lpstr>Treating Obesity </vt:lpstr>
      <vt:lpstr>Role of TV in Obesity</vt:lpstr>
      <vt:lpstr>Impact of Childhood Obesity  Later in Life</vt:lpstr>
      <vt:lpstr>Other concerns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14.1</dc:title>
  <dc:creator>Skylar</dc:creator>
  <cp:lastModifiedBy>Alin Yigiter</cp:lastModifiedBy>
  <cp:revision>7</cp:revision>
  <dcterms:modified xsi:type="dcterms:W3CDTF">2025-12-18T23:43:03Z</dcterms:modified>
</cp:coreProperties>
</file>