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1"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4" r:id="rId19"/>
    <p:sldId id="275" r:id="rId20"/>
    <p:sldId id="276" r:id="rId21"/>
    <p:sldId id="277" r:id="rId22"/>
    <p:sldId id="278" r:id="rId23"/>
    <p:sldId id="279" r:id="rId24"/>
    <p:sldId id="280" r:id="rId25"/>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98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elia Brister" userId="8edb2d25-f1f1-4c32-97a1-e9e53497baa7" providerId="ADAL" clId="{F1BBE678-BADE-4C94-A12B-F280D8392FA4}"/>
    <pc:docChg chg="delSld">
      <pc:chgData name="Amelia Brister" userId="8edb2d25-f1f1-4c32-97a1-e9e53497baa7" providerId="ADAL" clId="{F1BBE678-BADE-4C94-A12B-F280D8392FA4}" dt="2026-01-20T13:59:27.981" v="0" actId="47"/>
      <pc:docMkLst>
        <pc:docMk/>
      </pc:docMkLst>
      <pc:sldChg chg="del">
        <pc:chgData name="Amelia Brister" userId="8edb2d25-f1f1-4c32-97a1-e9e53497baa7" providerId="ADAL" clId="{F1BBE678-BADE-4C94-A12B-F280D8392FA4}" dt="2026-01-20T13:59:27.981" v="0" actId="47"/>
        <pc:sldMkLst>
          <pc:docMk/>
          <pc:sldMk cId="2254036618" sldId="27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SzPts val="1400"/>
              <a:buNone/>
              <a:defRPr sz="12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91425" rIns="91425" bIns="91425"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solidFill>
            <a:srgbClr val="FFFFFF"/>
          </a:solid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SzPts val="1400"/>
              <a:buNone/>
              <a:defRPr sz="12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000000"/>
                </a:solidFill>
                <a:latin typeface="Arial"/>
                <a:ea typeface="Arial"/>
                <a:cs typeface="Arial"/>
                <a:sym typeface="Arial"/>
              </a:rPr>
              <a:t>‹#›</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 name="Google Shape;33;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0" name="Google Shape;90;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6" name="Google Shape;96;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2" name="Google Shape;102;p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1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0" name="Google Shape;120;p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6" name="Google Shape;126;p2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9" name="Google Shape;39;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5" name="Google Shape;45;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2" name="Google Shape;52;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4" name="Google Shape;64;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0" name="Google Shape;70;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8" name="Google Shape;78;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4" name="Google Shape;84;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solidFill>
          <a:schemeClr val="lt1"/>
        </a:solidFill>
        <a:effectLst/>
      </p:bgPr>
    </p:bg>
    <p:spTree>
      <p:nvGrpSpPr>
        <p:cNvPr id="1" name="Shape 14"/>
        <p:cNvGrpSpPr/>
        <p:nvPr/>
      </p:nvGrpSpPr>
      <p:grpSpPr>
        <a:xfrm>
          <a:off x="0" y="0"/>
          <a:ext cx="0" cy="0"/>
          <a:chOff x="0" y="0"/>
          <a:chExt cx="0" cy="0"/>
        </a:xfrm>
      </p:grpSpPr>
      <p:sp>
        <p:nvSpPr>
          <p:cNvPr id="15" name="Google Shape;15;p2"/>
          <p:cNvSpPr txBox="1"/>
          <p:nvPr/>
        </p:nvSpPr>
        <p:spPr>
          <a:xfrm>
            <a:off x="0" y="0"/>
            <a:ext cx="9144000" cy="6858000"/>
          </a:xfrm>
          <a:prstGeom prst="rect">
            <a:avLst/>
          </a:prstGeom>
          <a:gradFill>
            <a:gsLst>
              <a:gs pos="0">
                <a:srgbClr val="0B3B24"/>
              </a:gs>
              <a:gs pos="100000">
                <a:srgbClr val="479B5F"/>
              </a:gs>
            </a:gsLst>
            <a:lin ang="5400000" scaled="0"/>
          </a:gra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pic>
        <p:nvPicPr>
          <p:cNvPr id="16" name="Google Shape;16;p2"/>
          <p:cNvPicPr preferRelativeResize="0"/>
          <p:nvPr/>
        </p:nvPicPr>
        <p:blipFill rotWithShape="1">
          <a:blip r:embed="rId2">
            <a:alphaModFix/>
          </a:blip>
          <a:srcRect/>
          <a:stretch/>
        </p:blipFill>
        <p:spPr>
          <a:xfrm>
            <a:off x="-685800" y="381000"/>
            <a:ext cx="8839200" cy="8839200"/>
          </a:xfrm>
          <a:prstGeom prst="rect">
            <a:avLst/>
          </a:prstGeom>
          <a:noFill/>
          <a:ln>
            <a:noFill/>
          </a:ln>
        </p:spPr>
      </p:pic>
      <p:pic>
        <p:nvPicPr>
          <p:cNvPr id="17" name="Google Shape;17;p2"/>
          <p:cNvPicPr preferRelativeResize="0"/>
          <p:nvPr/>
        </p:nvPicPr>
        <p:blipFill rotWithShape="1">
          <a:blip r:embed="rId2">
            <a:alphaModFix/>
          </a:blip>
          <a:srcRect/>
          <a:stretch/>
        </p:blipFill>
        <p:spPr>
          <a:xfrm>
            <a:off x="-685800" y="381000"/>
            <a:ext cx="8839200" cy="8839200"/>
          </a:xfrm>
          <a:prstGeom prst="rect">
            <a:avLst/>
          </a:prstGeom>
          <a:noFill/>
          <a:ln>
            <a:noFill/>
          </a:ln>
        </p:spPr>
      </p:pic>
      <p:sp>
        <p:nvSpPr>
          <p:cNvPr id="18" name="Google Shape;18;p2"/>
          <p:cNvSpPr/>
          <p:nvPr/>
        </p:nvSpPr>
        <p:spPr>
          <a:xfrm>
            <a:off x="0" y="3984625"/>
            <a:ext cx="9144000" cy="12954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9" name="Google Shape;19;p2"/>
          <p:cNvSpPr txBox="1">
            <a:spLocks noGrp="1"/>
          </p:cNvSpPr>
          <p:nvPr>
            <p:ph type="ctrTitle"/>
          </p:nvPr>
        </p:nvSpPr>
        <p:spPr>
          <a:xfrm>
            <a:off x="1219200" y="2362200"/>
            <a:ext cx="7086600" cy="1470025"/>
          </a:xfrm>
          <a:prstGeom prst="rect">
            <a:avLst/>
          </a:prstGeom>
          <a:noFill/>
          <a:ln>
            <a:noFill/>
          </a:ln>
        </p:spPr>
        <p:txBody>
          <a:bodyPr spcFirstLastPara="1" wrap="square" lIns="91425" tIns="91425" rIns="91425" bIns="91425" anchor="b" anchorCtr="0">
            <a:noAutofit/>
          </a:bodyPr>
          <a:lstStyle>
            <a:lvl1pPr marR="0" lvl="0"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20" name="Google Shape;20;p2"/>
          <p:cNvSpPr txBox="1">
            <a:spLocks noGrp="1"/>
          </p:cNvSpPr>
          <p:nvPr>
            <p:ph type="subTitle" idx="1"/>
          </p:nvPr>
        </p:nvSpPr>
        <p:spPr>
          <a:xfrm>
            <a:off x="1219200" y="4060825"/>
            <a:ext cx="7086600" cy="17526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R="0" lvl="1"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R="0" lvl="2"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R="0" lvl="3"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R="0" lvl="4"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R="0" lvl="5"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R="0" lvl="6"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R="0" lvl="7"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R="0" lvl="8"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text on left, text on right" type="twoColTx">
  <p:cSld name="TITLE_AND_TWO_COLUMNS">
    <p:spTree>
      <p:nvGrpSpPr>
        <p:cNvPr id="1" name="Shape 21"/>
        <p:cNvGrpSpPr/>
        <p:nvPr/>
      </p:nvGrpSpPr>
      <p:grpSpPr>
        <a:xfrm>
          <a:off x="0" y="0"/>
          <a:ext cx="0" cy="0"/>
          <a:chOff x="0" y="0"/>
          <a:chExt cx="0" cy="0"/>
        </a:xfrm>
      </p:grpSpPr>
      <p:sp>
        <p:nvSpPr>
          <p:cNvPr id="22" name="Google Shape;22;p3"/>
          <p:cNvSpPr txBox="1">
            <a:spLocks noGrp="1"/>
          </p:cNvSpPr>
          <p:nvPr>
            <p:ph type="dt" idx="10"/>
          </p:nvPr>
        </p:nvSpPr>
        <p:spPr>
          <a:xfrm>
            <a:off x="0" y="0"/>
            <a:ext cx="3000000" cy="30000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23" name="Google Shape;23;p3"/>
          <p:cNvSpPr txBox="1">
            <a:spLocks noGrp="1"/>
          </p:cNvSpPr>
          <p:nvPr>
            <p:ph type="ftr" idx="11"/>
          </p:nvPr>
        </p:nvSpPr>
        <p:spPr>
          <a:xfrm>
            <a:off x="0" y="0"/>
            <a:ext cx="3000000" cy="30000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24" name="Google Shape;24;p3"/>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L="0" marR="0" lvl="0" indent="0" algn="l" rtl="0">
              <a:lnSpc>
                <a:spcPct val="100000"/>
              </a:lnSpc>
              <a:spcBef>
                <a:spcPts val="0"/>
              </a:spcBef>
              <a:spcAft>
                <a:spcPts val="0"/>
              </a:spcAft>
              <a:buNone/>
              <a:defRPr sz="1800" b="0" i="0" u="none">
                <a:solidFill>
                  <a:schemeClr val="dk1"/>
                </a:solidFill>
                <a:latin typeface="Arial"/>
                <a:ea typeface="Arial"/>
                <a:cs typeface="Arial"/>
                <a:sym typeface="Arial"/>
              </a:defRPr>
            </a:lvl1pPr>
            <a:lvl2pPr marL="0" marR="0" lvl="1" indent="0" algn="l" rtl="0">
              <a:lnSpc>
                <a:spcPct val="100000"/>
              </a:lnSpc>
              <a:spcBef>
                <a:spcPts val="0"/>
              </a:spcBef>
              <a:spcAft>
                <a:spcPts val="0"/>
              </a:spcAft>
              <a:buNone/>
              <a:defRPr sz="1800" b="0" i="0" u="none">
                <a:solidFill>
                  <a:schemeClr val="dk1"/>
                </a:solidFill>
                <a:latin typeface="Arial"/>
                <a:ea typeface="Arial"/>
                <a:cs typeface="Arial"/>
                <a:sym typeface="Arial"/>
              </a:defRPr>
            </a:lvl2pPr>
            <a:lvl3pPr marL="0" marR="0" lvl="2" indent="0" algn="l" rtl="0">
              <a:lnSpc>
                <a:spcPct val="100000"/>
              </a:lnSpc>
              <a:spcBef>
                <a:spcPts val="0"/>
              </a:spcBef>
              <a:spcAft>
                <a:spcPts val="0"/>
              </a:spcAft>
              <a:buNone/>
              <a:defRPr sz="1800" b="0" i="0" u="none">
                <a:solidFill>
                  <a:schemeClr val="dk1"/>
                </a:solidFill>
                <a:latin typeface="Arial"/>
                <a:ea typeface="Arial"/>
                <a:cs typeface="Arial"/>
                <a:sym typeface="Arial"/>
              </a:defRPr>
            </a:lvl3pPr>
            <a:lvl4pPr marL="0" marR="0" lvl="3" indent="0" algn="l" rtl="0">
              <a:lnSpc>
                <a:spcPct val="100000"/>
              </a:lnSpc>
              <a:spcBef>
                <a:spcPts val="0"/>
              </a:spcBef>
              <a:spcAft>
                <a:spcPts val="0"/>
              </a:spcAft>
              <a:buNone/>
              <a:defRPr sz="1800" b="0" i="0" u="none">
                <a:solidFill>
                  <a:schemeClr val="dk1"/>
                </a:solidFill>
                <a:latin typeface="Arial"/>
                <a:ea typeface="Arial"/>
                <a:cs typeface="Arial"/>
                <a:sym typeface="Arial"/>
              </a:defRPr>
            </a:lvl4pPr>
            <a:lvl5pPr marL="0" marR="0" lvl="4" indent="0" algn="l" rtl="0">
              <a:lnSpc>
                <a:spcPct val="100000"/>
              </a:lnSpc>
              <a:spcBef>
                <a:spcPts val="0"/>
              </a:spcBef>
              <a:spcAft>
                <a:spcPts val="0"/>
              </a:spcAft>
              <a:buNone/>
              <a:defRPr sz="1800" b="0" i="0" u="none">
                <a:solidFill>
                  <a:schemeClr val="dk1"/>
                </a:solidFill>
                <a:latin typeface="Arial"/>
                <a:ea typeface="Arial"/>
                <a:cs typeface="Arial"/>
                <a:sym typeface="Arial"/>
              </a:defRPr>
            </a:lvl5pPr>
            <a:lvl6pPr marL="0" marR="0" lvl="5" indent="0" algn="l" rtl="0">
              <a:lnSpc>
                <a:spcPct val="100000"/>
              </a:lnSpc>
              <a:spcBef>
                <a:spcPts val="0"/>
              </a:spcBef>
              <a:spcAft>
                <a:spcPts val="0"/>
              </a:spcAft>
              <a:buNone/>
              <a:defRPr sz="1800" b="0" i="0" u="none">
                <a:solidFill>
                  <a:schemeClr val="dk1"/>
                </a:solidFill>
                <a:latin typeface="Arial"/>
                <a:ea typeface="Arial"/>
                <a:cs typeface="Arial"/>
                <a:sym typeface="Arial"/>
              </a:defRPr>
            </a:lvl6pPr>
            <a:lvl7pPr marL="0" marR="0" lvl="6" indent="0" algn="l" rtl="0">
              <a:lnSpc>
                <a:spcPct val="100000"/>
              </a:lnSpc>
              <a:spcBef>
                <a:spcPts val="0"/>
              </a:spcBef>
              <a:spcAft>
                <a:spcPts val="0"/>
              </a:spcAft>
              <a:buNone/>
              <a:defRPr sz="1800" b="0" i="0" u="none">
                <a:solidFill>
                  <a:schemeClr val="dk1"/>
                </a:solidFill>
                <a:latin typeface="Arial"/>
                <a:ea typeface="Arial"/>
                <a:cs typeface="Arial"/>
                <a:sym typeface="Arial"/>
              </a:defRPr>
            </a:lvl7pPr>
            <a:lvl8pPr marL="0" marR="0" lvl="7" indent="0" algn="l" rtl="0">
              <a:lnSpc>
                <a:spcPct val="100000"/>
              </a:lnSpc>
              <a:spcBef>
                <a:spcPts val="0"/>
              </a:spcBef>
              <a:spcAft>
                <a:spcPts val="0"/>
              </a:spcAft>
              <a:buNone/>
              <a:defRPr sz="1800" b="0" i="0" u="none">
                <a:solidFill>
                  <a:schemeClr val="dk1"/>
                </a:solidFill>
                <a:latin typeface="Arial"/>
                <a:ea typeface="Arial"/>
                <a:cs typeface="Arial"/>
                <a:sym typeface="Arial"/>
              </a:defRPr>
            </a:lvl8pPr>
            <a:lvl9pPr marL="0" marR="0" lvl="8" indent="0" algn="l" rtl="0">
              <a:lnSpc>
                <a:spcPct val="100000"/>
              </a:lnSpc>
              <a:spcBef>
                <a:spcPts val="0"/>
              </a:spcBef>
              <a:spcAft>
                <a:spcPts val="0"/>
              </a:spcAft>
              <a:buNone/>
              <a:defRPr sz="1800" b="0" i="0" u="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sz="1400">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ext" type="tx">
  <p:cSld name="TITLE_AND_BODY">
    <p:spTree>
      <p:nvGrpSpPr>
        <p:cNvPr id="1" name="Shape 25"/>
        <p:cNvGrpSpPr/>
        <p:nvPr/>
      </p:nvGrpSpPr>
      <p:grpSpPr>
        <a:xfrm>
          <a:off x="0" y="0"/>
          <a:ext cx="0" cy="0"/>
          <a:chOff x="0" y="0"/>
          <a:chExt cx="0" cy="0"/>
        </a:xfrm>
      </p:grpSpPr>
      <p:sp>
        <p:nvSpPr>
          <p:cNvPr id="26" name="Google Shape;26;p4"/>
          <p:cNvSpPr txBox="1">
            <a:spLocks noGrp="1"/>
          </p:cNvSpPr>
          <p:nvPr>
            <p:ph type="title"/>
          </p:nvPr>
        </p:nvSpPr>
        <p:spPr>
          <a:xfrm>
            <a:off x="457200" y="274637"/>
            <a:ext cx="8229600" cy="1143000"/>
          </a:xfrm>
          <a:prstGeom prst="rect">
            <a:avLst/>
          </a:prstGeom>
          <a:noFill/>
          <a:ln>
            <a:noFill/>
          </a:ln>
        </p:spPr>
        <p:txBody>
          <a:bodyPr spcFirstLastPara="1" wrap="square" lIns="91425" tIns="91425" rIns="91425" bIns="91425" anchor="ctr" anchorCtr="0">
            <a:noAutofit/>
          </a:bodyPr>
          <a:lstStyle>
            <a:lvl1pPr marR="0" lvl="0"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27" name="Google Shape;27;p4"/>
          <p:cNvSpPr txBox="1">
            <a:spLocks noGrp="1"/>
          </p:cNvSpPr>
          <p:nvPr>
            <p:ph type="body" idx="1"/>
          </p:nvPr>
        </p:nvSpPr>
        <p:spPr>
          <a:xfrm>
            <a:off x="457200" y="1600200"/>
            <a:ext cx="8229600" cy="4953000"/>
          </a:xfrm>
          <a:prstGeom prst="rect">
            <a:avLst/>
          </a:prstGeom>
          <a:noFill/>
          <a:ln>
            <a:noFill/>
          </a:ln>
        </p:spPr>
        <p:txBody>
          <a:bodyPr spcFirstLastPara="1" wrap="square" lIns="91425" tIns="91425" rIns="91425" bIns="91425" anchor="t" anchorCtr="0">
            <a:no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a:solidFill>
                  <a:schemeClr val="dk1"/>
                </a:solidFill>
                <a:latin typeface="Arial"/>
                <a:ea typeface="Arial"/>
                <a:cs typeface="Arial"/>
                <a:sym typeface="Arial"/>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28" name="Google Shape;28;p4"/>
          <p:cNvSpPr txBox="1">
            <a:spLocks noGrp="1"/>
          </p:cNvSpPr>
          <p:nvPr>
            <p:ph type="dt" idx="10"/>
          </p:nvPr>
        </p:nvSpPr>
        <p:spPr>
          <a:xfrm>
            <a:off x="0" y="0"/>
            <a:ext cx="3000000" cy="30000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29" name="Google Shape;29;p4"/>
          <p:cNvSpPr txBox="1">
            <a:spLocks noGrp="1"/>
          </p:cNvSpPr>
          <p:nvPr>
            <p:ph type="ftr" idx="11"/>
          </p:nvPr>
        </p:nvSpPr>
        <p:spPr>
          <a:xfrm>
            <a:off x="0" y="0"/>
            <a:ext cx="3000000" cy="30000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0" name="Google Shape;30;p4"/>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L="0" marR="0" lvl="0" indent="0" algn="l" rtl="0">
              <a:lnSpc>
                <a:spcPct val="100000"/>
              </a:lnSpc>
              <a:spcBef>
                <a:spcPts val="0"/>
              </a:spcBef>
              <a:spcAft>
                <a:spcPts val="0"/>
              </a:spcAft>
              <a:buNone/>
              <a:defRPr sz="1800" b="0" i="0" u="none">
                <a:solidFill>
                  <a:schemeClr val="dk1"/>
                </a:solidFill>
                <a:latin typeface="Arial"/>
                <a:ea typeface="Arial"/>
                <a:cs typeface="Arial"/>
                <a:sym typeface="Arial"/>
              </a:defRPr>
            </a:lvl1pPr>
            <a:lvl2pPr marL="0" marR="0" lvl="1" indent="0" algn="l" rtl="0">
              <a:lnSpc>
                <a:spcPct val="100000"/>
              </a:lnSpc>
              <a:spcBef>
                <a:spcPts val="0"/>
              </a:spcBef>
              <a:spcAft>
                <a:spcPts val="0"/>
              </a:spcAft>
              <a:buNone/>
              <a:defRPr sz="1800" b="0" i="0" u="none">
                <a:solidFill>
                  <a:schemeClr val="dk1"/>
                </a:solidFill>
                <a:latin typeface="Arial"/>
                <a:ea typeface="Arial"/>
                <a:cs typeface="Arial"/>
                <a:sym typeface="Arial"/>
              </a:defRPr>
            </a:lvl2pPr>
            <a:lvl3pPr marL="0" marR="0" lvl="2" indent="0" algn="l" rtl="0">
              <a:lnSpc>
                <a:spcPct val="100000"/>
              </a:lnSpc>
              <a:spcBef>
                <a:spcPts val="0"/>
              </a:spcBef>
              <a:spcAft>
                <a:spcPts val="0"/>
              </a:spcAft>
              <a:buNone/>
              <a:defRPr sz="1800" b="0" i="0" u="none">
                <a:solidFill>
                  <a:schemeClr val="dk1"/>
                </a:solidFill>
                <a:latin typeface="Arial"/>
                <a:ea typeface="Arial"/>
                <a:cs typeface="Arial"/>
                <a:sym typeface="Arial"/>
              </a:defRPr>
            </a:lvl3pPr>
            <a:lvl4pPr marL="0" marR="0" lvl="3" indent="0" algn="l" rtl="0">
              <a:lnSpc>
                <a:spcPct val="100000"/>
              </a:lnSpc>
              <a:spcBef>
                <a:spcPts val="0"/>
              </a:spcBef>
              <a:spcAft>
                <a:spcPts val="0"/>
              </a:spcAft>
              <a:buNone/>
              <a:defRPr sz="1800" b="0" i="0" u="none">
                <a:solidFill>
                  <a:schemeClr val="dk1"/>
                </a:solidFill>
                <a:latin typeface="Arial"/>
                <a:ea typeface="Arial"/>
                <a:cs typeface="Arial"/>
                <a:sym typeface="Arial"/>
              </a:defRPr>
            </a:lvl4pPr>
            <a:lvl5pPr marL="0" marR="0" lvl="4" indent="0" algn="l" rtl="0">
              <a:lnSpc>
                <a:spcPct val="100000"/>
              </a:lnSpc>
              <a:spcBef>
                <a:spcPts val="0"/>
              </a:spcBef>
              <a:spcAft>
                <a:spcPts val="0"/>
              </a:spcAft>
              <a:buNone/>
              <a:defRPr sz="1800" b="0" i="0" u="none">
                <a:solidFill>
                  <a:schemeClr val="dk1"/>
                </a:solidFill>
                <a:latin typeface="Arial"/>
                <a:ea typeface="Arial"/>
                <a:cs typeface="Arial"/>
                <a:sym typeface="Arial"/>
              </a:defRPr>
            </a:lvl5pPr>
            <a:lvl6pPr marL="0" marR="0" lvl="5" indent="0" algn="l" rtl="0">
              <a:lnSpc>
                <a:spcPct val="100000"/>
              </a:lnSpc>
              <a:spcBef>
                <a:spcPts val="0"/>
              </a:spcBef>
              <a:spcAft>
                <a:spcPts val="0"/>
              </a:spcAft>
              <a:buNone/>
              <a:defRPr sz="1800" b="0" i="0" u="none">
                <a:solidFill>
                  <a:schemeClr val="dk1"/>
                </a:solidFill>
                <a:latin typeface="Arial"/>
                <a:ea typeface="Arial"/>
                <a:cs typeface="Arial"/>
                <a:sym typeface="Arial"/>
              </a:defRPr>
            </a:lvl6pPr>
            <a:lvl7pPr marL="0" marR="0" lvl="6" indent="0" algn="l" rtl="0">
              <a:lnSpc>
                <a:spcPct val="100000"/>
              </a:lnSpc>
              <a:spcBef>
                <a:spcPts val="0"/>
              </a:spcBef>
              <a:spcAft>
                <a:spcPts val="0"/>
              </a:spcAft>
              <a:buNone/>
              <a:defRPr sz="1800" b="0" i="0" u="none">
                <a:solidFill>
                  <a:schemeClr val="dk1"/>
                </a:solidFill>
                <a:latin typeface="Arial"/>
                <a:ea typeface="Arial"/>
                <a:cs typeface="Arial"/>
                <a:sym typeface="Arial"/>
              </a:defRPr>
            </a:lvl7pPr>
            <a:lvl8pPr marL="0" marR="0" lvl="7" indent="0" algn="l" rtl="0">
              <a:lnSpc>
                <a:spcPct val="100000"/>
              </a:lnSpc>
              <a:spcBef>
                <a:spcPts val="0"/>
              </a:spcBef>
              <a:spcAft>
                <a:spcPts val="0"/>
              </a:spcAft>
              <a:buNone/>
              <a:defRPr sz="1800" b="0" i="0" u="none">
                <a:solidFill>
                  <a:schemeClr val="dk1"/>
                </a:solidFill>
                <a:latin typeface="Arial"/>
                <a:ea typeface="Arial"/>
                <a:cs typeface="Arial"/>
                <a:sym typeface="Arial"/>
              </a:defRPr>
            </a:lvl8pPr>
            <a:lvl9pPr marL="0" marR="0" lvl="8" indent="0" algn="l" rtl="0">
              <a:lnSpc>
                <a:spcPct val="100000"/>
              </a:lnSpc>
              <a:spcBef>
                <a:spcPts val="0"/>
              </a:spcBef>
              <a:spcAft>
                <a:spcPts val="0"/>
              </a:spcAft>
              <a:buNone/>
              <a:defRPr sz="1800" b="0" i="0" u="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sz="1400">
              <a:solidFill>
                <a:srgbClr val="000000"/>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3256780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7"/>
            <a:ext cx="8229600" cy="1143000"/>
          </a:xfrm>
          <a:prstGeom prst="rect">
            <a:avLst/>
          </a:prstGeom>
          <a:noFill/>
          <a:ln>
            <a:noFill/>
          </a:ln>
        </p:spPr>
        <p:txBody>
          <a:bodyPr spcFirstLastPara="1" wrap="square" lIns="91425" tIns="91425" rIns="91425" bIns="91425" anchor="ctr" anchorCtr="0">
            <a:noAutofit/>
          </a:bodyPr>
          <a:lstStyle>
            <a:lvl1pPr marR="0" lvl="0"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lnSpc>
                <a:spcPct val="100000"/>
              </a:lnSpc>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457200" y="1600200"/>
            <a:ext cx="8229600" cy="4953000"/>
          </a:xfrm>
          <a:prstGeom prst="rect">
            <a:avLst/>
          </a:prstGeom>
          <a:noFill/>
          <a:ln>
            <a:noFill/>
          </a:ln>
        </p:spPr>
        <p:txBody>
          <a:bodyPr spcFirstLastPara="1" wrap="square" lIns="91425" tIns="91425" rIns="91425" bIns="91425" anchor="t" anchorCtr="0">
            <a:no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2" name="Google Shape;12;p1"/>
          <p:cNvSpPr txBox="1"/>
          <p:nvPr/>
        </p:nvSpPr>
        <p:spPr>
          <a:xfrm>
            <a:off x="0" y="0"/>
            <a:ext cx="9144000" cy="228600"/>
          </a:xfrm>
          <a:prstGeom prst="rect">
            <a:avLst/>
          </a:prstGeom>
          <a:gradFill>
            <a:gsLst>
              <a:gs pos="0">
                <a:srgbClr val="0F4D2F"/>
              </a:gs>
              <a:gs pos="100000">
                <a:srgbClr val="44945B"/>
              </a:gs>
            </a:gsLst>
            <a:lin ang="5400000" scaled="0"/>
          </a:gra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3" name="Google Shape;13;p1"/>
          <p:cNvSpPr txBox="1"/>
          <p:nvPr/>
        </p:nvSpPr>
        <p:spPr>
          <a:xfrm>
            <a:off x="0" y="6629400"/>
            <a:ext cx="9144000" cy="228600"/>
          </a:xfrm>
          <a:prstGeom prst="rect">
            <a:avLst/>
          </a:prstGeom>
          <a:gradFill>
            <a:gsLst>
              <a:gs pos="0">
                <a:srgbClr val="0F4D2F"/>
              </a:gs>
              <a:gs pos="100000">
                <a:srgbClr val="44945B"/>
              </a:gs>
            </a:gsLst>
            <a:lin ang="5400000" scaled="0"/>
          </a:gra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4"/>
        <p:cNvGrpSpPr/>
        <p:nvPr/>
      </p:nvGrpSpPr>
      <p:grpSpPr>
        <a:xfrm>
          <a:off x="0" y="0"/>
          <a:ext cx="0" cy="0"/>
          <a:chOff x="0" y="0"/>
          <a:chExt cx="0" cy="0"/>
        </a:xfrm>
      </p:grpSpPr>
      <p:sp>
        <p:nvSpPr>
          <p:cNvPr id="35" name="Google Shape;35;p5"/>
          <p:cNvSpPr txBox="1">
            <a:spLocks noGrp="1"/>
          </p:cNvSpPr>
          <p:nvPr>
            <p:ph type="ctrTitle"/>
          </p:nvPr>
        </p:nvSpPr>
        <p:spPr>
          <a:xfrm>
            <a:off x="1219200" y="2362200"/>
            <a:ext cx="7086600" cy="1470025"/>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lt1"/>
              </a:buClr>
              <a:buSzPts val="4400"/>
              <a:buFont typeface="Lucida Sans"/>
              <a:buNone/>
            </a:pPr>
            <a:r>
              <a:rPr lang="en-US" sz="4400" b="1" i="0" u="none" strike="noStrike" cap="none" dirty="0">
                <a:solidFill>
                  <a:schemeClr val="lt1"/>
                </a:solidFill>
                <a:latin typeface="Lucida Sans"/>
                <a:ea typeface="Lucida Sans"/>
                <a:cs typeface="Lucida Sans"/>
                <a:sym typeface="Lucida Sans"/>
              </a:rPr>
              <a:t>Lesson 14.2</a:t>
            </a:r>
            <a:endParaRPr dirty="0"/>
          </a:p>
        </p:txBody>
      </p:sp>
      <p:sp>
        <p:nvSpPr>
          <p:cNvPr id="36" name="Google Shape;36;p5"/>
          <p:cNvSpPr txBox="1">
            <a:spLocks noGrp="1"/>
          </p:cNvSpPr>
          <p:nvPr>
            <p:ph type="subTitle" idx="1"/>
          </p:nvPr>
        </p:nvSpPr>
        <p:spPr>
          <a:xfrm>
            <a:off x="1219200" y="4060825"/>
            <a:ext cx="7086600" cy="1752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F4D2F"/>
              </a:buClr>
              <a:buSzPts val="3200"/>
              <a:buFont typeface="Lucida Sans"/>
              <a:buNone/>
            </a:pPr>
            <a:r>
              <a:rPr lang="en-US" sz="3200" b="0" i="0" u="none" strike="noStrike" cap="none">
                <a:solidFill>
                  <a:srgbClr val="0F4D2F"/>
                </a:solidFill>
                <a:latin typeface="Lucida Sans"/>
                <a:ea typeface="Lucida Sans"/>
                <a:cs typeface="Lucida Sans"/>
                <a:sym typeface="Lucida Sans"/>
              </a:rPr>
              <a:t>Adolescent Nutrition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1"/>
        <p:cNvGrpSpPr/>
        <p:nvPr/>
      </p:nvGrpSpPr>
      <p:grpSpPr>
        <a:xfrm>
          <a:off x="0" y="0"/>
          <a:ext cx="0" cy="0"/>
          <a:chOff x="0" y="0"/>
          <a:chExt cx="0" cy="0"/>
        </a:xfrm>
      </p:grpSpPr>
      <p:sp>
        <p:nvSpPr>
          <p:cNvPr id="92" name="Google Shape;92;p14"/>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4400"/>
              <a:buFont typeface="Arial"/>
              <a:buNone/>
            </a:pPr>
            <a:r>
              <a:rPr lang="en-US" sz="4400" b="0" i="0" u="none" strike="noStrike" cap="none">
                <a:solidFill>
                  <a:schemeClr val="dk2"/>
                </a:solidFill>
                <a:latin typeface="Arial"/>
                <a:ea typeface="Arial"/>
                <a:cs typeface="Arial"/>
                <a:sym typeface="Arial"/>
              </a:rPr>
              <a:t>Bulimia Nervosa</a:t>
            </a:r>
            <a:endParaRPr/>
          </a:p>
        </p:txBody>
      </p:sp>
      <p:sp>
        <p:nvSpPr>
          <p:cNvPr id="93" name="Google Shape;93;p14"/>
          <p:cNvSpPr txBox="1">
            <a:spLocks noGrp="1"/>
          </p:cNvSpPr>
          <p:nvPr>
            <p:ph type="body" idx="1"/>
          </p:nvPr>
        </p:nvSpPr>
        <p:spPr>
          <a:xfrm>
            <a:off x="457200" y="1600200"/>
            <a:ext cx="8229600" cy="49530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Binge eating followed by compensatory behavior</a:t>
            </a:r>
            <a:endParaRPr/>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purging (vomiting, laxative use)</a:t>
            </a:r>
            <a:endParaRPr/>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excessive exercise</a:t>
            </a:r>
            <a:endParaRPr/>
          </a:p>
          <a:p>
            <a:pPr marL="342900" marR="0" lvl="0" indent="-342900" algn="l" rtl="0">
              <a:lnSpc>
                <a:spcPct val="100000"/>
              </a:lnSpc>
              <a:spcBef>
                <a:spcPts val="64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Body weight fluctuates</a:t>
            </a:r>
            <a:endParaRPr/>
          </a:p>
          <a:p>
            <a:pPr marL="342900" marR="0" lvl="0" indent="-139700" algn="l" rtl="0">
              <a:lnSpc>
                <a:spcPct val="100000"/>
              </a:lnSpc>
              <a:spcBef>
                <a:spcPts val="640"/>
              </a:spcBef>
              <a:spcAft>
                <a:spcPts val="0"/>
              </a:spcAft>
              <a:buClr>
                <a:schemeClr val="dk1"/>
              </a:buClr>
              <a:buSzPts val="3200"/>
              <a:buFont typeface="Arial"/>
              <a:buNone/>
            </a:pPr>
            <a:endParaRPr sz="3200" b="0" i="0" u="none">
              <a:solidFill>
                <a:schemeClr val="dk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7"/>
        <p:cNvGrpSpPr/>
        <p:nvPr/>
      </p:nvGrpSpPr>
      <p:grpSpPr>
        <a:xfrm>
          <a:off x="0" y="0"/>
          <a:ext cx="0" cy="0"/>
          <a:chOff x="0" y="0"/>
          <a:chExt cx="0" cy="0"/>
        </a:xfrm>
      </p:grpSpPr>
      <p:sp>
        <p:nvSpPr>
          <p:cNvPr id="98" name="Google Shape;98;p15"/>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4400"/>
              <a:buFont typeface="Arial"/>
              <a:buNone/>
            </a:pPr>
            <a:r>
              <a:rPr lang="en-US" sz="4400" b="0" i="0" u="none" strike="noStrike" cap="none">
                <a:solidFill>
                  <a:schemeClr val="dk2"/>
                </a:solidFill>
                <a:latin typeface="Arial"/>
                <a:ea typeface="Arial"/>
                <a:cs typeface="Arial"/>
                <a:sym typeface="Arial"/>
              </a:rPr>
              <a:t>Binge-eating disorder</a:t>
            </a:r>
            <a:endParaRPr/>
          </a:p>
        </p:txBody>
      </p:sp>
      <p:sp>
        <p:nvSpPr>
          <p:cNvPr id="99" name="Google Shape;99;p15"/>
          <p:cNvSpPr txBox="1">
            <a:spLocks noGrp="1"/>
          </p:cNvSpPr>
          <p:nvPr>
            <p:ph type="body" idx="1"/>
          </p:nvPr>
        </p:nvSpPr>
        <p:spPr>
          <a:xfrm>
            <a:off x="457200" y="1600200"/>
            <a:ext cx="8229600" cy="49530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“New” eating disorder</a:t>
            </a:r>
            <a:endParaRPr/>
          </a:p>
          <a:p>
            <a:pPr marL="342900" marR="0" lvl="0" indent="-342900" algn="l" rtl="0">
              <a:lnSpc>
                <a:spcPct val="100000"/>
              </a:lnSpc>
              <a:spcBef>
                <a:spcPts val="64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Usually restricted eating for several days</a:t>
            </a:r>
            <a:endParaRPr/>
          </a:p>
          <a:p>
            <a:pPr marL="342900" marR="0" lvl="0" indent="-342900" algn="l" rtl="0">
              <a:lnSpc>
                <a:spcPct val="100000"/>
              </a:lnSpc>
              <a:spcBef>
                <a:spcPts val="64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Followed by high kcal intake</a:t>
            </a:r>
            <a:endParaRPr/>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Usually followed by guilt, self-loathing</a:t>
            </a:r>
            <a:endParaRPr/>
          </a:p>
          <a:p>
            <a:pPr marL="342900" marR="0" lvl="0" indent="-342900" algn="l" rtl="0">
              <a:lnSpc>
                <a:spcPct val="100000"/>
              </a:lnSpc>
              <a:spcBef>
                <a:spcPts val="64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Cycle continues, no purging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3"/>
        <p:cNvGrpSpPr/>
        <p:nvPr/>
      </p:nvGrpSpPr>
      <p:grpSpPr>
        <a:xfrm>
          <a:off x="0" y="0"/>
          <a:ext cx="0" cy="0"/>
          <a:chOff x="0" y="0"/>
          <a:chExt cx="0" cy="0"/>
        </a:xfrm>
      </p:grpSpPr>
      <p:sp>
        <p:nvSpPr>
          <p:cNvPr id="104" name="Google Shape;104;p16"/>
          <p:cNvSpPr txBox="1">
            <a:spLocks noGrp="1"/>
          </p:cNvSpPr>
          <p:nvPr>
            <p:ph type="title"/>
          </p:nvPr>
        </p:nvSpPr>
        <p:spPr>
          <a:xfrm>
            <a:off x="685800" y="455612"/>
            <a:ext cx="7772400" cy="763587"/>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4400"/>
              <a:buFont typeface="Arial"/>
              <a:buNone/>
            </a:pPr>
            <a:r>
              <a:rPr lang="en-US" sz="4400" b="0" i="0" u="none" strike="noStrike" cap="none">
                <a:solidFill>
                  <a:schemeClr val="dk2"/>
                </a:solidFill>
                <a:latin typeface="Arial"/>
                <a:ea typeface="Arial"/>
                <a:cs typeface="Arial"/>
                <a:sym typeface="Arial"/>
              </a:rPr>
              <a:t>Anorexia Health Problems </a:t>
            </a:r>
            <a:endParaRPr/>
          </a:p>
        </p:txBody>
      </p:sp>
      <p:sp>
        <p:nvSpPr>
          <p:cNvPr id="105" name="Google Shape;105;p16"/>
          <p:cNvSpPr txBox="1">
            <a:spLocks noGrp="1"/>
          </p:cNvSpPr>
          <p:nvPr>
            <p:ph type="body" idx="1"/>
          </p:nvPr>
        </p:nvSpPr>
        <p:spPr>
          <a:xfrm>
            <a:off x="990600" y="1600200"/>
            <a:ext cx="7772400" cy="39624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Low body temperature</a:t>
            </a:r>
            <a:endParaRPr/>
          </a:p>
          <a:p>
            <a:pPr marL="342900" marR="0" lvl="0" indent="-342900" algn="l" rtl="0">
              <a:lnSpc>
                <a:spcPct val="90000"/>
              </a:lnSpc>
              <a:spcBef>
                <a:spcPts val="64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Lanugo (fine body hair) and loss of hair</a:t>
            </a:r>
            <a:endParaRPr/>
          </a:p>
          <a:p>
            <a:pPr marL="342900" marR="0" lvl="0" indent="-342900" algn="l" rtl="0">
              <a:lnSpc>
                <a:spcPct val="90000"/>
              </a:lnSpc>
              <a:spcBef>
                <a:spcPts val="64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Nutrient deficiencies</a:t>
            </a:r>
            <a:endParaRPr/>
          </a:p>
          <a:p>
            <a:pPr marL="342900" marR="0" lvl="0" indent="-342900" algn="l" rtl="0">
              <a:lnSpc>
                <a:spcPct val="90000"/>
              </a:lnSpc>
              <a:spcBef>
                <a:spcPts val="64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Constipation, amenorrhea</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9"/>
        <p:cNvGrpSpPr/>
        <p:nvPr/>
      </p:nvGrpSpPr>
      <p:grpSpPr>
        <a:xfrm>
          <a:off x="0" y="0"/>
          <a:ext cx="0" cy="0"/>
          <a:chOff x="0" y="0"/>
          <a:chExt cx="0" cy="0"/>
        </a:xfrm>
      </p:grpSpPr>
      <p:sp>
        <p:nvSpPr>
          <p:cNvPr id="110" name="Google Shape;110;p17"/>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4400"/>
              <a:buFont typeface="Arial"/>
              <a:buNone/>
            </a:pPr>
            <a:r>
              <a:rPr lang="en-US" sz="4400" b="0" i="0" u="none" strike="noStrike" cap="none">
                <a:solidFill>
                  <a:schemeClr val="dk2"/>
                </a:solidFill>
                <a:latin typeface="Arial"/>
                <a:ea typeface="Arial"/>
                <a:cs typeface="Arial"/>
                <a:sym typeface="Arial"/>
              </a:rPr>
              <a:t>Bulimia Health Problems</a:t>
            </a:r>
            <a:endParaRPr/>
          </a:p>
        </p:txBody>
      </p:sp>
      <p:sp>
        <p:nvSpPr>
          <p:cNvPr id="111" name="Google Shape;111;p17"/>
          <p:cNvSpPr txBox="1">
            <a:spLocks noGrp="1"/>
          </p:cNvSpPr>
          <p:nvPr>
            <p:ph type="body" idx="1"/>
          </p:nvPr>
        </p:nvSpPr>
        <p:spPr>
          <a:xfrm>
            <a:off x="457200" y="1447800"/>
            <a:ext cx="8229600" cy="4495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Vomiting causes most health problems</a:t>
            </a:r>
            <a:endParaRPr/>
          </a:p>
          <a:p>
            <a:pPr marL="742950" marR="0" lvl="1" indent="-285750" algn="l" rtl="0">
              <a:lnSpc>
                <a:spcPct val="100000"/>
              </a:lnSpc>
              <a:spcBef>
                <a:spcPts val="64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Demineralization of teeth</a:t>
            </a:r>
            <a:endParaRPr/>
          </a:p>
          <a:p>
            <a:pPr marL="742950" marR="0" lvl="1" indent="-285750" algn="l" rtl="0">
              <a:lnSpc>
                <a:spcPct val="100000"/>
              </a:lnSpc>
              <a:spcBef>
                <a:spcPts val="640"/>
              </a:spcBef>
              <a:spcAft>
                <a:spcPts val="0"/>
              </a:spcAft>
              <a:buClr>
                <a:schemeClr val="dk1"/>
              </a:buClr>
              <a:buSzPts val="3200"/>
              <a:buFont typeface="Arial"/>
              <a:buChar char="–"/>
            </a:pPr>
            <a:r>
              <a:rPr lang="en-US" sz="3200" b="0" i="0" u="none" strike="noStrike" cap="none">
                <a:solidFill>
                  <a:schemeClr val="dk1"/>
                </a:solidFill>
                <a:latin typeface="Arial"/>
                <a:ea typeface="Arial"/>
                <a:cs typeface="Arial"/>
                <a:sym typeface="Arial"/>
              </a:rPr>
              <a:t>Stomach ulcers and bleeding</a:t>
            </a:r>
            <a:endParaRPr/>
          </a:p>
          <a:p>
            <a:pPr marL="342900" marR="0" lvl="0" indent="-342900" algn="l" rtl="0">
              <a:lnSpc>
                <a:spcPct val="100000"/>
              </a:lnSpc>
              <a:spcBef>
                <a:spcPts val="64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Constipation</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5"/>
        <p:cNvGrpSpPr/>
        <p:nvPr/>
      </p:nvGrpSpPr>
      <p:grpSpPr>
        <a:xfrm>
          <a:off x="0" y="0"/>
          <a:ext cx="0" cy="0"/>
          <a:chOff x="0" y="0"/>
          <a:chExt cx="0" cy="0"/>
        </a:xfrm>
      </p:grpSpPr>
      <p:sp>
        <p:nvSpPr>
          <p:cNvPr id="116" name="Google Shape;116;p18"/>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4400"/>
              <a:buFont typeface="Arial"/>
              <a:buNone/>
            </a:pPr>
            <a:r>
              <a:rPr lang="en-US" sz="4400" b="0" i="0" u="none" strike="noStrike" cap="none">
                <a:solidFill>
                  <a:schemeClr val="dk2"/>
                </a:solidFill>
                <a:latin typeface="Arial"/>
                <a:ea typeface="Arial"/>
                <a:cs typeface="Arial"/>
                <a:sym typeface="Arial"/>
              </a:rPr>
              <a:t>What causes eating disorders?</a:t>
            </a:r>
            <a:endParaRPr/>
          </a:p>
        </p:txBody>
      </p:sp>
      <p:sp>
        <p:nvSpPr>
          <p:cNvPr id="117" name="Google Shape;117;p18"/>
          <p:cNvSpPr txBox="1">
            <a:spLocks noGrp="1"/>
          </p:cNvSpPr>
          <p:nvPr>
            <p:ph type="body" idx="1"/>
          </p:nvPr>
        </p:nvSpPr>
        <p:spPr>
          <a:xfrm>
            <a:off x="457200" y="1524000"/>
            <a:ext cx="8229600" cy="46482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Theory 1</a:t>
            </a:r>
            <a:endParaRPr/>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Psychological issues that manifest as nutritional deficiencies</a:t>
            </a:r>
            <a:endParaRPr/>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Basis for conventional treatment in the US</a:t>
            </a:r>
            <a:endParaRPr/>
          </a:p>
          <a:p>
            <a:pPr marL="342900" marR="0" lvl="0" indent="-342900" algn="l" rtl="0">
              <a:lnSpc>
                <a:spcPct val="100000"/>
              </a:lnSpc>
              <a:spcBef>
                <a:spcPts val="64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Theory 2</a:t>
            </a:r>
            <a:endParaRPr/>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Nutritional deficiencies allow psychological issues to develop</a:t>
            </a:r>
            <a:endParaRPr/>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Basis for treatment at Karolinska Institute, Sweden</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1"/>
        <p:cNvGrpSpPr/>
        <p:nvPr/>
      </p:nvGrpSpPr>
      <p:grpSpPr>
        <a:xfrm>
          <a:off x="0" y="0"/>
          <a:ext cx="0" cy="0"/>
          <a:chOff x="0" y="0"/>
          <a:chExt cx="0" cy="0"/>
        </a:xfrm>
      </p:grpSpPr>
      <p:sp>
        <p:nvSpPr>
          <p:cNvPr id="122" name="Google Shape;122;p19"/>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4400"/>
              <a:buFont typeface="Arial"/>
              <a:buNone/>
            </a:pPr>
            <a:r>
              <a:rPr lang="en-US" sz="4400" b="0" i="0" u="none" strike="noStrike" cap="none">
                <a:solidFill>
                  <a:schemeClr val="dk2"/>
                </a:solidFill>
                <a:latin typeface="Arial"/>
                <a:ea typeface="Arial"/>
                <a:cs typeface="Arial"/>
                <a:sym typeface="Arial"/>
              </a:rPr>
              <a:t>Eating Disorders</a:t>
            </a:r>
            <a:endParaRPr/>
          </a:p>
        </p:txBody>
      </p:sp>
      <p:sp>
        <p:nvSpPr>
          <p:cNvPr id="123" name="Google Shape;123;p19"/>
          <p:cNvSpPr txBox="1">
            <a:spLocks noGrp="1"/>
          </p:cNvSpPr>
          <p:nvPr>
            <p:ph type="body" idx="1"/>
          </p:nvPr>
        </p:nvSpPr>
        <p:spPr>
          <a:xfrm>
            <a:off x="457200" y="1600200"/>
            <a:ext cx="8229600" cy="49530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High risk</a:t>
            </a:r>
            <a:endParaRPr/>
          </a:p>
          <a:p>
            <a:pPr marL="742950" marR="0" lvl="1" indent="-285750" algn="l" rtl="0">
              <a:lnSpc>
                <a:spcPct val="90000"/>
              </a:lnSpc>
              <a:spcBef>
                <a:spcPts val="480"/>
              </a:spcBef>
              <a:spcAft>
                <a:spcPts val="0"/>
              </a:spcAft>
              <a:buClr>
                <a:schemeClr val="dk1"/>
              </a:buClr>
              <a:buSzPts val="2400"/>
              <a:buFont typeface="Arial"/>
              <a:buChar char="–"/>
            </a:pPr>
            <a:r>
              <a:rPr lang="en-US" sz="2400" b="0" i="0" u="none" strike="noStrike" cap="none">
                <a:solidFill>
                  <a:schemeClr val="dk1"/>
                </a:solidFill>
                <a:latin typeface="Arial"/>
                <a:ea typeface="Arial"/>
                <a:cs typeface="Arial"/>
                <a:sym typeface="Arial"/>
              </a:rPr>
              <a:t>Adolescent girls, athletes, dieting at young age</a:t>
            </a:r>
            <a:endParaRPr/>
          </a:p>
          <a:p>
            <a:pPr marL="342900" marR="0" lvl="0" indent="-342900" algn="l" rtl="0">
              <a:lnSpc>
                <a:spcPct val="90000"/>
              </a:lnSpc>
              <a:spcBef>
                <a:spcPts val="56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Treatment</a:t>
            </a:r>
            <a:endParaRPr/>
          </a:p>
          <a:p>
            <a:pPr marL="742950" marR="0" lvl="1" indent="-285750" algn="l" rtl="0">
              <a:lnSpc>
                <a:spcPct val="90000"/>
              </a:lnSpc>
              <a:spcBef>
                <a:spcPts val="480"/>
              </a:spcBef>
              <a:spcAft>
                <a:spcPts val="0"/>
              </a:spcAft>
              <a:buClr>
                <a:schemeClr val="dk1"/>
              </a:buClr>
              <a:buSzPts val="2400"/>
              <a:buFont typeface="Arial"/>
              <a:buChar char="–"/>
            </a:pPr>
            <a:r>
              <a:rPr lang="en-US" sz="2400" b="0" i="0" u="none" strike="noStrike" cap="none">
                <a:solidFill>
                  <a:schemeClr val="dk1"/>
                </a:solidFill>
                <a:latin typeface="Arial"/>
                <a:ea typeface="Arial"/>
                <a:cs typeface="Arial"/>
                <a:sym typeface="Arial"/>
              </a:rPr>
              <a:t>Psychological and/or nutritional intervention</a:t>
            </a:r>
            <a:endParaRPr/>
          </a:p>
          <a:p>
            <a:pPr marL="1143000" marR="0" lvl="2" indent="-228600" algn="l" rtl="0">
              <a:lnSpc>
                <a:spcPct val="90000"/>
              </a:lnSpc>
              <a:spcBef>
                <a:spcPts val="400"/>
              </a:spcBef>
              <a:spcAft>
                <a:spcPts val="0"/>
              </a:spcAft>
              <a:buClr>
                <a:schemeClr val="dk1"/>
              </a:buClr>
              <a:buSzPts val="2000"/>
              <a:buFont typeface="Arial"/>
              <a:buChar char="•"/>
            </a:pPr>
            <a:r>
              <a:rPr lang="en-US" sz="2000" b="0" i="0" u="none" strike="noStrike" cap="none">
                <a:solidFill>
                  <a:schemeClr val="dk1"/>
                </a:solidFill>
                <a:latin typeface="Arial"/>
                <a:ea typeface="Arial"/>
                <a:cs typeface="Arial"/>
                <a:sym typeface="Arial"/>
              </a:rPr>
              <a:t>Many include hospitalization </a:t>
            </a:r>
            <a:endParaRPr/>
          </a:p>
          <a:p>
            <a:pPr marL="742950" marR="0" lvl="1" indent="-285750" algn="l" rtl="0">
              <a:lnSpc>
                <a:spcPct val="90000"/>
              </a:lnSpc>
              <a:spcBef>
                <a:spcPts val="480"/>
              </a:spcBef>
              <a:spcAft>
                <a:spcPts val="0"/>
              </a:spcAft>
              <a:buClr>
                <a:schemeClr val="dk1"/>
              </a:buClr>
              <a:buSzPts val="2400"/>
              <a:buFont typeface="Arial"/>
              <a:buChar char="–"/>
            </a:pPr>
            <a:r>
              <a:rPr lang="en-US" sz="2400" b="0" i="0" u="none" strike="noStrike" cap="none">
                <a:solidFill>
                  <a:schemeClr val="dk1"/>
                </a:solidFill>
                <a:latin typeface="Arial"/>
                <a:ea typeface="Arial"/>
                <a:cs typeface="Arial"/>
                <a:sym typeface="Arial"/>
              </a:rPr>
              <a:t>Weight-gain</a:t>
            </a:r>
            <a:endParaRPr/>
          </a:p>
          <a:p>
            <a:pPr marL="742950" marR="0" lvl="1" indent="-285750" algn="l" rtl="0">
              <a:lnSpc>
                <a:spcPct val="90000"/>
              </a:lnSpc>
              <a:spcBef>
                <a:spcPts val="480"/>
              </a:spcBef>
              <a:spcAft>
                <a:spcPts val="0"/>
              </a:spcAft>
              <a:buClr>
                <a:schemeClr val="dk1"/>
              </a:buClr>
              <a:buSzPts val="2400"/>
              <a:buFont typeface="Arial"/>
              <a:buChar char="–"/>
            </a:pPr>
            <a:r>
              <a:rPr lang="en-US" sz="2400" b="0" i="0" u="none" strike="noStrike" cap="none">
                <a:solidFill>
                  <a:schemeClr val="dk1"/>
                </a:solidFill>
                <a:latin typeface="Arial"/>
                <a:ea typeface="Arial"/>
                <a:cs typeface="Arial"/>
                <a:sym typeface="Arial"/>
              </a:rPr>
              <a:t>Normalize eating behaviors</a:t>
            </a:r>
            <a:endParaRPr/>
          </a:p>
          <a:p>
            <a:pPr marL="742950" marR="0" lvl="1" indent="-285750" algn="l" rtl="0">
              <a:lnSpc>
                <a:spcPct val="90000"/>
              </a:lnSpc>
              <a:spcBef>
                <a:spcPts val="480"/>
              </a:spcBef>
              <a:spcAft>
                <a:spcPts val="0"/>
              </a:spcAft>
              <a:buClr>
                <a:schemeClr val="dk1"/>
              </a:buClr>
              <a:buSzPts val="2400"/>
              <a:buFont typeface="Arial"/>
              <a:buChar char="–"/>
            </a:pPr>
            <a:r>
              <a:rPr lang="en-US" sz="2400" b="0" i="0" u="none" strike="noStrike" cap="none">
                <a:solidFill>
                  <a:schemeClr val="dk1"/>
                </a:solidFill>
                <a:latin typeface="Arial"/>
                <a:ea typeface="Arial"/>
                <a:cs typeface="Arial"/>
                <a:sym typeface="Arial"/>
              </a:rPr>
              <a:t>Involve family members</a:t>
            </a:r>
            <a:endParaRPr/>
          </a:p>
          <a:p>
            <a:pPr marL="742950" marR="0" lvl="1" indent="-285750" algn="l" rtl="0">
              <a:lnSpc>
                <a:spcPct val="90000"/>
              </a:lnSpc>
              <a:spcBef>
                <a:spcPts val="480"/>
              </a:spcBef>
              <a:spcAft>
                <a:spcPts val="0"/>
              </a:spcAft>
              <a:buClr>
                <a:schemeClr val="dk1"/>
              </a:buClr>
              <a:buSzPts val="2400"/>
              <a:buFont typeface="Arial"/>
              <a:buChar char="–"/>
            </a:pPr>
            <a:r>
              <a:rPr lang="en-US" sz="2400" b="0" i="0" u="none" strike="noStrike" cap="none">
                <a:solidFill>
                  <a:schemeClr val="dk1"/>
                </a:solidFill>
                <a:latin typeface="Arial"/>
                <a:ea typeface="Arial"/>
                <a:cs typeface="Arial"/>
                <a:sym typeface="Arial"/>
              </a:rPr>
              <a:t>Successful if started early</a:t>
            </a:r>
            <a:endParaRPr/>
          </a:p>
          <a:p>
            <a:pPr marL="1143000" marR="0" lvl="2" indent="-228600" algn="l" rtl="0">
              <a:lnSpc>
                <a:spcPct val="90000"/>
              </a:lnSpc>
              <a:spcBef>
                <a:spcPts val="400"/>
              </a:spcBef>
              <a:spcAft>
                <a:spcPts val="0"/>
              </a:spcAft>
              <a:buClr>
                <a:schemeClr val="dk1"/>
              </a:buClr>
              <a:buSzPts val="2000"/>
              <a:buFont typeface="Arial"/>
              <a:buChar char="•"/>
            </a:pPr>
            <a:r>
              <a:rPr lang="en-US" sz="2000" b="0" i="0" u="none" strike="noStrike" cap="none">
                <a:solidFill>
                  <a:schemeClr val="dk1"/>
                </a:solidFill>
                <a:latin typeface="Arial"/>
                <a:ea typeface="Arial"/>
                <a:cs typeface="Arial"/>
                <a:sym typeface="Arial"/>
              </a:rPr>
              <a:t>1/3 are “cured”, 1/3 have recurring problems, 1/3 will die of complications</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7"/>
        <p:cNvGrpSpPr/>
        <p:nvPr/>
      </p:nvGrpSpPr>
      <p:grpSpPr>
        <a:xfrm>
          <a:off x="0" y="0"/>
          <a:ext cx="0" cy="0"/>
          <a:chOff x="0" y="0"/>
          <a:chExt cx="0" cy="0"/>
        </a:xfrm>
      </p:grpSpPr>
      <p:sp>
        <p:nvSpPr>
          <p:cNvPr id="128" name="Google Shape;128;p20"/>
          <p:cNvSpPr txBox="1">
            <a:spLocks noGrp="1"/>
          </p:cNvSpPr>
          <p:nvPr>
            <p:ph type="title" idx="4294967295"/>
          </p:nvPr>
        </p:nvSpPr>
        <p:spPr>
          <a:xfrm>
            <a:off x="457200" y="304800"/>
            <a:ext cx="8229600" cy="11430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2"/>
              </a:buClr>
              <a:buSzPts val="4000"/>
              <a:buFont typeface="Arial"/>
              <a:buNone/>
            </a:pPr>
            <a:r>
              <a:rPr lang="en-US" sz="4000" b="0" i="0" u="none">
                <a:solidFill>
                  <a:schemeClr val="dk2"/>
                </a:solidFill>
                <a:latin typeface="Arial"/>
                <a:ea typeface="Arial"/>
                <a:cs typeface="Arial"/>
                <a:sym typeface="Arial"/>
              </a:rPr>
              <a:t>Eating Disorders:</a:t>
            </a:r>
            <a:br>
              <a:rPr lang="en-US" sz="4000" b="0" i="0" u="none">
                <a:solidFill>
                  <a:schemeClr val="dk2"/>
                </a:solidFill>
                <a:latin typeface="Arial"/>
                <a:ea typeface="Arial"/>
                <a:cs typeface="Arial"/>
                <a:sym typeface="Arial"/>
              </a:rPr>
            </a:br>
            <a:r>
              <a:rPr lang="en-US" sz="4000" b="0" i="0" u="none">
                <a:solidFill>
                  <a:schemeClr val="dk2"/>
                </a:solidFill>
                <a:latin typeface="Arial"/>
                <a:ea typeface="Arial"/>
                <a:cs typeface="Arial"/>
                <a:sym typeface="Arial"/>
              </a:rPr>
              <a:t>the female athlete triad</a:t>
            </a:r>
            <a:endParaRPr/>
          </a:p>
        </p:txBody>
      </p:sp>
      <p:sp>
        <p:nvSpPr>
          <p:cNvPr id="129" name="Google Shape;129;p20"/>
          <p:cNvSpPr txBox="1">
            <a:spLocks noGrp="1"/>
          </p:cNvSpPr>
          <p:nvPr>
            <p:ph type="body" idx="4294967295"/>
          </p:nvPr>
        </p:nvSpPr>
        <p:spPr>
          <a:xfrm>
            <a:off x="457200" y="1981200"/>
            <a:ext cx="3581400" cy="43434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Issue for women and girls</a:t>
            </a:r>
            <a:endParaRPr/>
          </a:p>
          <a:p>
            <a:pPr marL="742950" marR="0" lvl="1" indent="-285750" algn="l" rtl="0">
              <a:lnSpc>
                <a:spcPct val="100000"/>
              </a:lnSpc>
              <a:spcBef>
                <a:spcPts val="480"/>
              </a:spcBef>
              <a:spcAft>
                <a:spcPts val="0"/>
              </a:spcAft>
              <a:buClr>
                <a:schemeClr val="dk1"/>
              </a:buClr>
              <a:buSzPts val="2400"/>
              <a:buFont typeface="Arial"/>
              <a:buChar char="–"/>
            </a:pPr>
            <a:r>
              <a:rPr lang="en-US" sz="2400" b="0" i="0" u="none" strike="noStrike" cap="none">
                <a:solidFill>
                  <a:schemeClr val="dk1"/>
                </a:solidFill>
                <a:latin typeface="Arial"/>
                <a:ea typeface="Arial"/>
                <a:cs typeface="Arial"/>
                <a:sym typeface="Arial"/>
              </a:rPr>
              <a:t>Amenorrhea = loss of menstrual cycle</a:t>
            </a:r>
            <a:endParaRPr/>
          </a:p>
          <a:p>
            <a:pPr marL="342900" marR="0" lvl="0" indent="-342900" algn="l" rtl="0">
              <a:lnSpc>
                <a:spcPct val="100000"/>
              </a:lnSpc>
              <a:spcBef>
                <a:spcPts val="56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Typically seen in athletes such as runners, gymnasts and dancers</a:t>
            </a:r>
            <a:endParaRPr/>
          </a:p>
        </p:txBody>
      </p:sp>
      <p:pic>
        <p:nvPicPr>
          <p:cNvPr id="130" name="Google Shape;130;p20" descr="Female Athlete Triad: Low energy intake can lead to nutrient deficient like calcium and other molecules essential for bone health which can lead to low bone density (osteoporosis). Energy restriction with RED-S combined with exercise creates a psychological condition similar to starvation. This contributes to the drop in estrogen levels and causes amenorrhea. Low estrogen levels reduces the absorption of calcium and increases calcium loss from bones which can also lead to low bone density (osteoporosis). " title="Eating Disorders: The Female Athlete Triad"/>
          <p:cNvPicPr preferRelativeResize="0"/>
          <p:nvPr/>
        </p:nvPicPr>
        <p:blipFill>
          <a:blip r:embed="rId3">
            <a:alphaModFix/>
          </a:blip>
          <a:stretch>
            <a:fillRect/>
          </a:stretch>
        </p:blipFill>
        <p:spPr>
          <a:xfrm>
            <a:off x="3952175" y="1981200"/>
            <a:ext cx="5105399" cy="4127599"/>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Goals of Treatment</a:t>
            </a:r>
          </a:p>
        </p:txBody>
      </p:sp>
      <p:sp>
        <p:nvSpPr>
          <p:cNvPr id="3" name="Content Placeholder 2"/>
          <p:cNvSpPr>
            <a:spLocks noGrp="1"/>
          </p:cNvSpPr>
          <p:nvPr>
            <p:ph idx="1"/>
          </p:nvPr>
        </p:nvSpPr>
        <p:spPr/>
        <p:txBody>
          <a:bodyPr/>
          <a:lstStyle/>
          <a:p>
            <a:r>
              <a:t>• Healthy eating habits</a:t>
            </a:r>
          </a:p>
          <a:p>
            <a:r>
              <a:t>• Healthy weight</a:t>
            </a:r>
          </a:p>
          <a:p>
            <a:r>
              <a:t>• Stop harmful behaviors</a:t>
            </a:r>
          </a:p>
          <a:p>
            <a:r>
              <a:t>• Improve mental health</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Psychotherapy</a:t>
            </a:r>
          </a:p>
        </p:txBody>
      </p:sp>
      <p:sp>
        <p:nvSpPr>
          <p:cNvPr id="3" name="Content Placeholder 2"/>
          <p:cNvSpPr>
            <a:spLocks noGrp="1"/>
          </p:cNvSpPr>
          <p:nvPr>
            <p:ph idx="1"/>
          </p:nvPr>
        </p:nvSpPr>
        <p:spPr/>
        <p:txBody>
          <a:bodyPr/>
          <a:lstStyle/>
          <a:p>
            <a:r>
              <a:t>• Main treatment method</a:t>
            </a:r>
          </a:p>
          <a:p>
            <a:r>
              <a:t>• Changes thoughts and behaviors</a:t>
            </a:r>
          </a:p>
          <a:p>
            <a:r>
              <a:t>• Builds coping skills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Therapy Types</a:t>
            </a:r>
          </a:p>
        </p:txBody>
      </p:sp>
      <p:sp>
        <p:nvSpPr>
          <p:cNvPr id="3" name="Content Placeholder 2"/>
          <p:cNvSpPr>
            <a:spLocks noGrp="1"/>
          </p:cNvSpPr>
          <p:nvPr>
            <p:ph idx="1"/>
          </p:nvPr>
        </p:nvSpPr>
        <p:spPr/>
        <p:txBody>
          <a:bodyPr/>
          <a:lstStyle/>
          <a:p>
            <a:r>
              <a:t>• Cognitive Behavioral Therapy (CBT)</a:t>
            </a:r>
          </a:p>
          <a:p>
            <a:r>
              <a:t>• Family-Based Therapy (Maudsley)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0"/>
        <p:cNvGrpSpPr/>
        <p:nvPr/>
      </p:nvGrpSpPr>
      <p:grpSpPr>
        <a:xfrm>
          <a:off x="0" y="0"/>
          <a:ext cx="0" cy="0"/>
          <a:chOff x="0" y="0"/>
          <a:chExt cx="0" cy="0"/>
        </a:xfrm>
      </p:grpSpPr>
      <p:sp>
        <p:nvSpPr>
          <p:cNvPr id="41" name="Google Shape;41;p6"/>
          <p:cNvSpPr txBox="1">
            <a:spLocks noGrp="1"/>
          </p:cNvSpPr>
          <p:nvPr>
            <p:ph type="title" idx="4294967295"/>
          </p:nvPr>
        </p:nvSpPr>
        <p:spPr>
          <a:xfrm>
            <a:off x="457200" y="274637"/>
            <a:ext cx="8229600" cy="11430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2"/>
              </a:buClr>
              <a:buSzPts val="4400"/>
              <a:buFont typeface="Arial"/>
              <a:buNone/>
            </a:pPr>
            <a:r>
              <a:rPr lang="en-US" sz="4400" b="0" i="0" u="none">
                <a:solidFill>
                  <a:schemeClr val="dk2"/>
                </a:solidFill>
                <a:latin typeface="Arial"/>
                <a:ea typeface="Arial"/>
                <a:cs typeface="Arial"/>
                <a:sym typeface="Arial"/>
              </a:rPr>
              <a:t>A growing adolescent</a:t>
            </a:r>
            <a:endParaRPr/>
          </a:p>
        </p:txBody>
      </p:sp>
      <p:sp>
        <p:nvSpPr>
          <p:cNvPr id="42" name="Google Shape;42;p6"/>
          <p:cNvSpPr txBox="1">
            <a:spLocks noGrp="1"/>
          </p:cNvSpPr>
          <p:nvPr>
            <p:ph type="body" idx="4294967295"/>
          </p:nvPr>
        </p:nvSpPr>
        <p:spPr>
          <a:xfrm>
            <a:off x="647700" y="1752600"/>
            <a:ext cx="4727100" cy="51054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Growth spurt</a:t>
            </a:r>
            <a:endParaRPr/>
          </a:p>
          <a:p>
            <a:pPr marL="742950" marR="0" lvl="1" indent="-285750" algn="l" rtl="0">
              <a:lnSpc>
                <a:spcPct val="100000"/>
              </a:lnSpc>
              <a:spcBef>
                <a:spcPts val="480"/>
              </a:spcBef>
              <a:spcAft>
                <a:spcPts val="0"/>
              </a:spcAft>
              <a:buClr>
                <a:schemeClr val="dk1"/>
              </a:buClr>
              <a:buSzPts val="2400"/>
              <a:buFont typeface="Arial"/>
              <a:buChar char="–"/>
            </a:pPr>
            <a:r>
              <a:rPr lang="en-US" sz="2400" b="0" i="0" u="none" strike="noStrike" cap="none">
                <a:solidFill>
                  <a:schemeClr val="dk1"/>
                </a:solidFill>
                <a:latin typeface="Arial"/>
                <a:ea typeface="Arial"/>
                <a:cs typeface="Arial"/>
                <a:sym typeface="Arial"/>
              </a:rPr>
              <a:t>Girls ages 10-13, gain 10 inches</a:t>
            </a:r>
            <a:endParaRPr/>
          </a:p>
          <a:p>
            <a:pPr marL="742950" marR="0" lvl="1" indent="-285750" algn="l" rtl="0">
              <a:lnSpc>
                <a:spcPct val="100000"/>
              </a:lnSpc>
              <a:spcBef>
                <a:spcPts val="480"/>
              </a:spcBef>
              <a:spcAft>
                <a:spcPts val="0"/>
              </a:spcAft>
              <a:buClr>
                <a:schemeClr val="dk1"/>
              </a:buClr>
              <a:buSzPts val="2400"/>
              <a:buFont typeface="Arial"/>
              <a:buChar char="–"/>
            </a:pPr>
            <a:r>
              <a:rPr lang="en-US" sz="2400" b="0" i="0" u="none" strike="noStrike" cap="none">
                <a:solidFill>
                  <a:schemeClr val="dk1"/>
                </a:solidFill>
                <a:latin typeface="Arial"/>
                <a:ea typeface="Arial"/>
                <a:cs typeface="Arial"/>
                <a:sym typeface="Arial"/>
              </a:rPr>
              <a:t>Boys ages 12-15, gain 12 inches</a:t>
            </a:r>
            <a:endParaRPr/>
          </a:p>
          <a:p>
            <a:pPr marL="342900" marR="0" lvl="0" indent="-342900" algn="l" rtl="0">
              <a:lnSpc>
                <a:spcPct val="100000"/>
              </a:lnSpc>
              <a:spcBef>
                <a:spcPts val="56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Linked with increased appetite</a:t>
            </a:r>
            <a:endParaRPr/>
          </a:p>
          <a:p>
            <a:pPr marL="342900" marR="0" lvl="0" indent="-165100" algn="l" rtl="0">
              <a:lnSpc>
                <a:spcPct val="100000"/>
              </a:lnSpc>
              <a:spcBef>
                <a:spcPts val="560"/>
              </a:spcBef>
              <a:spcAft>
                <a:spcPts val="0"/>
              </a:spcAft>
              <a:buClr>
                <a:schemeClr val="dk1"/>
              </a:buClr>
              <a:buSzPts val="2800"/>
              <a:buFont typeface="Arial"/>
              <a:buNone/>
            </a:pPr>
            <a:endParaRPr sz="2800" b="0" i="0" u="none">
              <a:solidFill>
                <a:schemeClr val="dk1"/>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Medical Care</a:t>
            </a:r>
          </a:p>
        </p:txBody>
      </p:sp>
      <p:sp>
        <p:nvSpPr>
          <p:cNvPr id="3" name="Content Placeholder 2"/>
          <p:cNvSpPr>
            <a:spLocks noGrp="1"/>
          </p:cNvSpPr>
          <p:nvPr>
            <p:ph idx="1"/>
          </p:nvPr>
        </p:nvSpPr>
        <p:spPr/>
        <p:txBody>
          <a:bodyPr/>
          <a:lstStyle/>
          <a:p>
            <a:r>
              <a:t>• Regular check-ups</a:t>
            </a:r>
          </a:p>
          <a:p>
            <a:r>
              <a:t>• Monitors physical health</a:t>
            </a:r>
          </a:p>
          <a:p>
            <a:r>
              <a:t>• Treats complications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Nutritional Counseling</a:t>
            </a:r>
          </a:p>
        </p:txBody>
      </p:sp>
      <p:sp>
        <p:nvSpPr>
          <p:cNvPr id="3" name="Content Placeholder 2"/>
          <p:cNvSpPr>
            <a:spLocks noGrp="1"/>
          </p:cNvSpPr>
          <p:nvPr>
            <p:ph idx="1"/>
          </p:nvPr>
        </p:nvSpPr>
        <p:spPr/>
        <p:txBody>
          <a:bodyPr/>
          <a:lstStyle/>
          <a:p>
            <a:r>
              <a:t>• Balanced meal plans</a:t>
            </a:r>
          </a:p>
          <a:p>
            <a:r>
              <a:t>• Healthy relationship with food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Medications</a:t>
            </a:r>
          </a:p>
        </p:txBody>
      </p:sp>
      <p:sp>
        <p:nvSpPr>
          <p:cNvPr id="3" name="Content Placeholder 2"/>
          <p:cNvSpPr>
            <a:spLocks noGrp="1"/>
          </p:cNvSpPr>
          <p:nvPr>
            <p:ph idx="1"/>
          </p:nvPr>
        </p:nvSpPr>
        <p:spPr/>
        <p:txBody>
          <a:bodyPr/>
          <a:lstStyle/>
          <a:p>
            <a:r>
              <a:t>• Antidepressants</a:t>
            </a:r>
          </a:p>
          <a:p>
            <a:r>
              <a:t>• Helpful for bulimia</a:t>
            </a:r>
          </a:p>
          <a:p>
            <a:r>
              <a:t>• Treat anxiety/depression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Hospitalization</a:t>
            </a:r>
          </a:p>
        </p:txBody>
      </p:sp>
      <p:sp>
        <p:nvSpPr>
          <p:cNvPr id="3" name="Content Placeholder 2"/>
          <p:cNvSpPr>
            <a:spLocks noGrp="1"/>
          </p:cNvSpPr>
          <p:nvPr>
            <p:ph idx="1"/>
          </p:nvPr>
        </p:nvSpPr>
        <p:spPr/>
        <p:txBody>
          <a:bodyPr/>
          <a:lstStyle/>
          <a:p>
            <a:r>
              <a:t>• Severe cases only</a:t>
            </a:r>
          </a:p>
          <a:p>
            <a:r>
              <a:t>• Ensures safety and nutrition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Recovery</a:t>
            </a:r>
          </a:p>
        </p:txBody>
      </p:sp>
      <p:sp>
        <p:nvSpPr>
          <p:cNvPr id="3" name="Content Placeholder 2"/>
          <p:cNvSpPr>
            <a:spLocks noGrp="1"/>
          </p:cNvSpPr>
          <p:nvPr>
            <p:ph idx="1"/>
          </p:nvPr>
        </p:nvSpPr>
        <p:spPr/>
        <p:txBody>
          <a:bodyPr/>
          <a:lstStyle/>
          <a:p>
            <a:r>
              <a:t>• Personalized treatment</a:t>
            </a:r>
          </a:p>
          <a:p>
            <a:r>
              <a:t>• Early help works best</a:t>
            </a:r>
          </a:p>
          <a:p>
            <a:r>
              <a:t>• Full recovery is possible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6"/>
        <p:cNvGrpSpPr/>
        <p:nvPr/>
      </p:nvGrpSpPr>
      <p:grpSpPr>
        <a:xfrm>
          <a:off x="0" y="0"/>
          <a:ext cx="0" cy="0"/>
          <a:chOff x="0" y="0"/>
          <a:chExt cx="0" cy="0"/>
        </a:xfrm>
      </p:grpSpPr>
      <p:sp>
        <p:nvSpPr>
          <p:cNvPr id="47" name="Google Shape;47;p7"/>
          <p:cNvSpPr txBox="1">
            <a:spLocks noGrp="1"/>
          </p:cNvSpPr>
          <p:nvPr>
            <p:ph type="title" idx="4294967295"/>
          </p:nvPr>
        </p:nvSpPr>
        <p:spPr>
          <a:xfrm>
            <a:off x="457200" y="274637"/>
            <a:ext cx="8229600" cy="11430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2"/>
              </a:buClr>
              <a:buSzPts val="4400"/>
              <a:buFont typeface="Arial"/>
              <a:buNone/>
            </a:pPr>
            <a:r>
              <a:rPr lang="en-US" sz="4400" b="0" i="0" u="none" dirty="0">
                <a:solidFill>
                  <a:schemeClr val="dk2"/>
                </a:solidFill>
                <a:latin typeface="Arial"/>
                <a:ea typeface="Arial"/>
                <a:cs typeface="Arial"/>
                <a:sym typeface="Arial"/>
              </a:rPr>
              <a:t>A growing adolescent </a:t>
            </a:r>
            <a:endParaRPr dirty="0"/>
          </a:p>
        </p:txBody>
      </p:sp>
      <p:sp>
        <p:nvSpPr>
          <p:cNvPr id="48" name="Google Shape;48;p7"/>
          <p:cNvSpPr txBox="1">
            <a:spLocks noGrp="1"/>
          </p:cNvSpPr>
          <p:nvPr>
            <p:ph type="body" idx="4294967295"/>
          </p:nvPr>
        </p:nvSpPr>
        <p:spPr>
          <a:xfrm>
            <a:off x="457200" y="1600200"/>
            <a:ext cx="4038600" cy="49530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Changes in body composition</a:t>
            </a:r>
            <a:endParaRPr/>
          </a:p>
          <a:p>
            <a:pPr marL="742950" marR="0" lvl="1" indent="-285750" algn="l" rtl="0">
              <a:lnSpc>
                <a:spcPct val="100000"/>
              </a:lnSpc>
              <a:spcBef>
                <a:spcPts val="480"/>
              </a:spcBef>
              <a:spcAft>
                <a:spcPts val="0"/>
              </a:spcAft>
              <a:buClr>
                <a:schemeClr val="dk1"/>
              </a:buClr>
              <a:buSzPts val="2400"/>
              <a:buFont typeface="Arial"/>
              <a:buChar char="–"/>
            </a:pPr>
            <a:r>
              <a:rPr lang="en-US" sz="2400" b="0" i="0" u="none" strike="noStrike" cap="none">
                <a:solidFill>
                  <a:schemeClr val="dk1"/>
                </a:solidFill>
                <a:latin typeface="Arial"/>
                <a:ea typeface="Arial"/>
                <a:cs typeface="Arial"/>
                <a:sym typeface="Arial"/>
              </a:rPr>
              <a:t>Girls gain proportionally more body fat than boys</a:t>
            </a:r>
            <a:endParaRPr/>
          </a:p>
          <a:p>
            <a:pPr marL="342900" marR="0" lvl="0" indent="-342900" algn="l" rtl="0">
              <a:lnSpc>
                <a:spcPct val="100000"/>
              </a:lnSpc>
              <a:spcBef>
                <a:spcPts val="56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Increased blood volume</a:t>
            </a:r>
            <a:endParaRPr/>
          </a:p>
          <a:p>
            <a:pPr marL="342900" marR="0" lvl="0" indent="-342900" algn="l" rtl="0">
              <a:lnSpc>
                <a:spcPct val="100000"/>
              </a:lnSpc>
              <a:spcBef>
                <a:spcPts val="56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Increased bone length and mass</a:t>
            </a:r>
            <a:endParaRPr/>
          </a:p>
        </p:txBody>
      </p:sp>
      <p:pic>
        <p:nvPicPr>
          <p:cNvPr id="49" name="Google Shape;49;p7" descr="Bar graph showcasing the average body composition in percent for a 12 year old boy and girl. " title="A growing adolescent"/>
          <p:cNvPicPr preferRelativeResize="0"/>
          <p:nvPr/>
        </p:nvPicPr>
        <p:blipFill>
          <a:blip r:embed="rId3">
            <a:alphaModFix/>
          </a:blip>
          <a:stretch>
            <a:fillRect/>
          </a:stretch>
        </p:blipFill>
        <p:spPr>
          <a:xfrm>
            <a:off x="4038600" y="1731225"/>
            <a:ext cx="5105400" cy="41186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3"/>
        <p:cNvGrpSpPr/>
        <p:nvPr/>
      </p:nvGrpSpPr>
      <p:grpSpPr>
        <a:xfrm>
          <a:off x="0" y="0"/>
          <a:ext cx="0" cy="0"/>
          <a:chOff x="0" y="0"/>
          <a:chExt cx="0" cy="0"/>
        </a:xfrm>
      </p:grpSpPr>
      <p:sp>
        <p:nvSpPr>
          <p:cNvPr id="54" name="Google Shape;54;p8"/>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4400"/>
              <a:buFont typeface="Arial"/>
              <a:buNone/>
            </a:pPr>
            <a:r>
              <a:rPr lang="en-US" sz="4400" b="0" i="0" u="none" strike="noStrike" cap="none">
                <a:solidFill>
                  <a:schemeClr val="dk2"/>
                </a:solidFill>
                <a:latin typeface="Arial"/>
                <a:ea typeface="Arial"/>
                <a:cs typeface="Arial"/>
                <a:sym typeface="Arial"/>
              </a:rPr>
              <a:t>Adolescent nutrition</a:t>
            </a:r>
            <a:endParaRPr/>
          </a:p>
        </p:txBody>
      </p:sp>
      <p:sp>
        <p:nvSpPr>
          <p:cNvPr id="55" name="Google Shape;55;p8"/>
          <p:cNvSpPr txBox="1">
            <a:spLocks noGrp="1"/>
          </p:cNvSpPr>
          <p:nvPr>
            <p:ph type="body" idx="1"/>
          </p:nvPr>
        </p:nvSpPr>
        <p:spPr>
          <a:xfrm>
            <a:off x="685800" y="1676400"/>
            <a:ext cx="7696200" cy="42672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Energy needs vary</a:t>
            </a:r>
            <a:endParaRPr/>
          </a:p>
          <a:p>
            <a:pPr marL="742950" marR="0" lvl="1" indent="-285750" algn="l" rtl="0">
              <a:lnSpc>
                <a:spcPct val="90000"/>
              </a:lnSpc>
              <a:spcBef>
                <a:spcPts val="56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Rate of growth, body comp, physical activity</a:t>
            </a:r>
            <a:endParaRPr/>
          </a:p>
          <a:p>
            <a:pPr marL="342900" marR="0" lvl="0" indent="-342900" algn="l" rtl="0">
              <a:lnSpc>
                <a:spcPct val="90000"/>
              </a:lnSpc>
              <a:spcBef>
                <a:spcPts val="64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Most vitamin/mineral needs increase</a:t>
            </a:r>
            <a:endParaRPr/>
          </a:p>
          <a:p>
            <a:pPr marL="342900" marR="0" lvl="0" indent="-342900" algn="l" rtl="0">
              <a:lnSpc>
                <a:spcPct val="90000"/>
              </a:lnSpc>
              <a:spcBef>
                <a:spcPts val="64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Major problem nutrient: calcium</a:t>
            </a:r>
            <a:endParaRPr/>
          </a:p>
          <a:p>
            <a:pPr marL="742950" marR="0" lvl="1" indent="-285750" algn="l" rtl="0">
              <a:lnSpc>
                <a:spcPct val="90000"/>
              </a:lnSpc>
              <a:spcBef>
                <a:spcPts val="56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Needed for bone growth</a:t>
            </a:r>
            <a:endParaRPr/>
          </a:p>
          <a:p>
            <a:pPr marL="342900" marR="0" lvl="0" indent="-342900" algn="l" rtl="0">
              <a:lnSpc>
                <a:spcPct val="90000"/>
              </a:lnSpc>
              <a:spcBef>
                <a:spcPts val="64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Typically the “worst” diet of any age group</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9"/>
        <p:cNvGrpSpPr/>
        <p:nvPr/>
      </p:nvGrpSpPr>
      <p:grpSpPr>
        <a:xfrm>
          <a:off x="0" y="0"/>
          <a:ext cx="0" cy="0"/>
          <a:chOff x="0" y="0"/>
          <a:chExt cx="0" cy="0"/>
        </a:xfrm>
      </p:grpSpPr>
      <p:sp>
        <p:nvSpPr>
          <p:cNvPr id="60" name="Google Shape;60;p9"/>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4000"/>
              <a:buFont typeface="Arial"/>
              <a:buNone/>
            </a:pPr>
            <a:r>
              <a:rPr lang="en-US" sz="4000" b="0" i="0" u="none" strike="noStrike" cap="none">
                <a:solidFill>
                  <a:schemeClr val="dk2"/>
                </a:solidFill>
                <a:latin typeface="Arial"/>
                <a:ea typeface="Arial"/>
                <a:cs typeface="Arial"/>
                <a:sym typeface="Arial"/>
              </a:rPr>
              <a:t>Basic nutrition recommendations for teens</a:t>
            </a:r>
            <a:endParaRPr/>
          </a:p>
        </p:txBody>
      </p:sp>
      <p:sp>
        <p:nvSpPr>
          <p:cNvPr id="61" name="Google Shape;61;p9"/>
          <p:cNvSpPr txBox="1">
            <a:spLocks noGrp="1"/>
          </p:cNvSpPr>
          <p:nvPr>
            <p:ph type="body" idx="1"/>
          </p:nvPr>
        </p:nvSpPr>
        <p:spPr>
          <a:xfrm>
            <a:off x="457200" y="1981200"/>
            <a:ext cx="8229600" cy="34290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Balance “unhealthy” with “healthy”</a:t>
            </a:r>
            <a:endParaRPr/>
          </a:p>
          <a:p>
            <a:pPr marL="342900" marR="0" lvl="0" indent="-342900" algn="l" rtl="0">
              <a:lnSpc>
                <a:spcPct val="100000"/>
              </a:lnSpc>
              <a:spcBef>
                <a:spcPts val="64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Eat breakfast</a:t>
            </a:r>
            <a:endParaRPr/>
          </a:p>
          <a:p>
            <a:pPr marL="342900" marR="0" lvl="0" indent="-342900" algn="l" rtl="0">
              <a:lnSpc>
                <a:spcPct val="100000"/>
              </a:lnSpc>
              <a:spcBef>
                <a:spcPts val="64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Choose your snacks wisely</a:t>
            </a:r>
            <a:endParaRPr/>
          </a:p>
          <a:p>
            <a:pPr marL="342900" marR="0" lvl="0" indent="-342900" algn="l" rtl="0">
              <a:lnSpc>
                <a:spcPct val="100000"/>
              </a:lnSpc>
              <a:spcBef>
                <a:spcPts val="64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Don’t forget calcium!</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457200" y="381000"/>
            <a:ext cx="77724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4400"/>
              <a:buFont typeface="Arial"/>
              <a:buNone/>
            </a:pPr>
            <a:r>
              <a:rPr lang="en-US" sz="4400" b="0" i="0" u="none" strike="noStrike" cap="none">
                <a:solidFill>
                  <a:schemeClr val="dk2"/>
                </a:solidFill>
                <a:latin typeface="Arial"/>
                <a:ea typeface="Arial"/>
                <a:cs typeface="Arial"/>
                <a:sym typeface="Arial"/>
              </a:rPr>
              <a:t>Nutritional Problems of Teens</a:t>
            </a:r>
            <a:endParaRPr/>
          </a:p>
        </p:txBody>
      </p:sp>
      <p:sp>
        <p:nvSpPr>
          <p:cNvPr id="67" name="Google Shape;67;p10"/>
          <p:cNvSpPr txBox="1">
            <a:spLocks noGrp="1"/>
          </p:cNvSpPr>
          <p:nvPr>
            <p:ph type="body" idx="1"/>
          </p:nvPr>
        </p:nvSpPr>
        <p:spPr>
          <a:xfrm>
            <a:off x="914400" y="1752600"/>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Excessive dieting and eating disorders (mainly in girls)</a:t>
            </a:r>
            <a:endParaRPr/>
          </a:p>
          <a:p>
            <a:pPr marL="342900" marR="0" lvl="0" indent="-342900" algn="l" rtl="0">
              <a:lnSpc>
                <a:spcPct val="100000"/>
              </a:lnSpc>
              <a:spcBef>
                <a:spcPts val="56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Poor food choices </a:t>
            </a:r>
            <a:endParaRPr/>
          </a:p>
          <a:p>
            <a:pPr marL="742950" marR="0" lvl="1" indent="-285750" algn="l" rtl="0">
              <a:lnSpc>
                <a:spcPct val="100000"/>
              </a:lnSpc>
              <a:spcBef>
                <a:spcPts val="480"/>
              </a:spcBef>
              <a:spcAft>
                <a:spcPts val="0"/>
              </a:spcAft>
              <a:buClr>
                <a:schemeClr val="dk1"/>
              </a:buClr>
              <a:buSzPts val="2400"/>
              <a:buFont typeface="Arial"/>
              <a:buChar char="–"/>
            </a:pPr>
            <a:r>
              <a:rPr lang="en-US" sz="2400" b="0" i="0" u="none" strike="noStrike" cap="none">
                <a:solidFill>
                  <a:schemeClr val="dk1"/>
                </a:solidFill>
                <a:latin typeface="Arial"/>
                <a:ea typeface="Arial"/>
                <a:cs typeface="Arial"/>
                <a:sym typeface="Arial"/>
              </a:rPr>
              <a:t>Low nutrient density</a:t>
            </a:r>
            <a:endParaRPr/>
          </a:p>
          <a:p>
            <a:pPr marL="342900" marR="0" lvl="0" indent="-342900" algn="l" rtl="0">
              <a:lnSpc>
                <a:spcPct val="100000"/>
              </a:lnSpc>
              <a:spcBef>
                <a:spcPts val="56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Iron-deficiency anemia in menstruating girls</a:t>
            </a:r>
            <a:endParaRPr/>
          </a:p>
          <a:p>
            <a:pPr marL="742950" marR="0" lvl="1" indent="-285750" algn="l" rtl="0">
              <a:lnSpc>
                <a:spcPct val="100000"/>
              </a:lnSpc>
              <a:spcBef>
                <a:spcPts val="480"/>
              </a:spcBef>
              <a:spcAft>
                <a:spcPts val="0"/>
              </a:spcAft>
              <a:buClr>
                <a:schemeClr val="dk1"/>
              </a:buClr>
              <a:buSzPts val="2400"/>
              <a:buFont typeface="Arial"/>
              <a:buChar char="–"/>
            </a:pPr>
            <a:r>
              <a:rPr lang="en-US" sz="2400" b="0" i="0" u="none" strike="noStrike" cap="none">
                <a:solidFill>
                  <a:schemeClr val="dk1"/>
                </a:solidFill>
                <a:latin typeface="Arial"/>
                <a:ea typeface="Arial"/>
                <a:cs typeface="Arial"/>
                <a:sym typeface="Arial"/>
              </a:rPr>
              <a:t>Iron requirements increase at the onset of menstruation</a:t>
            </a:r>
            <a:endParaRPr/>
          </a:p>
          <a:p>
            <a:pPr marL="742950" marR="0" lvl="1" indent="-285750" algn="l" rtl="0">
              <a:lnSpc>
                <a:spcPct val="100000"/>
              </a:lnSpc>
              <a:spcBef>
                <a:spcPts val="480"/>
              </a:spcBef>
              <a:spcAft>
                <a:spcPts val="0"/>
              </a:spcAft>
              <a:buClr>
                <a:schemeClr val="dk1"/>
              </a:buClr>
              <a:buSzPts val="2400"/>
              <a:buFont typeface="Arial"/>
              <a:buChar char="–"/>
            </a:pPr>
            <a:r>
              <a:rPr lang="en-US" sz="2400" b="0" i="0" u="none" strike="noStrike" cap="none">
                <a:solidFill>
                  <a:schemeClr val="dk1"/>
                </a:solidFill>
                <a:latin typeface="Arial"/>
                <a:ea typeface="Arial"/>
                <a:cs typeface="Arial"/>
                <a:sym typeface="Arial"/>
              </a:rPr>
              <a:t>Many teen girls lack good sources of iron in the diet</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1"/>
        <p:cNvGrpSpPr/>
        <p:nvPr/>
      </p:nvGrpSpPr>
      <p:grpSpPr>
        <a:xfrm>
          <a:off x="0" y="0"/>
          <a:ext cx="0" cy="0"/>
          <a:chOff x="0" y="0"/>
          <a:chExt cx="0" cy="0"/>
        </a:xfrm>
      </p:grpSpPr>
      <p:sp>
        <p:nvSpPr>
          <p:cNvPr id="72" name="Google Shape;72;p11"/>
          <p:cNvSpPr txBox="1">
            <a:spLocks noGrp="1"/>
          </p:cNvSpPr>
          <p:nvPr>
            <p:ph type="title"/>
          </p:nvPr>
        </p:nvSpPr>
        <p:spPr>
          <a:xfrm>
            <a:off x="457200" y="274637"/>
            <a:ext cx="8229600" cy="1020762"/>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4400"/>
              <a:buFont typeface="Arial"/>
              <a:buNone/>
            </a:pPr>
            <a:r>
              <a:rPr lang="en-US" sz="4400" b="0" i="0" u="none" strike="noStrike" cap="none">
                <a:solidFill>
                  <a:schemeClr val="dk2"/>
                </a:solidFill>
                <a:latin typeface="Arial"/>
                <a:ea typeface="Arial"/>
                <a:cs typeface="Arial"/>
                <a:sym typeface="Arial"/>
              </a:rPr>
              <a:t>Nutritional Problems of Teens </a:t>
            </a:r>
            <a:endParaRPr/>
          </a:p>
        </p:txBody>
      </p:sp>
      <p:sp>
        <p:nvSpPr>
          <p:cNvPr id="73" name="Google Shape;73;p11"/>
          <p:cNvSpPr txBox="1">
            <a:spLocks noGrp="1"/>
          </p:cNvSpPr>
          <p:nvPr>
            <p:ph type="body" idx="1"/>
          </p:nvPr>
        </p:nvSpPr>
        <p:spPr>
          <a:xfrm>
            <a:off x="457200" y="1524000"/>
            <a:ext cx="8229600" cy="685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Girls stop drinking milk, often replaced with soda</a:t>
            </a:r>
            <a:endParaRPr/>
          </a:p>
        </p:txBody>
      </p:sp>
      <p:sp>
        <p:nvSpPr>
          <p:cNvPr id="74" name="Google Shape;74;p11"/>
          <p:cNvSpPr txBox="1"/>
          <p:nvPr/>
        </p:nvSpPr>
        <p:spPr>
          <a:xfrm>
            <a:off x="838200" y="2286000"/>
            <a:ext cx="7772400" cy="82232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Arial"/>
              <a:buNone/>
            </a:pPr>
            <a:r>
              <a:rPr lang="en-US" sz="2400" b="0" i="0" u="none">
                <a:solidFill>
                  <a:schemeClr val="dk1"/>
                </a:solidFill>
                <a:latin typeface="Arial"/>
                <a:ea typeface="Arial"/>
                <a:cs typeface="Arial"/>
                <a:sym typeface="Arial"/>
              </a:rPr>
              <a:t>Over the last 35 years, teens have increased soft drink consumption and decreased milk consumption</a:t>
            </a:r>
            <a:endParaRPr/>
          </a:p>
        </p:txBody>
      </p:sp>
      <p:pic>
        <p:nvPicPr>
          <p:cNvPr id="75" name="Google Shape;75;p11" descr="Bar graph showcasing total caloric intake from different years (1977-1978, 1989-1991, 1994-1996, 1999-2001) with the blue bar depicting milk and the red bar depicting soft drinks. " title="Nutritional Problems of Teens"/>
          <p:cNvPicPr preferRelativeResize="0"/>
          <p:nvPr/>
        </p:nvPicPr>
        <p:blipFill>
          <a:blip r:embed="rId3">
            <a:alphaModFix/>
          </a:blip>
          <a:stretch>
            <a:fillRect/>
          </a:stretch>
        </p:blipFill>
        <p:spPr>
          <a:xfrm>
            <a:off x="1022325" y="3042000"/>
            <a:ext cx="7099351" cy="3542051"/>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9"/>
        <p:cNvGrpSpPr/>
        <p:nvPr/>
      </p:nvGrpSpPr>
      <p:grpSpPr>
        <a:xfrm>
          <a:off x="0" y="0"/>
          <a:ext cx="0" cy="0"/>
          <a:chOff x="0" y="0"/>
          <a:chExt cx="0" cy="0"/>
        </a:xfrm>
      </p:grpSpPr>
      <p:sp>
        <p:nvSpPr>
          <p:cNvPr id="80" name="Google Shape;80;p12"/>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4400"/>
              <a:buFont typeface="Arial"/>
              <a:buNone/>
            </a:pPr>
            <a:r>
              <a:rPr lang="en-US" sz="4400" b="0" i="0" u="none" strike="noStrike" cap="none">
                <a:solidFill>
                  <a:schemeClr val="dk2"/>
                </a:solidFill>
                <a:latin typeface="Arial"/>
                <a:ea typeface="Arial"/>
                <a:cs typeface="Arial"/>
                <a:sym typeface="Arial"/>
              </a:rPr>
              <a:t>Eating Disorders (ED)</a:t>
            </a:r>
            <a:endParaRPr/>
          </a:p>
        </p:txBody>
      </p:sp>
      <p:sp>
        <p:nvSpPr>
          <p:cNvPr id="81" name="Google Shape;81;p12"/>
          <p:cNvSpPr txBox="1">
            <a:spLocks noGrp="1"/>
          </p:cNvSpPr>
          <p:nvPr>
            <p:ph type="body" idx="1"/>
          </p:nvPr>
        </p:nvSpPr>
        <p:spPr>
          <a:xfrm>
            <a:off x="457200" y="1600200"/>
            <a:ext cx="8229600" cy="46482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640"/>
              </a:spcBef>
              <a:spcAft>
                <a:spcPts val="0"/>
              </a:spcAft>
              <a:buClr>
                <a:schemeClr val="dk1"/>
              </a:buClr>
              <a:buSzPts val="3200"/>
              <a:buFont typeface="Arial"/>
              <a:buNone/>
            </a:pPr>
            <a:endParaRPr sz="3200" b="0" i="0" u="none">
              <a:solidFill>
                <a:schemeClr val="dk1"/>
              </a:solidFill>
              <a:latin typeface="Arial"/>
              <a:ea typeface="Arial"/>
              <a:cs typeface="Arial"/>
              <a:sym typeface="Arial"/>
            </a:endParaRPr>
          </a:p>
          <a:p>
            <a:pPr marL="342900" marR="0" lvl="0" indent="-342900" algn="l" rtl="0">
              <a:lnSpc>
                <a:spcPct val="90000"/>
              </a:lnSpc>
              <a:spcBef>
                <a:spcPts val="64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Psychological problem linked with a  nutritional problem</a:t>
            </a:r>
            <a:endParaRPr/>
          </a:p>
          <a:p>
            <a:pPr marL="342900" marR="0" lvl="0" indent="-342900" algn="l" rtl="0">
              <a:lnSpc>
                <a:spcPct val="90000"/>
              </a:lnSpc>
              <a:spcBef>
                <a:spcPts val="64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Women 5x </a:t>
            </a:r>
            <a:r>
              <a:rPr lang="en-US" sz="3200" b="0" i="1" u="none">
                <a:solidFill>
                  <a:schemeClr val="dk1"/>
                </a:solidFill>
                <a:latin typeface="Arial"/>
                <a:ea typeface="Arial"/>
                <a:cs typeface="Arial"/>
                <a:sym typeface="Arial"/>
              </a:rPr>
              <a:t>more</a:t>
            </a:r>
            <a:r>
              <a:rPr lang="en-US" sz="3200" b="0" i="0" u="none">
                <a:solidFill>
                  <a:schemeClr val="dk1"/>
                </a:solidFill>
                <a:latin typeface="Arial"/>
                <a:ea typeface="Arial"/>
                <a:cs typeface="Arial"/>
                <a:sym typeface="Arial"/>
              </a:rPr>
              <a:t> likely to have an ED than men</a:t>
            </a:r>
            <a:endParaRPr/>
          </a:p>
          <a:p>
            <a:pPr marL="342900" marR="0" lvl="0" indent="-342900" algn="l" rtl="0">
              <a:lnSpc>
                <a:spcPct val="90000"/>
              </a:lnSpc>
              <a:spcBef>
                <a:spcPts val="64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EDs are increasing in US</a:t>
            </a:r>
            <a:endParaRPr/>
          </a:p>
          <a:p>
            <a:pPr marL="742950" marR="0" lvl="1" indent="-285750" algn="l" rtl="0">
              <a:lnSpc>
                <a:spcPct val="90000"/>
              </a:lnSpc>
              <a:spcBef>
                <a:spcPts val="56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Americans value thinness</a:t>
            </a:r>
            <a:endParaRPr/>
          </a:p>
          <a:p>
            <a:pPr marL="342900" marR="0" lvl="0" indent="-165100" algn="l" rtl="0">
              <a:lnSpc>
                <a:spcPct val="100000"/>
              </a:lnSpc>
              <a:spcBef>
                <a:spcPts val="560"/>
              </a:spcBef>
              <a:spcAft>
                <a:spcPts val="0"/>
              </a:spcAft>
              <a:buClr>
                <a:schemeClr val="dk1"/>
              </a:buClr>
              <a:buSzPts val="2800"/>
              <a:buFont typeface="Arial"/>
              <a:buNone/>
            </a:pPr>
            <a:endParaRPr sz="2800" b="0" i="0" u="none" strike="noStrike" cap="none">
              <a:solidFill>
                <a:schemeClr val="dk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5"/>
        <p:cNvGrpSpPr/>
        <p:nvPr/>
      </p:nvGrpSpPr>
      <p:grpSpPr>
        <a:xfrm>
          <a:off x="0" y="0"/>
          <a:ext cx="0" cy="0"/>
          <a:chOff x="0" y="0"/>
          <a:chExt cx="0" cy="0"/>
        </a:xfrm>
      </p:grpSpPr>
      <p:sp>
        <p:nvSpPr>
          <p:cNvPr id="86" name="Google Shape;86;p13"/>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4400"/>
              <a:buFont typeface="Arial"/>
              <a:buNone/>
            </a:pPr>
            <a:r>
              <a:rPr lang="en-US" sz="4400" b="0" i="0" u="none" strike="noStrike" cap="none">
                <a:solidFill>
                  <a:schemeClr val="dk2"/>
                </a:solidFill>
                <a:latin typeface="Arial"/>
                <a:ea typeface="Arial"/>
                <a:cs typeface="Arial"/>
                <a:sym typeface="Arial"/>
              </a:rPr>
              <a:t>Anorexia Nervosa</a:t>
            </a:r>
            <a:endParaRPr/>
          </a:p>
        </p:txBody>
      </p:sp>
      <p:sp>
        <p:nvSpPr>
          <p:cNvPr id="87" name="Google Shape;87;p13"/>
          <p:cNvSpPr txBox="1">
            <a:spLocks noGrp="1"/>
          </p:cNvSpPr>
          <p:nvPr>
            <p:ph type="body" idx="1"/>
          </p:nvPr>
        </p:nvSpPr>
        <p:spPr>
          <a:xfrm>
            <a:off x="457200" y="1600200"/>
            <a:ext cx="8229600" cy="31242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Distortion of body shape perception</a:t>
            </a:r>
            <a:endParaRPr/>
          </a:p>
          <a:p>
            <a:pPr marL="342900" marR="0" lvl="0" indent="-342900" algn="l" rtl="0">
              <a:lnSpc>
                <a:spcPct val="100000"/>
              </a:lnSpc>
              <a:spcBef>
                <a:spcPts val="64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Severe kcal restriction</a:t>
            </a:r>
            <a:endParaRPr/>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May eat very slowly</a:t>
            </a:r>
            <a:endParaRPr/>
          </a:p>
          <a:p>
            <a:pPr marL="342900" marR="0" lvl="0" indent="-342900" algn="l" rtl="0">
              <a:lnSpc>
                <a:spcPct val="100000"/>
              </a:lnSpc>
              <a:spcBef>
                <a:spcPts val="640"/>
              </a:spcBef>
              <a:spcAft>
                <a:spcPts val="0"/>
              </a:spcAft>
              <a:buClr>
                <a:schemeClr val="dk1"/>
              </a:buClr>
              <a:buSzPts val="3200"/>
              <a:buFont typeface="Arial"/>
              <a:buChar char="•"/>
            </a:pPr>
            <a:r>
              <a:rPr lang="en-US" sz="3200" b="0" i="0" u="none">
                <a:solidFill>
                  <a:schemeClr val="dk1"/>
                </a:solidFill>
                <a:latin typeface="Arial"/>
                <a:ea typeface="Arial"/>
                <a:cs typeface="Arial"/>
                <a:sym typeface="Arial"/>
              </a:rPr>
              <a:t>Less than 85% ideal body weight</a:t>
            </a:r>
            <a:endParaRPr/>
          </a:p>
          <a:p>
            <a:pPr marL="342900" marR="0" lvl="0" indent="-139700" algn="l" rtl="0">
              <a:lnSpc>
                <a:spcPct val="100000"/>
              </a:lnSpc>
              <a:spcBef>
                <a:spcPts val="640"/>
              </a:spcBef>
              <a:spcAft>
                <a:spcPts val="0"/>
              </a:spcAft>
              <a:buClr>
                <a:schemeClr val="dk1"/>
              </a:buClr>
              <a:buSzPts val="3200"/>
              <a:buFont typeface="Arial"/>
              <a:buNone/>
            </a:pPr>
            <a:endParaRPr sz="3200" b="0" i="0" u="none">
              <a:solidFill>
                <a:schemeClr val="dk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Custom Design">
  <a:themeElements>
    <a:clrScheme name="default">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545</Words>
  <Application>Microsoft Office PowerPoint</Application>
  <PresentationFormat>On-screen Show (4:3)</PresentationFormat>
  <Paragraphs>118</Paragraphs>
  <Slides>24</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Lucida Sans</vt:lpstr>
      <vt:lpstr>1_Custom Design</vt:lpstr>
      <vt:lpstr>Lesson 14.2</vt:lpstr>
      <vt:lpstr>A growing adolescent</vt:lpstr>
      <vt:lpstr>A growing adolescent </vt:lpstr>
      <vt:lpstr>Adolescent nutrition</vt:lpstr>
      <vt:lpstr>Basic nutrition recommendations for teens</vt:lpstr>
      <vt:lpstr>Nutritional Problems of Teens</vt:lpstr>
      <vt:lpstr>Nutritional Problems of Teens </vt:lpstr>
      <vt:lpstr>Eating Disorders (ED)</vt:lpstr>
      <vt:lpstr>Anorexia Nervosa</vt:lpstr>
      <vt:lpstr>Bulimia Nervosa</vt:lpstr>
      <vt:lpstr>Binge-eating disorder</vt:lpstr>
      <vt:lpstr>Anorexia Health Problems </vt:lpstr>
      <vt:lpstr>Bulimia Health Problems</vt:lpstr>
      <vt:lpstr>What causes eating disorders?</vt:lpstr>
      <vt:lpstr>Eating Disorders</vt:lpstr>
      <vt:lpstr>Eating Disorders: the female athlete triad</vt:lpstr>
      <vt:lpstr>Goals of Treatment</vt:lpstr>
      <vt:lpstr>Psychotherapy</vt:lpstr>
      <vt:lpstr>Therapy Types</vt:lpstr>
      <vt:lpstr>Medical Care</vt:lpstr>
      <vt:lpstr>Nutritional Counseling</vt:lpstr>
      <vt:lpstr>Medications</vt:lpstr>
      <vt:lpstr>Hospitalization</vt:lpstr>
      <vt:lpstr>Recovery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14.2</dc:title>
  <dc:creator>Skylar</dc:creator>
  <cp:lastModifiedBy>Amelia Brister</cp:lastModifiedBy>
  <cp:revision>2</cp:revision>
  <dcterms:modified xsi:type="dcterms:W3CDTF">2026-01-20T13:59:30Z</dcterms:modified>
</cp:coreProperties>
</file>