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  <p:sldMasterId id="2147483661" r:id="rId2"/>
  </p:sldMasterIdLst>
  <p:notesMasterIdLst>
    <p:notesMasterId r:id="rId20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68" y="16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8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1219200" y="2362200"/>
            <a:ext cx="70866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1219200" y="4060825"/>
            <a:ext cx="70866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rgbClr val="0F4D2F"/>
              </a:buClr>
              <a:buSzPts val="3200"/>
              <a:buFont typeface="Lucida Sans"/>
              <a:buNone/>
              <a:defRPr sz="3200" b="0" i="0" u="none" strike="noStrike" cap="none">
                <a:solidFill>
                  <a:srgbClr val="0F4D2F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6" name="Google Shape;46;p1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9" name="Google Shape;49;p1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Text, and Content" type="txAndObj">
  <p:cSld name="TEXT_AND_OBJEC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 rot="5400000">
            <a:off x="4518819" y="2385219"/>
            <a:ext cx="6278562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 rot="5400000">
            <a:off x="327819" y="404019"/>
            <a:ext cx="6278562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1"/>
          </p:nvPr>
        </p:nvSpPr>
        <p:spPr>
          <a:xfrm rot="5400000">
            <a:off x="2095500" y="-38100"/>
            <a:ext cx="495300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5" name="Google Shape;35;p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0B3B24"/>
              </a:gs>
              <a:gs pos="100000">
                <a:srgbClr val="479B5F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" name="Google Shape;7;p1" descr="b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685800" y="381000"/>
            <a:ext cx="8839200" cy="883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8;p1" descr="b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685800" y="381000"/>
            <a:ext cx="8839200" cy="883920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9;p1"/>
          <p:cNvSpPr txBox="1"/>
          <p:nvPr/>
        </p:nvSpPr>
        <p:spPr>
          <a:xfrm>
            <a:off x="0" y="3984625"/>
            <a:ext cx="9144000" cy="1295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/>
          <p:nvPr/>
        </p:nvSpPr>
        <p:spPr>
          <a:xfrm>
            <a:off x="0" y="0"/>
            <a:ext cx="9144000" cy="228600"/>
          </a:xfrm>
          <a:prstGeom prst="rect">
            <a:avLst/>
          </a:prstGeom>
          <a:gradFill>
            <a:gsLst>
              <a:gs pos="0">
                <a:srgbClr val="0F4D2F"/>
              </a:gs>
              <a:gs pos="100000">
                <a:srgbClr val="44945B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3"/>
          <p:cNvSpPr txBox="1"/>
          <p:nvPr/>
        </p:nvSpPr>
        <p:spPr>
          <a:xfrm>
            <a:off x="0" y="6629400"/>
            <a:ext cx="9144000" cy="228600"/>
          </a:xfrm>
          <a:prstGeom prst="rect">
            <a:avLst/>
          </a:prstGeom>
          <a:gradFill>
            <a:gsLst>
              <a:gs pos="0">
                <a:srgbClr val="0F4D2F"/>
              </a:gs>
              <a:gs pos="100000">
                <a:srgbClr val="44945B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>
            <a:spLocks noGrp="1"/>
          </p:cNvSpPr>
          <p:nvPr>
            <p:ph type="ctrTitle"/>
          </p:nvPr>
        </p:nvSpPr>
        <p:spPr>
          <a:xfrm>
            <a:off x="1219200" y="2362200"/>
            <a:ext cx="70866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Lucida Sans"/>
              <a:buNone/>
            </a:pPr>
            <a:r>
              <a:rPr lang="en-US" sz="4400" b="1" i="0" u="none" strike="noStrike" cap="none" dirty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rPr>
              <a:t>Lesson </a:t>
            </a:r>
            <a:r>
              <a:rPr lang="en-US" sz="4400" b="1" i="0" u="none" strike="noStrike" cap="none" dirty="0" smtClean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rPr>
              <a:t>15.1</a:t>
            </a:r>
            <a:endParaRPr dirty="0"/>
          </a:p>
        </p:txBody>
      </p:sp>
      <p:sp>
        <p:nvSpPr>
          <p:cNvPr id="62" name="Google Shape;62;p15"/>
          <p:cNvSpPr txBox="1">
            <a:spLocks noGrp="1"/>
          </p:cNvSpPr>
          <p:nvPr>
            <p:ph type="subTitle" idx="1"/>
          </p:nvPr>
        </p:nvSpPr>
        <p:spPr>
          <a:xfrm>
            <a:off x="1219200" y="4060825"/>
            <a:ext cx="70866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F4D2F"/>
              </a:buClr>
              <a:buSzPts val="3200"/>
              <a:buFont typeface="Lucida Sans"/>
              <a:buNone/>
            </a:pPr>
            <a:r>
              <a:rPr lang="en-US" sz="3200" b="0" i="0" u="none" strike="noStrike" cap="none">
                <a:solidFill>
                  <a:srgbClr val="0F4D2F"/>
                </a:solidFill>
                <a:latin typeface="Lucida Sans"/>
                <a:ea typeface="Lucida Sans"/>
                <a:cs typeface="Lucida Sans"/>
                <a:sym typeface="Lucida Sans"/>
              </a:rPr>
              <a:t>Nutrition During Older Adulthood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en-US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Sensory Loss</a:t>
            </a:r>
            <a:endParaRPr/>
          </a:p>
        </p:txBody>
      </p:sp>
      <p:sp>
        <p:nvSpPr>
          <p:cNvPr id="119" name="Google Shape;119;p24"/>
          <p:cNvSpPr txBox="1">
            <a:spLocks noGrp="1"/>
          </p:cNvSpPr>
          <p:nvPr>
            <p:ph type="body" idx="1"/>
          </p:nvPr>
        </p:nvSpPr>
        <p:spPr>
          <a:xfrm>
            <a:off x="533400" y="1447800"/>
            <a:ext cx="7772400" cy="48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Failing eyesight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Poor taste, smell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Reduction in sense of thirst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Decreased hearing</a:t>
            </a:r>
            <a:endParaRPr/>
          </a:p>
          <a:p>
            <a:pPr marL="342900" marR="0" lvl="0" indent="-1397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May be linked to ↓ zinc intake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May affect nutritional status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When food doesn’t taste good, may be less inclined to eat</a:t>
            </a:r>
            <a:endParaRPr/>
          </a:p>
        </p:txBody>
      </p:sp>
      <p:pic>
        <p:nvPicPr>
          <p:cNvPr id="120" name="Google Shape;120;p24" descr="Image showcasing the five senses: sight, hearing, taste, smell, and feel" title="Sensory Loss"/>
          <p:cNvPicPr preferRelativeResize="0"/>
          <p:nvPr/>
        </p:nvPicPr>
        <p:blipFill rotWithShape="1">
          <a:blip r:embed="rId3">
            <a:alphaModFix/>
          </a:blip>
          <a:srcRect r="13829" b="50000"/>
          <a:stretch/>
        </p:blipFill>
        <p:spPr>
          <a:xfrm>
            <a:off x="4864100" y="1593850"/>
            <a:ext cx="4241800" cy="768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en-US"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Decreased digestive tract function</a:t>
            </a:r>
            <a:endParaRPr/>
          </a:p>
        </p:txBody>
      </p:sp>
      <p:sp>
        <p:nvSpPr>
          <p:cNvPr id="126" name="Google Shape;126;p2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Intestinal wall loses strength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Lack of HCl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May impact iron, vitamin B-12 </a:t>
            </a:r>
            <a:b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status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Difficulty swallowing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Warm beverages with a meal </a:t>
            </a:r>
            <a:b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may help swallowing reflex</a:t>
            </a:r>
            <a:endParaRPr/>
          </a:p>
        </p:txBody>
      </p:sp>
      <p:pic>
        <p:nvPicPr>
          <p:cNvPr id="127" name="Google Shape;127;p25" descr="Image of an elderly man holding a cup of coffee" title="Decreased digestive tract functio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705600" y="2667000"/>
            <a:ext cx="2039937" cy="304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en-US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Tooth loss</a:t>
            </a:r>
            <a:endParaRPr/>
          </a:p>
        </p:txBody>
      </p:sp>
      <p:sp>
        <p:nvSpPr>
          <p:cNvPr id="133" name="Google Shape;133;p2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33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Dentures are less effective than real teeth</a:t>
            </a:r>
            <a:endParaRPr/>
          </a:p>
          <a:p>
            <a:pPr marL="342900" marR="0" lvl="0" indent="-139700" algn="l" rtl="0">
              <a:lnSpc>
                <a:spcPct val="2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Fruit and veg consumption ↓</a:t>
            </a:r>
            <a:endParaRPr/>
          </a:p>
          <a:p>
            <a:pPr marL="342900" marR="0" lvl="0" indent="-139700" algn="l" rtl="0">
              <a:lnSpc>
                <a:spcPct val="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Low fiber, low vitamin/mineral</a:t>
            </a:r>
            <a:endParaRPr/>
          </a:p>
        </p:txBody>
      </p:sp>
      <p:pic>
        <p:nvPicPr>
          <p:cNvPr id="134" name="Google Shape;134;p26" descr="Cartoon image of dentures" title="Tooth Losss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10000" y="4413050"/>
            <a:ext cx="1988750" cy="1905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en-US"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Energy and Nutrient Needs for Older Adults</a:t>
            </a:r>
            <a:endParaRPr/>
          </a:p>
        </p:txBody>
      </p:sp>
      <p:sp>
        <p:nvSpPr>
          <p:cNvPr id="140" name="Google Shape;140;p27"/>
          <p:cNvSpPr txBox="1">
            <a:spLocks noGrp="1"/>
          </p:cNvSpPr>
          <p:nvPr>
            <p:ph type="body" idx="1"/>
          </p:nvPr>
        </p:nvSpPr>
        <p:spPr>
          <a:xfrm>
            <a:off x="685800" y="19050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Energy needs decrease 5% per decade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% of carbohydrates, fat, and protein (AMDR) don’t change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Most micronutrient needs stay the same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Vitamin B-6, B-12, D, Calcium, Magnesium increase compared to ages 19-30 yrs </a:t>
            </a:r>
            <a:endParaRPr/>
          </a:p>
          <a:p>
            <a: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en-US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What Should the Elderly Eat?</a:t>
            </a:r>
            <a:endParaRPr/>
          </a:p>
        </p:txBody>
      </p:sp>
      <p:sp>
        <p:nvSpPr>
          <p:cNvPr id="146" name="Google Shape;146;p28"/>
          <p:cNvSpPr txBox="1">
            <a:spLocks noGrp="1"/>
          </p:cNvSpPr>
          <p:nvPr>
            <p:ph type="body" idx="1"/>
          </p:nvPr>
        </p:nvSpPr>
        <p:spPr>
          <a:xfrm>
            <a:off x="7620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Increased nutrient density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Lean meats for protein, zinc and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vitamin B-12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Adequate fiber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Six to eight cups of fluids a day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Dehydration is COMMON- can impair brain function</a:t>
            </a:r>
            <a:endParaRPr/>
          </a:p>
        </p:txBody>
      </p:sp>
      <p:pic>
        <p:nvPicPr>
          <p:cNvPr id="147" name="Google Shape;147;p28" descr="Image of heart nutrition " title="What Should the Elderly Eat? 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58000" y="2743200"/>
            <a:ext cx="1968500" cy="16843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en-US"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Impact of poor nutrition on overall health</a:t>
            </a:r>
            <a:endParaRPr/>
          </a:p>
        </p:txBody>
      </p:sp>
      <p:pic>
        <p:nvPicPr>
          <p:cNvPr id="154" name="Google Shape;154;p29" descr="Graphic showcasing how malnutrition can impact overall health that includes decreased immune function, increased illness, increased use of medication, decreased nutrient intake, decreased accessibility of food, and decreased muscle mass. " title="Impact of poor nutrition on overall health 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20775" y="1417625"/>
            <a:ext cx="6902450" cy="5176850"/>
          </a:xfrm>
          <a:prstGeom prst="rect">
            <a:avLst/>
          </a:prstGeom>
          <a:noFill/>
          <a:ln>
            <a:noFill/>
          </a:ln>
        </p:spPr>
      </p:pic>
      <p:sp>
        <p:nvSpPr>
          <p:cNvPr id="153" name="Google Shape;153;p29"/>
          <p:cNvSpPr txBox="1"/>
          <p:nvPr/>
        </p:nvSpPr>
        <p:spPr>
          <a:xfrm>
            <a:off x="6019800" y="6137275"/>
            <a:ext cx="2327275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</a:pPr>
            <a:r>
              <a:rPr lang="en-US" sz="2400" b="0" i="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Fig 12.16 pg 420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3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en-US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Medications and nutrition</a:t>
            </a:r>
            <a:endParaRPr/>
          </a:p>
        </p:txBody>
      </p:sp>
      <p:sp>
        <p:nvSpPr>
          <p:cNvPr id="161" name="Google Shape;161;p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396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Alter food intake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Alter digestion, absorption, metabolism</a:t>
            </a:r>
            <a:endParaRPr/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Drugs may treat one problem and cause a different problem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EX: antacids + B12, folate, iron</a:t>
            </a:r>
            <a:endParaRPr/>
          </a:p>
        </p:txBody>
      </p:sp>
      <p:pic>
        <p:nvPicPr>
          <p:cNvPr id="159" name="Google Shape;159;p30" descr="Image of pills" title="Medications and nutrition 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72200" y="4648200"/>
            <a:ext cx="2819400" cy="18145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3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en-US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Benefits of Good Nutrition</a:t>
            </a:r>
            <a:endParaRPr/>
          </a:p>
        </p:txBody>
      </p:sp>
      <p:sp>
        <p:nvSpPr>
          <p:cNvPr id="167" name="Google Shape;167;p31"/>
          <p:cNvSpPr txBox="1">
            <a:spLocks noGrp="1"/>
          </p:cNvSpPr>
          <p:nvPr>
            <p:ph type="body" idx="1"/>
          </p:nvPr>
        </p:nvSpPr>
        <p:spPr>
          <a:xfrm>
            <a:off x="228600" y="1676400"/>
            <a:ext cx="8229600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Delays onset of some diseases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Improves current condition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Improves quality of life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Decreases the length </a:t>
            </a:r>
            <a:br>
              <a:rPr lang="en-US"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of stay in hospitals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More independence</a:t>
            </a:r>
            <a:endParaRPr/>
          </a:p>
        </p:txBody>
      </p:sp>
      <p:pic>
        <p:nvPicPr>
          <p:cNvPr id="168" name="Google Shape;168;p31" descr="Image of a woman celebrating her birthday with cake" title="Benefits of Good Nutrition 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400800" y="2362200"/>
            <a:ext cx="2560637" cy="3200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en-US"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Adulthood: some facts</a:t>
            </a:r>
            <a:endParaRPr/>
          </a:p>
        </p:txBody>
      </p:sp>
      <p:sp>
        <p:nvSpPr>
          <p:cNvPr id="68" name="Google Shape;68;p16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7924800" cy="38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Lifespan is ~130 years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Maximum age a human can reach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Life expectancy is 77 years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Average # years a person will live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70-80% of life expectancy is nutrition related</a:t>
            </a:r>
            <a:endParaRPr/>
          </a:p>
        </p:txBody>
      </p:sp>
      <p:pic>
        <p:nvPicPr>
          <p:cNvPr id="69" name="Google Shape;69;p16" descr="Image of a grandma holding a basket of bread rolls. " title="Adulthoo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46400" y="4495800"/>
            <a:ext cx="3171825" cy="2076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en-US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Increasing longevity</a:t>
            </a:r>
            <a:endParaRPr/>
          </a:p>
        </p:txBody>
      </p:sp>
      <p:sp>
        <p:nvSpPr>
          <p:cNvPr id="75" name="Google Shape;75;p17"/>
          <p:cNvSpPr txBox="1">
            <a:spLocks noGrp="1"/>
          </p:cNvSpPr>
          <p:nvPr>
            <p:ph type="body" idx="1"/>
          </p:nvPr>
        </p:nvSpPr>
        <p:spPr>
          <a:xfrm>
            <a:off x="457200" y="1524000"/>
            <a:ext cx="82296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Best diets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Whole foods, balanced in nutrients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Saturated fat, excess kcal linked to chronic disease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Avoid highly processed foods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Energy restriction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Allows animals to live longer, what about humans?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944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en-US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What determines aging?</a:t>
            </a:r>
            <a:endParaRPr/>
          </a:p>
        </p:txBody>
      </p:sp>
      <p:pic>
        <p:nvPicPr>
          <p:cNvPr id="81" name="Google Shape;81;p18" descr="The rate of aging are due to factors like the environment (disease, accident, toxins), lifestyle (nutrition, exercise, stress), and genetics (susceptibility to environmental stress, ability to repair cellular damage). " title="Rate of Agi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89050" y="1055300"/>
            <a:ext cx="7365900" cy="5524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en-US"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“Graying” of America: some facts</a:t>
            </a:r>
            <a:endParaRPr/>
          </a:p>
        </p:txBody>
      </p:sp>
      <p:sp>
        <p:nvSpPr>
          <p:cNvPr id="87" name="Google Shape;87;p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About 13% of the population is 65 years or older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Accounts for ~30% of all prescription medications used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~40% of acute care hospital stays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~50% of the federal health budget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Of this group, 85% have nutrition-related problems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en-US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Our aging body</a:t>
            </a:r>
            <a:endParaRPr/>
          </a:p>
        </p:txBody>
      </p:sp>
      <p:sp>
        <p:nvSpPr>
          <p:cNvPr id="93" name="Google Shape;93;p2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 our body ages several physiological changes occur: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Many people gain weight (via fat mass)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Organ functions decrease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Diminished sensory abilities: eye sight, hearing, taste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does nutrition have to do with these?</a:t>
            </a:r>
            <a:endParaRPr/>
          </a:p>
          <a:p>
            <a: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020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en-US"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We will inevitably get fat, but why?</a:t>
            </a:r>
            <a:endParaRPr/>
          </a:p>
        </p:txBody>
      </p:sp>
      <p:pic>
        <p:nvPicPr>
          <p:cNvPr id="99" name="Google Shape;99;p21" descr="Graph showcasing percentage of body weight during different age groups (20-29, 40-49, 60-69, 70-79 years old). The portion in pink showcases muscle body weight and the cream color showcase body fat body weight. " title="We will inevitably get fat, but why?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61700" y="1295399"/>
            <a:ext cx="7220594" cy="52578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en-US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BMR and aging</a:t>
            </a:r>
            <a:endParaRPr/>
          </a:p>
        </p:txBody>
      </p:sp>
      <p:sp>
        <p:nvSpPr>
          <p:cNvPr id="105" name="Google Shape;105;p2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Basal metabolic rate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Energy required to maintain life at rest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BMR decreases with age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Caused by decreased lean muscle mass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Implications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Need fewer kcal to maintain weight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Weight gain if diet not modified</a:t>
            </a:r>
            <a:endParaRPr/>
          </a:p>
          <a:p>
            <a: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3"/>
          <p:cNvSpPr txBox="1">
            <a:spLocks noGrp="1"/>
          </p:cNvSpPr>
          <p:nvPr>
            <p:ph type="title"/>
          </p:nvPr>
        </p:nvSpPr>
        <p:spPr>
          <a:xfrm>
            <a:off x="838200" y="3048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en-US"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Why do we lose muscle mass?</a:t>
            </a:r>
            <a:endParaRPr/>
          </a:p>
        </p:txBody>
      </p:sp>
      <p:sp>
        <p:nvSpPr>
          <p:cNvPr id="111" name="Google Shape;111;p23"/>
          <p:cNvSpPr txBox="1">
            <a:spLocks noGrp="1"/>
          </p:cNvSpPr>
          <p:nvPr>
            <p:ph type="body" idx="1"/>
          </p:nvPr>
        </p:nvSpPr>
        <p:spPr>
          <a:xfrm>
            <a:off x="609600" y="1143000"/>
            <a:ext cx="7772400" cy="24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lang="en-US" sz="2200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Sarcopenia:</a:t>
            </a:r>
            <a:r>
              <a:rPr lang="en-US" sz="2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loss of muscle mass</a:t>
            </a:r>
            <a:endParaRPr sz="2200" b="0" i="1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lang="en-US" sz="2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Due to lack of physical activity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–"/>
            </a:pPr>
            <a:r>
              <a:rPr lang="en-US" sz="2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May be caused by joint, cardiovascular and/or respiratory problems,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lang="en-US" sz="2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Why is sarcopenia a problem?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–"/>
            </a:pPr>
            <a:r>
              <a:rPr lang="en-US" sz="2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Lack of strength = less mobility and independence</a:t>
            </a:r>
            <a:endParaRPr/>
          </a:p>
        </p:txBody>
      </p:sp>
      <p:pic>
        <p:nvPicPr>
          <p:cNvPr id="112" name="Google Shape;112;p23" descr="Image showcasing difference between what a normal muscle looks like and an atrophied muscle. " title="Why do we lose muscle mass? 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93500" y="3581400"/>
            <a:ext cx="4982999" cy="2950275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23"/>
          <p:cNvSpPr txBox="1"/>
          <p:nvPr/>
        </p:nvSpPr>
        <p:spPr>
          <a:xfrm>
            <a:off x="5668750" y="6593625"/>
            <a:ext cx="3330000" cy="1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/>
              <a:t>Source: https://commons.wikimedia.org/wiki/File:1025_Atrophy.png</a:t>
            </a:r>
            <a:endParaRPr sz="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491</Words>
  <Application>Microsoft Office PowerPoint</Application>
  <PresentationFormat>On-screen Show (4:3)</PresentationFormat>
  <Paragraphs>91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Lucida Sans</vt:lpstr>
      <vt:lpstr>Times New Roman</vt:lpstr>
      <vt:lpstr>2_Custom Design</vt:lpstr>
      <vt:lpstr>1_Custom Design</vt:lpstr>
      <vt:lpstr>Lesson 15.1</vt:lpstr>
      <vt:lpstr>Adulthood: some facts</vt:lpstr>
      <vt:lpstr>Increasing longevity</vt:lpstr>
      <vt:lpstr>What determines aging?</vt:lpstr>
      <vt:lpstr>“Graying” of America: some facts</vt:lpstr>
      <vt:lpstr>Our aging body</vt:lpstr>
      <vt:lpstr>We will inevitably get fat, but why?</vt:lpstr>
      <vt:lpstr>BMR and aging</vt:lpstr>
      <vt:lpstr>Why do we lose muscle mass?</vt:lpstr>
      <vt:lpstr>Sensory Loss</vt:lpstr>
      <vt:lpstr>Decreased digestive tract function</vt:lpstr>
      <vt:lpstr>Tooth loss</vt:lpstr>
      <vt:lpstr>Energy and Nutrient Needs for Older Adults</vt:lpstr>
      <vt:lpstr>What Should the Elderly Eat?</vt:lpstr>
      <vt:lpstr>Impact of poor nutrition on overall health</vt:lpstr>
      <vt:lpstr>Medications and nutrition</vt:lpstr>
      <vt:lpstr>Benefits of Good Nutrition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15.1</dc:title>
  <dc:creator>Skylar</dc:creator>
  <cp:lastModifiedBy>yangy</cp:lastModifiedBy>
  <cp:revision>3</cp:revision>
  <dcterms:modified xsi:type="dcterms:W3CDTF">2020-08-04T01:15:29Z</dcterms:modified>
</cp:coreProperties>
</file>