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embeddedFontLst>
    <p:embeddedFont>
      <p:font typeface="Helvetica Neue" panose="020B0604020202020204" charset="0"/>
      <p:regular r:id="rId30"/>
      <p:bold r:id="rId31"/>
      <p:italic r:id="rId32"/>
      <p:boldItalic r:id="rId33"/>
    </p:embeddedFont>
    <p:embeddedFont>
      <p:font typeface="Lucida Sans" panose="020B0602030504020204" pitchFamily="34" charset="0"/>
      <p:regular r:id="rId34"/>
      <p:bold r:id="rId35"/>
      <p:italic r:id="rId36"/>
      <p:boldItalic r:id="rId37"/>
    </p:embeddedFont>
    <p:embeddedFont>
      <p:font typeface="Times" panose="02020603050405020304"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6218C-B4C4-4488-9B69-DBF41166B05D}">
  <a:tblStyle styleId="{5C66218C-B4C4-4488-9B69-DBF41166B05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994A325-70D3-437A-961B-6AA8C9303DE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91" autoAdjust="0"/>
    <p:restoredTop sz="90993" autoAdjust="0"/>
  </p:normalViewPr>
  <p:slideViewPr>
    <p:cSldViewPr snapToGrid="0">
      <p:cViewPr varScale="1">
        <p:scale>
          <a:sx n="101" d="100"/>
          <a:sy n="101" d="100"/>
        </p:scale>
        <p:origin x="894" y="96"/>
      </p:cViewPr>
      <p:guideLst/>
    </p:cSldViewPr>
  </p:slideViewPr>
  <p:outlineViewPr>
    <p:cViewPr>
      <p:scale>
        <a:sx n="33" d="100"/>
        <a:sy n="33" d="100"/>
      </p:scale>
      <p:origin x="0" y="-32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a Brister" userId="8edb2d25-f1f1-4c32-97a1-e9e53497baa7" providerId="ADAL" clId="{F1BBE678-BADE-4C94-A12B-F280D8392FA4}"/>
    <pc:docChg chg="custSel modSld">
      <pc:chgData name="Amelia Brister" userId="8edb2d25-f1f1-4c32-97a1-e9e53497baa7" providerId="ADAL" clId="{F1BBE678-BADE-4C94-A12B-F280D8392FA4}" dt="2026-01-20T18:43:14.971" v="14" actId="403"/>
      <pc:docMkLst>
        <pc:docMk/>
      </pc:docMkLst>
      <pc:sldChg chg="addSp delSp modSp mod modClrScheme chgLayout">
        <pc:chgData name="Amelia Brister" userId="8edb2d25-f1f1-4c32-97a1-e9e53497baa7" providerId="ADAL" clId="{F1BBE678-BADE-4C94-A12B-F280D8392FA4}" dt="2026-01-20T18:43:14.971" v="14" actId="403"/>
        <pc:sldMkLst>
          <pc:docMk/>
          <pc:sldMk cId="0" sldId="276"/>
        </pc:sldMkLst>
        <pc:spChg chg="add mod ord">
          <ac:chgData name="Amelia Brister" userId="8edb2d25-f1f1-4c32-97a1-e9e53497baa7" providerId="ADAL" clId="{F1BBE678-BADE-4C94-A12B-F280D8392FA4}" dt="2026-01-20T18:43:14.971" v="14" actId="403"/>
          <ac:spMkLst>
            <pc:docMk/>
            <pc:sldMk cId="0" sldId="276"/>
            <ac:spMk id="2" creationId="{0072B6E2-3408-4672-1F7B-54FECD5BBBF7}"/>
          </ac:spMkLst>
        </pc:spChg>
        <pc:spChg chg="mod ord">
          <ac:chgData name="Amelia Brister" userId="8edb2d25-f1f1-4c32-97a1-e9e53497baa7" providerId="ADAL" clId="{F1BBE678-BADE-4C94-A12B-F280D8392FA4}" dt="2026-01-20T18:42:19.980" v="1" actId="700"/>
          <ac:spMkLst>
            <pc:docMk/>
            <pc:sldMk cId="0" sldId="276"/>
            <ac:spMk id="211" creationId="{00000000-0000-0000-0000-000000000000}"/>
          </ac:spMkLst>
        </pc:spChg>
        <pc:graphicFrameChg chg="del">
          <ac:chgData name="Amelia Brister" userId="8edb2d25-f1f1-4c32-97a1-e9e53497baa7" providerId="ADAL" clId="{F1BBE678-BADE-4C94-A12B-F280D8392FA4}" dt="2026-01-20T18:40:29.400" v="0" actId="478"/>
          <ac:graphicFrameMkLst>
            <pc:docMk/>
            <pc:sldMk cId="0" sldId="276"/>
            <ac:graphicFrameMk id="21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mmons.wikimedia.org/wiki/File:People_jumping_on_the_beach.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clker.com/cliparts/n/q/8/X/M/m/running-md.png" TargetMode="External"/><Relationship Id="rId3" Type="http://schemas.openxmlformats.org/officeDocument/2006/relationships/hyperlink" Target="http://www.tokelau.org.nz/site/tokelau/images/Pacific%20Games%20Logo.jpg" TargetMode="External"/><Relationship Id="rId7" Type="http://schemas.openxmlformats.org/officeDocument/2006/relationships/hyperlink" Target="http://soccer-boys-varsity.stafford.brooke.schoolfusion.us/modules/groups/homepagefiles/group_webpage/133868-247502-285.p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preview.turbosquid.com/Preview/2011/10/04__12_25_29/ball2.bmp25574d55-e0c8-4d92-a51b-7517972bc0d3Large.jpg" TargetMode="External"/><Relationship Id="rId5" Type="http://schemas.openxmlformats.org/officeDocument/2006/relationships/hyperlink" Target="http://www.paysonutah.org/img/Image/RECREATION/GrlsVllyball/2630volley_ball%5b1%5d.jpg" TargetMode="External"/><Relationship Id="rId4" Type="http://schemas.openxmlformats.org/officeDocument/2006/relationships/hyperlink" Target="http://drakemagazine.com/wp-content/uploads/2013/03/zumba-logo.png" TargetMode="External"/><Relationship Id="rId9" Type="http://schemas.openxmlformats.org/officeDocument/2006/relationships/hyperlink" Target="http://bellsmartialarts.ca/wp-content/uploads/2013/04/Black-Belt.p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unchainedfitness.com/wordpress/wp-content/uploads/2011/09/Athlte.j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utritioncaremanual.org/index.cfm"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clker.com/cliparts/p/8/M/C/2/4/caution-icon-md.png" TargetMode="External"/><Relationship Id="rId4" Type="http://schemas.openxmlformats.org/officeDocument/2006/relationships/hyperlink" Target="http://www.whatisthebestpreworkout.com/wp-content/uploads/2012/02/Best-Pre-Workout-Supplements-Banner1.jpg"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56" name="Google Shape;5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21" name="Google Shape;12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28" name="Google Shape;128;p15: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15: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134" name="Google Shape;134;p16: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16: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
        <p:nvSpPr>
          <p:cNvPr id="140" name="Google Shape;140;p17: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17: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146" name="Google Shape;146;p18: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18: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152" name="Google Shape;152;p19: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19: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Picture: </a:t>
            </a:r>
            <a:r>
              <a:rPr lang="en-US" sz="1100" u="sng">
                <a:solidFill>
                  <a:schemeClr val="hlink"/>
                </a:solidFill>
                <a:hlinkClick r:id="rId3"/>
              </a:rPr>
              <a:t>https://commons.wikimedia.org/wiki/File:People_jumping_on_the_beach.jpg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Picture: </a:t>
            </a:r>
            <a:r>
              <a:rPr lang="en-US" sz="1200" b="0" i="0" u="sng" strike="noStrike" cap="none">
                <a:solidFill>
                  <a:schemeClr val="hlink"/>
                </a:solidFill>
                <a:latin typeface="Arial"/>
                <a:ea typeface="Arial"/>
                <a:cs typeface="Arial"/>
                <a:sym typeface="Arial"/>
                <a:hlinkClick r:id="rId3"/>
              </a:rPr>
              <a:t>http://www.tokelau.org.nz/site/tokelau/images/Pacific%20Games%20Logo.jpg</a:t>
            </a:r>
            <a:r>
              <a:rPr lang="en-US" sz="1200" b="0" i="0" u="none" strike="noStrike" cap="none">
                <a:solidFill>
                  <a:schemeClr val="dk1"/>
                </a:solidFill>
                <a:latin typeface="Arial"/>
                <a:ea typeface="Arial"/>
                <a:cs typeface="Arial"/>
                <a:sym typeface="Arial"/>
              </a:rPr>
              <a:t> </a:t>
            </a:r>
            <a:endParaRPr/>
          </a:p>
          <a:p>
            <a:pPr marL="0" marR="0" lvl="0" indent="0" algn="l" rtl="0">
              <a:spcBef>
                <a:spcPts val="360"/>
              </a:spcBef>
              <a:spcAft>
                <a:spcPts val="0"/>
              </a:spcAft>
              <a:buNone/>
            </a:pPr>
            <a:r>
              <a:rPr lang="en-US" sz="1200" b="0" i="0" u="sng" strike="noStrike" cap="none">
                <a:solidFill>
                  <a:schemeClr val="hlink"/>
                </a:solidFill>
                <a:latin typeface="Arial"/>
                <a:ea typeface="Arial"/>
                <a:cs typeface="Arial"/>
                <a:sym typeface="Arial"/>
                <a:hlinkClick r:id="rId4"/>
              </a:rPr>
              <a:t>http://drakemagazine.com/wp-content/uploads/2013/03/zumba-logo.png</a:t>
            </a:r>
            <a:r>
              <a:rPr lang="en-US" sz="1200" b="0" i="0" u="none" strike="noStrike" cap="none">
                <a:solidFill>
                  <a:schemeClr val="dk1"/>
                </a:solidFill>
                <a:latin typeface="Arial"/>
                <a:ea typeface="Arial"/>
                <a:cs typeface="Arial"/>
                <a:sym typeface="Arial"/>
              </a:rPr>
              <a:t> </a:t>
            </a:r>
            <a:endParaRPr/>
          </a:p>
          <a:p>
            <a:pPr marL="0" marR="0" lvl="0" indent="0" algn="l" rtl="0">
              <a:spcBef>
                <a:spcPts val="360"/>
              </a:spcBef>
              <a:spcAft>
                <a:spcPts val="0"/>
              </a:spcAft>
              <a:buNone/>
            </a:pPr>
            <a:r>
              <a:rPr lang="en-US" sz="1200" b="0" i="0" u="sng" strike="noStrike" cap="none">
                <a:solidFill>
                  <a:schemeClr val="hlink"/>
                </a:solidFill>
                <a:latin typeface="Arial"/>
                <a:ea typeface="Arial"/>
                <a:cs typeface="Arial"/>
                <a:sym typeface="Arial"/>
                <a:hlinkClick r:id="rId5"/>
              </a:rPr>
              <a:t>http://www.paysonutah.org/img/Image/RECREATION/GrlsVllyball/2630volley_ball%5B1%5D.jpg</a:t>
            </a:r>
            <a:r>
              <a:rPr lang="en-US" sz="1200" b="0" i="0" u="none" strike="noStrike" cap="none">
                <a:solidFill>
                  <a:schemeClr val="dk1"/>
                </a:solidFill>
                <a:latin typeface="Arial"/>
                <a:ea typeface="Arial"/>
                <a:cs typeface="Arial"/>
                <a:sym typeface="Arial"/>
              </a:rPr>
              <a:t> </a:t>
            </a:r>
            <a:endParaRPr/>
          </a:p>
          <a:p>
            <a:pPr marL="0" marR="0" lvl="0" indent="0" algn="l" rtl="0">
              <a:spcBef>
                <a:spcPts val="360"/>
              </a:spcBef>
              <a:spcAft>
                <a:spcPts val="0"/>
              </a:spcAft>
              <a:buNone/>
            </a:pPr>
            <a:r>
              <a:rPr lang="en-US" sz="1200" b="0" i="0" u="sng" strike="noStrike" cap="none">
                <a:solidFill>
                  <a:schemeClr val="hlink"/>
                </a:solidFill>
                <a:latin typeface="Arial"/>
                <a:ea typeface="Arial"/>
                <a:cs typeface="Arial"/>
                <a:sym typeface="Arial"/>
                <a:hlinkClick r:id="rId6"/>
              </a:rPr>
              <a:t>http://preview.turbosquid.com/Preview/2011/10/04__12_25_29/ball2.bmp25574d55-e0c8-4d92-a51b-7517972bc0d3Large.jpg</a:t>
            </a:r>
            <a:r>
              <a:rPr lang="en-US" sz="1200" b="0" i="0" u="none" strike="noStrike" cap="none">
                <a:solidFill>
                  <a:schemeClr val="dk1"/>
                </a:solidFill>
                <a:latin typeface="Arial"/>
                <a:ea typeface="Arial"/>
                <a:cs typeface="Arial"/>
                <a:sym typeface="Arial"/>
              </a:rPr>
              <a:t> </a:t>
            </a:r>
            <a:endParaRPr/>
          </a:p>
          <a:p>
            <a:pPr marL="0" marR="0" lvl="0" indent="0" algn="l" rtl="0">
              <a:spcBef>
                <a:spcPts val="360"/>
              </a:spcBef>
              <a:spcAft>
                <a:spcPts val="0"/>
              </a:spcAft>
              <a:buNone/>
            </a:pPr>
            <a:r>
              <a:rPr lang="en-US" sz="1200" b="0" i="0" u="sng" strike="noStrike" cap="none">
                <a:solidFill>
                  <a:schemeClr val="hlink"/>
                </a:solidFill>
                <a:latin typeface="Arial"/>
                <a:ea typeface="Arial"/>
                <a:cs typeface="Arial"/>
                <a:sym typeface="Arial"/>
                <a:hlinkClick r:id="rId7"/>
              </a:rPr>
              <a:t>http://soccer-boys-varsity.stafford.brooke.schoolfusion.us/modules/groups/homepagefiles/group_webpage/133868-247502-285.png</a:t>
            </a:r>
            <a:r>
              <a:rPr lang="en-US" sz="1200" b="0" i="0" u="none" strike="noStrike" cap="none">
                <a:solidFill>
                  <a:schemeClr val="dk1"/>
                </a:solidFill>
                <a:latin typeface="Arial"/>
                <a:ea typeface="Arial"/>
                <a:cs typeface="Arial"/>
                <a:sym typeface="Arial"/>
              </a:rPr>
              <a:t> </a:t>
            </a:r>
            <a:endParaRPr/>
          </a:p>
          <a:p>
            <a:pPr marL="0" marR="0" lvl="0" indent="0" algn="l" rtl="0">
              <a:spcBef>
                <a:spcPts val="360"/>
              </a:spcBef>
              <a:spcAft>
                <a:spcPts val="0"/>
              </a:spcAft>
              <a:buNone/>
            </a:pPr>
            <a:r>
              <a:rPr lang="en-US" sz="1200" b="0" i="0" u="sng" strike="noStrike" cap="none">
                <a:solidFill>
                  <a:schemeClr val="hlink"/>
                </a:solidFill>
                <a:latin typeface="Arial"/>
                <a:ea typeface="Arial"/>
                <a:cs typeface="Arial"/>
                <a:sym typeface="Arial"/>
                <a:hlinkClick r:id="rId8"/>
              </a:rPr>
              <a:t>http://www.clker.com/cliparts/n/q/8/X/M/m/running-md.png</a:t>
            </a:r>
            <a:r>
              <a:rPr lang="en-US" sz="1200" b="0" i="0" u="none" strike="noStrike" cap="none">
                <a:solidFill>
                  <a:schemeClr val="dk1"/>
                </a:solidFill>
                <a:latin typeface="Arial"/>
                <a:ea typeface="Arial"/>
                <a:cs typeface="Arial"/>
                <a:sym typeface="Arial"/>
              </a:rPr>
              <a:t> </a:t>
            </a:r>
            <a:endParaRPr/>
          </a:p>
          <a:p>
            <a:pPr marL="0" marR="0" lvl="0" indent="0" algn="l" rtl="0">
              <a:spcBef>
                <a:spcPts val="360"/>
              </a:spcBef>
              <a:spcAft>
                <a:spcPts val="0"/>
              </a:spcAft>
              <a:buNone/>
            </a:pPr>
            <a:r>
              <a:rPr lang="en-US" sz="1200" b="0" i="0" u="sng" strike="noStrike" cap="none">
                <a:solidFill>
                  <a:schemeClr val="hlink"/>
                </a:solidFill>
                <a:latin typeface="Arial"/>
                <a:ea typeface="Arial"/>
                <a:cs typeface="Arial"/>
                <a:sym typeface="Arial"/>
                <a:hlinkClick r:id="rId9"/>
              </a:rPr>
              <a:t>http://bellsmartialarts.ca/wp-content/uploads/2013/04/Black-Belt.png</a:t>
            </a:r>
            <a:r>
              <a:rPr lang="en-US" sz="1200" b="0" i="0" u="none" strike="noStrike" cap="none">
                <a:solidFill>
                  <a:schemeClr val="dk1"/>
                </a:solidFill>
                <a:latin typeface="Arial"/>
                <a:ea typeface="Arial"/>
                <a:cs typeface="Arial"/>
                <a:sym typeface="Arial"/>
              </a:rPr>
              <a:t> </a:t>
            </a:r>
            <a:endParaRPr/>
          </a:p>
        </p:txBody>
      </p:sp>
      <p:sp>
        <p:nvSpPr>
          <p:cNvPr id="163" name="Google Shape;16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
        <p:nvSpPr>
          <p:cNvPr id="176" name="Google Shape;176;p21: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21: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Picture: http://www.faqs.org/nutrition/Smi-Z/Sports-Nutrition.html#b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
        <p:nvSpPr>
          <p:cNvPr id="184" name="Google Shape;184;p22: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22: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
        <p:nvSpPr>
          <p:cNvPr id="193" name="Google Shape;193;p23: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23: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62" name="Google Shape;62;p5: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5: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
        <p:nvSpPr>
          <p:cNvPr id="200" name="Google Shape;200;p25: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25: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
        <p:nvSpPr>
          <p:cNvPr id="208" name="Google Shape;208;p26: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26: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Picture: </a:t>
            </a:r>
            <a:r>
              <a:rPr lang="en-US" sz="1200" b="0" i="0" u="sng" strike="noStrike" cap="none">
                <a:solidFill>
                  <a:schemeClr val="hlink"/>
                </a:solidFill>
                <a:latin typeface="Arial"/>
                <a:ea typeface="Arial"/>
                <a:cs typeface="Arial"/>
                <a:sym typeface="Arial"/>
                <a:hlinkClick r:id="rId3"/>
              </a:rPr>
              <a:t>http://www.unchainedfitness.com/wordpress/wp-content/uploads/2011/09/Athlte.jpg</a:t>
            </a:r>
            <a:r>
              <a:rPr lang="en-US" sz="1200" b="0" i="0" u="none" strike="noStrike" cap="none">
                <a:solidFill>
                  <a:schemeClr val="dk1"/>
                </a:solidFill>
                <a:latin typeface="Arial"/>
                <a:ea typeface="Arial"/>
                <a:cs typeface="Arial"/>
                <a:sym typeface="Arial"/>
              </a:rPr>
              <a:t>   </a:t>
            </a:r>
            <a:endParaRPr/>
          </a:p>
        </p:txBody>
      </p:sp>
      <p:sp>
        <p:nvSpPr>
          <p:cNvPr id="217" name="Google Shape;21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References: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1. Academy of Nutrition and Dietetics (2012).  Sports Nutrition Care Manual. </a:t>
            </a:r>
            <a:r>
              <a:rPr lang="en-US" sz="1200" b="0" i="0" u="sng" strike="noStrike" cap="none">
                <a:solidFill>
                  <a:schemeClr val="hlink"/>
                </a:solidFill>
                <a:latin typeface="Arial"/>
                <a:ea typeface="Arial"/>
                <a:cs typeface="Arial"/>
                <a:sym typeface="Arial"/>
                <a:hlinkClick r:id="rId3"/>
              </a:rPr>
              <a:t>http://www.nutritioncaremanual.org/index.cfm</a:t>
            </a:r>
            <a:r>
              <a:rPr lang="en-US" sz="1200" b="0" i="0" u="none" strike="noStrike" cap="none">
                <a:solidFill>
                  <a:schemeClr val="dk1"/>
                </a:solidFill>
                <a:latin typeface="Arial"/>
                <a:ea typeface="Arial"/>
                <a:cs typeface="Arial"/>
                <a:sym typeface="Arial"/>
              </a:rPr>
              <a:t>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2. Sports, Cardiovascular, and Wellness Nutrition (2012). “Nutrition Fact Sheet: Dietary Supplement or Conventional Food.”  Issue 16.</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Photos:</a:t>
            </a:r>
            <a:endParaRPr/>
          </a:p>
          <a:p>
            <a:pPr marL="0" marR="0" lvl="0" indent="0" algn="l" rtl="0">
              <a:spcBef>
                <a:spcPts val="360"/>
              </a:spcBef>
              <a:spcAft>
                <a:spcPts val="0"/>
              </a:spcAft>
              <a:buNone/>
            </a:pPr>
            <a:r>
              <a:rPr lang="en-US" sz="1200" b="0" i="0" u="sng" strike="noStrike" cap="none">
                <a:solidFill>
                  <a:schemeClr val="hlink"/>
                </a:solidFill>
                <a:latin typeface="Arial"/>
                <a:ea typeface="Arial"/>
                <a:cs typeface="Arial"/>
                <a:sym typeface="Arial"/>
                <a:hlinkClick r:id="rId4"/>
              </a:rPr>
              <a:t>http://www.whatisthebestpreworkout.com/wp-content/uploads/2012/02/Best-Pre-Workout-Supplements-Banner1.jpg</a:t>
            </a:r>
            <a:r>
              <a:rPr lang="en-US" sz="1200" b="0" i="0" u="none" strike="noStrike" cap="none">
                <a:solidFill>
                  <a:schemeClr val="dk1"/>
                </a:solidFill>
                <a:latin typeface="Arial"/>
                <a:ea typeface="Arial"/>
                <a:cs typeface="Arial"/>
                <a:sym typeface="Arial"/>
              </a:rPr>
              <a:t>  </a:t>
            </a:r>
            <a:endParaRPr/>
          </a:p>
          <a:p>
            <a:pPr marL="0" marR="0" lvl="0" indent="0" algn="l" rtl="0">
              <a:spcBef>
                <a:spcPts val="360"/>
              </a:spcBef>
              <a:spcAft>
                <a:spcPts val="0"/>
              </a:spcAft>
              <a:buNone/>
            </a:pPr>
            <a:r>
              <a:rPr lang="en-US" sz="1200" b="0" i="0" u="sng" strike="noStrike" cap="none">
                <a:solidFill>
                  <a:schemeClr val="hlink"/>
                </a:solidFill>
                <a:latin typeface="Arial"/>
                <a:ea typeface="Arial"/>
                <a:cs typeface="Arial"/>
                <a:sym typeface="Arial"/>
                <a:hlinkClick r:id="rId5"/>
              </a:rPr>
              <a:t>http://www.clker.com/cliparts/p/8/M/C/2/4/caution-icon-md.png</a:t>
            </a:r>
            <a:r>
              <a:rPr lang="en-US" sz="1200" b="0" i="0" u="none" strike="noStrike" cap="none">
                <a:solidFill>
                  <a:schemeClr val="dk1"/>
                </a:solidFill>
                <a:latin typeface="Arial"/>
                <a:ea typeface="Arial"/>
                <a:cs typeface="Arial"/>
                <a:sym typeface="Arial"/>
              </a:rPr>
              <a:t> </a:t>
            </a:r>
            <a:endParaRPr/>
          </a:p>
        </p:txBody>
      </p:sp>
      <p:sp>
        <p:nvSpPr>
          <p:cNvPr id="238" name="Google Shape;23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
        <p:nvSpPr>
          <p:cNvPr id="248" name="Google Shape;248;p29: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29: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
        <p:nvSpPr>
          <p:cNvPr id="257" name="Google Shape;257;p30: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p30: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Notes:</a:t>
            </a:r>
            <a:endParaRPr/>
          </a:p>
          <a:p>
            <a:pPr marL="0" marR="0" lvl="0" indent="0"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Amenorrhea, an absence of the menstrual cycle for three consecutive months, is the strongest indicator of the Triad and most often associated with low energy availability</a:t>
            </a:r>
            <a:endParaRPr/>
          </a:p>
          <a:p>
            <a:pPr marL="0" marR="0" lvl="0" indent="0"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 Low energy availability can result in: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   • Compromised nutrition (dehydration, glycogen depletion, insufficient nutrient intake)</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   • Early fatique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   • Immune suppression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   • Stress fractures and other injuries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   • Infertility</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Source: SCAN (2010).  Nutrition Fact Sheet: The Female Athlete Triad.  Issue 10.</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
        <p:nvSpPr>
          <p:cNvPr id="265" name="Google Shape;265;p31: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31: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72" name="Google Shape;27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70" name="Google Shape;70;p6: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 name="Google Shape;71;p6: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Picture: http://champion-athletes.net/site/articles/sports-nutrition-series-hydration-water-vs-gatorade/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79" name="Google Shape;79;p8: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 name="Google Shape;80;p8: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http://www.bodybynatalia.com/E-Magazine/water.JPG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87" name="Google Shape;87;p9: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9: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93" name="Google Shape;93;p10: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10: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101" name="Google Shape;101;p11: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11:notes"/>
          <p:cNvSpPr txBox="1">
            <a:spLocks noGrp="1"/>
          </p:cNvSpPr>
          <p:nvPr>
            <p:ph type="body" idx="1"/>
          </p:nvPr>
        </p:nvSpPr>
        <p:spPr>
          <a:xfrm>
            <a:off x="685800" y="4341813"/>
            <a:ext cx="5486400" cy="41163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08" name="Google Shape;10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114" name="Google Shape;114;p13: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13: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Changed “KoolAid” to “Fruit Punch”</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0" y="0"/>
            <a:ext cx="9144000" cy="6858000"/>
          </a:xfrm>
          <a:prstGeom prst="rect">
            <a:avLst/>
          </a:prstGeom>
          <a:gradFill>
            <a:gsLst>
              <a:gs pos="0">
                <a:srgbClr val="0B3B24"/>
              </a:gs>
              <a:gs pos="100000">
                <a:srgbClr val="479B5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6" name="Google Shape;16;p2" descr="bg"/>
          <p:cNvPicPr preferRelativeResize="0"/>
          <p:nvPr/>
        </p:nvPicPr>
        <p:blipFill rotWithShape="1">
          <a:blip r:embed="rId2">
            <a:alphaModFix/>
          </a:blip>
          <a:srcRect/>
          <a:stretch/>
        </p:blipFill>
        <p:spPr>
          <a:xfrm>
            <a:off x="-685800" y="381000"/>
            <a:ext cx="8839200" cy="8839200"/>
          </a:xfrm>
          <a:prstGeom prst="rect">
            <a:avLst/>
          </a:prstGeom>
          <a:noFill/>
          <a:ln>
            <a:noFill/>
          </a:ln>
        </p:spPr>
      </p:pic>
      <p:pic>
        <p:nvPicPr>
          <p:cNvPr id="17" name="Google Shape;17;p2" descr="bg"/>
          <p:cNvPicPr preferRelativeResize="0"/>
          <p:nvPr/>
        </p:nvPicPr>
        <p:blipFill rotWithShape="1">
          <a:blip r:embed="rId2">
            <a:alphaModFix/>
          </a:blip>
          <a:srcRect/>
          <a:stretch/>
        </p:blipFill>
        <p:spPr>
          <a:xfrm>
            <a:off x="-685800" y="381000"/>
            <a:ext cx="8839200" cy="8839200"/>
          </a:xfrm>
          <a:prstGeom prst="rect">
            <a:avLst/>
          </a:prstGeom>
          <a:noFill/>
          <a:ln>
            <a:noFill/>
          </a:ln>
        </p:spPr>
      </p:pic>
      <p:sp>
        <p:nvSpPr>
          <p:cNvPr id="18" name="Google Shape;18;p2"/>
          <p:cNvSpPr/>
          <p:nvPr/>
        </p:nvSpPr>
        <p:spPr>
          <a:xfrm>
            <a:off x="0" y="3984625"/>
            <a:ext cx="9144000" cy="1295400"/>
          </a:xfrm>
          <a:prstGeom prst="rect">
            <a:avLst/>
          </a:prstGeom>
          <a:solidFill>
            <a:srgbClr val="FFFFFF">
              <a:alpha val="2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9" name="Google Shape;19;p2"/>
          <p:cNvSpPr txBox="1">
            <a:spLocks noGrp="1"/>
          </p:cNvSpPr>
          <p:nvPr>
            <p:ph type="ctrTitle"/>
          </p:nvPr>
        </p:nvSpPr>
        <p:spPr>
          <a:xfrm>
            <a:off x="1219200" y="2362200"/>
            <a:ext cx="7086600" cy="14700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4400" b="1" i="0" u="none" strike="noStrike" cap="none">
                <a:solidFill>
                  <a:schemeClr val="lt1"/>
                </a:solidFill>
                <a:latin typeface="Lucida Sans"/>
                <a:ea typeface="Lucida Sans"/>
                <a:cs typeface="Lucida Sans"/>
                <a:sym typeface="Lucida Sans"/>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0" name="Google Shape;20;p2"/>
          <p:cNvSpPr txBox="1">
            <a:spLocks noGrp="1"/>
          </p:cNvSpPr>
          <p:nvPr>
            <p:ph type="subTitle" idx="1"/>
          </p:nvPr>
        </p:nvSpPr>
        <p:spPr>
          <a:xfrm>
            <a:off x="1219200" y="4060825"/>
            <a:ext cx="7086600" cy="17526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rgbClr val="0F4D2F"/>
              </a:buClr>
              <a:buSzPts val="3200"/>
              <a:buFont typeface="Lucida Sans"/>
              <a:buNone/>
              <a:defRPr sz="3200" b="0" i="0" u="none" strike="noStrike" cap="none">
                <a:solidFill>
                  <a:srgbClr val="0F4D2F"/>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0" name="Google Shape;50;p11"/>
          <p:cNvSpPr txBox="1">
            <a:spLocks noGrp="1"/>
          </p:cNvSpPr>
          <p:nvPr>
            <p:ph type="body" idx="1"/>
          </p:nvPr>
        </p:nvSpPr>
        <p:spPr>
          <a:xfrm rot="5400000">
            <a:off x="2095500" y="-38100"/>
            <a:ext cx="49530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rot="5400000">
            <a:off x="4518819" y="2385219"/>
            <a:ext cx="6278562" cy="20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3" name="Google Shape;53;p12"/>
          <p:cNvSpPr txBox="1">
            <a:spLocks noGrp="1"/>
          </p:cNvSpPr>
          <p:nvPr>
            <p:ph type="body" idx="1"/>
          </p:nvPr>
        </p:nvSpPr>
        <p:spPr>
          <a:xfrm rot="5400000">
            <a:off x="327819" y="404019"/>
            <a:ext cx="6278562"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600200"/>
            <a:ext cx="8229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7" name="Google Shape;27;p5"/>
          <p:cNvSpPr txBox="1">
            <a:spLocks noGrp="1"/>
          </p:cNvSpPr>
          <p:nvPr>
            <p:ph type="body" idx="1"/>
          </p:nvPr>
        </p:nvSpPr>
        <p:spPr>
          <a:xfrm>
            <a:off x="457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body" idx="2"/>
          </p:nvPr>
        </p:nvSpPr>
        <p:spPr>
          <a:xfrm>
            <a:off x="4648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1" name="Google Shape;31;p6"/>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2" name="Google Shape;42;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6" name="Google Shape;46;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7" name="Google Shape;47;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p:nvPr/>
        </p:nvSpPr>
        <p:spPr>
          <a:xfrm>
            <a:off x="0" y="0"/>
            <a:ext cx="9144000" cy="228600"/>
          </a:xfrm>
          <a:prstGeom prst="rect">
            <a:avLst/>
          </a:prstGeom>
          <a:gradFill>
            <a:gsLst>
              <a:gs pos="0">
                <a:srgbClr val="0F4D2F"/>
              </a:gs>
              <a:gs pos="100000">
                <a:srgbClr val="44945B"/>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 name="Google Shape;13;p1"/>
          <p:cNvSpPr/>
          <p:nvPr/>
        </p:nvSpPr>
        <p:spPr>
          <a:xfrm>
            <a:off x="0" y="6629400"/>
            <a:ext cx="9144000" cy="228600"/>
          </a:xfrm>
          <a:prstGeom prst="rect">
            <a:avLst/>
          </a:prstGeom>
          <a:gradFill>
            <a:gsLst>
              <a:gs pos="0">
                <a:srgbClr val="0F4D2F"/>
              </a:gs>
              <a:gs pos="100000">
                <a:srgbClr val="44945B"/>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1219200" y="2362200"/>
            <a:ext cx="7086600" cy="14700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4400" b="1" i="0" u="none" strike="noStrike" cap="none" dirty="0">
                <a:solidFill>
                  <a:schemeClr val="lt1"/>
                </a:solidFill>
                <a:latin typeface="Lucida Sans"/>
                <a:ea typeface="Lucida Sans"/>
                <a:cs typeface="Lucida Sans"/>
                <a:sym typeface="Lucida Sans"/>
              </a:rPr>
              <a:t>Lesson 16.2</a:t>
            </a:r>
            <a:endParaRPr dirty="0"/>
          </a:p>
        </p:txBody>
      </p:sp>
      <p:sp>
        <p:nvSpPr>
          <p:cNvPr id="59" name="Google Shape;59;p13"/>
          <p:cNvSpPr txBox="1">
            <a:spLocks noGrp="1"/>
          </p:cNvSpPr>
          <p:nvPr>
            <p:ph type="subTitle" idx="1"/>
          </p:nvPr>
        </p:nvSpPr>
        <p:spPr>
          <a:xfrm>
            <a:off x="1219200" y="4060825"/>
            <a:ext cx="7086600" cy="175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F4D2F"/>
              </a:buClr>
              <a:buSzPts val="3200"/>
              <a:buFont typeface="Lucida Sans"/>
              <a:buNone/>
            </a:pPr>
            <a:r>
              <a:rPr lang="en-US" sz="3200" b="0" i="0" u="none" strike="noStrike" cap="none">
                <a:solidFill>
                  <a:srgbClr val="0F4D2F"/>
                </a:solidFill>
                <a:latin typeface="Lucida Sans"/>
                <a:ea typeface="Lucida Sans"/>
                <a:cs typeface="Lucida Sans"/>
                <a:sym typeface="Lucida Sans"/>
              </a:rPr>
              <a:t>Good nutrition for exercise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a:solidFill>
                  <a:schemeClr val="dk2"/>
                </a:solidFill>
                <a:latin typeface="Arial"/>
                <a:ea typeface="Arial"/>
                <a:cs typeface="Arial"/>
                <a:sym typeface="Arial"/>
              </a:rPr>
              <a:t>What about coconut water?</a:t>
            </a:r>
            <a:endParaRPr dirty="0"/>
          </a:p>
        </p:txBody>
      </p:sp>
      <p:sp>
        <p:nvSpPr>
          <p:cNvPr id="124" name="Google Shape;124;p22"/>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Coconut water is juice from the young coconut with no added sugars</a:t>
            </a:r>
            <a:endParaRPr/>
          </a:p>
          <a:p>
            <a:pPr marL="342900" marR="0" lvl="0" indent="-3429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Provides the body with</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Water</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Carbohydrate</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Sodium chloride &amp; potassium</a:t>
            </a:r>
            <a:endParaRPr/>
          </a:p>
          <a:p>
            <a:pPr marL="742950" marR="0" lvl="1" indent="-285750" algn="l" rtl="0">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600"/>
              </a:spcBef>
              <a:spcAft>
                <a:spcPts val="0"/>
              </a:spcAft>
              <a:buClr>
                <a:schemeClr val="dk1"/>
              </a:buClr>
              <a:buSzPts val="3000"/>
              <a:buFont typeface="Arial"/>
              <a:buChar char="•"/>
            </a:pPr>
            <a:r>
              <a:rPr lang="en-US" sz="3000" b="0" i="1" u="none" strike="noStrike" cap="none">
                <a:solidFill>
                  <a:schemeClr val="dk1"/>
                </a:solidFill>
                <a:latin typeface="Arial"/>
                <a:ea typeface="Arial"/>
                <a:cs typeface="Arial"/>
                <a:sym typeface="Arial"/>
              </a:rPr>
              <a:t>“Mother nature’s sports beverage!”</a:t>
            </a:r>
            <a:endParaRPr/>
          </a:p>
        </p:txBody>
      </p:sp>
      <p:pic>
        <p:nvPicPr>
          <p:cNvPr id="125" name="Google Shape;125;p22" descr="Image of a coconut with a straw" title="Coconut Water"/>
          <p:cNvPicPr preferRelativeResize="0"/>
          <p:nvPr/>
        </p:nvPicPr>
        <p:blipFill rotWithShape="1">
          <a:blip r:embed="rId3">
            <a:alphaModFix/>
          </a:blip>
          <a:srcRect/>
          <a:stretch/>
        </p:blipFill>
        <p:spPr>
          <a:xfrm>
            <a:off x="5715000" y="2658329"/>
            <a:ext cx="2362200" cy="21422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Title 1">
            <a:extLst>
              <a:ext uri="{FF2B5EF4-FFF2-40B4-BE49-F238E27FC236}">
                <a16:creationId xmlns:a16="http://schemas.microsoft.com/office/drawing/2014/main" id="{6EA310C4-D0A5-486B-9192-8E16526D3D4F}"/>
              </a:ext>
            </a:extLst>
          </p:cNvPr>
          <p:cNvSpPr>
            <a:spLocks noGrp="1"/>
          </p:cNvSpPr>
          <p:nvPr>
            <p:ph type="title" idx="4294967295"/>
          </p:nvPr>
        </p:nvSpPr>
        <p:spPr>
          <a:xfrm>
            <a:off x="0" y="630196"/>
            <a:ext cx="9143999" cy="889685"/>
          </a:xfrm>
        </p:spPr>
        <p:txBody>
          <a:bodyPr spcFirstLastPara="1" wrap="square" lIns="91425" tIns="91425" rIns="91425" bIns="91425" anchor="b" anchorCtr="0">
            <a:noAutofit/>
          </a:bodyPr>
          <a:lstStyle/>
          <a:p>
            <a:r>
              <a:rPr lang="en-US" sz="3600" b="1" dirty="0"/>
              <a:t>A Strategy for Meeting Water Needs (1) </a:t>
            </a:r>
            <a:endParaRPr lang="en-US" sz="3600" dirty="0"/>
          </a:p>
        </p:txBody>
      </p:sp>
      <p:sp>
        <p:nvSpPr>
          <p:cNvPr id="131" name="Google Shape;131;p23"/>
          <p:cNvSpPr txBox="1"/>
          <p:nvPr/>
        </p:nvSpPr>
        <p:spPr>
          <a:xfrm>
            <a:off x="1404938" y="2199503"/>
            <a:ext cx="6367462" cy="41250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Before Exercise</a:t>
            </a:r>
            <a:endParaRPr dirty="0"/>
          </a:p>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____________________________________</a:t>
            </a:r>
            <a:endParaRPr dirty="0"/>
          </a:p>
          <a:p>
            <a:pPr marL="0" marR="0" lvl="0" indent="0" algn="l" rtl="0">
              <a:spcBef>
                <a:spcPts val="0"/>
              </a:spcBef>
              <a:spcAft>
                <a:spcPts val="0"/>
              </a:spcAft>
              <a:buNone/>
            </a:pPr>
            <a:endParaRPr sz="16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 2 hours before exercise:</a:t>
            </a:r>
            <a:r>
              <a:rPr lang="en-US" sz="2400" b="0" i="0" u="none" strike="noStrike" cap="none"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about 16 </a:t>
            </a:r>
            <a:r>
              <a:rPr lang="en-US" sz="2400" b="0" i="0" u="none" strike="noStrike" cap="none" dirty="0" err="1">
                <a:solidFill>
                  <a:schemeClr val="dk1"/>
                </a:solidFill>
                <a:latin typeface="Arial"/>
                <a:ea typeface="Arial"/>
                <a:cs typeface="Arial"/>
                <a:sym typeface="Arial"/>
              </a:rPr>
              <a:t>oz</a:t>
            </a:r>
            <a:r>
              <a:rPr lang="en-US" sz="2400" b="0" i="0" u="none" strike="noStrike" cap="none" dirty="0">
                <a:solidFill>
                  <a:schemeClr val="dk1"/>
                </a:solidFill>
                <a:latin typeface="Arial"/>
                <a:ea typeface="Arial"/>
                <a:cs typeface="Arial"/>
                <a:sym typeface="Arial"/>
              </a:rPr>
              <a:t> water or sports drink</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____________________________________</a:t>
            </a:r>
            <a:endParaRPr dirty="0"/>
          </a:p>
          <a:p>
            <a:pPr marL="0" marR="0" lvl="0" indent="0" algn="l" rtl="0">
              <a:spcBef>
                <a:spcPts val="0"/>
              </a:spcBef>
              <a:spcAft>
                <a:spcPts val="0"/>
              </a:spcAft>
              <a:buNone/>
            </a:pPr>
            <a:endParaRPr sz="1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Helps to establish normal state of hydration</a:t>
            </a:r>
            <a:endParaRPr dirty="0"/>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2400" b="1"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3" name="Title 2"/>
          <p:cNvSpPr>
            <a:spLocks noGrp="1"/>
          </p:cNvSpPr>
          <p:nvPr>
            <p:ph type="title"/>
          </p:nvPr>
        </p:nvSpPr>
        <p:spPr>
          <a:xfrm>
            <a:off x="0" y="729049"/>
            <a:ext cx="9144000" cy="877329"/>
          </a:xfrm>
        </p:spPr>
        <p:txBody>
          <a:bodyPr/>
          <a:lstStyle/>
          <a:p>
            <a:r>
              <a:rPr lang="en-US" sz="3600" b="1" dirty="0"/>
              <a:t>A Strategy for Meeting Water Needs (2) </a:t>
            </a:r>
            <a:endParaRPr lang="en-US" sz="4800" dirty="0"/>
          </a:p>
        </p:txBody>
      </p:sp>
      <p:sp>
        <p:nvSpPr>
          <p:cNvPr id="137" name="Google Shape;137;p24"/>
          <p:cNvSpPr txBox="1"/>
          <p:nvPr/>
        </p:nvSpPr>
        <p:spPr>
          <a:xfrm>
            <a:off x="1112837" y="1814287"/>
            <a:ext cx="6951663" cy="46139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Immediately Before Exercise</a:t>
            </a:r>
            <a:endParaRPr dirty="0"/>
          </a:p>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____________________________________</a:t>
            </a:r>
            <a:endParaRPr dirty="0"/>
          </a:p>
          <a:p>
            <a:pPr marL="0" marR="0" lvl="0" indent="0" algn="l" rtl="0">
              <a:spcBef>
                <a:spcPts val="0"/>
              </a:spcBef>
              <a:spcAft>
                <a:spcPts val="0"/>
              </a:spcAft>
              <a:buNone/>
            </a:pPr>
            <a:endParaRPr sz="16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0 to 10 minutes before exercise: </a:t>
            </a:r>
            <a:endParaRPr dirty="0"/>
          </a:p>
          <a:p>
            <a:pPr marL="0" marR="0" lvl="0" indent="0" algn="l" rtl="0">
              <a:spcBef>
                <a:spcPts val="0"/>
              </a:spcBef>
              <a:spcAft>
                <a:spcPts val="0"/>
              </a:spcAft>
              <a:buNone/>
            </a:pPr>
            <a:endParaRPr sz="24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7 to 12 </a:t>
            </a:r>
            <a:r>
              <a:rPr lang="en-US" sz="2400" b="0" i="0" u="none" strike="noStrike" cap="none" dirty="0" err="1">
                <a:solidFill>
                  <a:schemeClr val="dk1"/>
                </a:solidFill>
                <a:latin typeface="Arial"/>
                <a:ea typeface="Arial"/>
                <a:cs typeface="Arial"/>
                <a:sym typeface="Arial"/>
              </a:rPr>
              <a:t>oz</a:t>
            </a:r>
            <a:r>
              <a:rPr lang="en-US" sz="2400" b="0" i="0" u="none" strike="noStrike" cap="none" dirty="0">
                <a:solidFill>
                  <a:schemeClr val="dk1"/>
                </a:solidFill>
                <a:latin typeface="Arial"/>
                <a:ea typeface="Arial"/>
                <a:cs typeface="Arial"/>
                <a:sym typeface="Arial"/>
              </a:rPr>
              <a:t> of water or sports drink</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(200 to 360 mL)</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____________________________________</a:t>
            </a:r>
            <a:endParaRPr dirty="0"/>
          </a:p>
          <a:p>
            <a:pPr marL="0" marR="0" lvl="0" indent="0" algn="l" rtl="0">
              <a:spcBef>
                <a:spcPts val="0"/>
              </a:spcBef>
              <a:spcAft>
                <a:spcPts val="0"/>
              </a:spcAft>
              <a:buNone/>
            </a:pPr>
            <a:endParaRPr sz="1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Since urine production decreases during exercise,</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this fluid is likely to be used for sweat production.</a:t>
            </a:r>
            <a:endParaRPr dirty="0"/>
          </a:p>
          <a:p>
            <a:pPr marL="0" marR="0" lvl="0" indent="0" algn="l" rtl="0">
              <a:spcBef>
                <a:spcPts val="0"/>
              </a:spcBef>
              <a:spcAft>
                <a:spcPts val="0"/>
              </a:spcAft>
              <a:buNone/>
            </a:pPr>
            <a:endParaRPr sz="2400" b="1"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 name="Title 1"/>
          <p:cNvSpPr>
            <a:spLocks noGrp="1"/>
          </p:cNvSpPr>
          <p:nvPr>
            <p:ph type="title"/>
          </p:nvPr>
        </p:nvSpPr>
        <p:spPr>
          <a:xfrm>
            <a:off x="0" y="679622"/>
            <a:ext cx="9144000" cy="951469"/>
          </a:xfrm>
        </p:spPr>
        <p:txBody>
          <a:bodyPr/>
          <a:lstStyle/>
          <a:p>
            <a:r>
              <a:rPr lang="en-US" sz="3600" b="1" dirty="0"/>
              <a:t>A Strategy for Meeting Water Needs (3) </a:t>
            </a:r>
            <a:endParaRPr lang="en-US" sz="3600" dirty="0"/>
          </a:p>
        </p:txBody>
      </p:sp>
      <p:sp>
        <p:nvSpPr>
          <p:cNvPr id="143" name="Google Shape;143;p25"/>
          <p:cNvSpPr txBox="1"/>
          <p:nvPr/>
        </p:nvSpPr>
        <p:spPr>
          <a:xfrm>
            <a:off x="1093573" y="2261287"/>
            <a:ext cx="6453188" cy="36338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During Exercise</a:t>
            </a:r>
            <a:endParaRPr dirty="0"/>
          </a:p>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____________________________________</a:t>
            </a:r>
            <a:endParaRPr dirty="0"/>
          </a:p>
          <a:p>
            <a:pPr marL="0" marR="0" lvl="0" indent="0" algn="l" rtl="0">
              <a:spcBef>
                <a:spcPts val="0"/>
              </a:spcBef>
              <a:spcAft>
                <a:spcPts val="0"/>
              </a:spcAft>
              <a:buNone/>
            </a:pPr>
            <a:endParaRPr sz="16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Drink 6 to 12 </a:t>
            </a:r>
            <a:r>
              <a:rPr lang="en-US" sz="2400" b="0" i="0" u="none" strike="noStrike" cap="none" dirty="0" err="1">
                <a:solidFill>
                  <a:schemeClr val="dk1"/>
                </a:solidFill>
                <a:latin typeface="Arial"/>
                <a:ea typeface="Arial"/>
                <a:cs typeface="Arial"/>
                <a:sym typeface="Arial"/>
              </a:rPr>
              <a:t>oz</a:t>
            </a:r>
            <a:r>
              <a:rPr lang="en-US" sz="2400" b="0" i="0" u="none" strike="noStrike" cap="none" dirty="0">
                <a:solidFill>
                  <a:schemeClr val="dk1"/>
                </a:solidFill>
                <a:latin typeface="Arial"/>
                <a:ea typeface="Arial"/>
                <a:cs typeface="Arial"/>
                <a:sym typeface="Arial"/>
              </a:rPr>
              <a:t> every 15-20 minutes</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(150 to 350 mL) </a:t>
            </a:r>
            <a:endParaRPr dirty="0"/>
          </a:p>
          <a:p>
            <a:pPr marL="0" marR="0" lvl="0" indent="0" algn="l" rtl="0">
              <a:spcBef>
                <a:spcPts val="0"/>
              </a:spcBef>
              <a:spcAft>
                <a:spcPts val="0"/>
              </a:spcAft>
              <a:buNone/>
            </a:pPr>
            <a:endParaRPr sz="1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____________________________________</a:t>
            </a:r>
            <a:endParaRPr dirty="0"/>
          </a:p>
          <a:p>
            <a:pPr marL="0" marR="0" lvl="0" indent="0" algn="l" rtl="0">
              <a:spcBef>
                <a:spcPts val="0"/>
              </a:spcBef>
              <a:spcAft>
                <a:spcPts val="0"/>
              </a:spcAft>
              <a:buNone/>
            </a:pPr>
            <a:endParaRPr sz="1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Hot and humid conditions and higher exercise </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intensity increase sweat loss and water needs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p:cNvSpPr>
            <a:spLocks noGrp="1"/>
          </p:cNvSpPr>
          <p:nvPr>
            <p:ph type="title"/>
          </p:nvPr>
        </p:nvSpPr>
        <p:spPr>
          <a:xfrm>
            <a:off x="0" y="716692"/>
            <a:ext cx="9144000" cy="926756"/>
          </a:xfrm>
        </p:spPr>
        <p:txBody>
          <a:bodyPr/>
          <a:lstStyle/>
          <a:p>
            <a:r>
              <a:rPr lang="en-US" sz="3600" b="1" dirty="0"/>
              <a:t>A Strategy for Meeting Water Needs (4) </a:t>
            </a:r>
            <a:endParaRPr lang="en-US" sz="3600" dirty="0"/>
          </a:p>
        </p:txBody>
      </p:sp>
      <p:sp>
        <p:nvSpPr>
          <p:cNvPr id="149" name="Google Shape;149;p26"/>
          <p:cNvSpPr txBox="1"/>
          <p:nvPr/>
        </p:nvSpPr>
        <p:spPr>
          <a:xfrm>
            <a:off x="1052856" y="1814286"/>
            <a:ext cx="6707187" cy="4342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After Exercise</a:t>
            </a:r>
            <a:endParaRPr dirty="0"/>
          </a:p>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____________________________________</a:t>
            </a:r>
            <a:endParaRPr dirty="0"/>
          </a:p>
          <a:p>
            <a:pPr marL="0" marR="0" lvl="0" indent="0" algn="l" rtl="0">
              <a:spcBef>
                <a:spcPts val="0"/>
              </a:spcBef>
              <a:spcAft>
                <a:spcPts val="0"/>
              </a:spcAft>
              <a:buNone/>
            </a:pPr>
            <a:endParaRPr sz="16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Within 4-6 hours following exercise </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drink enough fluid (along with food) </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to replace body weight lost during exercise</a:t>
            </a:r>
            <a:endParaRPr dirty="0"/>
          </a:p>
          <a:p>
            <a:pPr marL="0" marR="0" lvl="0" indent="0" algn="l" rtl="0">
              <a:spcBef>
                <a:spcPts val="0"/>
              </a:spcBef>
              <a:spcAft>
                <a:spcPts val="0"/>
              </a:spcAft>
              <a:buNone/>
            </a:pPr>
            <a:r>
              <a:rPr lang="en-US" sz="2200" b="0" i="0" u="none" strike="noStrike" cap="none" dirty="0">
                <a:solidFill>
                  <a:schemeClr val="dk1"/>
                </a:solidFill>
                <a:latin typeface="Arial"/>
                <a:ea typeface="Arial"/>
                <a:cs typeface="Arial"/>
                <a:sym typeface="Arial"/>
              </a:rPr>
              <a:t>(requires 16 to 24 </a:t>
            </a:r>
            <a:r>
              <a:rPr lang="en-US" sz="2200" b="0" i="0" u="none" strike="noStrike" cap="none" dirty="0" err="1">
                <a:solidFill>
                  <a:schemeClr val="dk1"/>
                </a:solidFill>
                <a:latin typeface="Arial"/>
                <a:ea typeface="Arial"/>
                <a:cs typeface="Arial"/>
                <a:sym typeface="Arial"/>
              </a:rPr>
              <a:t>oz</a:t>
            </a:r>
            <a:r>
              <a:rPr lang="en-US" sz="2200" b="0" i="0" u="none" strike="noStrike" cap="none" dirty="0">
                <a:solidFill>
                  <a:schemeClr val="dk1"/>
                </a:solidFill>
                <a:latin typeface="Arial"/>
                <a:ea typeface="Arial"/>
                <a:cs typeface="Arial"/>
                <a:sym typeface="Arial"/>
              </a:rPr>
              <a:t> fluids / pound of weight lost)</a:t>
            </a:r>
            <a:r>
              <a:rPr lang="en-US" sz="2400" b="0" i="0" u="none" strike="noStrike" cap="none"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____________________________________</a:t>
            </a:r>
            <a:endParaRPr dirty="0"/>
          </a:p>
          <a:p>
            <a:pPr marL="0" marR="0" lvl="0" indent="0" algn="l" rtl="0">
              <a:spcBef>
                <a:spcPts val="0"/>
              </a:spcBef>
              <a:spcAft>
                <a:spcPts val="0"/>
              </a:spcAft>
              <a:buNone/>
            </a:pPr>
            <a:endParaRPr sz="1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Complete rehydration requires consuming </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enough carbohydrate to replace glycogen stores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7" name="Google Shape;157;p27"/>
          <p:cNvSpPr txBox="1">
            <a:spLocks noGrp="1"/>
          </p:cNvSpPr>
          <p:nvPr>
            <p:ph type="title"/>
          </p:nvPr>
        </p:nvSpPr>
        <p:spPr>
          <a:xfrm>
            <a:off x="457200" y="274638"/>
            <a:ext cx="8229600" cy="9445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dirty="0">
                <a:solidFill>
                  <a:schemeClr val="dk2"/>
                </a:solidFill>
                <a:latin typeface="Arial"/>
                <a:ea typeface="Arial"/>
                <a:cs typeface="Arial"/>
                <a:sym typeface="Arial"/>
              </a:rPr>
              <a:t>Goals of Sports Nutrition</a:t>
            </a:r>
            <a:endParaRPr dirty="0"/>
          </a:p>
        </p:txBody>
      </p:sp>
      <p:sp>
        <p:nvSpPr>
          <p:cNvPr id="158" name="Google Shape;158;p27"/>
          <p:cNvSpPr txBox="1">
            <a:spLocks noGrp="1"/>
          </p:cNvSpPr>
          <p:nvPr>
            <p:ph type="body" idx="1"/>
          </p:nvPr>
        </p:nvSpPr>
        <p:spPr>
          <a:xfrm>
            <a:off x="457200" y="1447800"/>
            <a:ext cx="8229600" cy="26670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Meet all nutrient needs of athletes</a:t>
            </a:r>
            <a:endParaRPr dirty="0"/>
          </a:p>
          <a:p>
            <a:pPr marL="609600" marR="0" lvl="0" indent="-60960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Promote good health</a:t>
            </a:r>
            <a:endParaRPr dirty="0"/>
          </a:p>
          <a:p>
            <a:pPr marL="609600" marR="0" lvl="0" indent="-60960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Promote rapid recovery after workouts</a:t>
            </a:r>
            <a:endParaRPr dirty="0"/>
          </a:p>
          <a:p>
            <a:pPr marL="609600" marR="0" lvl="0" indent="-60960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Maximize adaptation to training stress</a:t>
            </a:r>
            <a:endParaRPr dirty="0"/>
          </a:p>
          <a:p>
            <a:pPr marL="609600" marR="0" lvl="0" indent="-60960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Provide optimal support for competition</a:t>
            </a:r>
            <a:endParaRPr dirty="0"/>
          </a:p>
          <a:p>
            <a:pPr marL="609600" marR="0" lvl="0" indent="-609600" algn="l" rtl="0">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pic>
        <p:nvPicPr>
          <p:cNvPr id="159" name="Google Shape;159;p27" descr="Image of people jumping on the beach. " title="Goals of Sports Nutrition "/>
          <p:cNvPicPr preferRelativeResize="0"/>
          <p:nvPr/>
        </p:nvPicPr>
        <p:blipFill>
          <a:blip r:embed="rId3">
            <a:alphaModFix/>
          </a:blip>
          <a:stretch>
            <a:fillRect/>
          </a:stretch>
        </p:blipFill>
        <p:spPr>
          <a:xfrm>
            <a:off x="2380150" y="4037875"/>
            <a:ext cx="3666766" cy="2438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8"/>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Who is an </a:t>
            </a:r>
            <a:r>
              <a:rPr lang="en-US" sz="4400" b="1" i="1" u="sng" strike="noStrike" cap="none" dirty="0">
                <a:solidFill>
                  <a:schemeClr val="dk2"/>
                </a:solidFill>
                <a:latin typeface="Arial"/>
                <a:ea typeface="Arial"/>
                <a:cs typeface="Arial"/>
                <a:sym typeface="Arial"/>
              </a:rPr>
              <a:t>athlete</a:t>
            </a:r>
            <a:r>
              <a:rPr lang="en-US" sz="4400" b="0" i="1" u="none" strike="noStrike" cap="none" dirty="0">
                <a:solidFill>
                  <a:schemeClr val="dk2"/>
                </a:solidFill>
                <a:latin typeface="Arial"/>
                <a:ea typeface="Arial"/>
                <a:cs typeface="Arial"/>
                <a:sym typeface="Arial"/>
              </a:rPr>
              <a:t>? </a:t>
            </a:r>
            <a:endParaRPr sz="4400" b="0" i="0" u="none" strike="noStrike" cap="none" dirty="0">
              <a:solidFill>
                <a:schemeClr val="dk2"/>
              </a:solidFill>
              <a:latin typeface="Arial"/>
              <a:ea typeface="Arial"/>
              <a:cs typeface="Arial"/>
              <a:sym typeface="Arial"/>
            </a:endParaRPr>
          </a:p>
        </p:txBody>
      </p:sp>
      <p:sp>
        <p:nvSpPr>
          <p:cNvPr id="167" name="Google Shape;167;p28"/>
          <p:cNvSpPr txBox="1">
            <a:spLocks noGrp="1"/>
          </p:cNvSpPr>
          <p:nvPr>
            <p:ph type="body" idx="1"/>
          </p:nvPr>
        </p:nvSpPr>
        <p:spPr>
          <a:xfrm>
            <a:off x="457200" y="2057400"/>
            <a:ext cx="8229600" cy="22860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You don’t have to be training for the Olympics.  If you workout every day for 60 min or more at a moderate to vigorous effort, then you are an </a:t>
            </a:r>
            <a:r>
              <a:rPr lang="en-US" sz="3200" b="1" i="1" u="sng" strike="noStrike" cap="none">
                <a:solidFill>
                  <a:schemeClr val="dk1"/>
                </a:solidFill>
                <a:latin typeface="Arial"/>
                <a:ea typeface="Arial"/>
                <a:cs typeface="Arial"/>
                <a:sym typeface="Arial"/>
              </a:rPr>
              <a:t>athlete.</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169" name="Google Shape;169;p28" descr="Image of a volleyball" title="Volleyball"/>
          <p:cNvPicPr preferRelativeResize="0"/>
          <p:nvPr/>
        </p:nvPicPr>
        <p:blipFill rotWithShape="1">
          <a:blip r:embed="rId3">
            <a:alphaModFix/>
          </a:blip>
          <a:srcRect/>
          <a:stretch/>
        </p:blipFill>
        <p:spPr>
          <a:xfrm>
            <a:off x="685800" y="4495800"/>
            <a:ext cx="1035050" cy="990600"/>
          </a:xfrm>
          <a:prstGeom prst="rect">
            <a:avLst/>
          </a:prstGeom>
          <a:noFill/>
          <a:ln>
            <a:noFill/>
          </a:ln>
        </p:spPr>
      </p:pic>
      <p:pic>
        <p:nvPicPr>
          <p:cNvPr id="171" name="Google Shape;171;p28" descr="Image of a soccer ball" title="Soccer"/>
          <p:cNvPicPr preferRelativeResize="0"/>
          <p:nvPr/>
        </p:nvPicPr>
        <p:blipFill rotWithShape="1">
          <a:blip r:embed="rId4">
            <a:alphaModFix/>
          </a:blip>
          <a:srcRect/>
          <a:stretch/>
        </p:blipFill>
        <p:spPr>
          <a:xfrm>
            <a:off x="1600200" y="5257800"/>
            <a:ext cx="838200" cy="836613"/>
          </a:xfrm>
          <a:prstGeom prst="rect">
            <a:avLst/>
          </a:prstGeom>
          <a:noFill/>
          <a:ln>
            <a:noFill/>
          </a:ln>
        </p:spPr>
      </p:pic>
      <p:pic>
        <p:nvPicPr>
          <p:cNvPr id="165" name="Google Shape;165;p28" descr="Image of a rugby ball" title="Rugby"/>
          <p:cNvPicPr preferRelativeResize="0"/>
          <p:nvPr/>
        </p:nvPicPr>
        <p:blipFill rotWithShape="1">
          <a:blip r:embed="rId5">
            <a:alphaModFix/>
          </a:blip>
          <a:srcRect t="10526" b="10526"/>
          <a:stretch/>
        </p:blipFill>
        <p:spPr>
          <a:xfrm>
            <a:off x="2098675" y="4419600"/>
            <a:ext cx="1254125" cy="990600"/>
          </a:xfrm>
          <a:prstGeom prst="rect">
            <a:avLst/>
          </a:prstGeom>
          <a:noFill/>
          <a:ln>
            <a:noFill/>
          </a:ln>
        </p:spPr>
      </p:pic>
      <p:pic>
        <p:nvPicPr>
          <p:cNvPr id="172" name="Google Shape;172;p28" descr="Image of a cartoon running" title="Running"/>
          <p:cNvPicPr preferRelativeResize="0"/>
          <p:nvPr/>
        </p:nvPicPr>
        <p:blipFill rotWithShape="1">
          <a:blip r:embed="rId6">
            <a:alphaModFix/>
          </a:blip>
          <a:srcRect/>
          <a:stretch/>
        </p:blipFill>
        <p:spPr>
          <a:xfrm>
            <a:off x="3048000" y="5257800"/>
            <a:ext cx="784225" cy="923925"/>
          </a:xfrm>
          <a:prstGeom prst="rect">
            <a:avLst/>
          </a:prstGeom>
          <a:noFill/>
          <a:ln>
            <a:noFill/>
          </a:ln>
        </p:spPr>
      </p:pic>
      <p:pic>
        <p:nvPicPr>
          <p:cNvPr id="173" name="Google Shape;173;p28" descr="Pacific Games Logo" title="Pacific Games "/>
          <p:cNvPicPr preferRelativeResize="0"/>
          <p:nvPr/>
        </p:nvPicPr>
        <p:blipFill rotWithShape="1">
          <a:blip r:embed="rId7">
            <a:alphaModFix/>
          </a:blip>
          <a:srcRect l="10226" t="24593" r="13634" b="12866"/>
          <a:stretch/>
        </p:blipFill>
        <p:spPr>
          <a:xfrm>
            <a:off x="3883025" y="4724400"/>
            <a:ext cx="1755775" cy="838200"/>
          </a:xfrm>
          <a:prstGeom prst="rect">
            <a:avLst/>
          </a:prstGeom>
          <a:noFill/>
          <a:ln>
            <a:noFill/>
          </a:ln>
        </p:spPr>
      </p:pic>
      <p:pic>
        <p:nvPicPr>
          <p:cNvPr id="168" name="Google Shape;168;p28" descr="Image of a zumba logo" title="Zumba"/>
          <p:cNvPicPr preferRelativeResize="0"/>
          <p:nvPr/>
        </p:nvPicPr>
        <p:blipFill rotWithShape="1">
          <a:blip r:embed="rId8">
            <a:alphaModFix/>
          </a:blip>
          <a:srcRect/>
          <a:stretch/>
        </p:blipFill>
        <p:spPr>
          <a:xfrm>
            <a:off x="5638800" y="4495800"/>
            <a:ext cx="1371600" cy="1489075"/>
          </a:xfrm>
          <a:prstGeom prst="rect">
            <a:avLst/>
          </a:prstGeom>
          <a:noFill/>
          <a:ln>
            <a:noFill/>
          </a:ln>
        </p:spPr>
      </p:pic>
      <p:pic>
        <p:nvPicPr>
          <p:cNvPr id="170" name="Google Shape;170;p28" descr="Image of a black belt" title="Black Belt"/>
          <p:cNvPicPr preferRelativeResize="0"/>
          <p:nvPr/>
        </p:nvPicPr>
        <p:blipFill rotWithShape="1">
          <a:blip r:embed="rId9">
            <a:alphaModFix/>
          </a:blip>
          <a:srcRect/>
          <a:stretch/>
        </p:blipFill>
        <p:spPr>
          <a:xfrm>
            <a:off x="7162800" y="4814888"/>
            <a:ext cx="1220788" cy="8239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2" name="Title 1">
            <a:extLst>
              <a:ext uri="{FF2B5EF4-FFF2-40B4-BE49-F238E27FC236}">
                <a16:creationId xmlns:a16="http://schemas.microsoft.com/office/drawing/2014/main" id="{C83F9FB8-FE49-476B-B238-A1BF52D8847C}"/>
              </a:ext>
            </a:extLst>
          </p:cNvPr>
          <p:cNvSpPr>
            <a:spLocks noGrp="1"/>
          </p:cNvSpPr>
          <p:nvPr>
            <p:ph type="title" idx="4294967295"/>
          </p:nvPr>
        </p:nvSpPr>
        <p:spPr>
          <a:xfrm>
            <a:off x="704335" y="1172003"/>
            <a:ext cx="5424616" cy="1143000"/>
          </a:xfrm>
        </p:spPr>
        <p:txBody>
          <a:bodyPr spcFirstLastPara="1" wrap="square" lIns="91425" tIns="91425" rIns="91425" bIns="91425" anchor="b" anchorCtr="0">
            <a:noAutofit/>
          </a:bodyPr>
          <a:lstStyle/>
          <a:p>
            <a:pPr algn="l"/>
            <a:r>
              <a:rPr lang="en-US" sz="3200" b="1" dirty="0"/>
              <a:t>Factors That Influence Athletic Performance</a:t>
            </a:r>
          </a:p>
        </p:txBody>
      </p:sp>
      <p:sp>
        <p:nvSpPr>
          <p:cNvPr id="179" name="Google Shape;179;p29"/>
          <p:cNvSpPr txBox="1"/>
          <p:nvPr/>
        </p:nvSpPr>
        <p:spPr>
          <a:xfrm>
            <a:off x="571500" y="1927653"/>
            <a:ext cx="8153400" cy="31999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dirty="0">
                <a:solidFill>
                  <a:schemeClr val="dk1"/>
                </a:solidFill>
                <a:latin typeface="Arial"/>
                <a:ea typeface="Arial"/>
                <a:cs typeface="Arial"/>
                <a:sym typeface="Arial"/>
              </a:rPr>
              <a:t>      </a:t>
            </a:r>
            <a:endParaRPr sz="32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32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Genetic Endowment</a:t>
            </a:r>
            <a:r>
              <a:rPr lang="en-US" sz="2400" b="0" i="0" u="none" strike="noStrike" cap="none" dirty="0">
                <a:solidFill>
                  <a:schemeClr val="dk1"/>
                </a:solidFill>
                <a:latin typeface="Arial"/>
                <a:ea typeface="Arial"/>
                <a:cs typeface="Arial"/>
                <a:sym typeface="Arial"/>
              </a:rPr>
              <a:t> - determines performance potential</a:t>
            </a:r>
            <a:endParaRPr dirty="0"/>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Training</a:t>
            </a:r>
            <a:r>
              <a:rPr lang="en-US" sz="2400" b="0" i="0" u="none" strike="noStrike" cap="none" dirty="0">
                <a:solidFill>
                  <a:schemeClr val="dk1"/>
                </a:solidFill>
                <a:latin typeface="Arial"/>
                <a:ea typeface="Arial"/>
                <a:cs typeface="Arial"/>
                <a:sym typeface="Arial"/>
              </a:rPr>
              <a:t> - necessary to reach personal potential</a:t>
            </a:r>
            <a:endParaRPr dirty="0"/>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Nutrition</a:t>
            </a:r>
            <a:r>
              <a:rPr lang="en-US" sz="2400" b="0" i="0" u="none" strike="noStrike" cap="none" dirty="0">
                <a:solidFill>
                  <a:schemeClr val="dk1"/>
                </a:solidFill>
                <a:latin typeface="Arial"/>
                <a:ea typeface="Arial"/>
                <a:cs typeface="Arial"/>
                <a:sym typeface="Arial"/>
              </a:rPr>
              <a:t> - supports optimal training &amp; competition</a:t>
            </a:r>
            <a:endParaRPr dirty="0"/>
          </a:p>
        </p:txBody>
      </p:sp>
      <p:pic>
        <p:nvPicPr>
          <p:cNvPr id="180" name="Google Shape;180;p29" descr="Image of a bike made out of fruits and vegetables " title="Sports Bike"/>
          <p:cNvPicPr preferRelativeResize="0"/>
          <p:nvPr/>
        </p:nvPicPr>
        <p:blipFill rotWithShape="1">
          <a:blip r:embed="rId3">
            <a:alphaModFix/>
          </a:blip>
          <a:srcRect/>
          <a:stretch/>
        </p:blipFill>
        <p:spPr>
          <a:xfrm>
            <a:off x="5791200" y="1219200"/>
            <a:ext cx="1981200" cy="1579563"/>
          </a:xfrm>
          <a:prstGeom prst="rect">
            <a:avLst/>
          </a:prstGeom>
          <a:noFill/>
          <a:ln>
            <a:noFill/>
          </a:ln>
        </p:spPr>
      </p:pic>
      <p:sp>
        <p:nvSpPr>
          <p:cNvPr id="181" name="Google Shape;181;p29"/>
          <p:cNvSpPr/>
          <p:nvPr/>
        </p:nvSpPr>
        <p:spPr>
          <a:xfrm>
            <a:off x="2506663" y="5495925"/>
            <a:ext cx="4122737"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0" i="1" u="none" strike="noStrike" cap="none" dirty="0">
                <a:solidFill>
                  <a:schemeClr val="dk1"/>
                </a:solidFill>
                <a:latin typeface="Arial"/>
                <a:ea typeface="Arial"/>
                <a:cs typeface="Arial"/>
                <a:sym typeface="Arial"/>
              </a:rPr>
              <a:t>“Hard work beats talent!”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pPr lvl="0" algn="l"/>
            <a:r>
              <a:rPr lang="en-US" sz="4000" b="1" dirty="0">
                <a:solidFill>
                  <a:schemeClr val="dk1"/>
                </a:solidFill>
                <a:latin typeface="+mj-lt"/>
                <a:ea typeface="Times"/>
                <a:cs typeface="Times"/>
                <a:sym typeface="Times"/>
              </a:rPr>
              <a:t>Carbohydrates:</a:t>
            </a:r>
            <a:br>
              <a:rPr lang="en-US" sz="4000" dirty="0">
                <a:latin typeface="+mj-lt"/>
              </a:rPr>
            </a:br>
            <a:r>
              <a:rPr lang="en-US" sz="2800" dirty="0">
                <a:solidFill>
                  <a:schemeClr val="dk1"/>
                </a:solidFill>
                <a:latin typeface="+mj-lt"/>
                <a:ea typeface="Times"/>
                <a:cs typeface="Times"/>
                <a:sym typeface="Times"/>
              </a:rPr>
              <a:t>Is a low carb diet good for exercising?</a:t>
            </a:r>
            <a:endParaRPr lang="en-US" sz="2800" dirty="0">
              <a:latin typeface="+mj-lt"/>
            </a:endParaRPr>
          </a:p>
        </p:txBody>
      </p:sp>
      <p:pic>
        <p:nvPicPr>
          <p:cNvPr id="190" name="Google Shape;190;p30" descr="Graph showcasing time to exhaustion in minutes with different types of diets (low carbohydrate, normal diet, high carbohydrate diet). " title="Time to exhaustion (minutes) vs Diets"/>
          <p:cNvPicPr preferRelativeResize="0"/>
          <p:nvPr/>
        </p:nvPicPr>
        <p:blipFill>
          <a:blip r:embed="rId3">
            <a:alphaModFix/>
          </a:blip>
          <a:stretch>
            <a:fillRect/>
          </a:stretch>
        </p:blipFill>
        <p:spPr>
          <a:xfrm>
            <a:off x="324850" y="1657350"/>
            <a:ext cx="5329892" cy="3295650"/>
          </a:xfrm>
          <a:prstGeom prst="rect">
            <a:avLst/>
          </a:prstGeom>
          <a:noFill/>
          <a:ln>
            <a:noFill/>
          </a:ln>
        </p:spPr>
      </p:pic>
      <p:sp>
        <p:nvSpPr>
          <p:cNvPr id="188" name="Google Shape;188;p30"/>
          <p:cNvSpPr txBox="1"/>
          <p:nvPr/>
        </p:nvSpPr>
        <p:spPr>
          <a:xfrm>
            <a:off x="5728600" y="3032125"/>
            <a:ext cx="3646800" cy="1692300"/>
          </a:xfrm>
          <a:prstGeom prst="rect">
            <a:avLst/>
          </a:prstGeom>
          <a:noFill/>
          <a:ln>
            <a:noFill/>
          </a:ln>
        </p:spPr>
        <p:txBody>
          <a:bodyPr spcFirstLastPara="1" wrap="square" lIns="91425" tIns="45700" rIns="91425" bIns="45700" anchor="t" anchorCtr="0">
            <a:noAutofit/>
          </a:bodyPr>
          <a:lstStyle/>
          <a:p>
            <a:pPr marL="457200" marR="0" lvl="0" indent="-4064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Carbohydrate</a:t>
            </a:r>
            <a:r>
              <a:rPr lang="en-US"/>
              <a:t> </a:t>
            </a:r>
            <a:r>
              <a:rPr lang="en-US" sz="2800" b="0" i="0" u="none" strike="noStrike" cap="none">
                <a:solidFill>
                  <a:schemeClr val="dk1"/>
                </a:solidFill>
                <a:latin typeface="Arial"/>
                <a:ea typeface="Arial"/>
                <a:cs typeface="Arial"/>
                <a:sym typeface="Arial"/>
              </a:rPr>
              <a:t>is like high</a:t>
            </a:r>
            <a:r>
              <a:rPr lang="en-US" sz="2800">
                <a:solidFill>
                  <a:schemeClr val="dk1"/>
                </a:solidFill>
              </a:rPr>
              <a:t> </a:t>
            </a:r>
            <a:r>
              <a:rPr lang="en-US" sz="2800" b="0" i="0" u="none" strike="noStrike" cap="none">
                <a:solidFill>
                  <a:schemeClr val="dk1"/>
                </a:solidFill>
                <a:latin typeface="Arial"/>
                <a:ea typeface="Arial"/>
                <a:cs typeface="Arial"/>
                <a:sym typeface="Arial"/>
              </a:rPr>
              <a:t>octane fuel!</a:t>
            </a:r>
            <a:endParaRPr/>
          </a:p>
        </p:txBody>
      </p:sp>
      <p:sp>
        <p:nvSpPr>
          <p:cNvPr id="189" name="Google Shape;189;p30"/>
          <p:cNvSpPr txBox="1"/>
          <p:nvPr/>
        </p:nvSpPr>
        <p:spPr>
          <a:xfrm>
            <a:off x="381000" y="5105400"/>
            <a:ext cx="8305800" cy="984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 It is necessary for high intensity efforts.</a:t>
            </a:r>
            <a:endParaRPr/>
          </a:p>
          <a:p>
            <a:pPr marL="0" marR="0" lvl="0" indent="0" algn="l" rtl="0">
              <a:spcBef>
                <a:spcPts val="1200"/>
              </a:spcBef>
              <a:spcAft>
                <a:spcPts val="0"/>
              </a:spcAft>
              <a:buNone/>
            </a:pPr>
            <a:r>
              <a:rPr lang="en-US" sz="2400" b="0" i="0" u="none" strike="noStrike" cap="none">
                <a:solidFill>
                  <a:schemeClr val="dk1"/>
                </a:solidFill>
                <a:latin typeface="Arial"/>
                <a:ea typeface="Arial"/>
                <a:cs typeface="Arial"/>
                <a:sym typeface="Arial"/>
              </a:rPr>
              <a:t>- When carbohydrate runs low, the athlete must slow down.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Arial"/>
                <a:ea typeface="Arial"/>
                <a:cs typeface="Arial"/>
                <a:sym typeface="Arial"/>
              </a:rPr>
              <a:t>Carbohydrate Loading</a:t>
            </a:r>
            <a:endParaRPr/>
          </a:p>
        </p:txBody>
      </p:sp>
      <p:sp>
        <p:nvSpPr>
          <p:cNvPr id="197" name="Google Shape;197;p31"/>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Key features</a:t>
            </a:r>
            <a:endParaRPr/>
          </a:p>
          <a:p>
            <a:pPr marL="342900" marR="0" lvl="0" indent="-342900" algn="l" rtl="0">
              <a:lnSpc>
                <a:spcPct val="90000"/>
              </a:lnSpc>
              <a:spcBef>
                <a:spcPts val="56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1)  Reduce training during the week prior to an event</a:t>
            </a:r>
            <a:r>
              <a:rPr lang="en-US" sz="2800"/>
              <a:t>, w</a:t>
            </a:r>
            <a:r>
              <a:rPr lang="en-US" sz="2800" b="0" i="0" u="none" strike="noStrike" cap="none">
                <a:solidFill>
                  <a:schemeClr val="dk1"/>
                </a:solidFill>
                <a:latin typeface="Arial"/>
                <a:ea typeface="Arial"/>
                <a:cs typeface="Arial"/>
                <a:sym typeface="Arial"/>
              </a:rPr>
              <a:t>hy? It reduces glycogen use</a:t>
            </a:r>
            <a:r>
              <a:rPr lang="en-US" sz="2800"/>
              <a:t> which </a:t>
            </a:r>
            <a:r>
              <a:rPr lang="en-US" sz="2800" b="0" i="0" u="none" strike="noStrike" cap="none">
                <a:solidFill>
                  <a:schemeClr val="dk1"/>
                </a:solidFill>
                <a:latin typeface="Arial"/>
                <a:ea typeface="Arial"/>
                <a:cs typeface="Arial"/>
                <a:sym typeface="Arial"/>
              </a:rPr>
              <a:t>allows it to</a:t>
            </a:r>
            <a:r>
              <a:rPr lang="en-US" sz="2800"/>
              <a:t> </a:t>
            </a:r>
            <a:r>
              <a:rPr lang="en-US" sz="2800" b="0" i="0" u="none" strike="noStrike" cap="none">
                <a:solidFill>
                  <a:schemeClr val="dk1"/>
                </a:solidFill>
                <a:latin typeface="Arial"/>
                <a:ea typeface="Arial"/>
                <a:cs typeface="Arial"/>
                <a:sym typeface="Arial"/>
              </a:rPr>
              <a:t>accumulate in the body</a:t>
            </a:r>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2)  Consume 500 to 600 g CHO/day, 2-3 days before event</a:t>
            </a:r>
            <a:r>
              <a:rPr lang="en-US"/>
              <a:t>, </a:t>
            </a:r>
            <a:r>
              <a:rPr lang="en-US" sz="2800"/>
              <a:t>w</a:t>
            </a:r>
            <a:r>
              <a:rPr lang="en-US" sz="2800" b="0" i="0" u="none" strike="noStrike" cap="none">
                <a:solidFill>
                  <a:schemeClr val="dk1"/>
                </a:solidFill>
                <a:latin typeface="Arial"/>
                <a:ea typeface="Arial"/>
                <a:cs typeface="Arial"/>
                <a:sym typeface="Arial"/>
              </a:rPr>
              <a:t>hy? It maximizes glycogen storage in 	muscles &amp; liver</a:t>
            </a:r>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idx="4294967295"/>
          </p:nvPr>
        </p:nvSpPr>
        <p:spPr>
          <a:xfrm>
            <a:off x="1676400" y="1447800"/>
            <a:ext cx="5045075" cy="1066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Arial"/>
                <a:ea typeface="Arial"/>
                <a:cs typeface="Arial"/>
                <a:sym typeface="Arial"/>
              </a:rPr>
              <a:t>The Body’s Greatest Needs During Exercise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6" name="Google Shape;66;p14"/>
          <p:cNvSpPr txBox="1"/>
          <p:nvPr/>
        </p:nvSpPr>
        <p:spPr>
          <a:xfrm>
            <a:off x="2819400" y="3048000"/>
            <a:ext cx="3099900" cy="137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 Water</a:t>
            </a:r>
            <a:endParaRPr/>
          </a:p>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 Carbohydrate</a:t>
            </a:r>
            <a:endParaRPr/>
          </a:p>
          <a:p>
            <a:pPr marL="0" marR="0" lvl="0" indent="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 Sodium</a:t>
            </a:r>
            <a:endParaRPr/>
          </a:p>
        </p:txBody>
      </p:sp>
      <p:pic>
        <p:nvPicPr>
          <p:cNvPr id="67" name="Google Shape;67;p14" title="A man walks">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705600" y="2438400"/>
            <a:ext cx="1804988" cy="1981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2"/>
                </a:solidFill>
                <a:latin typeface="Arial"/>
                <a:ea typeface="Arial"/>
                <a:cs typeface="Arial"/>
                <a:sym typeface="Arial"/>
              </a:rPr>
              <a:t>Carbohydrate Loading: </a:t>
            </a:r>
            <a:br>
              <a:rPr lang="en-US" sz="4000" b="1" i="0" u="none" strike="noStrike" cap="none">
                <a:solidFill>
                  <a:schemeClr val="dk2"/>
                </a:solidFill>
                <a:latin typeface="Arial"/>
                <a:ea typeface="Arial"/>
                <a:cs typeface="Arial"/>
                <a:sym typeface="Arial"/>
              </a:rPr>
            </a:br>
            <a:r>
              <a:rPr lang="en-US" sz="4000" b="1" i="0" u="none" strike="noStrike" cap="none">
                <a:solidFill>
                  <a:schemeClr val="dk2"/>
                </a:solidFill>
                <a:latin typeface="Arial"/>
                <a:ea typeface="Arial"/>
                <a:cs typeface="Arial"/>
                <a:sym typeface="Arial"/>
              </a:rPr>
              <a:t>pros and cons</a:t>
            </a:r>
            <a:endParaRPr/>
          </a:p>
        </p:txBody>
      </p:sp>
      <p:sp>
        <p:nvSpPr>
          <p:cNvPr id="204" name="Google Shape;204;p32"/>
          <p:cNvSpPr txBox="1">
            <a:spLocks noGrp="1"/>
          </p:cNvSpPr>
          <p:nvPr>
            <p:ph type="body" idx="1"/>
          </p:nvPr>
        </p:nvSpPr>
        <p:spPr>
          <a:xfrm>
            <a:off x="152400" y="1600200"/>
            <a:ext cx="43434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1" i="0" u="none" strike="noStrike" cap="none">
                <a:solidFill>
                  <a:schemeClr val="dk1"/>
                </a:solidFill>
              </a:rPr>
              <a:t>Advantages</a:t>
            </a:r>
            <a:endParaRPr b="1"/>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Double muscle glycogen levels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Increase exercise endurance capacity   </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Store ~3 g water with each g glycogen </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Glycogen use during exercise releases this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Extra water for use in sweat production     </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205" name="Google Shape;205;p32"/>
          <p:cNvSpPr txBox="1">
            <a:spLocks noGrp="1"/>
          </p:cNvSpPr>
          <p:nvPr>
            <p:ph type="body" idx="2"/>
          </p:nvPr>
        </p:nvSpPr>
        <p:spPr>
          <a:xfrm>
            <a:off x="4648200" y="1600200"/>
            <a:ext cx="40386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1" i="0" u="none" strike="noStrike" cap="none">
                <a:solidFill>
                  <a:schemeClr val="dk1"/>
                </a:solidFill>
              </a:rPr>
              <a:t>Disadvantages</a:t>
            </a:r>
            <a:endParaRPr sz="2800" b="1" i="0" u="none" strike="noStrike" cap="none">
              <a:solidFill>
                <a:schemeClr val="dk1"/>
              </a:solidFill>
            </a:endParaRPr>
          </a:p>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Carrying extra weight: 1 lb of glycogen + 3 lbs of water= 4 lbs</a:t>
            </a:r>
            <a:endParaRPr sz="2400" b="0" i="0" u="none" strike="noStrike" cap="none">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2400"/>
              <a:buFont typeface="Arial"/>
              <a:buChar char="–"/>
            </a:pPr>
            <a:r>
              <a:rPr lang="en-US" sz="2800" b="0" i="0" u="none" strike="noStrike" cap="none">
                <a:solidFill>
                  <a:schemeClr val="dk1"/>
                </a:solidFill>
                <a:latin typeface="Arial"/>
                <a:ea typeface="Arial"/>
                <a:cs typeface="Arial"/>
                <a:sym typeface="Arial"/>
              </a:rPr>
              <a:t>Best suited for people participating in events longer than 90 minutes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Arial"/>
                <a:ea typeface="Arial"/>
                <a:cs typeface="Arial"/>
                <a:sym typeface="Arial"/>
              </a:rPr>
              <a:t>Protein Needs Depend on Extent of Training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Arial"/>
                <a:ea typeface="Arial"/>
                <a:cs typeface="Arial"/>
                <a:sym typeface="Arial"/>
              </a:rPr>
              <a:t>and Dietary Protein Sources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 Placeholder 1">
            <a:extLst>
              <a:ext uri="{FF2B5EF4-FFF2-40B4-BE49-F238E27FC236}">
                <a16:creationId xmlns:a16="http://schemas.microsoft.com/office/drawing/2014/main" id="{0072B6E2-3408-4672-1F7B-54FECD5BBBF7}"/>
              </a:ext>
            </a:extLst>
          </p:cNvPr>
          <p:cNvSpPr>
            <a:spLocks noGrp="1"/>
          </p:cNvSpPr>
          <p:nvPr>
            <p:ph type="body" idx="1"/>
          </p:nvPr>
        </p:nvSpPr>
        <p:spPr>
          <a:xfrm>
            <a:off x="457200" y="1600200"/>
            <a:ext cx="8229600" cy="2943225"/>
          </a:xfrm>
        </p:spPr>
        <p:txBody>
          <a:bodyPr/>
          <a:lstStyle/>
          <a:p>
            <a:r>
              <a:rPr lang="en-US" sz="2800" dirty="0"/>
              <a:t>Recommended Protein Intakes</a:t>
            </a:r>
          </a:p>
          <a:p>
            <a:pPr lvl="1"/>
            <a:r>
              <a:rPr lang="en-US" sz="2000" dirty="0"/>
              <a:t>Most adults: 0.8 g/kg body weight</a:t>
            </a:r>
          </a:p>
          <a:p>
            <a:pPr lvl="1"/>
            <a:r>
              <a:rPr lang="en-US" sz="2000" dirty="0"/>
              <a:t>Endurance athletes: 1.2 to 1.4 g/kg body weight</a:t>
            </a:r>
          </a:p>
          <a:p>
            <a:pPr lvl="1"/>
            <a:r>
              <a:rPr lang="en-US" sz="2000" dirty="0"/>
              <a:t>Vegetarian endurance athletes: 1.3 to 1.5 g/kg body weight</a:t>
            </a:r>
          </a:p>
          <a:p>
            <a:pPr lvl="1"/>
            <a:r>
              <a:rPr lang="en-US" sz="2000" dirty="0"/>
              <a:t>Strength athletes: 1.6 to 1.7 g/kg body weight</a:t>
            </a:r>
          </a:p>
          <a:p>
            <a:pPr lvl="1"/>
            <a:r>
              <a:rPr lang="en-US" sz="2000" dirty="0"/>
              <a:t>Vegetarian strength athletes: 1.7 to 1.8 g/kg body weight</a:t>
            </a:r>
          </a:p>
        </p:txBody>
      </p:sp>
      <p:sp>
        <p:nvSpPr>
          <p:cNvPr id="213" name="Google Shape;213;p33"/>
          <p:cNvSpPr txBox="1"/>
          <p:nvPr/>
        </p:nvSpPr>
        <p:spPr>
          <a:xfrm>
            <a:off x="1600200" y="5365750"/>
            <a:ext cx="4403725" cy="730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a:solidFill>
                  <a:schemeClr val="dk1"/>
                </a:solidFill>
                <a:latin typeface="Arial"/>
                <a:ea typeface="Arial"/>
                <a:cs typeface="Arial"/>
                <a:sym typeface="Arial"/>
              </a:rPr>
              <a:t>Dietary Reference Intakes, 2002</a:t>
            </a:r>
            <a:endParaRPr dirty="0"/>
          </a:p>
          <a:p>
            <a:pPr marL="0" marR="0" lvl="0" indent="0" algn="l" rtl="0">
              <a:spcBef>
                <a:spcPts val="0"/>
              </a:spcBef>
              <a:spcAft>
                <a:spcPts val="0"/>
              </a:spcAft>
              <a:buNone/>
            </a:pPr>
            <a:r>
              <a:rPr lang="en-US" sz="1400" b="0" i="0" u="none" strike="noStrike" cap="none" dirty="0">
                <a:solidFill>
                  <a:schemeClr val="dk1"/>
                </a:solidFill>
                <a:latin typeface="Arial"/>
                <a:ea typeface="Arial"/>
                <a:cs typeface="Arial"/>
                <a:sym typeface="Arial"/>
              </a:rPr>
              <a:t>ACSM/ADA/Dietitians of Canada Position Statement: </a:t>
            </a:r>
            <a:endParaRPr dirty="0"/>
          </a:p>
          <a:p>
            <a:pPr marL="0" marR="0" lvl="0" indent="0" algn="l" rtl="0">
              <a:spcBef>
                <a:spcPts val="0"/>
              </a:spcBef>
              <a:spcAft>
                <a:spcPts val="0"/>
              </a:spcAft>
              <a:buNone/>
            </a:pPr>
            <a:r>
              <a:rPr lang="en-US" sz="1400" b="0" i="0" u="none" strike="noStrike" cap="none" dirty="0">
                <a:solidFill>
                  <a:schemeClr val="dk1"/>
                </a:solidFill>
                <a:latin typeface="Arial"/>
                <a:ea typeface="Arial"/>
                <a:cs typeface="Arial"/>
                <a:sym typeface="Arial"/>
              </a:rPr>
              <a:t>Nutrition &amp; Athletic Performance, 2001</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1" i="0" u="none" strike="noStrike" cap="none">
                <a:solidFill>
                  <a:schemeClr val="dk2"/>
                </a:solidFill>
                <a:latin typeface="Arial"/>
                <a:ea typeface="Arial"/>
                <a:cs typeface="Arial"/>
                <a:sym typeface="Arial"/>
              </a:rPr>
              <a:t>Ergogenic Aids</a:t>
            </a:r>
            <a:endParaRPr/>
          </a:p>
        </p:txBody>
      </p:sp>
      <p:sp>
        <p:nvSpPr>
          <p:cNvPr id="220" name="Google Shape;220;p34"/>
          <p:cNvSpPr txBox="1">
            <a:spLocks noGrp="1"/>
          </p:cNvSpPr>
          <p:nvPr>
            <p:ph type="body" idx="2"/>
          </p:nvPr>
        </p:nvSpPr>
        <p:spPr>
          <a:xfrm>
            <a:off x="304800" y="1371600"/>
            <a:ext cx="44196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 substance, an appliance, or a procedure that improves athletic performance</a:t>
            </a:r>
            <a:endParaRPr/>
          </a:p>
          <a:p>
            <a:pPr marL="342900" marR="0" lvl="0" indent="-3429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Include </a:t>
            </a:r>
            <a:endParaRPr/>
          </a:p>
          <a:p>
            <a:pPr marL="342900" marR="0" lvl="0" indent="-342900" algn="l" rtl="0">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	supplements for → </a:t>
            </a:r>
            <a:endParaRPr/>
          </a:p>
          <a:p>
            <a:pPr marL="342900" marR="0" lvl="0" indent="-342900" algn="l" rtl="0">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Possible side effects?</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Physiological</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Psychological</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Behavioral </a:t>
            </a:r>
            <a:endParaRPr/>
          </a:p>
        </p:txBody>
      </p:sp>
      <p:grpSp>
        <p:nvGrpSpPr>
          <p:cNvPr id="221" name="Google Shape;221;p34" descr="Includes supplements for Vitamins and minerals, muscle building, performance enhancement, and endurance enhancement. " title="Ergogenic aids"/>
          <p:cNvGrpSpPr/>
          <p:nvPr/>
        </p:nvGrpSpPr>
        <p:grpSpPr>
          <a:xfrm>
            <a:off x="3449913" y="381000"/>
            <a:ext cx="5313090" cy="6092884"/>
            <a:chOff x="782913" y="0"/>
            <a:chExt cx="5313090" cy="6092884"/>
          </a:xfrm>
        </p:grpSpPr>
        <p:sp>
          <p:nvSpPr>
            <p:cNvPr id="222" name="Google Shape;222;p34"/>
            <p:cNvSpPr/>
            <p:nvPr/>
          </p:nvSpPr>
          <p:spPr>
            <a:xfrm rot="3844460">
              <a:off x="1994967" y="4059720"/>
              <a:ext cx="725327" cy="49833"/>
            </a:xfrm>
            <a:custGeom>
              <a:avLst/>
              <a:gdLst/>
              <a:ahLst/>
              <a:cxnLst/>
              <a:rect l="l" t="t" r="r" b="b"/>
              <a:pathLst>
                <a:path w="120000" h="120000" extrusionOk="0">
                  <a:moveTo>
                    <a:pt x="0" y="59999"/>
                  </a:moveTo>
                  <a:lnTo>
                    <a:pt x="120000" y="59999"/>
                  </a:lnTo>
                </a:path>
              </a:pathLst>
            </a:custGeom>
            <a:noFill/>
            <a:ln w="9525" cap="flat" cmpd="sng">
              <a:solidFill>
                <a:srgbClr val="FF6666"/>
              </a:solidFill>
              <a:prstDash val="solid"/>
              <a:round/>
              <a:headEnd type="none" w="sm" len="sm"/>
              <a:tailEnd type="none" w="sm" len="sm"/>
            </a:ln>
          </p:spPr>
          <p:txBody>
            <a:bodyPr/>
            <a:lstStyle/>
            <a:p>
              <a:endParaRPr lang="en-US"/>
            </a:p>
          </p:txBody>
        </p:sp>
        <p:sp>
          <p:nvSpPr>
            <p:cNvPr id="223" name="Google Shape;223;p34"/>
            <p:cNvSpPr/>
            <p:nvPr/>
          </p:nvSpPr>
          <p:spPr>
            <a:xfrm rot="1181106">
              <a:off x="2551812" y="3498811"/>
              <a:ext cx="1562609" cy="49833"/>
            </a:xfrm>
            <a:custGeom>
              <a:avLst/>
              <a:gdLst/>
              <a:ahLst/>
              <a:cxnLst/>
              <a:rect l="l" t="t" r="r" b="b"/>
              <a:pathLst>
                <a:path w="120000" h="120000" extrusionOk="0">
                  <a:moveTo>
                    <a:pt x="0" y="59999"/>
                  </a:moveTo>
                  <a:lnTo>
                    <a:pt x="120000" y="59999"/>
                  </a:lnTo>
                </a:path>
              </a:pathLst>
            </a:custGeom>
            <a:noFill/>
            <a:ln w="9525" cap="flat" cmpd="sng">
              <a:solidFill>
                <a:srgbClr val="FF6666"/>
              </a:solidFill>
              <a:prstDash val="solid"/>
              <a:round/>
              <a:headEnd type="none" w="sm" len="sm"/>
              <a:tailEnd type="none" w="sm" len="sm"/>
            </a:ln>
          </p:spPr>
          <p:txBody>
            <a:bodyPr/>
            <a:lstStyle/>
            <a:p>
              <a:endParaRPr lang="en-US"/>
            </a:p>
          </p:txBody>
        </p:sp>
        <p:sp>
          <p:nvSpPr>
            <p:cNvPr id="224" name="Google Shape;224;p34"/>
            <p:cNvSpPr/>
            <p:nvPr/>
          </p:nvSpPr>
          <p:spPr>
            <a:xfrm rot="-899381">
              <a:off x="2567611" y="2523692"/>
              <a:ext cx="1755145" cy="49833"/>
            </a:xfrm>
            <a:custGeom>
              <a:avLst/>
              <a:gdLst/>
              <a:ahLst/>
              <a:cxnLst/>
              <a:rect l="l" t="t" r="r" b="b"/>
              <a:pathLst>
                <a:path w="120000" h="120000" extrusionOk="0">
                  <a:moveTo>
                    <a:pt x="0" y="59999"/>
                  </a:moveTo>
                  <a:lnTo>
                    <a:pt x="120000" y="59999"/>
                  </a:lnTo>
                </a:path>
              </a:pathLst>
            </a:custGeom>
            <a:noFill/>
            <a:ln w="9525" cap="flat" cmpd="sng">
              <a:solidFill>
                <a:srgbClr val="FF6666"/>
              </a:solidFill>
              <a:prstDash val="solid"/>
              <a:round/>
              <a:headEnd type="none" w="sm" len="sm"/>
              <a:tailEnd type="none" w="sm" len="sm"/>
            </a:ln>
          </p:spPr>
          <p:txBody>
            <a:bodyPr/>
            <a:lstStyle/>
            <a:p>
              <a:endParaRPr lang="en-US"/>
            </a:p>
          </p:txBody>
        </p:sp>
        <p:sp>
          <p:nvSpPr>
            <p:cNvPr id="225" name="Google Shape;225;p34"/>
            <p:cNvSpPr/>
            <p:nvPr/>
          </p:nvSpPr>
          <p:spPr>
            <a:xfrm rot="-3035228">
              <a:off x="2281032" y="1805720"/>
              <a:ext cx="976582" cy="49833"/>
            </a:xfrm>
            <a:custGeom>
              <a:avLst/>
              <a:gdLst/>
              <a:ahLst/>
              <a:cxnLst/>
              <a:rect l="l" t="t" r="r" b="b"/>
              <a:pathLst>
                <a:path w="120000" h="120000" extrusionOk="0">
                  <a:moveTo>
                    <a:pt x="0" y="59999"/>
                  </a:moveTo>
                  <a:lnTo>
                    <a:pt x="120000" y="59999"/>
                  </a:lnTo>
                </a:path>
              </a:pathLst>
            </a:custGeom>
            <a:noFill/>
            <a:ln w="9525" cap="flat" cmpd="sng">
              <a:solidFill>
                <a:srgbClr val="FF6666"/>
              </a:solidFill>
              <a:prstDash val="solid"/>
              <a:round/>
              <a:headEnd type="none" w="sm" len="sm"/>
              <a:tailEnd type="none" w="sm" len="sm"/>
            </a:ln>
          </p:spPr>
          <p:txBody>
            <a:bodyPr/>
            <a:lstStyle/>
            <a:p>
              <a:endParaRPr lang="en-US"/>
            </a:p>
          </p:txBody>
        </p:sp>
        <p:sp>
          <p:nvSpPr>
            <p:cNvPr id="226" name="Google Shape;226;p34" descr="Includes supplements for Vitamins and minerals, muscle building, performance enhancement, and endurance enhancement. " title="Ergogenic aids"/>
            <p:cNvSpPr/>
            <p:nvPr/>
          </p:nvSpPr>
          <p:spPr>
            <a:xfrm>
              <a:off x="782913" y="1981202"/>
              <a:ext cx="2078536" cy="2003953"/>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4"/>
            <p:cNvSpPr/>
            <p:nvPr/>
          </p:nvSpPr>
          <p:spPr>
            <a:xfrm>
              <a:off x="2785256" y="0"/>
              <a:ext cx="1627050" cy="1642600"/>
            </a:xfrm>
            <a:prstGeom prst="ellipse">
              <a:avLst/>
            </a:prstGeom>
            <a:solidFill>
              <a:srgbClr val="FF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4"/>
            <p:cNvSpPr txBox="1"/>
            <p:nvPr/>
          </p:nvSpPr>
          <p:spPr>
            <a:xfrm>
              <a:off x="3023532" y="240553"/>
              <a:ext cx="1150498" cy="1161494"/>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dk1"/>
                  </a:solidFill>
                  <a:latin typeface="Arial"/>
                  <a:ea typeface="Arial"/>
                  <a:cs typeface="Arial"/>
                  <a:sym typeface="Arial"/>
                </a:rPr>
                <a:t>Vitamins &amp; Minerals</a:t>
              </a:r>
              <a:endParaRPr sz="1800" b="0" i="0" u="none" strike="noStrike" cap="none">
                <a:solidFill>
                  <a:schemeClr val="dk1"/>
                </a:solidFill>
                <a:latin typeface="Arial"/>
                <a:ea typeface="Arial"/>
                <a:cs typeface="Arial"/>
                <a:sym typeface="Arial"/>
              </a:endParaRPr>
            </a:p>
          </p:txBody>
        </p:sp>
        <p:sp>
          <p:nvSpPr>
            <p:cNvPr id="229" name="Google Shape;229;p34"/>
            <p:cNvSpPr/>
            <p:nvPr/>
          </p:nvSpPr>
          <p:spPr>
            <a:xfrm>
              <a:off x="4252899" y="1275578"/>
              <a:ext cx="1843104" cy="1620019"/>
            </a:xfrm>
            <a:prstGeom prst="ellipse">
              <a:avLst/>
            </a:prstGeom>
            <a:solidFill>
              <a:srgbClr val="FF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4"/>
            <p:cNvSpPr txBox="1"/>
            <p:nvPr/>
          </p:nvSpPr>
          <p:spPr>
            <a:xfrm>
              <a:off x="4522815" y="1512824"/>
              <a:ext cx="1303272" cy="114552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dk1"/>
                  </a:solidFill>
                  <a:latin typeface="Arial"/>
                  <a:ea typeface="Arial"/>
                  <a:cs typeface="Arial"/>
                  <a:sym typeface="Arial"/>
                </a:rPr>
                <a:t>Muscle Building</a:t>
              </a:r>
              <a:endParaRPr sz="1800" b="0" i="0" u="none" strike="noStrike" cap="none">
                <a:solidFill>
                  <a:schemeClr val="dk1"/>
                </a:solidFill>
                <a:latin typeface="Arial"/>
                <a:ea typeface="Arial"/>
                <a:cs typeface="Arial"/>
                <a:sym typeface="Arial"/>
              </a:endParaRPr>
            </a:p>
          </p:txBody>
        </p:sp>
        <p:sp>
          <p:nvSpPr>
            <p:cNvPr id="231" name="Google Shape;231;p34"/>
            <p:cNvSpPr/>
            <p:nvPr/>
          </p:nvSpPr>
          <p:spPr>
            <a:xfrm>
              <a:off x="3994714" y="3200397"/>
              <a:ext cx="2079147" cy="1863877"/>
            </a:xfrm>
            <a:prstGeom prst="ellipse">
              <a:avLst/>
            </a:prstGeom>
            <a:solidFill>
              <a:srgbClr val="FF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4"/>
            <p:cNvSpPr txBox="1"/>
            <p:nvPr/>
          </p:nvSpPr>
          <p:spPr>
            <a:xfrm>
              <a:off x="4299198" y="3473355"/>
              <a:ext cx="1470179" cy="131796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dk1"/>
                  </a:solidFill>
                  <a:latin typeface="Arial"/>
                  <a:ea typeface="Arial"/>
                  <a:cs typeface="Arial"/>
                  <a:sym typeface="Arial"/>
                </a:rPr>
                <a:t>Performance Enhancement</a:t>
              </a:r>
              <a:endParaRPr sz="1800" b="0" i="0" u="none" strike="noStrike" cap="none">
                <a:solidFill>
                  <a:schemeClr val="dk1"/>
                </a:solidFill>
                <a:latin typeface="Arial"/>
                <a:ea typeface="Arial"/>
                <a:cs typeface="Arial"/>
                <a:sym typeface="Arial"/>
              </a:endParaRPr>
            </a:p>
          </p:txBody>
        </p:sp>
        <p:sp>
          <p:nvSpPr>
            <p:cNvPr id="233" name="Google Shape;233;p34"/>
            <p:cNvSpPr/>
            <p:nvPr/>
          </p:nvSpPr>
          <p:spPr>
            <a:xfrm>
              <a:off x="1889067" y="4343400"/>
              <a:ext cx="2039182" cy="1749484"/>
            </a:xfrm>
            <a:prstGeom prst="ellipse">
              <a:avLst/>
            </a:prstGeom>
            <a:solidFill>
              <a:srgbClr val="FF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4"/>
            <p:cNvSpPr txBox="1"/>
            <p:nvPr/>
          </p:nvSpPr>
          <p:spPr>
            <a:xfrm>
              <a:off x="2187698" y="4599606"/>
              <a:ext cx="1441920" cy="123707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dk1"/>
                  </a:solidFill>
                  <a:latin typeface="Arial"/>
                  <a:ea typeface="Arial"/>
                  <a:cs typeface="Arial"/>
                  <a:sym typeface="Arial"/>
                </a:rPr>
                <a:t>Endurance Enhancement</a:t>
              </a:r>
              <a:endParaRPr sz="1800" b="0" i="0" u="none" strike="noStrike" cap="none">
                <a:solidFill>
                  <a:schemeClr val="dk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Supplements</a:t>
            </a:r>
            <a:endParaRPr dirty="0"/>
          </a:p>
        </p:txBody>
      </p:sp>
      <p:pic>
        <p:nvPicPr>
          <p:cNvPr id="245" name="Google Shape;245;p35" title="A exclamation mark">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248400" y="411163"/>
            <a:ext cx="914400" cy="808037"/>
          </a:xfrm>
          <a:prstGeom prst="rect">
            <a:avLst/>
          </a:prstGeom>
          <a:noFill/>
          <a:ln>
            <a:noFill/>
          </a:ln>
        </p:spPr>
      </p:pic>
      <p:sp>
        <p:nvSpPr>
          <p:cNvPr id="242" name="Google Shape;242;p35"/>
          <p:cNvSpPr txBox="1">
            <a:spLocks noGrp="1"/>
          </p:cNvSpPr>
          <p:nvPr>
            <p:ph type="body" idx="1"/>
          </p:nvPr>
        </p:nvSpPr>
        <p:spPr>
          <a:xfrm>
            <a:off x="457200" y="1371600"/>
            <a:ext cx="4343400" cy="4191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Popular and common:</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Amino Acids</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Branched-chain amino acids</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Glutamine</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Creatine</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Caffeine</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Glucosamine &amp;/or Chondroitin</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Herbs</a:t>
            </a:r>
            <a:endParaRPr/>
          </a:p>
        </p:txBody>
      </p:sp>
      <p:sp>
        <p:nvSpPr>
          <p:cNvPr id="243" name="Google Shape;243;p35"/>
          <p:cNvSpPr txBox="1">
            <a:spLocks noGrp="1"/>
          </p:cNvSpPr>
          <p:nvPr>
            <p:ph type="body" idx="2"/>
          </p:nvPr>
        </p:nvSpPr>
        <p:spPr>
          <a:xfrm>
            <a:off x="4724400" y="1676400"/>
            <a:ext cx="4038600" cy="4191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Limited to no good research evidence to support benefits</a:t>
            </a:r>
            <a:endParaRPr/>
          </a:p>
          <a:p>
            <a:pPr marL="342900" marR="0" lvl="0" indent="-342900" algn="l" rtl="0">
              <a:spcBef>
                <a:spcPts val="48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Not evaluated by the Food and Drug Administration (FDA)</a:t>
            </a:r>
            <a:endParaRPr/>
          </a:p>
          <a:p>
            <a:pPr marL="742950" marR="0" lvl="1" indent="-285750" algn="l" rtl="0">
              <a:spcBef>
                <a:spcPts val="4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No assurance of purity, safety, or effectiveness</a:t>
            </a:r>
            <a:endParaRPr/>
          </a:p>
        </p:txBody>
      </p:sp>
      <p:pic>
        <p:nvPicPr>
          <p:cNvPr id="240" name="Google Shape;240;p35" descr="Pre-workout Supplements" title="Supplements"/>
          <p:cNvPicPr preferRelativeResize="0"/>
          <p:nvPr/>
        </p:nvPicPr>
        <p:blipFill rotWithShape="1">
          <a:blip r:embed="rId4">
            <a:alphaModFix/>
          </a:blip>
          <a:srcRect/>
          <a:stretch/>
        </p:blipFill>
        <p:spPr>
          <a:xfrm>
            <a:off x="1891598" y="4876800"/>
            <a:ext cx="5360804" cy="1524000"/>
          </a:xfrm>
          <a:prstGeom prst="rect">
            <a:avLst/>
          </a:prstGeom>
          <a:noFill/>
          <a:ln>
            <a:noFill/>
          </a:ln>
        </p:spPr>
      </p:pic>
      <p:sp>
        <p:nvSpPr>
          <p:cNvPr id="244" name="Google Shape;244;p35"/>
          <p:cNvSpPr txBox="1"/>
          <p:nvPr/>
        </p:nvSpPr>
        <p:spPr>
          <a:xfrm>
            <a:off x="2971800" y="6413500"/>
            <a:ext cx="5943600" cy="2460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chemeClr val="dk1"/>
                </a:solidFill>
                <a:latin typeface="Arial"/>
                <a:ea typeface="Arial"/>
                <a:cs typeface="Arial"/>
                <a:sym typeface="Arial"/>
              </a:rPr>
              <a:t>Source: Academy of Nutrition and Dietetics; Sports, Cardiovascular, and Wellness Nutrition (SCAN)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idx="4294967295"/>
          </p:nvPr>
        </p:nvSpPr>
        <p:spPr>
          <a:xfrm>
            <a:off x="533400" y="463550"/>
            <a:ext cx="8201025" cy="5794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dk1"/>
                </a:solidFill>
                <a:effectLst/>
                <a:uLnTx/>
                <a:uFillTx/>
                <a:latin typeface="Arial"/>
                <a:ea typeface="Arial"/>
                <a:cs typeface="Arial"/>
                <a:sym typeface="Arial"/>
              </a:rPr>
              <a:t>Iron Deficiency Common Among Athletes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2" name="Google Shape;252;p36"/>
          <p:cNvSpPr txBox="1"/>
          <p:nvPr/>
        </p:nvSpPr>
        <p:spPr>
          <a:xfrm>
            <a:off x="990600" y="1600200"/>
            <a:ext cx="6852557" cy="10264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Potential Daily Iron Losses in Endurance Athletes</a:t>
            </a:r>
            <a:endParaRPr dirty="0"/>
          </a:p>
        </p:txBody>
      </p:sp>
      <p:graphicFrame>
        <p:nvGraphicFramePr>
          <p:cNvPr id="253" name="Google Shape;253;p36" descr="Sedentary: Male (1 mg/day), Female (1.5 mg/day)&#10;Athlete: Male (1.8 mg/day), Female (2.5 mg/day)&#10;Difference: Male (0.8 mg/day), Female (1.0 mg/day)&#10;Dietary Need: Male (8 mg/day), Female (10 mg/day)" title="Potential Daily Iron Losses in Endurance Athletes (mg/day)"/>
          <p:cNvGraphicFramePr/>
          <p:nvPr>
            <p:extLst>
              <p:ext uri="{D42A27DB-BD31-4B8C-83A1-F6EECF244321}">
                <p14:modId xmlns:p14="http://schemas.microsoft.com/office/powerpoint/2010/main" val="2674540684"/>
              </p:ext>
            </p:extLst>
          </p:nvPr>
        </p:nvGraphicFramePr>
        <p:xfrm>
          <a:off x="844212" y="2626675"/>
          <a:ext cx="7379945" cy="2743050"/>
        </p:xfrm>
        <a:graphic>
          <a:graphicData uri="http://schemas.openxmlformats.org/drawingml/2006/table">
            <a:tbl>
              <a:tblPr firstRow="1">
                <a:noFill/>
                <a:tableStyleId>{8994A325-70D3-437A-961B-6AA8C9303DED}</a:tableStyleId>
              </a:tblPr>
              <a:tblGrid>
                <a:gridCol w="2436396">
                  <a:extLst>
                    <a:ext uri="{9D8B030D-6E8A-4147-A177-3AD203B41FA5}">
                      <a16:colId xmlns:a16="http://schemas.microsoft.com/office/drawing/2014/main" val="20000"/>
                    </a:ext>
                  </a:extLst>
                </a:gridCol>
                <a:gridCol w="2436396">
                  <a:extLst>
                    <a:ext uri="{9D8B030D-6E8A-4147-A177-3AD203B41FA5}">
                      <a16:colId xmlns:a16="http://schemas.microsoft.com/office/drawing/2014/main" val="20001"/>
                    </a:ext>
                  </a:extLst>
                </a:gridCol>
                <a:gridCol w="2507153">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Clr>
                          <a:schemeClr val="dk1"/>
                        </a:buClr>
                        <a:buFont typeface="Arial"/>
                        <a:buNone/>
                      </a:pPr>
                      <a:r>
                        <a:rPr lang="en-US" sz="2400" dirty="0">
                          <a:solidFill>
                            <a:schemeClr val="dk1"/>
                          </a:solidFill>
                        </a:rPr>
                        <a:t>Male	(mg/day)</a:t>
                      </a:r>
                      <a:endParaRPr dirty="0"/>
                    </a:p>
                  </a:txBody>
                  <a:tcPr marL="91425" marR="91425" marT="91425" marB="91425"/>
                </a:tc>
                <a:tc>
                  <a:txBody>
                    <a:bodyPr/>
                    <a:lstStyle/>
                    <a:p>
                      <a:pPr marL="0" lvl="0" indent="0" algn="l" rtl="0">
                        <a:spcBef>
                          <a:spcPts val="0"/>
                        </a:spcBef>
                        <a:spcAft>
                          <a:spcPts val="0"/>
                        </a:spcAft>
                        <a:buClr>
                          <a:schemeClr val="dk1"/>
                        </a:buClr>
                        <a:buFont typeface="Arial"/>
                        <a:buNone/>
                      </a:pPr>
                      <a:r>
                        <a:rPr lang="en-US" sz="2400" dirty="0">
                          <a:solidFill>
                            <a:schemeClr val="dk1"/>
                          </a:solidFill>
                        </a:rPr>
                        <a:t>Female (mg/day)</a:t>
                      </a:r>
                      <a:endParaRPr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Font typeface="Arial"/>
                        <a:buNone/>
                      </a:pPr>
                      <a:r>
                        <a:rPr lang="en-US" sz="2400">
                          <a:solidFill>
                            <a:schemeClr val="dk1"/>
                          </a:solidFill>
                        </a:rPr>
                        <a:t>Sedentary  </a:t>
                      </a:r>
                      <a:endParaRPr/>
                    </a:p>
                  </a:txBody>
                  <a:tcPr marL="91425" marR="91425" marT="91425" marB="91425"/>
                </a:tc>
                <a:tc>
                  <a:txBody>
                    <a:bodyPr/>
                    <a:lstStyle/>
                    <a:p>
                      <a:pPr marL="0" lvl="0" indent="0" algn="l" rtl="0">
                        <a:spcBef>
                          <a:spcPts val="0"/>
                        </a:spcBef>
                        <a:spcAft>
                          <a:spcPts val="0"/>
                        </a:spcAft>
                        <a:buClr>
                          <a:schemeClr val="dk1"/>
                        </a:buClr>
                        <a:buFont typeface="Arial"/>
                        <a:buNone/>
                      </a:pPr>
                      <a:r>
                        <a:rPr lang="en-US" sz="2400" dirty="0">
                          <a:solidFill>
                            <a:schemeClr val="dk1"/>
                          </a:solidFill>
                        </a:rPr>
                        <a:t>1</a:t>
                      </a:r>
                      <a:endParaRPr dirty="0"/>
                    </a:p>
                  </a:txBody>
                  <a:tcPr marL="91425" marR="91425" marT="91425" marB="91425"/>
                </a:tc>
                <a:tc>
                  <a:txBody>
                    <a:bodyPr/>
                    <a:lstStyle/>
                    <a:p>
                      <a:pPr marL="0" lvl="0" indent="0" algn="l" rtl="0">
                        <a:spcBef>
                          <a:spcPts val="0"/>
                        </a:spcBef>
                        <a:spcAft>
                          <a:spcPts val="0"/>
                        </a:spcAft>
                        <a:buClr>
                          <a:schemeClr val="dk1"/>
                        </a:buClr>
                        <a:buFont typeface="Arial"/>
                        <a:buNone/>
                      </a:pPr>
                      <a:r>
                        <a:rPr lang="en-US" sz="2400" dirty="0">
                          <a:solidFill>
                            <a:schemeClr val="dk1"/>
                          </a:solidFill>
                        </a:rPr>
                        <a:t>1.5</a:t>
                      </a:r>
                      <a:endParaRPr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Font typeface="Arial"/>
                        <a:buNone/>
                      </a:pPr>
                      <a:r>
                        <a:rPr lang="en-US" sz="2400" dirty="0">
                          <a:solidFill>
                            <a:schemeClr val="dk1"/>
                          </a:solidFill>
                        </a:rPr>
                        <a:t>Athlete</a:t>
                      </a:r>
                      <a:endParaRPr dirty="0"/>
                    </a:p>
                  </a:txBody>
                  <a:tcPr marL="91425" marR="91425" marT="91425" marB="91425"/>
                </a:tc>
                <a:tc>
                  <a:txBody>
                    <a:bodyPr/>
                    <a:lstStyle/>
                    <a:p>
                      <a:pPr marL="0" lvl="0" indent="0" algn="l" rtl="0">
                        <a:spcBef>
                          <a:spcPts val="0"/>
                        </a:spcBef>
                        <a:spcAft>
                          <a:spcPts val="0"/>
                        </a:spcAft>
                        <a:buClr>
                          <a:schemeClr val="dk1"/>
                        </a:buClr>
                        <a:buFont typeface="Arial"/>
                        <a:buNone/>
                      </a:pPr>
                      <a:r>
                        <a:rPr lang="en-US" sz="2400">
                          <a:solidFill>
                            <a:schemeClr val="dk1"/>
                          </a:solidFill>
                        </a:rPr>
                        <a:t>1.8	</a:t>
                      </a:r>
                      <a:endParaRPr/>
                    </a:p>
                  </a:txBody>
                  <a:tcPr marL="91425" marR="91425" marT="91425" marB="91425"/>
                </a:tc>
                <a:tc>
                  <a:txBody>
                    <a:bodyPr/>
                    <a:lstStyle/>
                    <a:p>
                      <a:pPr marL="0" lvl="0" indent="0" algn="l" rtl="0">
                        <a:spcBef>
                          <a:spcPts val="0"/>
                        </a:spcBef>
                        <a:spcAft>
                          <a:spcPts val="0"/>
                        </a:spcAft>
                        <a:buClr>
                          <a:schemeClr val="dk1"/>
                        </a:buClr>
                        <a:buFont typeface="Arial"/>
                        <a:buNone/>
                      </a:pPr>
                      <a:r>
                        <a:rPr lang="en-US" sz="2400">
                          <a:solidFill>
                            <a:schemeClr val="dk1"/>
                          </a:solidFill>
                        </a:rPr>
                        <a:t>2.5</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Font typeface="Arial"/>
                        <a:buNone/>
                      </a:pPr>
                      <a:r>
                        <a:rPr lang="en-US" sz="2400">
                          <a:solidFill>
                            <a:schemeClr val="dk1"/>
                          </a:solidFill>
                        </a:rPr>
                        <a:t>Difference</a:t>
                      </a:r>
                      <a:endParaRPr/>
                    </a:p>
                  </a:txBody>
                  <a:tcPr marL="91425" marR="91425" marT="91425" marB="91425"/>
                </a:tc>
                <a:tc>
                  <a:txBody>
                    <a:bodyPr/>
                    <a:lstStyle/>
                    <a:p>
                      <a:pPr marL="0" lvl="0" indent="0" algn="l" rtl="0">
                        <a:spcBef>
                          <a:spcPts val="0"/>
                        </a:spcBef>
                        <a:spcAft>
                          <a:spcPts val="0"/>
                        </a:spcAft>
                        <a:buClr>
                          <a:schemeClr val="dk1"/>
                        </a:buClr>
                        <a:buFont typeface="Arial"/>
                        <a:buNone/>
                      </a:pPr>
                      <a:r>
                        <a:rPr lang="en-US" sz="2400">
                          <a:solidFill>
                            <a:schemeClr val="dk1"/>
                          </a:solidFill>
                        </a:rPr>
                        <a:t>0.8	</a:t>
                      </a:r>
                      <a:endParaRPr/>
                    </a:p>
                  </a:txBody>
                  <a:tcPr marL="91425" marR="91425" marT="91425" marB="91425"/>
                </a:tc>
                <a:tc>
                  <a:txBody>
                    <a:bodyPr/>
                    <a:lstStyle/>
                    <a:p>
                      <a:pPr marL="0" lvl="0" indent="0" algn="l" rtl="0">
                        <a:spcBef>
                          <a:spcPts val="0"/>
                        </a:spcBef>
                        <a:spcAft>
                          <a:spcPts val="0"/>
                        </a:spcAft>
                        <a:buClr>
                          <a:schemeClr val="dk1"/>
                        </a:buClr>
                        <a:buFont typeface="Arial"/>
                        <a:buNone/>
                      </a:pPr>
                      <a:r>
                        <a:rPr lang="en-US" sz="2400">
                          <a:solidFill>
                            <a:schemeClr val="dk1"/>
                          </a:solidFill>
                        </a:rPr>
                        <a:t>1.0</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Font typeface="Arial"/>
                        <a:buNone/>
                      </a:pPr>
                      <a:r>
                        <a:rPr lang="en-US" sz="2400">
                          <a:solidFill>
                            <a:schemeClr val="dk1"/>
                          </a:solidFill>
                        </a:rPr>
                        <a:t>↑ Dietary Need*</a:t>
                      </a:r>
                      <a:endParaRPr/>
                    </a:p>
                  </a:txBody>
                  <a:tcPr marL="91425" marR="91425" marT="91425" marB="91425"/>
                </a:tc>
                <a:tc>
                  <a:txBody>
                    <a:bodyPr/>
                    <a:lstStyle/>
                    <a:p>
                      <a:pPr marL="0" lvl="0" indent="0" algn="l" rtl="0">
                        <a:spcBef>
                          <a:spcPts val="0"/>
                        </a:spcBef>
                        <a:spcAft>
                          <a:spcPts val="0"/>
                        </a:spcAft>
                        <a:buClr>
                          <a:schemeClr val="dk1"/>
                        </a:buClr>
                        <a:buFont typeface="Arial"/>
                        <a:buNone/>
                      </a:pPr>
                      <a:r>
                        <a:rPr lang="en-US" sz="2400" dirty="0">
                          <a:solidFill>
                            <a:schemeClr val="dk1"/>
                          </a:solidFill>
                        </a:rPr>
                        <a:t>8	</a:t>
                      </a:r>
                      <a:endParaRPr dirty="0"/>
                    </a:p>
                  </a:txBody>
                  <a:tcPr marL="91425" marR="91425" marT="91425" marB="91425"/>
                </a:tc>
                <a:tc>
                  <a:txBody>
                    <a:bodyPr/>
                    <a:lstStyle/>
                    <a:p>
                      <a:pPr marL="0" lvl="0" indent="0" algn="l" rtl="0">
                        <a:spcBef>
                          <a:spcPts val="0"/>
                        </a:spcBef>
                        <a:spcAft>
                          <a:spcPts val="0"/>
                        </a:spcAft>
                        <a:buClr>
                          <a:schemeClr val="dk1"/>
                        </a:buClr>
                        <a:buFont typeface="Arial"/>
                        <a:buNone/>
                      </a:pPr>
                      <a:r>
                        <a:rPr lang="en-US" sz="2400" dirty="0">
                          <a:solidFill>
                            <a:schemeClr val="dk1"/>
                          </a:solidFill>
                        </a:rPr>
                        <a:t>10</a:t>
                      </a:r>
                      <a:endParaRPr dirty="0"/>
                    </a:p>
                  </a:txBody>
                  <a:tcPr marL="91425" marR="91425" marT="91425" marB="91425"/>
                </a:tc>
                <a:extLst>
                  <a:ext uri="{0D108BD9-81ED-4DB2-BD59-A6C34878D82A}">
                    <a16:rowId xmlns:a16="http://schemas.microsoft.com/office/drawing/2014/main" val="10004"/>
                  </a:ext>
                </a:extLst>
              </a:tr>
            </a:tbl>
          </a:graphicData>
        </a:graphic>
      </p:graphicFrame>
      <p:sp>
        <p:nvSpPr>
          <p:cNvPr id="254" name="Google Shape;254;p36"/>
          <p:cNvSpPr txBox="1"/>
          <p:nvPr/>
        </p:nvSpPr>
        <p:spPr>
          <a:xfrm>
            <a:off x="881025" y="5536450"/>
            <a:ext cx="5926800" cy="3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800">
                <a:solidFill>
                  <a:schemeClr val="dk1"/>
                </a:solidFill>
              </a:rPr>
              <a:t>*Assumes 10% absorption efficiency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3810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a:solidFill>
                  <a:schemeClr val="dk1"/>
                </a:solidFill>
                <a:latin typeface="Arial"/>
                <a:ea typeface="Arial"/>
                <a:cs typeface="Arial"/>
                <a:sym typeface="Arial"/>
              </a:rPr>
              <a:t>Calcium Loss in Female Athletes</a:t>
            </a:r>
            <a:endParaRPr dirty="0"/>
          </a:p>
        </p:txBody>
      </p:sp>
      <p:sp>
        <p:nvSpPr>
          <p:cNvPr id="261" name="Google Shape;261;p37"/>
          <p:cNvSpPr txBox="1">
            <a:spLocks noGrp="1"/>
          </p:cNvSpPr>
          <p:nvPr>
            <p:ph type="body" idx="1"/>
          </p:nvPr>
        </p:nvSpPr>
        <p:spPr>
          <a:xfrm>
            <a:off x="990600" y="1371600"/>
            <a:ext cx="4038600" cy="5334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Female Athlete Triad</a:t>
            </a:r>
            <a:endParaRPr/>
          </a:p>
          <a:p>
            <a:pPr marL="342900" marR="0" lvl="0" indent="-3429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262" name="Google Shape;262;p37" descr="Female Athlete Triad: Low energy intake can lead to nutrient deficient like calcium and other molecules essential for bone health which can lead to low bone density (osteoporosis). Energy restriction with RED-S combined with exercise creates a psychological condition similar to starvation. This contributes to the drop in estrogen levels and causes amenorrhea. Low estrogen levels reduces the absorption of calcium and increases calcium loss from bones which can also lead to low bone density (osteoporosis). " title="Female Athlete Triad"/>
          <p:cNvPicPr preferRelativeResize="0"/>
          <p:nvPr/>
        </p:nvPicPr>
        <p:blipFill>
          <a:blip r:embed="rId3">
            <a:alphaModFix/>
          </a:blip>
          <a:stretch>
            <a:fillRect/>
          </a:stretch>
        </p:blipFill>
        <p:spPr>
          <a:xfrm>
            <a:off x="703025" y="1905000"/>
            <a:ext cx="7015799" cy="4648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p:nvPr>
        </p:nvSpPr>
        <p:spPr>
          <a:xfrm>
            <a:off x="304800" y="304800"/>
            <a:ext cx="8534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Should athletes follow a special diet?</a:t>
            </a:r>
            <a:endParaRPr/>
          </a:p>
        </p:txBody>
      </p:sp>
      <p:sp>
        <p:nvSpPr>
          <p:cNvPr id="269" name="Google Shape;269;p38"/>
          <p:cNvSpPr txBox="1">
            <a:spLocks noGrp="1"/>
          </p:cNvSpPr>
          <p:nvPr>
            <p:ph type="body" idx="1"/>
          </p:nvPr>
        </p:nvSpPr>
        <p:spPr>
          <a:xfrm>
            <a:off x="685800" y="1600200"/>
            <a:ext cx="7772400" cy="2971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If athletes are to meet their energy needs from a reasonable balanced diet, they typically consume adequate amounts of essential nutrients. </a:t>
            </a:r>
            <a:endParaRPr/>
          </a:p>
          <a:p>
            <a:pPr marL="342900" marR="0" lvl="0" indent="-342900" algn="l" rtl="0">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0" i="0" u="none" strike="noStrike" cap="none">
                <a:solidFill>
                  <a:schemeClr val="dk2"/>
                </a:solidFill>
                <a:latin typeface="Arial"/>
                <a:ea typeface="Arial"/>
                <a:cs typeface="Arial"/>
                <a:sym typeface="Arial"/>
              </a:rPr>
              <a:t>Summary</a:t>
            </a:r>
            <a:endParaRPr/>
          </a:p>
        </p:txBody>
      </p:sp>
      <p:sp>
        <p:nvSpPr>
          <p:cNvPr id="275" name="Google Shape;275;p39"/>
          <p:cNvSpPr txBox="1">
            <a:spLocks noGrp="1"/>
          </p:cNvSpPr>
          <p:nvPr>
            <p:ph type="body" idx="1"/>
          </p:nvPr>
        </p:nvSpPr>
        <p:spPr>
          <a:xfrm>
            <a:off x="152400" y="990600"/>
            <a:ext cx="8763000" cy="5638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Water – transports &amp; removes heat</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Water loss during exercise occurs mostly through sweat &amp; respiration.</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Inadequate water intake increases risk of dehydration.</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Drink fluids: before, during, &amp; after exercise</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Carbohydrate &amp; electrolytes (sodium)</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Exercise &gt; 1 hour: include carbohydrate &amp; electrolytes (sodium)</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Drinking plain water during longer exercise increases the risk of hyponatremia.</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Sports nutrition: meeting all nutrient needs of athletes</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Carbohydrate loading can maximize glycogen stores in the body.</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Protein intake should be relative to the extent of training &amp; protein sources. </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Ergogenic aids are marketed to improve athletic performance, but there is a limited (if not any) research evidence to support benefits.  </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Potential side effects and risks should be considered before taking supplements.</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Athletes who restrict food intake may be at risk for:</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Iron deficiency	  - Disordered Eating	- Female Athlete Triad</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Athletes who meet energy needs from a reasonable balanced diet typically consume adequate amounts of essential nutrients.</a:t>
            </a:r>
            <a:endParaRPr/>
          </a:p>
          <a:p>
            <a:pPr marL="742950" marR="0" lvl="1" indent="-196850" algn="l" rtl="0">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342900" marR="0" lvl="0" indent="-228600" algn="l" rtl="0">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15"/>
          <p:cNvSpPr txBox="1">
            <a:spLocks noGrp="1"/>
          </p:cNvSpPr>
          <p:nvPr>
            <p:ph type="title" idx="4294967295"/>
          </p:nvPr>
        </p:nvSpPr>
        <p:spPr>
          <a:xfrm>
            <a:off x="3571875" y="457200"/>
            <a:ext cx="2317800" cy="708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WATER</a:t>
            </a:r>
            <a:r>
              <a:rPr kumimoji="0" lang="en-US" sz="3600" b="1" i="0" u="none" strike="noStrike" kern="0" cap="none" spc="0" normalizeH="0" baseline="0" noProof="0" dirty="0">
                <a:ln>
                  <a:noFill/>
                </a:ln>
                <a:solidFill>
                  <a:schemeClr val="dk1"/>
                </a:solidFill>
                <a:effectLst/>
                <a:uLnTx/>
                <a:uFillTx/>
                <a:latin typeface="Arial"/>
                <a:ea typeface="Arial"/>
                <a:cs typeface="Arial"/>
                <a:sym typeface="Arial"/>
              </a:rPr>
              <a: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5" name="Google Shape;75;p15"/>
          <p:cNvSpPr txBox="1"/>
          <p:nvPr/>
        </p:nvSpPr>
        <p:spPr>
          <a:xfrm>
            <a:off x="819150" y="1600200"/>
            <a:ext cx="7505700" cy="12001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Water is the nutrient lost most rapidly during exercise.</a:t>
            </a:r>
            <a:endParaRPr/>
          </a:p>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Most water loss occurs through sweat and respiration.</a:t>
            </a:r>
            <a:endParaRPr/>
          </a:p>
        </p:txBody>
      </p:sp>
      <p:pic>
        <p:nvPicPr>
          <p:cNvPr id="73" name="Google Shape;73;p15" descr="Image of a person drinking water" title="Water"/>
          <p:cNvPicPr preferRelativeResize="0"/>
          <p:nvPr/>
        </p:nvPicPr>
        <p:blipFill rotWithShape="1">
          <a:blip r:embed="rId3">
            <a:alphaModFix/>
          </a:blip>
          <a:srcRect t="3220"/>
          <a:stretch/>
        </p:blipFill>
        <p:spPr>
          <a:xfrm>
            <a:off x="1828800" y="3284538"/>
            <a:ext cx="2317750" cy="2506662"/>
          </a:xfrm>
          <a:prstGeom prst="rect">
            <a:avLst/>
          </a:prstGeom>
          <a:noFill/>
          <a:ln>
            <a:noFill/>
          </a:ln>
        </p:spPr>
      </p:pic>
      <p:pic>
        <p:nvPicPr>
          <p:cNvPr id="76" name="Google Shape;76;p15" descr="Image of a young boy hydrating" title="Water"/>
          <p:cNvPicPr preferRelativeResize="0"/>
          <p:nvPr/>
        </p:nvPicPr>
        <p:blipFill rotWithShape="1">
          <a:blip r:embed="rId4">
            <a:alphaModFix/>
          </a:blip>
          <a:srcRect/>
          <a:stretch/>
        </p:blipFill>
        <p:spPr>
          <a:xfrm>
            <a:off x="4419600" y="3536950"/>
            <a:ext cx="2938463" cy="1949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dirty="0">
                <a:solidFill>
                  <a:schemeClr val="dk1"/>
                </a:solidFill>
                <a:latin typeface="Arial"/>
                <a:ea typeface="Arial"/>
                <a:cs typeface="Arial"/>
                <a:sym typeface="Arial"/>
              </a:rPr>
              <a:t>Why does the body lose so much water during exercise?</a:t>
            </a:r>
            <a:endParaRPr dirty="0"/>
          </a:p>
        </p:txBody>
      </p:sp>
      <p:sp>
        <p:nvSpPr>
          <p:cNvPr id="84" name="Google Shape;84;p16"/>
          <p:cNvSpPr txBox="1">
            <a:spLocks noGrp="1"/>
          </p:cNvSpPr>
          <p:nvPr>
            <p:ph type="body" idx="1"/>
          </p:nvPr>
        </p:nvSpPr>
        <p:spPr>
          <a:xfrm>
            <a:off x="457200" y="1752600"/>
            <a:ext cx="8229600" cy="35814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Working muscles → heat</a:t>
            </a:r>
            <a:endParaRPr/>
          </a:p>
          <a:p>
            <a:pPr marL="609600" marR="0" lvl="0" indent="-6096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Blood flow carries heat to the skin</a:t>
            </a:r>
            <a:endParaRPr/>
          </a:p>
          <a:p>
            <a:pPr marL="609600" marR="0" lvl="0" indent="-6096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Evaporation of water from the body surface is the most efficient way to remove heat 	</a:t>
            </a:r>
            <a:endParaRPr/>
          </a:p>
          <a:p>
            <a:pPr marL="609600" marR="0" lvl="0" indent="-609600" algn="ctr" rtl="0">
              <a:spcBef>
                <a:spcPts val="56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**water both transports and removes heat**  </a:t>
            </a:r>
            <a:endParaRPr/>
          </a:p>
          <a:p>
            <a:pPr marL="609600" marR="0" lvl="0" indent="-4318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609600" marR="0" lvl="0" indent="-4318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82" name="Google Shape;82;p16" descr="Image of a glass of water" title="Water"/>
          <p:cNvPicPr preferRelativeResize="0"/>
          <p:nvPr/>
        </p:nvPicPr>
        <p:blipFill rotWithShape="1">
          <a:blip r:embed="rId3">
            <a:alphaModFix/>
          </a:blip>
          <a:srcRect/>
          <a:stretch/>
        </p:blipFill>
        <p:spPr>
          <a:xfrm>
            <a:off x="3603625" y="4114800"/>
            <a:ext cx="1776413" cy="2514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FB61BF14-215F-45DF-8E14-B2430979340B}"/>
              </a:ext>
            </a:extLst>
          </p:cNvPr>
          <p:cNvSpPr>
            <a:spLocks noGrp="1"/>
          </p:cNvSpPr>
          <p:nvPr>
            <p:ph type="title" idx="4294967295"/>
          </p:nvPr>
        </p:nvSpPr>
        <p:spPr>
          <a:xfrm>
            <a:off x="420130" y="307975"/>
            <a:ext cx="8229600" cy="1143000"/>
          </a:xfrm>
        </p:spPr>
        <p:txBody>
          <a:bodyPr spcFirstLastPara="1" wrap="square" lIns="91425" tIns="91425" rIns="91425" bIns="91425" anchor="b" anchorCtr="0">
            <a:noAutofit/>
          </a:bodyPr>
          <a:lstStyle/>
          <a:p>
            <a:r>
              <a:rPr lang="en-US" dirty="0"/>
              <a:t>Water Loss During Exercise</a:t>
            </a:r>
          </a:p>
        </p:txBody>
      </p:sp>
      <p:sp>
        <p:nvSpPr>
          <p:cNvPr id="90" name="Google Shape;90;p17"/>
          <p:cNvSpPr txBox="1"/>
          <p:nvPr/>
        </p:nvSpPr>
        <p:spPr>
          <a:xfrm>
            <a:off x="1524000" y="1450975"/>
            <a:ext cx="6264275" cy="29527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WATER LOSS DURING EXERCISE</a:t>
            </a:r>
            <a:endParaRPr dirty="0"/>
          </a:p>
          <a:p>
            <a:pPr marL="0" marR="0" lvl="0" indent="0" algn="l" rtl="0">
              <a:spcBef>
                <a:spcPts val="0"/>
              </a:spcBef>
              <a:spcAft>
                <a:spcPts val="0"/>
              </a:spcAft>
              <a:buNone/>
            </a:pPr>
            <a:endParaRPr sz="2400" b="0" i="0" u="none" strike="noStrike" cap="none" dirty="0">
              <a:solidFill>
                <a:schemeClr val="dk1"/>
              </a:solidFill>
              <a:latin typeface="Times"/>
              <a:ea typeface="Times"/>
              <a:cs typeface="Times"/>
              <a:sym typeface="Times"/>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a:t>
            </a:r>
            <a:endParaRPr sz="2400" b="0" i="0" u="none" strike="noStrike" cap="none" dirty="0">
              <a:solidFill>
                <a:schemeClr val="dk1"/>
              </a:solidFill>
              <a:latin typeface="Times"/>
              <a:ea typeface="Times"/>
              <a:cs typeface="Times"/>
              <a:sym typeface="Times"/>
            </a:endParaRPr>
          </a:p>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Average conditions:</a:t>
            </a:r>
            <a:r>
              <a:rPr lang="en-US" sz="2400" b="0" i="0" u="none" strike="noStrike" cap="none" dirty="0">
                <a:solidFill>
                  <a:schemeClr val="dk1"/>
                </a:solidFill>
                <a:latin typeface="Arial"/>
                <a:ea typeface="Arial"/>
                <a:cs typeface="Arial"/>
                <a:sym typeface="Arial"/>
              </a:rPr>
              <a:t>  1.5 liters/</a:t>
            </a:r>
            <a:r>
              <a:rPr lang="en-US" sz="2400" b="0" i="0" u="none" strike="noStrike" cap="none" dirty="0" err="1">
                <a:solidFill>
                  <a:schemeClr val="dk1"/>
                </a:solidFill>
                <a:latin typeface="Arial"/>
                <a:ea typeface="Arial"/>
                <a:cs typeface="Arial"/>
                <a:sym typeface="Arial"/>
              </a:rPr>
              <a:t>hr</a:t>
            </a:r>
            <a:endParaRPr sz="2400" b="0" i="0" u="none" strike="noStrike" cap="none" dirty="0">
              <a:solidFill>
                <a:schemeClr val="dk1"/>
              </a:solidFill>
              <a:latin typeface="Times"/>
              <a:ea typeface="Times"/>
              <a:cs typeface="Times"/>
              <a:sym typeface="Times"/>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a:t>
            </a:r>
            <a:endParaRPr sz="2400" b="0" i="0" u="none" strike="noStrike" cap="none" dirty="0">
              <a:solidFill>
                <a:schemeClr val="dk1"/>
              </a:solidFill>
              <a:latin typeface="Times"/>
              <a:ea typeface="Times"/>
              <a:cs typeface="Times"/>
              <a:sym typeface="Times"/>
            </a:endParaRPr>
          </a:p>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Maximal sweat rates:</a:t>
            </a:r>
            <a:r>
              <a:rPr lang="en-US" sz="2400" b="0" i="0" u="none" strike="noStrike" cap="none" dirty="0">
                <a:solidFill>
                  <a:schemeClr val="dk1"/>
                </a:solidFill>
                <a:latin typeface="Arial"/>
                <a:ea typeface="Arial"/>
                <a:cs typeface="Arial"/>
                <a:sym typeface="Arial"/>
              </a:rPr>
              <a:t>  2 to 3 liters/</a:t>
            </a:r>
            <a:r>
              <a:rPr lang="en-US" sz="2400" b="0" i="0" u="none" strike="noStrike" cap="none" dirty="0" err="1">
                <a:solidFill>
                  <a:schemeClr val="dk1"/>
                </a:solidFill>
                <a:latin typeface="Arial"/>
                <a:ea typeface="Arial"/>
                <a:cs typeface="Arial"/>
                <a:sym typeface="Arial"/>
              </a:rPr>
              <a:t>hr</a:t>
            </a:r>
            <a:endParaRPr dirty="0"/>
          </a:p>
          <a:p>
            <a:pPr marL="0" marR="0" lvl="0" indent="0" algn="l" rtl="0">
              <a:spcBef>
                <a:spcPts val="0"/>
              </a:spcBef>
              <a:spcAft>
                <a:spcPts val="0"/>
              </a:spcAft>
              <a:buNone/>
            </a:pPr>
            <a:r>
              <a:rPr lang="en-US" sz="2200" b="0" i="0" u="none" strike="noStrike" cap="none" dirty="0">
                <a:solidFill>
                  <a:schemeClr val="dk1"/>
                </a:solidFill>
                <a:latin typeface="Arial"/>
                <a:ea typeface="Arial"/>
                <a:cs typeface="Arial"/>
                <a:sym typeface="Arial"/>
              </a:rPr>
              <a:t>    (in trained athletes &amp; hot conditions)</a:t>
            </a:r>
            <a:endParaRPr dirty="0"/>
          </a:p>
          <a:p>
            <a:pPr marL="0" marR="0" lvl="0" indent="0" algn="l" rtl="0">
              <a:spcBef>
                <a:spcPts val="0"/>
              </a:spcBef>
              <a:spcAft>
                <a:spcPts val="0"/>
              </a:spcAft>
              <a:buNone/>
            </a:pPr>
            <a:endParaRPr sz="2200" b="0" i="0" u="none" strike="noStrike" cap="none" dirty="0">
              <a:solidFill>
                <a:schemeClr val="dk1"/>
              </a:solidFill>
              <a:latin typeface="Times"/>
              <a:ea typeface="Times"/>
              <a:cs typeface="Times"/>
              <a:sym typeface="Time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txBox="1">
            <a:spLocks noGrp="1"/>
          </p:cNvSpPr>
          <p:nvPr>
            <p:ph type="title" idx="4294967295"/>
          </p:nvPr>
        </p:nvSpPr>
        <p:spPr>
          <a:xfrm>
            <a:off x="1447800" y="381000"/>
            <a:ext cx="6281738" cy="4572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Arial"/>
                <a:ea typeface="Arial"/>
                <a:cs typeface="Arial"/>
                <a:sym typeface="Arial"/>
              </a:rPr>
              <a:t>Dehydration Impairs Athletic Performance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98" name="Google Shape;98;p18" descr="Graph showing negative relationship between performance and dehydration. As athletes become more dehydrated, their performance goes down as well. "/>
          <p:cNvPicPr preferRelativeResize="0"/>
          <p:nvPr/>
        </p:nvPicPr>
        <p:blipFill>
          <a:blip r:embed="rId3">
            <a:alphaModFix/>
          </a:blip>
          <a:stretch>
            <a:fillRect/>
          </a:stretch>
        </p:blipFill>
        <p:spPr>
          <a:xfrm>
            <a:off x="2066000" y="838200"/>
            <a:ext cx="5064601" cy="3107925"/>
          </a:xfrm>
          <a:prstGeom prst="rect">
            <a:avLst/>
          </a:prstGeom>
          <a:noFill/>
          <a:ln>
            <a:noFill/>
          </a:ln>
        </p:spPr>
      </p:pic>
      <p:sp>
        <p:nvSpPr>
          <p:cNvPr id="96" name="Google Shape;96;p18"/>
          <p:cNvSpPr txBox="1"/>
          <p:nvPr/>
        </p:nvSpPr>
        <p:spPr>
          <a:xfrm>
            <a:off x="1447800" y="3965575"/>
            <a:ext cx="6477000" cy="22828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Water loss as little as 2% of body weight </a:t>
            </a:r>
            <a:endParaRPr/>
          </a:p>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can impair physical and mental performance</a:t>
            </a:r>
            <a:endParaRPr sz="2400" b="0" i="0" u="none" strike="noStrike" cap="none">
              <a:solidFill>
                <a:schemeClr val="dk1"/>
              </a:solidFill>
              <a:latin typeface="Times"/>
              <a:ea typeface="Times"/>
              <a:cs typeface="Times"/>
              <a:sym typeface="Times"/>
            </a:endParaRPr>
          </a:p>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Times"/>
              <a:ea typeface="Times"/>
              <a:cs typeface="Times"/>
              <a:sym typeface="Times"/>
            </a:endParaRPr>
          </a:p>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2% weight loss for 150 lb person = 3 lbs</a:t>
            </a:r>
            <a:endParaRPr sz="2400" b="0" i="0" u="none" strike="noStrike" cap="none">
              <a:solidFill>
                <a:schemeClr val="dk1"/>
              </a:solidFill>
              <a:latin typeface="Times"/>
              <a:ea typeface="Times"/>
              <a:cs typeface="Times"/>
              <a:sym typeface="Times"/>
            </a:endParaRPr>
          </a:p>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Times"/>
              <a:ea typeface="Times"/>
              <a:cs typeface="Times"/>
              <a:sym typeface="Times"/>
            </a:endParaRPr>
          </a:p>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1.5 liters  =  ~ 1.5 quarts  =  3 lbs</a:t>
            </a:r>
            <a:r>
              <a:rPr lang="en-US" sz="2400" b="0" i="0" u="none" strike="noStrike" cap="none">
                <a:solidFill>
                  <a:schemeClr val="dk1"/>
                </a:solidFill>
                <a:latin typeface="Times"/>
                <a:ea typeface="Times"/>
                <a:cs typeface="Times"/>
                <a:sym typeface="Times"/>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152400" y="155575"/>
            <a:ext cx="8763000" cy="1139825"/>
          </a:xfrm>
          <a:prstGeom prst="rect">
            <a:avLst/>
          </a:prstGeom>
          <a:no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3600" b="1" i="0" u="none" strike="noStrike" cap="none">
                <a:solidFill>
                  <a:schemeClr val="dk2"/>
                </a:solidFill>
                <a:latin typeface="Arial"/>
                <a:ea typeface="Arial"/>
                <a:cs typeface="Arial"/>
                <a:sym typeface="Arial"/>
              </a:rPr>
              <a:t>Hyponatremia</a:t>
            </a:r>
            <a:endParaRPr/>
          </a:p>
        </p:txBody>
      </p:sp>
      <p:pic>
        <p:nvPicPr>
          <p:cNvPr id="105" name="Google Shape;105;p19" descr="Graphic showcasing what a normal blood sodium concentration looks like. It compares a healthy diagram of a person that undergoes water and sodium lost in sweat. Hyponatremia occurs when only water is replaced which dilutes the sodium. " title="Hyponatremia"/>
          <p:cNvPicPr preferRelativeResize="0"/>
          <p:nvPr/>
        </p:nvPicPr>
        <p:blipFill>
          <a:blip r:embed="rId3">
            <a:alphaModFix/>
          </a:blip>
          <a:stretch>
            <a:fillRect/>
          </a:stretch>
        </p:blipFill>
        <p:spPr>
          <a:xfrm>
            <a:off x="1375575" y="1203875"/>
            <a:ext cx="6392839" cy="5257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a:solidFill>
                  <a:schemeClr val="dk2"/>
                </a:solidFill>
                <a:latin typeface="Arial"/>
                <a:ea typeface="Arial"/>
                <a:cs typeface="Arial"/>
                <a:sym typeface="Arial"/>
              </a:rPr>
              <a:t>Hyponatremia </a:t>
            </a:r>
            <a:endParaRPr sz="4000" b="1" i="0" u="none" strike="noStrike" cap="none" dirty="0">
              <a:solidFill>
                <a:schemeClr val="dk2"/>
              </a:solidFill>
              <a:latin typeface="Arial"/>
              <a:ea typeface="Arial"/>
              <a:cs typeface="Arial"/>
              <a:sym typeface="Arial"/>
            </a:endParaRPr>
          </a:p>
        </p:txBody>
      </p:sp>
      <p:sp>
        <p:nvSpPr>
          <p:cNvPr id="111" name="Google Shape;111;p20"/>
          <p:cNvSpPr txBox="1">
            <a:spLocks noGrp="1"/>
          </p:cNvSpPr>
          <p:nvPr>
            <p:ph type="body" idx="1"/>
          </p:nvPr>
        </p:nvSpPr>
        <p:spPr>
          <a:xfrm>
            <a:off x="457200" y="1447800"/>
            <a:ext cx="8229600" cy="4572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Hyponatremia occurs when our body’s sodium concentrations drop too low</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Causes nausea, cramps, disorientation, seizure, coma, possibly death</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These symptoms are very similar to dehydration</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Treatment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Replace electrolytes (sodium)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May require medical treatment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57200" y="274638"/>
            <a:ext cx="8229600" cy="1020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Arial"/>
                <a:ea typeface="Arial"/>
                <a:cs typeface="Arial"/>
                <a:sym typeface="Arial"/>
              </a:rPr>
              <a:t>Sports Beverages</a:t>
            </a:r>
            <a:endParaRPr/>
          </a:p>
        </p:txBody>
      </p:sp>
      <p:sp>
        <p:nvSpPr>
          <p:cNvPr id="118" name="Google Shape;118;p21"/>
          <p:cNvSpPr txBox="1">
            <a:spLocks noGrp="1"/>
          </p:cNvSpPr>
          <p:nvPr>
            <p:ph type="body" idx="1"/>
          </p:nvPr>
        </p:nvSpPr>
        <p:spPr>
          <a:xfrm>
            <a:off x="457200" y="1447800"/>
            <a:ext cx="8229600" cy="4495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Provide the body with:</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water</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carbohydrate </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sodium chloride</a:t>
            </a:r>
            <a:endParaRPr/>
          </a:p>
          <a:p>
            <a:pPr marL="342900" marR="0" lvl="0" indent="-3429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t>
            </a:r>
            <a:r>
              <a:rPr lang="en-US" sz="2800" b="0" i="1" u="none" strike="noStrike" cap="none">
                <a:solidFill>
                  <a:schemeClr val="dk1"/>
                </a:solidFill>
                <a:latin typeface="Arial"/>
                <a:ea typeface="Arial"/>
                <a:cs typeface="Arial"/>
                <a:sym typeface="Arial"/>
              </a:rPr>
              <a:t>Properly diluted Fruit Punch with a pinch of salt</a:t>
            </a:r>
            <a:r>
              <a:rPr lang="en-US" sz="2800" b="0" i="0" u="none" strike="noStrike" cap="none">
                <a:solidFill>
                  <a:schemeClr val="dk1"/>
                </a:solidFill>
                <a:latin typeface="Arial"/>
                <a:ea typeface="Arial"/>
                <a:cs typeface="Arial"/>
                <a:sym typeface="Arial"/>
              </a:rPr>
              <a:t>”</a:t>
            </a:r>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If the carbohydrate or salt is too concentrated, it slows stomach emptying</a:t>
            </a:r>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1635</Words>
  <Application>Microsoft Office PowerPoint</Application>
  <PresentationFormat>On-screen Show (4:3)</PresentationFormat>
  <Paragraphs>270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Lucida Sans</vt:lpstr>
      <vt:lpstr>Times</vt:lpstr>
      <vt:lpstr>Helvetica Neue</vt:lpstr>
      <vt:lpstr>Arial</vt:lpstr>
      <vt:lpstr>Noto Sans Symbols</vt:lpstr>
      <vt:lpstr>1_Custom Design</vt:lpstr>
      <vt:lpstr>Lesson 16.2</vt:lpstr>
      <vt:lpstr>The Body’s Greatest Needs During Exercise</vt:lpstr>
      <vt:lpstr>WATER </vt:lpstr>
      <vt:lpstr>Why does the body lose so much water during exercise?</vt:lpstr>
      <vt:lpstr>Water Loss During Exercise</vt:lpstr>
      <vt:lpstr>Dehydration Impairs Athletic Performance</vt:lpstr>
      <vt:lpstr>Hyponatremia</vt:lpstr>
      <vt:lpstr>Hyponatremia </vt:lpstr>
      <vt:lpstr>Sports Beverages</vt:lpstr>
      <vt:lpstr>What about coconut water?</vt:lpstr>
      <vt:lpstr>A Strategy for Meeting Water Needs (1) </vt:lpstr>
      <vt:lpstr>A Strategy for Meeting Water Needs (2) </vt:lpstr>
      <vt:lpstr>A Strategy for Meeting Water Needs (3) </vt:lpstr>
      <vt:lpstr>A Strategy for Meeting Water Needs (4) </vt:lpstr>
      <vt:lpstr>Goals of Sports Nutrition</vt:lpstr>
      <vt:lpstr>Who is an athlete? </vt:lpstr>
      <vt:lpstr>Factors That Influence Athletic Performance</vt:lpstr>
      <vt:lpstr>Carbohydrates: Is a low carb diet good for exercising?</vt:lpstr>
      <vt:lpstr>Carbohydrate Loading</vt:lpstr>
      <vt:lpstr>Carbohydrate Loading:  pros and cons</vt:lpstr>
      <vt:lpstr>Protein Needs Depend on Extent of Training  and Dietary Protein Sources</vt:lpstr>
      <vt:lpstr>Ergogenic Aids</vt:lpstr>
      <vt:lpstr>Supplements</vt:lpstr>
      <vt:lpstr>Iron Deficiency Common Among Athletes</vt:lpstr>
      <vt:lpstr>Calcium Loss in Female Athletes</vt:lpstr>
      <vt:lpstr>Should athletes follow a special diet?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16.2</dc:title>
  <dc:creator>Skylar</dc:creator>
  <cp:lastModifiedBy>Amelia Brister</cp:lastModifiedBy>
  <cp:revision>12</cp:revision>
  <dcterms:modified xsi:type="dcterms:W3CDTF">2026-01-20T18:43:21Z</dcterms:modified>
</cp:coreProperties>
</file>