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3"/>
  </p:handoutMasterIdLst>
  <p:sldIdLst>
    <p:sldId id="256" r:id="rId2"/>
    <p:sldId id="312" r:id="rId3"/>
    <p:sldId id="427" r:id="rId4"/>
    <p:sldId id="399" r:id="rId5"/>
    <p:sldId id="346" r:id="rId6"/>
    <p:sldId id="426" r:id="rId7"/>
    <p:sldId id="428" r:id="rId8"/>
    <p:sldId id="429" r:id="rId9"/>
    <p:sldId id="430" r:id="rId10"/>
    <p:sldId id="431" r:id="rId11"/>
    <p:sldId id="432" r:id="rId12"/>
    <p:sldId id="433" r:id="rId13"/>
    <p:sldId id="434" r:id="rId14"/>
    <p:sldId id="435" r:id="rId15"/>
    <p:sldId id="400" r:id="rId16"/>
    <p:sldId id="437" r:id="rId17"/>
    <p:sldId id="438" r:id="rId18"/>
    <p:sldId id="439" r:id="rId19"/>
    <p:sldId id="401" r:id="rId20"/>
    <p:sldId id="440" r:id="rId21"/>
    <p:sldId id="441" r:id="rId22"/>
    <p:sldId id="442" r:id="rId23"/>
    <p:sldId id="443" r:id="rId24"/>
    <p:sldId id="444" r:id="rId25"/>
    <p:sldId id="445" r:id="rId26"/>
    <p:sldId id="447" r:id="rId27"/>
    <p:sldId id="402" r:id="rId28"/>
    <p:sldId id="313" r:id="rId29"/>
    <p:sldId id="448" r:id="rId30"/>
    <p:sldId id="449" r:id="rId31"/>
    <p:sldId id="450" r:id="rId32"/>
    <p:sldId id="314" r:id="rId33"/>
    <p:sldId id="451" r:id="rId34"/>
    <p:sldId id="452" r:id="rId35"/>
    <p:sldId id="454" r:id="rId36"/>
    <p:sldId id="453" r:id="rId37"/>
    <p:sldId id="455" r:id="rId38"/>
    <p:sldId id="315" r:id="rId39"/>
    <p:sldId id="456" r:id="rId40"/>
    <p:sldId id="457" r:id="rId41"/>
    <p:sldId id="458"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6">
          <p15:clr>
            <a:srgbClr val="A4A3A4"/>
          </p15:clr>
        </p15:guide>
        <p15:guide id="4" pos="636">
          <p15:clr>
            <a:srgbClr val="A4A3A4"/>
          </p15:clr>
        </p15:guide>
        <p15:guide id="5" pos="45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7372" autoAdjust="0"/>
  </p:normalViewPr>
  <p:slideViewPr>
    <p:cSldViewPr snapToGrid="0" snapToObjects="1">
      <p:cViewPr varScale="1">
        <p:scale>
          <a:sx n="100" d="100"/>
          <a:sy n="100" d="100"/>
        </p:scale>
        <p:origin x="67" y="125"/>
      </p:cViewPr>
      <p:guideLst>
        <p:guide orient="horz" pos="2160"/>
        <p:guide pos="2880"/>
        <p:guide orient="horz" pos="366"/>
        <p:guide pos="636"/>
        <p:guide pos="4583"/>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7/25/2022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25,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25,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25,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25,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publicdomain/mark/1.0/" TargetMode="External"/><Relationship Id="rId2" Type="http://schemas.openxmlformats.org/officeDocument/2006/relationships/hyperlink" Target="https://commons.wikimedia.org/wiki/File:Closed_Brain_Coral_copy.jpg"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Protovsdeuterostomes.svg"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creativecommons.org/publicdomain/mark/1.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https://commons.wikimedia.org/wiki/File:Sipunculid_Trochophore_Larva.jpg" TargetMode="Externa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Flustrellidra_hispida_2090a.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Pair_of_Rotifers,_likely_Euchlanis,_from_Northeast_US_Pond_sample.jpg"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creativecommons.org/publicdomain/mark/1.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publicdomain/mark/1.0/" TargetMode="External"/><Relationship Id="rId2" Type="http://schemas.openxmlformats.org/officeDocument/2006/relationships/hyperlink" Target="https://commons.wikimedia.org/wiki/File:Nemertea_R%C3%A9union.jpg" TargetMode="Externa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hyperlink" Target="https://commons.wikimedia.org/wiki/File:Dirofilaria-immitis-dog-heart.jpg" TargetMode="Externa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Ascaris-suum.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s://commons.wikimedia.org/wiki/File:Anatomy_of_a_shrimp_2.png" TargetMode="Externa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ABDOMEN_(PSF).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hyperlink" Target="http://cnx.org/contents/185cbf87-c72e-48f5-b51e-f14f21b5eabd@10.6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hyperlink" Target="https://commons.wikimedia.org/wiki/File:The_horseshoe_crab_looks_like_Darth_Vader.jpg" TargetMode="Externa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BCL_-_spiderweb_(21605254163).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28 </a:t>
            </a:r>
            <a:r>
              <a:rPr lang="en-US" sz="2000" b="1" cap="none" dirty="0">
                <a:solidFill>
                  <a:srgbClr val="212F62"/>
                </a:solidFill>
                <a:latin typeface="+mn-lt"/>
                <a:cs typeface="Arial"/>
              </a:rPr>
              <a:t>INVERTEBRATES</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1074773"/>
            <a:ext cx="7933959" cy="1786130"/>
          </a:xfrm>
        </p:spPr>
        <p:txBody>
          <a:bodyPr>
            <a:spAutoFit/>
          </a:bodyPr>
          <a:lstStyle/>
          <a:p>
            <a:pPr marL="342900" indent="-342900">
              <a:lnSpc>
                <a:spcPts val="2400"/>
              </a:lnSpc>
              <a:buFont typeface="Arial"/>
              <a:buChar char="•"/>
            </a:pPr>
            <a:r>
              <a:rPr lang="en-US" sz="2400" dirty="0">
                <a:solidFill>
                  <a:srgbClr val="000000"/>
                </a:solidFill>
              </a:rPr>
              <a:t>Class </a:t>
            </a:r>
            <a:r>
              <a:rPr lang="en-US" sz="2400" dirty="0" err="1">
                <a:solidFill>
                  <a:srgbClr val="000000"/>
                </a:solidFill>
              </a:rPr>
              <a:t>Anthozoa</a:t>
            </a:r>
            <a:endParaRPr lang="en-US" sz="2400" dirty="0">
              <a:solidFill>
                <a:srgbClr val="000000"/>
              </a:solidFill>
            </a:endParaRPr>
          </a:p>
          <a:p>
            <a:pPr marL="342900" indent="-342900">
              <a:lnSpc>
                <a:spcPts val="2400"/>
              </a:lnSpc>
              <a:buFont typeface="Arial"/>
              <a:buChar char="•"/>
            </a:pPr>
            <a:r>
              <a:rPr lang="en-US" sz="2400" dirty="0">
                <a:solidFill>
                  <a:srgbClr val="000000"/>
                </a:solidFill>
              </a:rPr>
              <a:t>Class </a:t>
            </a:r>
            <a:r>
              <a:rPr lang="en-US" sz="2400" dirty="0" err="1">
                <a:solidFill>
                  <a:srgbClr val="000000"/>
                </a:solidFill>
              </a:rPr>
              <a:t>Scyphozoa</a:t>
            </a:r>
            <a:endParaRPr lang="en-US" sz="2400" dirty="0">
              <a:solidFill>
                <a:srgbClr val="000000"/>
              </a:solidFill>
            </a:endParaRPr>
          </a:p>
          <a:p>
            <a:pPr marL="342900" indent="-342900">
              <a:lnSpc>
                <a:spcPts val="2400"/>
              </a:lnSpc>
              <a:buFont typeface="Arial"/>
              <a:buChar char="•"/>
            </a:pPr>
            <a:r>
              <a:rPr lang="en-US" sz="2400" dirty="0">
                <a:solidFill>
                  <a:srgbClr val="000000"/>
                </a:solidFill>
              </a:rPr>
              <a:t>Class </a:t>
            </a:r>
            <a:r>
              <a:rPr lang="en-US" sz="2400" dirty="0" err="1">
                <a:solidFill>
                  <a:srgbClr val="000000"/>
                </a:solidFill>
              </a:rPr>
              <a:t>Cubozoa</a:t>
            </a:r>
            <a:endParaRPr lang="en-US" sz="2400" dirty="0">
              <a:solidFill>
                <a:srgbClr val="000000"/>
              </a:solidFill>
            </a:endParaRPr>
          </a:p>
          <a:p>
            <a:pPr marL="342900" indent="-342900">
              <a:lnSpc>
                <a:spcPts val="2400"/>
              </a:lnSpc>
              <a:buFont typeface="Arial"/>
              <a:buChar char="•"/>
            </a:pPr>
            <a:r>
              <a:rPr lang="en-US" sz="2400" dirty="0">
                <a:solidFill>
                  <a:srgbClr val="000000"/>
                </a:solidFill>
              </a:rPr>
              <a:t>Class Hydrozoa</a:t>
            </a:r>
          </a:p>
        </p:txBody>
      </p:sp>
    </p:spTree>
    <p:extLst>
      <p:ext uri="{BB962C8B-B14F-4D97-AF65-F5344CB8AC3E}">
        <p14:creationId xmlns:p14="http://schemas.microsoft.com/office/powerpoint/2010/main" val="375351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descr="Class Anthozoa&#10;Corals, sea anemones&#10;Polyp body plan&#10;"/>
          <p:cNvSpPr>
            <a:spLocks noGrp="1"/>
          </p:cNvSpPr>
          <p:nvPr>
            <p:ph type="body" sz="quarter" idx="14"/>
          </p:nvPr>
        </p:nvSpPr>
        <p:spPr>
          <a:xfrm>
            <a:off x="457200" y="4217056"/>
            <a:ext cx="7933959" cy="2189488"/>
          </a:xfrm>
        </p:spPr>
        <p:txBody>
          <a:bodyPr>
            <a:spAutoFit/>
          </a:bodyPr>
          <a:lstStyle/>
          <a:p>
            <a:pPr marL="342900" indent="-342900">
              <a:lnSpc>
                <a:spcPts val="2200"/>
              </a:lnSpc>
              <a:buFont typeface="Arial"/>
              <a:buChar char="•"/>
            </a:pPr>
            <a:r>
              <a:rPr lang="en-US" sz="2400" dirty="0">
                <a:solidFill>
                  <a:srgbClr val="000000"/>
                </a:solidFill>
              </a:rPr>
              <a:t>Class </a:t>
            </a:r>
            <a:r>
              <a:rPr lang="en-US" sz="2400" dirty="0" err="1">
                <a:solidFill>
                  <a:srgbClr val="000000"/>
                </a:solidFill>
              </a:rPr>
              <a:t>Anthozoa</a:t>
            </a:r>
            <a:endParaRPr lang="en-US" sz="2400" dirty="0">
              <a:solidFill>
                <a:srgbClr val="000000"/>
              </a:solidFill>
            </a:endParaRPr>
          </a:p>
          <a:p>
            <a:pPr marL="573088" lvl="1" indent="-230188">
              <a:lnSpc>
                <a:spcPts val="2200"/>
              </a:lnSpc>
              <a:buFont typeface="Arial"/>
              <a:buChar char="•"/>
            </a:pPr>
            <a:r>
              <a:rPr lang="en-US" dirty="0">
                <a:solidFill>
                  <a:srgbClr val="000000"/>
                </a:solidFill>
              </a:rPr>
              <a:t>Corals, sea anemones</a:t>
            </a:r>
          </a:p>
          <a:p>
            <a:pPr marL="573088" lvl="1" indent="-230188">
              <a:lnSpc>
                <a:spcPts val="2200"/>
              </a:lnSpc>
              <a:buFont typeface="Arial"/>
              <a:buChar char="•"/>
            </a:pPr>
            <a:r>
              <a:rPr lang="en-US" dirty="0">
                <a:solidFill>
                  <a:srgbClr val="000000"/>
                </a:solidFill>
              </a:rPr>
              <a:t>Polyp body plan</a:t>
            </a:r>
          </a:p>
          <a:p>
            <a:pPr marL="573088" indent="-230188">
              <a:lnSpc>
                <a:spcPts val="2200"/>
              </a:lnSpc>
              <a:buFont typeface="Arial"/>
              <a:buChar char="•"/>
            </a:pPr>
            <a:endParaRPr lang="en-US" dirty="0">
              <a:solidFill>
                <a:srgbClr val="000000"/>
              </a:solidFill>
            </a:endParaRPr>
          </a:p>
          <a:p>
            <a:pPr marL="573088" lvl="1" indent="-230188">
              <a:lnSpc>
                <a:spcPts val="2200"/>
              </a:lnSpc>
              <a:buFont typeface="Arial"/>
              <a:buChar char="•"/>
            </a:pPr>
            <a:r>
              <a:rPr lang="en-US" dirty="0">
                <a:solidFill>
                  <a:srgbClr val="000000"/>
                </a:solidFill>
              </a:rPr>
              <a:t>Watch this video:</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=ysOmq71fcMk</a:t>
            </a:r>
            <a:r>
              <a:rPr lang="en-US" dirty="0">
                <a:solidFill>
                  <a:srgbClr val="000000"/>
                </a:solidFill>
              </a:rPr>
              <a:t> </a:t>
            </a:r>
          </a:p>
        </p:txBody>
      </p:sp>
      <p:sp>
        <p:nvSpPr>
          <p:cNvPr id="5" name="TextBox 4"/>
          <p:cNvSpPr txBox="1"/>
          <p:nvPr/>
        </p:nvSpPr>
        <p:spPr>
          <a:xfrm>
            <a:off x="5220080" y="6476202"/>
            <a:ext cx="3748404" cy="246221"/>
          </a:xfrm>
          <a:prstGeom prst="rect">
            <a:avLst/>
          </a:prstGeom>
          <a:noFill/>
        </p:spPr>
        <p:txBody>
          <a:bodyPr wrap="none" rtlCol="0">
            <a:spAutoFit/>
          </a:bodyPr>
          <a:lstStyle/>
          <a:p>
            <a:pPr algn="r"/>
            <a:r>
              <a:rPr lang="en-US" sz="1000" dirty="0"/>
              <a:t>Caption: </a:t>
            </a:r>
            <a:r>
              <a:rPr lang="en-US" sz="1000" dirty="0">
                <a:hlinkClick r:id="rId2"/>
              </a:rPr>
              <a:t>Closed Brain Coral </a:t>
            </a:r>
            <a:r>
              <a:rPr lang="en-US" sz="1000" dirty="0"/>
              <a:t>(c) </a:t>
            </a:r>
            <a:r>
              <a:rPr lang="en-US" sz="1000" dirty="0" err="1"/>
              <a:t>RevolverOcelet</a:t>
            </a:r>
            <a:r>
              <a:rPr lang="en-US" sz="1000" dirty="0"/>
              <a:t>, </a:t>
            </a:r>
            <a:r>
              <a:rPr lang="en-US" sz="1000" u="sng" dirty="0">
                <a:hlinkClick r:id="rId3"/>
              </a:rPr>
              <a:t>Public domain</a:t>
            </a:r>
            <a:endParaRPr lang="en-US" sz="1000" dirty="0"/>
          </a:p>
        </p:txBody>
      </p:sp>
      <p:pic>
        <p:nvPicPr>
          <p:cNvPr id="1026" name="Picture 2" descr="Sea anemone. The sea anemone is shown (a) photographed and (b) in a diagram illustrating its morphology. (credit a: modification of work by “Dancing With Ghosts”/Flickr; credit b: modification of work by NOAA)&#10;">
            <a:extLst>
              <a:ext uri="{FF2B5EF4-FFF2-40B4-BE49-F238E27FC236}">
                <a16:creationId xmlns:a16="http://schemas.microsoft.com/office/drawing/2014/main" id="{544F736C-BE47-420A-AE9F-3902F304AC8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24638" y="1106863"/>
            <a:ext cx="4101941" cy="312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0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4797344"/>
            <a:ext cx="7933959" cy="1177929"/>
          </a:xfrm>
        </p:spPr>
        <p:txBody>
          <a:bodyPr>
            <a:spAutoFit/>
          </a:bodyPr>
          <a:lstStyle/>
          <a:p>
            <a:pPr marL="342900" indent="-342900">
              <a:lnSpc>
                <a:spcPts val="2200"/>
              </a:lnSpc>
              <a:buFont typeface="Arial"/>
              <a:buChar char="•"/>
            </a:pPr>
            <a:r>
              <a:rPr lang="en-US" sz="2400" dirty="0">
                <a:solidFill>
                  <a:srgbClr val="000000"/>
                </a:solidFill>
              </a:rPr>
              <a:t>Class </a:t>
            </a:r>
            <a:r>
              <a:rPr lang="en-US" sz="2400" dirty="0" err="1">
                <a:solidFill>
                  <a:srgbClr val="000000"/>
                </a:solidFill>
              </a:rPr>
              <a:t>Scyphozoa</a:t>
            </a:r>
            <a:endParaRPr lang="en-US" sz="2400" dirty="0">
              <a:solidFill>
                <a:srgbClr val="000000"/>
              </a:solidFill>
            </a:endParaRPr>
          </a:p>
          <a:p>
            <a:pPr marL="573088" lvl="1" indent="-230188">
              <a:lnSpc>
                <a:spcPts val="2200"/>
              </a:lnSpc>
              <a:buFont typeface="Arial"/>
              <a:buChar char="•"/>
            </a:pPr>
            <a:r>
              <a:rPr lang="en-US" dirty="0">
                <a:solidFill>
                  <a:srgbClr val="000000"/>
                </a:solidFill>
              </a:rPr>
              <a:t>Medusa is prominent</a:t>
            </a:r>
          </a:p>
          <a:p>
            <a:pPr marL="573088" lvl="1" indent="-230188">
              <a:lnSpc>
                <a:spcPts val="2200"/>
              </a:lnSpc>
              <a:buFont typeface="Arial"/>
              <a:buChar char="•"/>
            </a:pPr>
            <a:r>
              <a:rPr lang="en-US" dirty="0">
                <a:solidFill>
                  <a:srgbClr val="000000"/>
                </a:solidFill>
              </a:rPr>
              <a:t>“jellies”</a:t>
            </a:r>
          </a:p>
        </p:txBody>
      </p:sp>
      <p:sp>
        <p:nvSpPr>
          <p:cNvPr id="6" name="TextBox 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8" name="Picture 2" descr="Part a shows a photo of a bright red jellyfish with a dome-shaped body. Long tentacles drift from the bottom edge of the dome, and ribbon-like appendages trail from the middle of the body. Part b shows a cross-section of a jellyfish, which has nematocyst-bearing tentacles hanging from the bottom of the dome. Underneath the middle of the dome is an opening that serves as both a mouth and an anus. The opening leads to a gastrovascular cavity that is lined with a gastrodermis. The outer surface of the body is covered with an epidermis. Between the epidermis and gastrodermis is the mesogle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599" y="1084099"/>
            <a:ext cx="8002802" cy="3437726"/>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66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4797344"/>
            <a:ext cx="7933959" cy="1177929"/>
          </a:xfrm>
        </p:spPr>
        <p:txBody>
          <a:bodyPr>
            <a:spAutoFit/>
          </a:bodyPr>
          <a:lstStyle/>
          <a:p>
            <a:pPr marL="342900" indent="-342900">
              <a:lnSpc>
                <a:spcPts val="2200"/>
              </a:lnSpc>
              <a:buFont typeface="Arial"/>
              <a:buChar char="•"/>
            </a:pPr>
            <a:r>
              <a:rPr lang="en-US" sz="2400" dirty="0">
                <a:solidFill>
                  <a:srgbClr val="000000"/>
                </a:solidFill>
              </a:rPr>
              <a:t>Class </a:t>
            </a:r>
            <a:r>
              <a:rPr lang="en-US" sz="2400" dirty="0" err="1">
                <a:solidFill>
                  <a:srgbClr val="000000"/>
                </a:solidFill>
              </a:rPr>
              <a:t>Cubozoa</a:t>
            </a:r>
            <a:endParaRPr lang="en-US" sz="2400" dirty="0">
              <a:solidFill>
                <a:srgbClr val="000000"/>
              </a:solidFill>
            </a:endParaRPr>
          </a:p>
          <a:p>
            <a:pPr marL="573088" lvl="1" indent="-230188">
              <a:lnSpc>
                <a:spcPts val="2200"/>
              </a:lnSpc>
              <a:buFont typeface="Arial"/>
              <a:buChar char="•"/>
            </a:pPr>
            <a:r>
              <a:rPr lang="en-US" dirty="0">
                <a:solidFill>
                  <a:srgbClr val="000000"/>
                </a:solidFill>
              </a:rPr>
              <a:t>Box shaped medusa – “box jellies”</a:t>
            </a:r>
          </a:p>
          <a:p>
            <a:pPr marL="573088" lvl="1" indent="-230188">
              <a:lnSpc>
                <a:spcPts val="2200"/>
              </a:lnSpc>
              <a:buFont typeface="Arial"/>
              <a:buChar char="•"/>
            </a:pPr>
            <a:r>
              <a:rPr lang="en-US" dirty="0">
                <a:solidFill>
                  <a:srgbClr val="000000"/>
                </a:solidFill>
              </a:rPr>
              <a:t>Most dangerous of all the cnidarians</a:t>
            </a:r>
          </a:p>
        </p:txBody>
      </p:sp>
      <p:sp>
        <p:nvSpPr>
          <p:cNvPr id="6" name="TextBox 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7" name="Picture 2" descr="Photo A shows a person holding a small vial with a white jelly inside. The jelly is no bigger than a human fingernail. Illustration B shows a thimble-shaped jelly with two thick protrusions visible on either side. Tentacles radiate from the protrusions, and more tentacles radiate from the back. Photo C shows a “Danger, no swimming” sign on a beach, with a picture of a je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255" y="1084099"/>
            <a:ext cx="7894011" cy="3171333"/>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8406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1" y="1118753"/>
            <a:ext cx="3954690" cy="1724746"/>
          </a:xfrm>
        </p:spPr>
        <p:txBody>
          <a:bodyPr wrap="square">
            <a:spAutoFit/>
          </a:bodyPr>
          <a:lstStyle/>
          <a:p>
            <a:pPr marL="342900" indent="-342900">
              <a:lnSpc>
                <a:spcPts val="2200"/>
              </a:lnSpc>
              <a:buFont typeface="Arial"/>
              <a:buChar char="•"/>
            </a:pPr>
            <a:r>
              <a:rPr lang="en-US" sz="2400" dirty="0">
                <a:solidFill>
                  <a:srgbClr val="000000"/>
                </a:solidFill>
              </a:rPr>
              <a:t>Class Hydrozoa</a:t>
            </a:r>
          </a:p>
          <a:p>
            <a:pPr marL="573088" lvl="1" indent="-230188">
              <a:lnSpc>
                <a:spcPts val="2200"/>
              </a:lnSpc>
              <a:buFont typeface="Arial"/>
              <a:buChar char="•"/>
            </a:pPr>
            <a:r>
              <a:rPr lang="en-US" sz="2200" dirty="0">
                <a:solidFill>
                  <a:srgbClr val="000000"/>
                </a:solidFill>
              </a:rPr>
              <a:t>Both polyp and medusa forms</a:t>
            </a:r>
          </a:p>
          <a:p>
            <a:pPr marL="573088" lvl="1" indent="-230188">
              <a:lnSpc>
                <a:spcPts val="2200"/>
              </a:lnSpc>
              <a:buFont typeface="Arial"/>
              <a:buChar char="•"/>
            </a:pPr>
            <a:r>
              <a:rPr lang="en-US" sz="2200" dirty="0">
                <a:solidFill>
                  <a:srgbClr val="000000"/>
                </a:solidFill>
              </a:rPr>
              <a:t>Includes </a:t>
            </a:r>
            <a:r>
              <a:rPr lang="en-US" sz="2200" i="1" dirty="0">
                <a:solidFill>
                  <a:srgbClr val="000000"/>
                </a:solidFill>
              </a:rPr>
              <a:t>Hydra</a:t>
            </a:r>
            <a:r>
              <a:rPr lang="en-US" sz="2200" dirty="0">
                <a:solidFill>
                  <a:srgbClr val="000000"/>
                </a:solidFill>
              </a:rPr>
              <a:t> and Portuguese-man-of-war</a:t>
            </a:r>
          </a:p>
        </p:txBody>
      </p:sp>
      <p:sp>
        <p:nvSpPr>
          <p:cNvPr id="6" name="TextBox 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8" name="Picture 2" descr=" Photo a shows Obelia, which has a body composed of branching polyps. Photo b shows a Portuguese Man O’ War, which has ribbon-like tentacles dangling from a clear, bulbous structure, resembling an inflated plastic bag. Photo c shows Velella bae, which resembles a flying saucer with a blue bottom and a clear, dome-shaped top. Photo d shows a hydra with long tentacles, extending from a tube-shaped body."/>
          <p:cNvPicPr>
            <a:picLocks noChangeAspect="1" noChangeArrowheads="1"/>
          </p:cNvPicPr>
          <p:nvPr/>
        </p:nvPicPr>
        <p:blipFill rotWithShape="1">
          <a:blip r:embed="rId3">
            <a:extLst>
              <a:ext uri="{28A0092B-C50C-407E-A947-70E740481C1C}">
                <a14:useLocalDpi xmlns:a14="http://schemas.microsoft.com/office/drawing/2010/main" val="0"/>
              </a:ext>
            </a:extLst>
          </a:blip>
          <a:srcRect l="65137" b="55604"/>
          <a:stretch/>
        </p:blipFill>
        <p:spPr bwMode="auto">
          <a:xfrm>
            <a:off x="4838848" y="1084098"/>
            <a:ext cx="3782219" cy="5084457"/>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1883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Bilateral animals</a:t>
            </a:r>
          </a:p>
        </p:txBody>
      </p:sp>
      <p:sp>
        <p:nvSpPr>
          <p:cNvPr id="11" name="Text Placeholder 10"/>
          <p:cNvSpPr>
            <a:spLocks noGrp="1"/>
          </p:cNvSpPr>
          <p:nvPr>
            <p:ph type="body" sz="quarter" idx="14"/>
          </p:nvPr>
        </p:nvSpPr>
        <p:spPr>
          <a:xfrm>
            <a:off x="457200" y="1107618"/>
            <a:ext cx="7589301" cy="4582793"/>
          </a:xfrm>
        </p:spPr>
        <p:txBody>
          <a:bodyPr wrap="square">
            <a:spAutoFit/>
          </a:bodyPr>
          <a:lstStyle/>
          <a:p>
            <a:pPr marL="342900" indent="-342900">
              <a:buFont typeface="Arial"/>
              <a:buChar char="•"/>
            </a:pPr>
            <a:r>
              <a:rPr lang="en-US" sz="2400" dirty="0">
                <a:solidFill>
                  <a:srgbClr val="000000"/>
                </a:solidFill>
              </a:rPr>
              <a:t>Have bilateral symmetry</a:t>
            </a:r>
          </a:p>
          <a:p>
            <a:pPr marL="342900" indent="-342900">
              <a:buFont typeface="Arial"/>
              <a:buChar char="•"/>
            </a:pPr>
            <a:r>
              <a:rPr lang="en-US" sz="2400" dirty="0">
                <a:solidFill>
                  <a:srgbClr val="000000"/>
                </a:solidFill>
              </a:rPr>
              <a:t>Triploblastic – ectoderm, mesoderm, endoderm</a:t>
            </a:r>
          </a:p>
          <a:p>
            <a:pPr marL="342900" indent="-342900">
              <a:buFont typeface="Arial"/>
              <a:buChar char="•"/>
            </a:pPr>
            <a:r>
              <a:rPr lang="en-US" sz="2400" dirty="0">
                <a:solidFill>
                  <a:srgbClr val="000000"/>
                </a:solidFill>
              </a:rPr>
              <a:t>3 groups –</a:t>
            </a:r>
          </a:p>
          <a:p>
            <a:pPr marL="573088" lvl="1" indent="-230188">
              <a:buFont typeface="Arial"/>
              <a:buChar char="•"/>
            </a:pPr>
            <a:r>
              <a:rPr lang="en-US" sz="2200" dirty="0">
                <a:solidFill>
                  <a:srgbClr val="000000"/>
                </a:solidFill>
              </a:rPr>
              <a:t>Platyhelminthes – acoelomates</a:t>
            </a:r>
          </a:p>
          <a:p>
            <a:pPr marL="573088" lvl="1" indent="-230188">
              <a:buFont typeface="Arial"/>
              <a:buChar char="•"/>
            </a:pPr>
            <a:r>
              <a:rPr lang="en-US" sz="2200" dirty="0">
                <a:solidFill>
                  <a:srgbClr val="000000"/>
                </a:solidFill>
              </a:rPr>
              <a:t>Protostomes – coelomates</a:t>
            </a:r>
          </a:p>
          <a:p>
            <a:pPr marL="796925" lvl="2" indent="-223838">
              <a:buFont typeface="Arial"/>
              <a:buChar char="•"/>
            </a:pPr>
            <a:r>
              <a:rPr lang="en-US" sz="2000" dirty="0" err="1">
                <a:solidFill>
                  <a:srgbClr val="000000"/>
                </a:solidFill>
              </a:rPr>
              <a:t>Lophotrochozoans</a:t>
            </a:r>
            <a:r>
              <a:rPr lang="en-US" sz="2000" dirty="0">
                <a:solidFill>
                  <a:srgbClr val="000000"/>
                </a:solidFill>
              </a:rPr>
              <a:t> (sometimes Platyhelminthes lumped into this group)</a:t>
            </a:r>
          </a:p>
          <a:p>
            <a:pPr marL="796925" lvl="2" indent="-223838">
              <a:buFont typeface="Arial"/>
              <a:buChar char="•"/>
            </a:pPr>
            <a:r>
              <a:rPr lang="en-US" sz="2000" dirty="0" err="1">
                <a:solidFill>
                  <a:srgbClr val="000000"/>
                </a:solidFill>
              </a:rPr>
              <a:t>Ecdysozoans</a:t>
            </a:r>
            <a:endParaRPr lang="en-US" sz="2000" dirty="0">
              <a:solidFill>
                <a:srgbClr val="000000"/>
              </a:solidFill>
            </a:endParaRPr>
          </a:p>
          <a:p>
            <a:pPr marL="573088" lvl="1" indent="-230188">
              <a:buFont typeface="Arial"/>
              <a:buChar char="•"/>
            </a:pPr>
            <a:r>
              <a:rPr lang="en-US" sz="2200" dirty="0" err="1">
                <a:solidFill>
                  <a:srgbClr val="000000"/>
                </a:solidFill>
              </a:rPr>
              <a:t>Deuterostomes</a:t>
            </a:r>
            <a:r>
              <a:rPr lang="en-US" sz="2200" dirty="0">
                <a:solidFill>
                  <a:srgbClr val="000000"/>
                </a:solidFill>
              </a:rPr>
              <a:t> – coelomates</a:t>
            </a:r>
          </a:p>
          <a:p>
            <a:pPr marL="796925" lvl="2" indent="-223838">
              <a:buFont typeface="Arial"/>
              <a:buChar char="•"/>
            </a:pPr>
            <a:r>
              <a:rPr lang="en-US" sz="2000" dirty="0">
                <a:solidFill>
                  <a:srgbClr val="000000"/>
                </a:solidFill>
              </a:rPr>
              <a:t>Echinoderms</a:t>
            </a:r>
          </a:p>
          <a:p>
            <a:pPr marL="796925" lvl="2" indent="-223838">
              <a:buFont typeface="Arial"/>
              <a:buChar char="•"/>
            </a:pPr>
            <a:r>
              <a:rPr lang="en-US" sz="2000" dirty="0">
                <a:solidFill>
                  <a:srgbClr val="000000"/>
                </a:solidFill>
              </a:rPr>
              <a:t>Chordates</a:t>
            </a:r>
          </a:p>
        </p:txBody>
      </p:sp>
    </p:spTree>
    <p:extLst>
      <p:ext uri="{BB962C8B-B14F-4D97-AF65-F5344CB8AC3E}">
        <p14:creationId xmlns:p14="http://schemas.microsoft.com/office/powerpoint/2010/main" val="49057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Phylum Platyhelminthes</a:t>
            </a:r>
          </a:p>
        </p:txBody>
      </p:sp>
      <p:sp>
        <p:nvSpPr>
          <p:cNvPr id="11" name="Text Placeholder 10"/>
          <p:cNvSpPr>
            <a:spLocks noGrp="1"/>
          </p:cNvSpPr>
          <p:nvPr>
            <p:ph type="body" sz="quarter" idx="14"/>
          </p:nvPr>
        </p:nvSpPr>
        <p:spPr>
          <a:xfrm>
            <a:off x="457200" y="1107618"/>
            <a:ext cx="7589301" cy="4767458"/>
          </a:xfrm>
        </p:spPr>
        <p:txBody>
          <a:bodyPr wrap="square">
            <a:spAutoFit/>
          </a:bodyPr>
          <a:lstStyle/>
          <a:p>
            <a:pPr marL="342900" indent="-342900">
              <a:buFont typeface="Arial"/>
              <a:buChar char="•"/>
            </a:pPr>
            <a:r>
              <a:rPr lang="en-US" sz="2400" dirty="0">
                <a:solidFill>
                  <a:srgbClr val="000000"/>
                </a:solidFill>
              </a:rPr>
              <a:t>The Platyhelminthes are the flatworms</a:t>
            </a:r>
          </a:p>
          <a:p>
            <a:pPr marL="342900" indent="-342900">
              <a:buFont typeface="Arial"/>
              <a:buChar char="•"/>
            </a:pPr>
            <a:r>
              <a:rPr lang="en-US" sz="2400" dirty="0">
                <a:solidFill>
                  <a:srgbClr val="000000"/>
                </a:solidFill>
              </a:rPr>
              <a:t>Have a </a:t>
            </a:r>
            <a:r>
              <a:rPr lang="en-US" sz="2400" dirty="0" err="1">
                <a:solidFill>
                  <a:srgbClr val="000000"/>
                </a:solidFill>
              </a:rPr>
              <a:t>gastrovascular</a:t>
            </a:r>
            <a:r>
              <a:rPr lang="en-US" sz="2400" dirty="0">
                <a:solidFill>
                  <a:srgbClr val="000000"/>
                </a:solidFill>
              </a:rPr>
              <a:t> cavity – do not have complete gut</a:t>
            </a:r>
          </a:p>
          <a:p>
            <a:pPr marL="342900" indent="-342900">
              <a:buFont typeface="Arial"/>
              <a:buChar char="•"/>
            </a:pPr>
            <a:r>
              <a:rPr lang="en-US" sz="2400" dirty="0">
                <a:solidFill>
                  <a:srgbClr val="000000"/>
                </a:solidFill>
              </a:rPr>
              <a:t>Hermaphroditic </a:t>
            </a:r>
          </a:p>
          <a:p>
            <a:pPr marL="342900" indent="-342900">
              <a:buFont typeface="Arial"/>
              <a:buChar char="•"/>
            </a:pPr>
            <a:r>
              <a:rPr lang="en-US" sz="2400" dirty="0">
                <a:solidFill>
                  <a:srgbClr val="000000"/>
                </a:solidFill>
              </a:rPr>
              <a:t>Flame cells – primitive excretory system</a:t>
            </a:r>
          </a:p>
          <a:p>
            <a:pPr marL="342900" indent="-342900">
              <a:buFont typeface="Arial"/>
              <a:buChar char="•"/>
            </a:pPr>
            <a:r>
              <a:rPr lang="en-US" sz="2400" dirty="0">
                <a:solidFill>
                  <a:srgbClr val="000000"/>
                </a:solidFill>
              </a:rPr>
              <a:t>Some are free-living, some are parasitic</a:t>
            </a:r>
          </a:p>
          <a:p>
            <a:pPr marL="342900" indent="-342900">
              <a:buFont typeface="Arial"/>
              <a:buChar char="•"/>
            </a:pPr>
            <a:endParaRPr lang="en-US" sz="2400" dirty="0">
              <a:solidFill>
                <a:srgbClr val="000000"/>
              </a:solidFill>
            </a:endParaRPr>
          </a:p>
          <a:p>
            <a:pPr marL="342900" indent="-342900">
              <a:buFont typeface="Arial"/>
              <a:buChar char="•"/>
            </a:pPr>
            <a:r>
              <a:rPr lang="en-US" sz="2400" dirty="0">
                <a:solidFill>
                  <a:srgbClr val="000000"/>
                </a:solidFill>
              </a:rPr>
              <a:t>Start to see development of cephalization in the animals</a:t>
            </a:r>
          </a:p>
          <a:p>
            <a:pPr marL="573088" lvl="1" indent="-230188">
              <a:buFont typeface="Arial"/>
              <a:buChar char="•"/>
            </a:pPr>
            <a:r>
              <a:rPr lang="en-US" dirty="0">
                <a:solidFill>
                  <a:srgbClr val="000000"/>
                </a:solidFill>
              </a:rPr>
              <a:t>Head region where sensory organs are congregated </a:t>
            </a:r>
          </a:p>
        </p:txBody>
      </p:sp>
    </p:spTree>
    <p:extLst>
      <p:ext uri="{BB962C8B-B14F-4D97-AF65-F5344CB8AC3E}">
        <p14:creationId xmlns:p14="http://schemas.microsoft.com/office/powerpoint/2010/main" val="189775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Phylum Platyhelminthes</a:t>
            </a:r>
          </a:p>
        </p:txBody>
      </p:sp>
      <p:sp>
        <p:nvSpPr>
          <p:cNvPr id="11" name="Text Placeholder 10"/>
          <p:cNvSpPr>
            <a:spLocks noGrp="1"/>
          </p:cNvSpPr>
          <p:nvPr>
            <p:ph type="body" sz="quarter" idx="14"/>
          </p:nvPr>
        </p:nvSpPr>
        <p:spPr>
          <a:xfrm>
            <a:off x="457200" y="1107618"/>
            <a:ext cx="2980353" cy="2412968"/>
          </a:xfrm>
        </p:spPr>
        <p:txBody>
          <a:bodyPr wrap="square">
            <a:spAutoFit/>
          </a:bodyPr>
          <a:lstStyle/>
          <a:p>
            <a:pPr marL="342900" indent="-342900">
              <a:buFont typeface="Arial"/>
              <a:buChar char="•"/>
            </a:pPr>
            <a:r>
              <a:rPr lang="en-US" sz="2200" dirty="0">
                <a:solidFill>
                  <a:srgbClr val="000000"/>
                </a:solidFill>
              </a:rPr>
              <a:t>Class </a:t>
            </a:r>
            <a:r>
              <a:rPr lang="en-US" sz="2200" dirty="0" err="1">
                <a:solidFill>
                  <a:srgbClr val="000000"/>
                </a:solidFill>
              </a:rPr>
              <a:t>Turbellaria</a:t>
            </a:r>
            <a:r>
              <a:rPr lang="en-US" sz="2200" dirty="0">
                <a:solidFill>
                  <a:srgbClr val="000000"/>
                </a:solidFill>
              </a:rPr>
              <a:t> – </a:t>
            </a:r>
            <a:r>
              <a:rPr lang="en-US" sz="2200" dirty="0" err="1">
                <a:solidFill>
                  <a:srgbClr val="000000"/>
                </a:solidFill>
              </a:rPr>
              <a:t>planaria</a:t>
            </a:r>
            <a:endParaRPr lang="en-US" sz="2200" dirty="0">
              <a:solidFill>
                <a:srgbClr val="000000"/>
              </a:solidFill>
            </a:endParaRPr>
          </a:p>
          <a:p>
            <a:pPr marL="342900" indent="-342900">
              <a:buFont typeface="Arial"/>
              <a:buChar char="•"/>
            </a:pPr>
            <a:r>
              <a:rPr lang="en-US" sz="2200" dirty="0">
                <a:solidFill>
                  <a:srgbClr val="000000"/>
                </a:solidFill>
              </a:rPr>
              <a:t>Class </a:t>
            </a:r>
            <a:r>
              <a:rPr lang="en-US" sz="2200" dirty="0" err="1">
                <a:solidFill>
                  <a:srgbClr val="000000"/>
                </a:solidFill>
              </a:rPr>
              <a:t>Trematoda</a:t>
            </a:r>
            <a:r>
              <a:rPr lang="en-US" sz="2200" dirty="0">
                <a:solidFill>
                  <a:srgbClr val="000000"/>
                </a:solidFill>
              </a:rPr>
              <a:t> – flukes</a:t>
            </a:r>
          </a:p>
          <a:p>
            <a:pPr marL="342900" indent="-342900">
              <a:buFont typeface="Arial"/>
              <a:buChar char="•"/>
            </a:pPr>
            <a:r>
              <a:rPr lang="en-US" sz="2200" dirty="0">
                <a:solidFill>
                  <a:srgbClr val="000000"/>
                </a:solidFill>
              </a:rPr>
              <a:t>Class </a:t>
            </a:r>
            <a:r>
              <a:rPr lang="en-US" sz="2200" dirty="0" err="1">
                <a:solidFill>
                  <a:srgbClr val="000000"/>
                </a:solidFill>
              </a:rPr>
              <a:t>Cestoda</a:t>
            </a:r>
            <a:r>
              <a:rPr lang="en-US" sz="2200" dirty="0">
                <a:solidFill>
                  <a:srgbClr val="000000"/>
                </a:solidFill>
              </a:rPr>
              <a:t> – tapeworms</a:t>
            </a:r>
          </a:p>
        </p:txBody>
      </p:sp>
      <p:pic>
        <p:nvPicPr>
          <p:cNvPr id="4" name="Picture 3" descr="Traditional flatworm classes. Phylum Platyhelminthes was previously divided into four classes. (a) Class Turbellaria includes the free-living polycladid Bedford’s flatworm (Pseudobiceros bedfordi), which is about 8 to 10 cm in length. (b) The parasitic class Monogenea includes Dactylogyrus spp, commonly called gill flukes, which are about 0.2 mm in length and have two anchors, indicated by arrows used to attach the parasite on to the gills of host fish. (c) The class Trematoda includes Fascioloides magna (right) and Fasciola hepatica (two specimens on left, also known as the common liver fluke). (d) Class Cestoda includes tapeworms such as this Taenia saginata, infects both cattle and humans, and can reach 4 to 10 meters in length; the specimen shown here is about four meters long. (credit a: modification of work by Jan Derk; credit d: modification of work by CDC)"/>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05129" y="1197415"/>
            <a:ext cx="5365922" cy="4755831"/>
          </a:xfrm>
          <a:prstGeom prst="rect">
            <a:avLst/>
          </a:prstGeom>
          <a:ln>
            <a:noFill/>
          </a:ln>
          <a:effectLst/>
        </p:spPr>
      </p:pic>
      <p:sp>
        <p:nvSpPr>
          <p:cNvPr id="6" name="TextBox 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144470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Protostomes</a:t>
            </a:r>
          </a:p>
        </p:txBody>
      </p:sp>
      <p:sp>
        <p:nvSpPr>
          <p:cNvPr id="11" name="Text Placeholder 10" descr="During embryological development, a blastopore will start to develop in the blastula&#10;"/>
          <p:cNvSpPr>
            <a:spLocks noGrp="1"/>
          </p:cNvSpPr>
          <p:nvPr>
            <p:ph type="body" sz="quarter" idx="14"/>
          </p:nvPr>
        </p:nvSpPr>
        <p:spPr>
          <a:xfrm>
            <a:off x="457200" y="5437430"/>
            <a:ext cx="8413851" cy="769441"/>
          </a:xfrm>
        </p:spPr>
        <p:txBody>
          <a:bodyPr wrap="square">
            <a:spAutoFit/>
          </a:bodyPr>
          <a:lstStyle/>
          <a:p>
            <a:pPr marL="342900" indent="-342900">
              <a:buFont typeface="Arial"/>
              <a:buChar char="•"/>
            </a:pPr>
            <a:r>
              <a:rPr lang="en-US" sz="2200" dirty="0">
                <a:solidFill>
                  <a:srgbClr val="000000"/>
                </a:solidFill>
              </a:rPr>
              <a:t>During embryological development, a blastopore will start to develop in the blastula</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34032" y="956695"/>
            <a:ext cx="4758753" cy="4346620"/>
          </a:xfrm>
          <a:prstGeom prst="rect">
            <a:avLst/>
          </a:prstGeom>
          <a:ln>
            <a:noFill/>
          </a:ln>
          <a:effectLst/>
        </p:spPr>
      </p:pic>
      <p:sp>
        <p:nvSpPr>
          <p:cNvPr id="8" name="TextBox 7"/>
          <p:cNvSpPr txBox="1"/>
          <p:nvPr/>
        </p:nvSpPr>
        <p:spPr>
          <a:xfrm>
            <a:off x="5207269" y="6458191"/>
            <a:ext cx="3836507" cy="246221"/>
          </a:xfrm>
          <a:prstGeom prst="rect">
            <a:avLst/>
          </a:prstGeom>
          <a:noFill/>
        </p:spPr>
        <p:txBody>
          <a:bodyPr wrap="none" rtlCol="0">
            <a:spAutoFit/>
          </a:bodyPr>
          <a:lstStyle/>
          <a:p>
            <a:pPr algn="r"/>
            <a:r>
              <a:rPr lang="en-US" sz="1000" dirty="0"/>
              <a:t>Caption: </a:t>
            </a:r>
            <a:r>
              <a:rPr lang="en-US" sz="1000" dirty="0">
                <a:hlinkClick r:id="rId3"/>
              </a:rPr>
              <a:t>protovsdeuterostomes</a:t>
            </a:r>
            <a:r>
              <a:rPr lang="en-US" sz="1000" dirty="0"/>
              <a:t> (c) </a:t>
            </a:r>
            <a:r>
              <a:rPr lang="en-US" sz="1000" dirty="0" err="1"/>
              <a:t>YassinMrabet</a:t>
            </a:r>
            <a:r>
              <a:rPr lang="en-US" sz="1000" dirty="0"/>
              <a:t>, </a:t>
            </a:r>
            <a:r>
              <a:rPr lang="en-US" sz="1000" u="sng" dirty="0">
                <a:hlinkClick r:id="rId4"/>
              </a:rPr>
              <a:t>Public domain</a:t>
            </a:r>
            <a:endParaRPr lang="en-US" sz="1000" dirty="0"/>
          </a:p>
        </p:txBody>
      </p:sp>
    </p:spTree>
    <p:extLst>
      <p:ext uri="{BB962C8B-B14F-4D97-AF65-F5344CB8AC3E}">
        <p14:creationId xmlns:p14="http://schemas.microsoft.com/office/powerpoint/2010/main" val="260175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65"/>
            <a:ext cx="8062912" cy="659535"/>
          </a:xfrm>
        </p:spPr>
        <p:txBody>
          <a:bodyPr>
            <a:noAutofit/>
          </a:bodyPr>
          <a:lstStyle/>
          <a:p>
            <a:r>
              <a:rPr lang="en-US" dirty="0"/>
              <a:t>Protostomes</a:t>
            </a:r>
            <a:br>
              <a:rPr lang="en-US" dirty="0"/>
            </a:br>
            <a:r>
              <a:rPr lang="en-US" dirty="0" err="1"/>
              <a:t>Superphylum</a:t>
            </a:r>
            <a:r>
              <a:rPr lang="en-US" dirty="0"/>
              <a:t> </a:t>
            </a:r>
            <a:r>
              <a:rPr lang="en-US" dirty="0" err="1"/>
              <a:t>Lophotrochozoa</a:t>
            </a:r>
            <a:endParaRPr lang="en-US" dirty="0"/>
          </a:p>
        </p:txBody>
      </p:sp>
      <p:sp>
        <p:nvSpPr>
          <p:cNvPr id="11" name="Text Placeholder 10" descr="A lot of the lophotrochozoans have a lophophore&#10;"/>
          <p:cNvSpPr>
            <a:spLocks noGrp="1"/>
          </p:cNvSpPr>
          <p:nvPr>
            <p:ph type="body" sz="quarter" idx="14"/>
          </p:nvPr>
        </p:nvSpPr>
        <p:spPr>
          <a:xfrm>
            <a:off x="457201" y="1340999"/>
            <a:ext cx="4107958" cy="4056495"/>
          </a:xfrm>
        </p:spPr>
        <p:txBody>
          <a:bodyPr wrap="square">
            <a:spAutoFit/>
          </a:bodyPr>
          <a:lstStyle/>
          <a:p>
            <a:pPr marL="342900" indent="-342900">
              <a:buFont typeface="Arial"/>
              <a:buChar char="•"/>
            </a:pPr>
            <a:r>
              <a:rPr lang="en-US" sz="2200" dirty="0">
                <a:solidFill>
                  <a:srgbClr val="000000"/>
                </a:solidFill>
              </a:rPr>
              <a:t>A lot of the </a:t>
            </a:r>
            <a:r>
              <a:rPr lang="en-US" sz="2200" dirty="0" err="1">
                <a:solidFill>
                  <a:srgbClr val="000000"/>
                </a:solidFill>
              </a:rPr>
              <a:t>lophotrochozoans</a:t>
            </a:r>
            <a:r>
              <a:rPr lang="en-US" sz="2200" dirty="0">
                <a:solidFill>
                  <a:srgbClr val="000000"/>
                </a:solidFill>
              </a:rPr>
              <a:t> have a </a:t>
            </a:r>
            <a:r>
              <a:rPr lang="en-US" sz="2200" dirty="0" err="1">
                <a:solidFill>
                  <a:srgbClr val="000000"/>
                </a:solidFill>
              </a:rPr>
              <a:t>lophophore</a:t>
            </a:r>
            <a:endParaRPr lang="en-US" sz="2200" dirty="0">
              <a:solidFill>
                <a:srgbClr val="000000"/>
              </a:solidFill>
            </a:endParaRPr>
          </a:p>
          <a:p>
            <a:pPr marL="573088" lvl="1" indent="-230188">
              <a:buFont typeface="Arial"/>
              <a:buChar char="•"/>
            </a:pPr>
            <a:r>
              <a:rPr lang="en-US" dirty="0">
                <a:solidFill>
                  <a:srgbClr val="000000"/>
                </a:solidFill>
              </a:rPr>
              <a:t>Used to filter feed and used in gas exchange</a:t>
            </a:r>
          </a:p>
          <a:p>
            <a:pPr marL="342900" indent="-342900">
              <a:buFont typeface="Arial"/>
              <a:buChar char="•"/>
            </a:pPr>
            <a:endParaRPr lang="en-US" sz="2200" dirty="0">
              <a:solidFill>
                <a:srgbClr val="000000"/>
              </a:solidFill>
            </a:endParaRPr>
          </a:p>
          <a:p>
            <a:pPr marL="342900" indent="-342900">
              <a:buFont typeface="Arial"/>
              <a:buChar char="•"/>
            </a:pPr>
            <a:endParaRPr lang="en-US" sz="2200" dirty="0">
              <a:solidFill>
                <a:srgbClr val="000000"/>
              </a:solidFill>
            </a:endParaRPr>
          </a:p>
          <a:p>
            <a:pPr marL="342900" indent="-342900">
              <a:buFont typeface="Arial"/>
              <a:buChar char="•"/>
            </a:pPr>
            <a:endParaRPr lang="en-US" sz="2200" dirty="0">
              <a:solidFill>
                <a:srgbClr val="000000"/>
              </a:solidFill>
            </a:endParaRPr>
          </a:p>
          <a:p>
            <a:pPr marL="342900" indent="-342900">
              <a:buFont typeface="Arial"/>
              <a:buChar char="•"/>
            </a:pPr>
            <a:r>
              <a:rPr lang="en-US" sz="2200" dirty="0">
                <a:solidFill>
                  <a:srgbClr val="000000"/>
                </a:solidFill>
              </a:rPr>
              <a:t>A lot have a larval form called a </a:t>
            </a:r>
            <a:r>
              <a:rPr lang="en-US" sz="2200" dirty="0" err="1">
                <a:solidFill>
                  <a:srgbClr val="000000"/>
                </a:solidFill>
              </a:rPr>
              <a:t>trochophore</a:t>
            </a:r>
            <a:r>
              <a:rPr lang="en-US" sz="2200" dirty="0">
                <a:solidFill>
                  <a:srgbClr val="000000"/>
                </a:solidFill>
              </a:rPr>
              <a:t> larvae</a:t>
            </a:r>
          </a:p>
        </p:txBody>
      </p:sp>
      <p:grpSp>
        <p:nvGrpSpPr>
          <p:cNvPr id="3" name="Group 2"/>
          <p:cNvGrpSpPr/>
          <p:nvPr/>
        </p:nvGrpSpPr>
        <p:grpSpPr>
          <a:xfrm>
            <a:off x="5718519" y="1093856"/>
            <a:ext cx="2405210" cy="5543066"/>
            <a:chOff x="6427516" y="1021300"/>
            <a:chExt cx="2092596" cy="4822613"/>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7517" y="1021300"/>
              <a:ext cx="2092595" cy="2620851"/>
            </a:xfrm>
            <a:prstGeom prst="rect">
              <a:avLst/>
            </a:prstGeom>
            <a:ln>
              <a:noFill/>
            </a:ln>
            <a:effectLst/>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2466" t="16326" r="12466" b="19100"/>
            <a:stretch/>
          </p:blipFill>
          <p:spPr>
            <a:xfrm>
              <a:off x="6427516" y="3642151"/>
              <a:ext cx="2092596" cy="2201762"/>
            </a:xfrm>
            <a:prstGeom prst="rect">
              <a:avLst/>
            </a:prstGeom>
            <a:ln>
              <a:noFill/>
            </a:ln>
            <a:effectLst/>
          </p:spPr>
        </p:pic>
      </p:grpSp>
      <p:sp>
        <p:nvSpPr>
          <p:cNvPr id="9" name="TextBox 8"/>
          <p:cNvSpPr txBox="1"/>
          <p:nvPr/>
        </p:nvSpPr>
        <p:spPr>
          <a:xfrm>
            <a:off x="1447104" y="6263862"/>
            <a:ext cx="4142113" cy="246221"/>
          </a:xfrm>
          <a:prstGeom prst="rect">
            <a:avLst/>
          </a:prstGeom>
          <a:noFill/>
        </p:spPr>
        <p:txBody>
          <a:bodyPr wrap="square" rtlCol="0">
            <a:spAutoFit/>
          </a:bodyPr>
          <a:lstStyle/>
          <a:p>
            <a:pPr algn="r"/>
            <a:r>
              <a:rPr lang="en-US" sz="1000" dirty="0"/>
              <a:t>Caption: </a:t>
            </a:r>
            <a:r>
              <a:rPr lang="en-US" sz="1000" b="1" dirty="0">
                <a:hlinkClick r:id="rId4"/>
              </a:rPr>
              <a:t>Flustrellidra </a:t>
            </a:r>
            <a:r>
              <a:rPr lang="en-US" sz="1000" b="1" dirty="0" err="1">
                <a:hlinkClick r:id="rId4"/>
              </a:rPr>
              <a:t>hispida</a:t>
            </a:r>
            <a:r>
              <a:rPr lang="en-US" sz="1000" b="1" dirty="0">
                <a:hlinkClick r:id="rId4"/>
              </a:rPr>
              <a:t> 2090a</a:t>
            </a:r>
            <a:r>
              <a:rPr lang="en-US" sz="1000" dirty="0">
                <a:hlinkClick r:id="rId4"/>
              </a:rPr>
              <a:t> </a:t>
            </a:r>
            <a:r>
              <a:rPr lang="en-US" sz="1000" dirty="0"/>
              <a:t>(c) </a:t>
            </a:r>
            <a:r>
              <a:rPr lang="en-US" sz="1000" dirty="0" err="1"/>
              <a:t>Arruz</a:t>
            </a:r>
            <a:r>
              <a:rPr lang="en-US" sz="1000" dirty="0"/>
              <a:t>, </a:t>
            </a:r>
            <a:r>
              <a:rPr lang="en-US" sz="1000" u="sng" dirty="0">
                <a:hlinkClick r:id="rId5"/>
              </a:rPr>
              <a:t>Public domain</a:t>
            </a:r>
            <a:endParaRPr lang="en-US" sz="1000" dirty="0"/>
          </a:p>
        </p:txBody>
      </p:sp>
      <p:sp>
        <p:nvSpPr>
          <p:cNvPr id="10" name="TextBox 9"/>
          <p:cNvSpPr txBox="1"/>
          <p:nvPr/>
        </p:nvSpPr>
        <p:spPr>
          <a:xfrm>
            <a:off x="868673" y="6479306"/>
            <a:ext cx="4720544" cy="246221"/>
          </a:xfrm>
          <a:prstGeom prst="rect">
            <a:avLst/>
          </a:prstGeom>
          <a:noFill/>
        </p:spPr>
        <p:txBody>
          <a:bodyPr wrap="square" rtlCol="0">
            <a:spAutoFit/>
          </a:bodyPr>
          <a:lstStyle/>
          <a:p>
            <a:pPr algn="r"/>
            <a:r>
              <a:rPr lang="en-US" sz="1000" dirty="0"/>
              <a:t>Caption: </a:t>
            </a:r>
            <a:r>
              <a:rPr lang="en-US" sz="1000" b="1" dirty="0">
                <a:hlinkClick r:id="rId6"/>
              </a:rPr>
              <a:t>Spinuculid </a:t>
            </a:r>
            <a:r>
              <a:rPr lang="en-US" sz="1000" b="1" dirty="0" err="1">
                <a:hlinkClick r:id="rId6"/>
              </a:rPr>
              <a:t>Trochophore</a:t>
            </a:r>
            <a:r>
              <a:rPr lang="en-US" sz="1000" b="1" dirty="0">
                <a:hlinkClick r:id="rId6"/>
              </a:rPr>
              <a:t> Larvae</a:t>
            </a:r>
            <a:r>
              <a:rPr lang="en-US" sz="1000" dirty="0">
                <a:hlinkClick r:id="rId6"/>
              </a:rPr>
              <a:t> </a:t>
            </a:r>
            <a:r>
              <a:rPr lang="en-US" sz="1000" dirty="0"/>
              <a:t>(c) M Ready, </a:t>
            </a:r>
            <a:r>
              <a:rPr lang="en-US" sz="1000" u="sng" dirty="0">
                <a:hlinkClick r:id="rId5"/>
              </a:rPr>
              <a:t>Public domain</a:t>
            </a:r>
            <a:endParaRPr lang="en-US" sz="1000" dirty="0"/>
          </a:p>
        </p:txBody>
      </p:sp>
    </p:spTree>
    <p:extLst>
      <p:ext uri="{BB962C8B-B14F-4D97-AF65-F5344CB8AC3E}">
        <p14:creationId xmlns:p14="http://schemas.microsoft.com/office/powerpoint/2010/main" val="6156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Invertebrates</a:t>
            </a:r>
          </a:p>
        </p:txBody>
      </p:sp>
      <p:sp>
        <p:nvSpPr>
          <p:cNvPr id="11" name="Text Placeholder 10"/>
          <p:cNvSpPr>
            <a:spLocks noGrp="1"/>
          </p:cNvSpPr>
          <p:nvPr>
            <p:ph type="body" sz="quarter" idx="14"/>
          </p:nvPr>
        </p:nvSpPr>
        <p:spPr>
          <a:xfrm>
            <a:off x="457200" y="1107618"/>
            <a:ext cx="8344687" cy="1501950"/>
          </a:xfrm>
        </p:spPr>
        <p:txBody>
          <a:bodyPr wrap="square">
            <a:spAutoFit/>
          </a:bodyPr>
          <a:lstStyle/>
          <a:p>
            <a:pPr marL="457200" indent="-457200">
              <a:buFont typeface="Arial"/>
              <a:buChar char="•"/>
            </a:pPr>
            <a:r>
              <a:rPr lang="en-US" sz="2400" dirty="0">
                <a:solidFill>
                  <a:srgbClr val="000000"/>
                </a:solidFill>
              </a:rPr>
              <a:t>All of the animals without vertebrate</a:t>
            </a:r>
          </a:p>
          <a:p>
            <a:pPr marL="457200" indent="-457200">
              <a:buFont typeface="Arial"/>
              <a:buChar char="•"/>
            </a:pPr>
            <a:r>
              <a:rPr lang="en-US" sz="2400" dirty="0">
                <a:solidFill>
                  <a:srgbClr val="000000"/>
                </a:solidFill>
              </a:rPr>
              <a:t>About 97% of all the animals on Earth</a:t>
            </a:r>
          </a:p>
          <a:p>
            <a:pPr marL="457200" indent="-457200">
              <a:buFont typeface="Arial"/>
              <a:buChar char="•"/>
            </a:pPr>
            <a:r>
              <a:rPr lang="en-US" sz="2400" dirty="0">
                <a:solidFill>
                  <a:srgbClr val="000000"/>
                </a:solidFill>
              </a:rPr>
              <a:t>Many are aquatic</a:t>
            </a:r>
          </a:p>
        </p:txBody>
      </p:sp>
    </p:spTree>
    <p:extLst>
      <p:ext uri="{BB962C8B-B14F-4D97-AF65-F5344CB8AC3E}">
        <p14:creationId xmlns:p14="http://schemas.microsoft.com/office/powerpoint/2010/main" val="169122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65"/>
            <a:ext cx="8062912" cy="659535"/>
          </a:xfrm>
        </p:spPr>
        <p:txBody>
          <a:bodyPr>
            <a:noAutofit/>
          </a:bodyPr>
          <a:lstStyle/>
          <a:p>
            <a:r>
              <a:rPr lang="en-US" dirty="0"/>
              <a:t>Protostomes</a:t>
            </a:r>
            <a:br>
              <a:rPr lang="en-US" dirty="0"/>
            </a:br>
            <a:r>
              <a:rPr lang="en-US" dirty="0" err="1"/>
              <a:t>Superphylum</a:t>
            </a:r>
            <a:r>
              <a:rPr lang="en-US" dirty="0"/>
              <a:t> </a:t>
            </a:r>
            <a:r>
              <a:rPr lang="en-US" dirty="0" err="1"/>
              <a:t>Lophotrochozoa</a:t>
            </a:r>
            <a:endParaRPr lang="en-US" dirty="0"/>
          </a:p>
        </p:txBody>
      </p:sp>
      <p:sp>
        <p:nvSpPr>
          <p:cNvPr id="11" name="Text Placeholder 10" descr="Phylum Rotifera&#10;"/>
          <p:cNvSpPr>
            <a:spLocks noGrp="1"/>
          </p:cNvSpPr>
          <p:nvPr>
            <p:ph type="body" sz="quarter" idx="14"/>
          </p:nvPr>
        </p:nvSpPr>
        <p:spPr>
          <a:xfrm>
            <a:off x="457201" y="5158945"/>
            <a:ext cx="7775410" cy="944874"/>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Rotifera</a:t>
            </a:r>
            <a:endParaRPr lang="en-US" sz="2400" dirty="0">
              <a:solidFill>
                <a:srgbClr val="000000"/>
              </a:solidFill>
            </a:endParaRPr>
          </a:p>
          <a:p>
            <a:pPr marL="573088" lvl="1" indent="-230188">
              <a:buFont typeface="Arial"/>
              <a:buChar char="•"/>
            </a:pPr>
            <a:r>
              <a:rPr lang="en-US" sz="2200" dirty="0">
                <a:solidFill>
                  <a:srgbClr val="000000"/>
                </a:solidFill>
              </a:rPr>
              <a:t>Microscopic animals – part of the zooplankton</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58460" y="1213056"/>
            <a:ext cx="4427080" cy="3768887"/>
          </a:xfrm>
          <a:prstGeom prst="rect">
            <a:avLst/>
          </a:prstGeom>
          <a:ln>
            <a:noFill/>
          </a:ln>
          <a:effectLst/>
        </p:spPr>
      </p:pic>
      <p:sp>
        <p:nvSpPr>
          <p:cNvPr id="14" name="TextBox 13"/>
          <p:cNvSpPr txBox="1"/>
          <p:nvPr/>
        </p:nvSpPr>
        <p:spPr>
          <a:xfrm>
            <a:off x="2064896" y="6479306"/>
            <a:ext cx="6955287" cy="246221"/>
          </a:xfrm>
          <a:prstGeom prst="rect">
            <a:avLst/>
          </a:prstGeom>
          <a:noFill/>
        </p:spPr>
        <p:txBody>
          <a:bodyPr wrap="none" rtlCol="0">
            <a:spAutoFit/>
          </a:bodyPr>
          <a:lstStyle/>
          <a:p>
            <a:pPr algn="r"/>
            <a:r>
              <a:rPr lang="en-US" sz="1000" dirty="0"/>
              <a:t>Caption: </a:t>
            </a:r>
            <a:r>
              <a:rPr lang="en-US" sz="1000" b="1" dirty="0">
                <a:hlinkClick r:id="rId3"/>
              </a:rPr>
              <a:t>Pair of Rotifers, likely </a:t>
            </a:r>
            <a:r>
              <a:rPr lang="en-US" sz="1000" b="1" dirty="0" err="1">
                <a:hlinkClick r:id="rId3"/>
              </a:rPr>
              <a:t>Euchlanis</a:t>
            </a:r>
            <a:r>
              <a:rPr lang="en-US" sz="1000" b="1" dirty="0">
                <a:hlinkClick r:id="rId3"/>
              </a:rPr>
              <a:t>, from Northeast US Pond sample </a:t>
            </a:r>
            <a:r>
              <a:rPr lang="en-US" sz="1000" dirty="0"/>
              <a:t>(c) Matthew A Robinson, </a:t>
            </a:r>
            <a:r>
              <a:rPr lang="en-US" sz="1000" u="sng" dirty="0">
                <a:hlinkClick r:id="rId4"/>
              </a:rPr>
              <a:t>Public domain</a:t>
            </a:r>
            <a:endParaRPr lang="en-US" sz="1000" dirty="0"/>
          </a:p>
        </p:txBody>
      </p:sp>
    </p:spTree>
    <p:extLst>
      <p:ext uri="{BB962C8B-B14F-4D97-AF65-F5344CB8AC3E}">
        <p14:creationId xmlns:p14="http://schemas.microsoft.com/office/powerpoint/2010/main" val="121798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65"/>
            <a:ext cx="8062912" cy="659535"/>
          </a:xfrm>
        </p:spPr>
        <p:txBody>
          <a:bodyPr>
            <a:noAutofit/>
          </a:bodyPr>
          <a:lstStyle/>
          <a:p>
            <a:r>
              <a:rPr lang="en-US" dirty="0"/>
              <a:t>Protostomes</a:t>
            </a:r>
            <a:br>
              <a:rPr lang="en-US" dirty="0"/>
            </a:br>
            <a:r>
              <a:rPr lang="en-US" dirty="0" err="1"/>
              <a:t>Superphylum</a:t>
            </a:r>
            <a:r>
              <a:rPr lang="en-US" dirty="0"/>
              <a:t> </a:t>
            </a:r>
            <a:r>
              <a:rPr lang="en-US" dirty="0" err="1"/>
              <a:t>Lophotrochozoan</a:t>
            </a:r>
            <a:endParaRPr lang="en-US" dirty="0"/>
          </a:p>
        </p:txBody>
      </p:sp>
      <p:sp>
        <p:nvSpPr>
          <p:cNvPr id="11" name="Text Placeholder 10" descr="Phylum Nemertea – ribbon worms&#10;"/>
          <p:cNvSpPr>
            <a:spLocks noGrp="1"/>
          </p:cNvSpPr>
          <p:nvPr>
            <p:ph type="body" sz="quarter" idx="14"/>
          </p:nvPr>
        </p:nvSpPr>
        <p:spPr>
          <a:xfrm>
            <a:off x="457201" y="5158945"/>
            <a:ext cx="7775410" cy="1215717"/>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Nemertea</a:t>
            </a:r>
            <a:r>
              <a:rPr lang="en-US" sz="2400" dirty="0">
                <a:solidFill>
                  <a:srgbClr val="000000"/>
                </a:solidFill>
              </a:rPr>
              <a:t> – ribbon worms</a:t>
            </a:r>
          </a:p>
          <a:p>
            <a:pPr marL="573088" lvl="1" indent="-230188">
              <a:buFont typeface="Arial"/>
              <a:buChar char="•"/>
            </a:pPr>
            <a:r>
              <a:rPr lang="en-US" dirty="0">
                <a:solidFill>
                  <a:srgbClr val="000000"/>
                </a:solidFill>
              </a:rPr>
              <a:t>Watch this video: </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=55wChToy5fM </a:t>
            </a:r>
          </a:p>
        </p:txBody>
      </p:sp>
      <p:sp>
        <p:nvSpPr>
          <p:cNvPr id="9" name="TextBox 8"/>
          <p:cNvSpPr txBox="1"/>
          <p:nvPr/>
        </p:nvSpPr>
        <p:spPr>
          <a:xfrm>
            <a:off x="5157690" y="6479306"/>
            <a:ext cx="3862493" cy="246221"/>
          </a:xfrm>
          <a:prstGeom prst="rect">
            <a:avLst/>
          </a:prstGeom>
          <a:noFill/>
          <a:effectLst/>
        </p:spPr>
        <p:txBody>
          <a:bodyPr wrap="none" rtlCol="0">
            <a:spAutoFit/>
          </a:bodyPr>
          <a:lstStyle/>
          <a:p>
            <a:pPr algn="r"/>
            <a:r>
              <a:rPr lang="en-US" sz="1000" dirty="0"/>
              <a:t>Caption: </a:t>
            </a:r>
            <a:r>
              <a:rPr lang="en-US" sz="1000" b="1" dirty="0">
                <a:hlinkClick r:id="rId2"/>
              </a:rPr>
              <a:t>Nemertea Reunion </a:t>
            </a:r>
            <a:r>
              <a:rPr lang="en-US" sz="1000" dirty="0"/>
              <a:t>(c) Philippe </a:t>
            </a:r>
            <a:r>
              <a:rPr lang="en-US" sz="1000" dirty="0" err="1"/>
              <a:t>Bourjon</a:t>
            </a:r>
            <a:r>
              <a:rPr lang="en-US" sz="1000" dirty="0"/>
              <a:t>, </a:t>
            </a:r>
            <a:r>
              <a:rPr lang="en-US" sz="1000" u="sng" dirty="0">
                <a:hlinkClick r:id="rId3"/>
              </a:rPr>
              <a:t>Public domain</a:t>
            </a:r>
            <a:endParaRPr lang="en-US" sz="1000"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69191" y="1218963"/>
            <a:ext cx="5005618" cy="3768887"/>
          </a:xfrm>
          <a:prstGeom prst="rect">
            <a:avLst/>
          </a:prstGeom>
          <a:ln>
            <a:noFill/>
          </a:ln>
          <a:effectLst/>
        </p:spPr>
      </p:pic>
    </p:spTree>
    <p:extLst>
      <p:ext uri="{BB962C8B-B14F-4D97-AF65-F5344CB8AC3E}">
        <p14:creationId xmlns:p14="http://schemas.microsoft.com/office/powerpoint/2010/main" val="140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65"/>
            <a:ext cx="8062912" cy="659535"/>
          </a:xfrm>
        </p:spPr>
        <p:txBody>
          <a:bodyPr>
            <a:noAutofit/>
          </a:bodyPr>
          <a:lstStyle/>
          <a:p>
            <a:r>
              <a:rPr lang="en-US" dirty="0"/>
              <a:t>Protostomes</a:t>
            </a:r>
            <a:br>
              <a:rPr lang="en-US" dirty="0"/>
            </a:br>
            <a:r>
              <a:rPr lang="en-US" dirty="0" err="1"/>
              <a:t>Superphylum</a:t>
            </a:r>
            <a:r>
              <a:rPr lang="en-US" dirty="0"/>
              <a:t> </a:t>
            </a:r>
            <a:r>
              <a:rPr lang="en-US" dirty="0" err="1"/>
              <a:t>Lophotrochozoa</a:t>
            </a:r>
            <a:endParaRPr lang="en-US" dirty="0"/>
          </a:p>
        </p:txBody>
      </p:sp>
      <p:sp>
        <p:nvSpPr>
          <p:cNvPr id="11" name="Text Placeholder 10"/>
          <p:cNvSpPr>
            <a:spLocks noGrp="1"/>
          </p:cNvSpPr>
          <p:nvPr>
            <p:ph type="body" sz="quarter" idx="14"/>
          </p:nvPr>
        </p:nvSpPr>
        <p:spPr>
          <a:xfrm>
            <a:off x="457201" y="1283101"/>
            <a:ext cx="7775410" cy="3000821"/>
          </a:xfrm>
        </p:spPr>
        <p:txBody>
          <a:bodyPr wrap="square">
            <a:spAutoFit/>
          </a:bodyPr>
          <a:lstStyle/>
          <a:p>
            <a:pPr marL="342900" indent="-342900">
              <a:buFont typeface="Arial"/>
              <a:buChar char="•"/>
            </a:pPr>
            <a:r>
              <a:rPr lang="en-US" sz="2400" dirty="0">
                <a:solidFill>
                  <a:srgbClr val="000000"/>
                </a:solidFill>
              </a:rPr>
              <a:t>Phylum Mollusca</a:t>
            </a:r>
          </a:p>
          <a:p>
            <a:pPr marL="573088" lvl="1" indent="-230188">
              <a:buFont typeface="Arial"/>
              <a:buChar char="•"/>
            </a:pPr>
            <a:r>
              <a:rPr lang="en-US" dirty="0">
                <a:solidFill>
                  <a:srgbClr val="000000"/>
                </a:solidFill>
              </a:rPr>
              <a:t>Predominantly marine</a:t>
            </a:r>
          </a:p>
          <a:p>
            <a:pPr marL="573088" lvl="1" indent="-230188">
              <a:buFont typeface="Arial"/>
              <a:buChar char="•"/>
            </a:pPr>
            <a:r>
              <a:rPr lang="en-US" dirty="0">
                <a:solidFill>
                  <a:srgbClr val="000000"/>
                </a:solidFill>
              </a:rPr>
              <a:t>Body plan: mantle (secretes shell), muscular foot, visceral mass (where the organs are)</a:t>
            </a:r>
          </a:p>
          <a:p>
            <a:pPr marL="573088" lvl="1" indent="-230188">
              <a:buFont typeface="Arial"/>
              <a:buChar char="•"/>
            </a:pPr>
            <a:r>
              <a:rPr lang="en-US" dirty="0">
                <a:solidFill>
                  <a:srgbClr val="000000"/>
                </a:solidFill>
              </a:rPr>
              <a:t>Complete digestive system</a:t>
            </a:r>
          </a:p>
          <a:p>
            <a:pPr marL="573088" lvl="1" indent="-230188">
              <a:buFont typeface="Arial"/>
              <a:buChar char="•"/>
            </a:pPr>
            <a:r>
              <a:rPr lang="en-US" dirty="0">
                <a:solidFill>
                  <a:srgbClr val="000000"/>
                </a:solidFill>
              </a:rPr>
              <a:t>Have gills for respiration</a:t>
            </a:r>
          </a:p>
          <a:p>
            <a:pPr marL="573088" lvl="1" indent="-230188">
              <a:buFont typeface="Arial"/>
              <a:buChar char="•"/>
            </a:pPr>
            <a:r>
              <a:rPr lang="en-US" dirty="0">
                <a:solidFill>
                  <a:srgbClr val="000000"/>
                </a:solidFill>
              </a:rPr>
              <a:t>Open circulatory system (except for the cephalopods that have a closed circulatory system)</a:t>
            </a:r>
          </a:p>
        </p:txBody>
      </p:sp>
    </p:spTree>
    <p:extLst>
      <p:ext uri="{BB962C8B-B14F-4D97-AF65-F5344CB8AC3E}">
        <p14:creationId xmlns:p14="http://schemas.microsoft.com/office/powerpoint/2010/main" val="318760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49"/>
            <a:ext cx="8062912" cy="659535"/>
          </a:xfrm>
        </p:spPr>
        <p:txBody>
          <a:bodyPr>
            <a:noAutofit/>
          </a:bodyPr>
          <a:lstStyle/>
          <a:p>
            <a:r>
              <a:rPr lang="en-US" dirty="0"/>
              <a:t>Phylum Mollusca</a:t>
            </a:r>
          </a:p>
        </p:txBody>
      </p:sp>
      <p:sp>
        <p:nvSpPr>
          <p:cNvPr id="11" name="Text Placeholder 10"/>
          <p:cNvSpPr>
            <a:spLocks noGrp="1"/>
          </p:cNvSpPr>
          <p:nvPr>
            <p:ph type="body" sz="quarter" idx="14"/>
          </p:nvPr>
        </p:nvSpPr>
        <p:spPr>
          <a:xfrm>
            <a:off x="457201" y="1283101"/>
            <a:ext cx="7775410" cy="2022092"/>
          </a:xfrm>
        </p:spPr>
        <p:txBody>
          <a:bodyPr wrap="square">
            <a:spAutoFit/>
          </a:bodyPr>
          <a:lstStyle/>
          <a:p>
            <a:pPr marL="342900" indent="-342900">
              <a:buFont typeface="Arial"/>
              <a:buChar char="•"/>
            </a:pPr>
            <a:r>
              <a:rPr lang="en-US" sz="2400" dirty="0">
                <a:solidFill>
                  <a:srgbClr val="000000"/>
                </a:solidFill>
              </a:rPr>
              <a:t>Class </a:t>
            </a:r>
            <a:r>
              <a:rPr lang="en-US" sz="2400" dirty="0" err="1">
                <a:solidFill>
                  <a:srgbClr val="000000"/>
                </a:solidFill>
              </a:rPr>
              <a:t>Polyplacophora</a:t>
            </a:r>
            <a:endParaRPr lang="en-US" sz="2400" dirty="0">
              <a:solidFill>
                <a:srgbClr val="000000"/>
              </a:solidFill>
            </a:endParaRPr>
          </a:p>
          <a:p>
            <a:pPr marL="342900" indent="-342900">
              <a:buFont typeface="Arial"/>
              <a:buChar char="•"/>
            </a:pPr>
            <a:r>
              <a:rPr lang="en-US" sz="2400" dirty="0">
                <a:solidFill>
                  <a:srgbClr val="000000"/>
                </a:solidFill>
              </a:rPr>
              <a:t>Class </a:t>
            </a:r>
            <a:r>
              <a:rPr lang="en-US" sz="2400" dirty="0" err="1">
                <a:solidFill>
                  <a:srgbClr val="000000"/>
                </a:solidFill>
              </a:rPr>
              <a:t>Gastropoda</a:t>
            </a:r>
            <a:endParaRPr lang="en-US" sz="2400" dirty="0">
              <a:solidFill>
                <a:srgbClr val="000000"/>
              </a:solidFill>
            </a:endParaRPr>
          </a:p>
          <a:p>
            <a:pPr marL="342900" indent="-342900">
              <a:buFont typeface="Arial"/>
              <a:buChar char="•"/>
            </a:pPr>
            <a:r>
              <a:rPr lang="en-US" sz="2400" dirty="0">
                <a:solidFill>
                  <a:srgbClr val="000000"/>
                </a:solidFill>
              </a:rPr>
              <a:t>Class </a:t>
            </a:r>
            <a:r>
              <a:rPr lang="en-US" sz="2400" dirty="0" err="1">
                <a:solidFill>
                  <a:srgbClr val="000000"/>
                </a:solidFill>
              </a:rPr>
              <a:t>Bivalvia</a:t>
            </a:r>
            <a:endParaRPr lang="en-US" sz="2400" dirty="0">
              <a:solidFill>
                <a:srgbClr val="000000"/>
              </a:solidFill>
            </a:endParaRPr>
          </a:p>
          <a:p>
            <a:pPr marL="342900" indent="-342900">
              <a:buFont typeface="Arial"/>
              <a:buChar char="•"/>
            </a:pPr>
            <a:r>
              <a:rPr lang="en-US" sz="2400" dirty="0">
                <a:solidFill>
                  <a:srgbClr val="000000"/>
                </a:solidFill>
              </a:rPr>
              <a:t>Class </a:t>
            </a:r>
            <a:r>
              <a:rPr lang="en-US" sz="2400" dirty="0" err="1">
                <a:solidFill>
                  <a:srgbClr val="000000"/>
                </a:solidFill>
              </a:rPr>
              <a:t>Cephalopoda</a:t>
            </a:r>
            <a:endParaRPr lang="en-US" sz="2400" dirty="0">
              <a:solidFill>
                <a:srgbClr val="000000"/>
              </a:solidFill>
            </a:endParaRPr>
          </a:p>
        </p:txBody>
      </p:sp>
    </p:spTree>
    <p:extLst>
      <p:ext uri="{BB962C8B-B14F-4D97-AF65-F5344CB8AC3E}">
        <p14:creationId xmlns:p14="http://schemas.microsoft.com/office/powerpoint/2010/main" val="350070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49"/>
            <a:ext cx="8062912" cy="659535"/>
          </a:xfrm>
        </p:spPr>
        <p:txBody>
          <a:bodyPr>
            <a:noAutofit/>
          </a:bodyPr>
          <a:lstStyle/>
          <a:p>
            <a:r>
              <a:rPr lang="en-US" dirty="0"/>
              <a:t>Phylum Mollusca</a:t>
            </a:r>
          </a:p>
        </p:txBody>
      </p:sp>
      <p:sp>
        <p:nvSpPr>
          <p:cNvPr id="11" name="Text Placeholder 10"/>
          <p:cNvSpPr>
            <a:spLocks noGrp="1"/>
          </p:cNvSpPr>
          <p:nvPr>
            <p:ph type="body" sz="quarter" idx="14"/>
          </p:nvPr>
        </p:nvSpPr>
        <p:spPr>
          <a:xfrm>
            <a:off x="457200" y="4822013"/>
            <a:ext cx="7775410" cy="1351139"/>
          </a:xfrm>
        </p:spPr>
        <p:txBody>
          <a:bodyPr wrap="square">
            <a:spAutoFit/>
          </a:bodyPr>
          <a:lstStyle/>
          <a:p>
            <a:pPr marL="342900" indent="-342900">
              <a:buFont typeface="Arial"/>
              <a:buChar char="•"/>
            </a:pPr>
            <a:r>
              <a:rPr lang="en-US" sz="2400" dirty="0">
                <a:solidFill>
                  <a:srgbClr val="000000"/>
                </a:solidFill>
              </a:rPr>
              <a:t>Class </a:t>
            </a:r>
            <a:r>
              <a:rPr lang="en-US" sz="2400" dirty="0" err="1">
                <a:solidFill>
                  <a:srgbClr val="000000"/>
                </a:solidFill>
              </a:rPr>
              <a:t>Polyplacophora</a:t>
            </a:r>
            <a:endParaRPr lang="en-US" sz="2400" dirty="0">
              <a:solidFill>
                <a:srgbClr val="000000"/>
              </a:solidFill>
            </a:endParaRPr>
          </a:p>
          <a:p>
            <a:pPr marL="573088" lvl="1" indent="-230188">
              <a:buFont typeface="Arial"/>
              <a:buChar char="•"/>
            </a:pPr>
            <a:r>
              <a:rPr lang="en-US" sz="2200" dirty="0">
                <a:solidFill>
                  <a:srgbClr val="000000"/>
                </a:solidFill>
              </a:rPr>
              <a:t>Many plates</a:t>
            </a:r>
          </a:p>
          <a:p>
            <a:pPr marL="573088" lvl="1" indent="-230188">
              <a:buFont typeface="Arial"/>
              <a:buChar char="•"/>
            </a:pPr>
            <a:r>
              <a:rPr lang="en-US" sz="2200" dirty="0">
                <a:solidFill>
                  <a:srgbClr val="000000"/>
                </a:solidFill>
              </a:rPr>
              <a:t>Have a radula to scrap algae off rocks</a:t>
            </a:r>
          </a:p>
        </p:txBody>
      </p:sp>
      <p:sp>
        <p:nvSpPr>
          <p:cNvPr id="4" name="TextBox 3"/>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5" name="Picture 2" descr="The photo shows a chiton, which has an oval body with plate-like armor divided into segmen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8423" y="1202799"/>
            <a:ext cx="5087155" cy="3370240"/>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931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49"/>
            <a:ext cx="8062912" cy="659535"/>
          </a:xfrm>
        </p:spPr>
        <p:txBody>
          <a:bodyPr>
            <a:noAutofit/>
          </a:bodyPr>
          <a:lstStyle/>
          <a:p>
            <a:r>
              <a:rPr lang="en-US" dirty="0"/>
              <a:t>Phylum Mollusca</a:t>
            </a:r>
          </a:p>
        </p:txBody>
      </p:sp>
      <p:sp>
        <p:nvSpPr>
          <p:cNvPr id="11" name="Text Placeholder 10"/>
          <p:cNvSpPr>
            <a:spLocks noGrp="1"/>
          </p:cNvSpPr>
          <p:nvPr>
            <p:ph type="body" sz="quarter" idx="14"/>
          </p:nvPr>
        </p:nvSpPr>
        <p:spPr>
          <a:xfrm>
            <a:off x="457200" y="4822013"/>
            <a:ext cx="8273312" cy="944874"/>
          </a:xfrm>
        </p:spPr>
        <p:txBody>
          <a:bodyPr wrap="square">
            <a:spAutoFit/>
          </a:bodyPr>
          <a:lstStyle/>
          <a:p>
            <a:pPr marL="342900" indent="-342900">
              <a:buFont typeface="Arial"/>
              <a:buChar char="•"/>
            </a:pPr>
            <a:r>
              <a:rPr lang="en-US" sz="2400" dirty="0">
                <a:solidFill>
                  <a:srgbClr val="000000"/>
                </a:solidFill>
              </a:rPr>
              <a:t>Class </a:t>
            </a:r>
            <a:r>
              <a:rPr lang="en-US" sz="2400" dirty="0" err="1">
                <a:solidFill>
                  <a:srgbClr val="000000"/>
                </a:solidFill>
              </a:rPr>
              <a:t>Gastropoda</a:t>
            </a:r>
            <a:endParaRPr lang="en-US" sz="2400" dirty="0">
              <a:solidFill>
                <a:srgbClr val="000000"/>
              </a:solidFill>
            </a:endParaRPr>
          </a:p>
          <a:p>
            <a:pPr marL="573088" lvl="1" indent="-230188">
              <a:buFont typeface="Arial"/>
              <a:buChar char="•"/>
            </a:pPr>
            <a:r>
              <a:rPr lang="en-US" sz="2200" dirty="0">
                <a:solidFill>
                  <a:srgbClr val="000000"/>
                </a:solidFill>
              </a:rPr>
              <a:t>Snails, slugs (slugs don’t have a shell), conchs, </a:t>
            </a:r>
            <a:r>
              <a:rPr lang="en-US" sz="2200" dirty="0" err="1">
                <a:solidFill>
                  <a:srgbClr val="000000"/>
                </a:solidFill>
              </a:rPr>
              <a:t>nudibranchs</a:t>
            </a:r>
            <a:endParaRPr lang="en-US" sz="2200" dirty="0">
              <a:solidFill>
                <a:srgbClr val="000000"/>
              </a:solidFill>
            </a:endParaRPr>
          </a:p>
        </p:txBody>
      </p:sp>
      <p:sp>
        <p:nvSpPr>
          <p:cNvPr id="4" name="TextBox 3"/>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7" name="Picture 2" descr="The photo on the left shows a land snail with a coiled shell and long tentacles. The photo on the right shows a slug, which looks like a snail without a she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4769" y="1202799"/>
            <a:ext cx="8094463" cy="3370240"/>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8597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274"/>
            <a:ext cx="8062912" cy="659535"/>
          </a:xfrm>
        </p:spPr>
        <p:txBody>
          <a:bodyPr>
            <a:noAutofit/>
          </a:bodyPr>
          <a:lstStyle/>
          <a:p>
            <a:r>
              <a:rPr lang="en-US" dirty="0"/>
              <a:t>Phylum Mollusca</a:t>
            </a:r>
          </a:p>
        </p:txBody>
      </p:sp>
      <p:sp>
        <p:nvSpPr>
          <p:cNvPr id="11" name="Text Placeholder 10"/>
          <p:cNvSpPr>
            <a:spLocks noGrp="1"/>
          </p:cNvSpPr>
          <p:nvPr>
            <p:ph type="body" sz="quarter" idx="14"/>
          </p:nvPr>
        </p:nvSpPr>
        <p:spPr>
          <a:xfrm>
            <a:off x="457200" y="4133826"/>
            <a:ext cx="8476974" cy="2274469"/>
          </a:xfrm>
        </p:spPr>
        <p:txBody>
          <a:bodyPr wrap="square">
            <a:spAutoFit/>
          </a:bodyPr>
          <a:lstStyle/>
          <a:p>
            <a:pPr marL="342900" indent="-342900">
              <a:buFont typeface="Arial"/>
              <a:buChar char="•"/>
            </a:pPr>
            <a:r>
              <a:rPr lang="en-US" sz="2400" dirty="0">
                <a:solidFill>
                  <a:srgbClr val="000000"/>
                </a:solidFill>
              </a:rPr>
              <a:t>Class </a:t>
            </a:r>
            <a:r>
              <a:rPr lang="en-US" sz="2400" dirty="0" err="1">
                <a:solidFill>
                  <a:srgbClr val="000000"/>
                </a:solidFill>
              </a:rPr>
              <a:t>Cephalopoda</a:t>
            </a:r>
            <a:r>
              <a:rPr lang="en-US" sz="2400" dirty="0">
                <a:solidFill>
                  <a:srgbClr val="000000"/>
                </a:solidFill>
              </a:rPr>
              <a:t> – “head-foot”</a:t>
            </a:r>
          </a:p>
          <a:p>
            <a:pPr marL="573088" lvl="1" indent="-230188">
              <a:buFont typeface="Arial"/>
              <a:buChar char="•"/>
            </a:pPr>
            <a:r>
              <a:rPr lang="en-US" dirty="0">
                <a:solidFill>
                  <a:srgbClr val="000000"/>
                </a:solidFill>
              </a:rPr>
              <a:t>Octopus, squid, nautilus</a:t>
            </a:r>
          </a:p>
          <a:p>
            <a:pPr marL="573088" lvl="1" indent="-230188">
              <a:buFont typeface="Arial"/>
              <a:buChar char="•"/>
            </a:pPr>
            <a:r>
              <a:rPr lang="en-US" dirty="0">
                <a:solidFill>
                  <a:srgbClr val="000000"/>
                </a:solidFill>
              </a:rPr>
              <a:t>Most unique group of </a:t>
            </a:r>
            <a:r>
              <a:rPr lang="en-US" dirty="0" err="1">
                <a:solidFill>
                  <a:srgbClr val="000000"/>
                </a:solidFill>
              </a:rPr>
              <a:t>molluscs</a:t>
            </a:r>
            <a:endParaRPr lang="en-US" dirty="0">
              <a:solidFill>
                <a:srgbClr val="000000"/>
              </a:solidFill>
            </a:endParaRPr>
          </a:p>
          <a:p>
            <a:pPr marL="796925" lvl="2" indent="-223838">
              <a:buFont typeface="Arial"/>
              <a:buChar char="•"/>
            </a:pPr>
            <a:r>
              <a:rPr lang="en-US" dirty="0">
                <a:solidFill>
                  <a:srgbClr val="000000"/>
                </a:solidFill>
              </a:rPr>
              <a:t>Closed circulatory system</a:t>
            </a:r>
          </a:p>
          <a:p>
            <a:pPr marL="796925" lvl="2" indent="-223838">
              <a:buFont typeface="Arial"/>
              <a:buChar char="•"/>
            </a:pPr>
            <a:r>
              <a:rPr lang="en-US" dirty="0">
                <a:solidFill>
                  <a:srgbClr val="000000"/>
                </a:solidFill>
              </a:rPr>
              <a:t>“intelligent” group of invertebrates</a:t>
            </a:r>
          </a:p>
          <a:p>
            <a:pPr marL="796925" lvl="2" indent="-223838">
              <a:buFont typeface="Arial"/>
              <a:buChar char="•"/>
            </a:pPr>
            <a:r>
              <a:rPr lang="en-US" dirty="0">
                <a:solidFill>
                  <a:srgbClr val="000000"/>
                </a:solidFill>
              </a:rPr>
              <a:t>Watch this video: </a:t>
            </a: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=S0Bal56bF2E </a:t>
            </a:r>
          </a:p>
        </p:txBody>
      </p:sp>
      <p:sp>
        <p:nvSpPr>
          <p:cNvPr id="4" name="TextBox 3"/>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grpSp>
        <p:nvGrpSpPr>
          <p:cNvPr id="5" name="Group 4" descr="Cephalopods. The (a) nautilus, (b) giant cuttlefish, (c) reef squid, and (d) blue-ring octopus are all members of the class Cephalopoda. (credit a: modification of work by J. Baecker; credit b: modification of work by Adrian Mohedano; credit c: modification of work by Silke Baron; credit d: modification of work by Angell Williams)"/>
          <p:cNvGrpSpPr/>
          <p:nvPr/>
        </p:nvGrpSpPr>
        <p:grpSpPr>
          <a:xfrm>
            <a:off x="628650" y="967020"/>
            <a:ext cx="8081881" cy="3110571"/>
            <a:chOff x="628650" y="901884"/>
            <a:chExt cx="8081881" cy="3110571"/>
          </a:xfrm>
        </p:grpSpPr>
        <p:pic>
          <p:nvPicPr>
            <p:cNvPr id="7" name="Picture 2" descr="Part a shows a nautilus with a coiled, brown-and-white striped shell. Tentacles stick out from the front end. Part b shows a cuttlefish wish a squat body and short tentacles that blends into its surroundings. Part c shows a reef squid with an eye located behind its long beak. Long, thick tentacles project back from the body. Part d shows an octopus with bright blue rings all over its bod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51925" b="56048"/>
            <a:stretch/>
          </p:blipFill>
          <p:spPr bwMode="auto">
            <a:xfrm>
              <a:off x="628650" y="901884"/>
              <a:ext cx="3956229" cy="3110571"/>
            </a:xfrm>
            <a:prstGeom prst="rect">
              <a:avLst/>
            </a:prstGeom>
            <a:ln>
              <a:noFill/>
            </a:ln>
            <a:effectLst/>
            <a:extLst>
              <a:ext uri="{909E8E84-426E-40dd-AFC4-6F175D3DCCD1}">
                <a14:hiddenFill xmlns="" xmlns:a14="http://schemas.microsoft.com/office/drawing/2010/main">
                  <a:solidFill>
                    <a:srgbClr val="FFFFFF"/>
                  </a:solidFill>
                </a14:hiddenFill>
              </a:ext>
            </a:extLst>
          </p:spPr>
        </p:pic>
        <p:pic>
          <p:nvPicPr>
            <p:cNvPr id="8" name="Picture 4" descr="Part a shows a nautilus with a coiled, brown-and-white striped shell. Tentacles stick out from the front end. Part b shows a cuttlefish wish a squat body and short tentacles that blends into its surroundings. Part c shows a reef squid with an eye located behind its long beak. Long, thick tentacles project back from the body. Part d shows an octopus with bright blue rings all over its body."/>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1380" t="51569" b="5806"/>
            <a:stretch/>
          </p:blipFill>
          <p:spPr bwMode="auto">
            <a:xfrm>
              <a:off x="4584879" y="901884"/>
              <a:ext cx="4125652" cy="3110571"/>
            </a:xfrm>
            <a:prstGeom prst="rect">
              <a:avLst/>
            </a:prstGeom>
            <a:ln>
              <a:noFill/>
            </a:ln>
            <a:effectLst/>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428756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Protostomes</a:t>
            </a:r>
            <a:br>
              <a:rPr lang="en-US" dirty="0"/>
            </a:br>
            <a:r>
              <a:rPr lang="en-US" dirty="0" err="1"/>
              <a:t>Superphylum</a:t>
            </a:r>
            <a:r>
              <a:rPr lang="en-US" dirty="0"/>
              <a:t> </a:t>
            </a:r>
            <a:r>
              <a:rPr lang="en-US" dirty="0" err="1"/>
              <a:t>Lophotrochozoa</a:t>
            </a:r>
            <a:endParaRPr lang="en-US" dirty="0"/>
          </a:p>
        </p:txBody>
      </p:sp>
      <p:sp>
        <p:nvSpPr>
          <p:cNvPr id="11" name="Text Placeholder 10" descr="Segmented worms – repeated body segments&#10;"/>
          <p:cNvSpPr>
            <a:spLocks noGrp="1"/>
          </p:cNvSpPr>
          <p:nvPr>
            <p:ph type="body" sz="quarter" idx="14"/>
          </p:nvPr>
        </p:nvSpPr>
        <p:spPr>
          <a:xfrm>
            <a:off x="457200" y="4348587"/>
            <a:ext cx="8213315" cy="2163669"/>
          </a:xfrm>
        </p:spPr>
        <p:txBody>
          <a:bodyPr wrap="square">
            <a:spAutoFit/>
          </a:bodyPr>
          <a:lstStyle/>
          <a:p>
            <a:pPr marL="342900" indent="-342900">
              <a:buFont typeface="Arial"/>
              <a:buChar char="•"/>
            </a:pPr>
            <a:r>
              <a:rPr lang="en-US" sz="2400" dirty="0">
                <a:solidFill>
                  <a:srgbClr val="000000"/>
                </a:solidFill>
              </a:rPr>
              <a:t>Phylum Annelida</a:t>
            </a:r>
          </a:p>
          <a:p>
            <a:pPr marL="573088" lvl="1" indent="-230188">
              <a:buFont typeface="Arial"/>
              <a:buChar char="•"/>
            </a:pPr>
            <a:r>
              <a:rPr lang="en-US" sz="2200" dirty="0">
                <a:solidFill>
                  <a:srgbClr val="000000"/>
                </a:solidFill>
              </a:rPr>
              <a:t>Segmented worms – repeated body segments</a:t>
            </a:r>
          </a:p>
          <a:p>
            <a:pPr marL="573088" lvl="1" indent="-230188">
              <a:buFont typeface="Arial"/>
              <a:buChar char="•"/>
            </a:pPr>
            <a:r>
              <a:rPr lang="en-US" sz="2200" dirty="0">
                <a:solidFill>
                  <a:srgbClr val="000000"/>
                </a:solidFill>
              </a:rPr>
              <a:t>Most advanced worms</a:t>
            </a:r>
          </a:p>
          <a:p>
            <a:pPr marL="573088" lvl="1" indent="-230188">
              <a:buFont typeface="Arial"/>
              <a:buChar char="•"/>
            </a:pPr>
            <a:r>
              <a:rPr lang="en-US" sz="2200" dirty="0">
                <a:solidFill>
                  <a:srgbClr val="000000"/>
                </a:solidFill>
              </a:rPr>
              <a:t>Complete digestive system</a:t>
            </a:r>
          </a:p>
          <a:p>
            <a:pPr marL="573088" lvl="1" indent="-230188">
              <a:buFont typeface="Arial"/>
              <a:buChar char="•"/>
            </a:pPr>
            <a:r>
              <a:rPr lang="en-US" sz="2200" dirty="0">
                <a:solidFill>
                  <a:srgbClr val="000000"/>
                </a:solidFill>
              </a:rPr>
              <a:t>Closed circulatory system</a:t>
            </a:r>
          </a:p>
        </p:txBody>
      </p:sp>
      <p:pic>
        <p:nvPicPr>
          <p:cNvPr id="6" name="Picture 5"/>
          <p:cNvPicPr>
            <a:picLocks noChangeAspect="1"/>
          </p:cNvPicPr>
          <p:nvPr/>
        </p:nvPicPr>
        <p:blipFill rotWithShape="1">
          <a:blip r:embed="rId2"/>
          <a:srcRect t="19572" b="15185"/>
          <a:stretch/>
        </p:blipFill>
        <p:spPr>
          <a:xfrm>
            <a:off x="1009382" y="1152850"/>
            <a:ext cx="7125237" cy="3087177"/>
          </a:xfrm>
          <a:prstGeom prst="rect">
            <a:avLst/>
          </a:prstGeom>
          <a:ln>
            <a:noFill/>
          </a:ln>
          <a:effectLst/>
        </p:spPr>
      </p:pic>
    </p:spTree>
    <p:extLst>
      <p:ext uri="{BB962C8B-B14F-4D97-AF65-F5344CB8AC3E}">
        <p14:creationId xmlns:p14="http://schemas.microsoft.com/office/powerpoint/2010/main" val="1522307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70"/>
            <a:ext cx="8062912" cy="659535"/>
          </a:xfrm>
        </p:spPr>
        <p:txBody>
          <a:bodyPr>
            <a:noAutofit/>
          </a:bodyPr>
          <a:lstStyle/>
          <a:p>
            <a:r>
              <a:rPr lang="en-US" dirty="0"/>
              <a:t>Phylum Annelida</a:t>
            </a:r>
          </a:p>
        </p:txBody>
      </p:sp>
      <p:sp>
        <p:nvSpPr>
          <p:cNvPr id="11" name="Text Placeholder 10"/>
          <p:cNvSpPr>
            <a:spLocks noGrp="1"/>
          </p:cNvSpPr>
          <p:nvPr>
            <p:ph type="body" sz="quarter" idx="14"/>
          </p:nvPr>
        </p:nvSpPr>
        <p:spPr>
          <a:xfrm>
            <a:off x="564446" y="3990515"/>
            <a:ext cx="8195558" cy="1501950"/>
          </a:xfrm>
        </p:spPr>
        <p:txBody>
          <a:bodyPr wrap="square">
            <a:spAutoFit/>
          </a:bodyPr>
          <a:lstStyle/>
          <a:p>
            <a:pPr marL="342900" indent="-342900">
              <a:buFont typeface="Arial"/>
              <a:buChar char="•"/>
            </a:pPr>
            <a:r>
              <a:rPr lang="en-US" sz="2400" dirty="0">
                <a:solidFill>
                  <a:srgbClr val="000000"/>
                </a:solidFill>
              </a:rPr>
              <a:t>Class </a:t>
            </a:r>
            <a:r>
              <a:rPr lang="en-US" sz="2400" dirty="0" err="1">
                <a:solidFill>
                  <a:srgbClr val="000000"/>
                </a:solidFill>
              </a:rPr>
              <a:t>Oligiochaeta</a:t>
            </a:r>
            <a:r>
              <a:rPr lang="en-US" sz="2400" dirty="0">
                <a:solidFill>
                  <a:srgbClr val="000000"/>
                </a:solidFill>
              </a:rPr>
              <a:t> – earthworm</a:t>
            </a:r>
          </a:p>
          <a:p>
            <a:pPr marL="342900" indent="-342900">
              <a:buFont typeface="Arial"/>
              <a:buChar char="•"/>
            </a:pPr>
            <a:r>
              <a:rPr lang="en-US" sz="2400" dirty="0">
                <a:solidFill>
                  <a:srgbClr val="000000"/>
                </a:solidFill>
              </a:rPr>
              <a:t>Class </a:t>
            </a:r>
            <a:r>
              <a:rPr lang="en-US" sz="2400" dirty="0" err="1">
                <a:solidFill>
                  <a:srgbClr val="000000"/>
                </a:solidFill>
              </a:rPr>
              <a:t>Hirudinea</a:t>
            </a:r>
            <a:r>
              <a:rPr lang="en-US" sz="2400" dirty="0">
                <a:solidFill>
                  <a:srgbClr val="000000"/>
                </a:solidFill>
              </a:rPr>
              <a:t> – leeches</a:t>
            </a:r>
          </a:p>
          <a:p>
            <a:pPr marL="342900" indent="-342900">
              <a:buFont typeface="Arial"/>
              <a:buChar char="•"/>
            </a:pPr>
            <a:r>
              <a:rPr lang="en-US" sz="2400" dirty="0">
                <a:solidFill>
                  <a:srgbClr val="000000"/>
                </a:solidFill>
              </a:rPr>
              <a:t>Class </a:t>
            </a:r>
            <a:r>
              <a:rPr lang="en-US" sz="2400" dirty="0" err="1">
                <a:solidFill>
                  <a:srgbClr val="000000"/>
                </a:solidFill>
              </a:rPr>
              <a:t>Polychaeta</a:t>
            </a:r>
            <a:r>
              <a:rPr lang="en-US" sz="2400" dirty="0">
                <a:solidFill>
                  <a:srgbClr val="000000"/>
                </a:solidFill>
              </a:rPr>
              <a:t> – marine worms</a:t>
            </a:r>
          </a:p>
        </p:txBody>
      </p:sp>
      <p:pic>
        <p:nvPicPr>
          <p:cNvPr id="7" name="Picture 2" descr="Part a shows an earthworm, and part b shows a large leech trying to latch onto a person’s hand. Part c shows a worm on that is anchored to the ocean floor. Featherlike appendages extend from the tube-like bod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7951" y="1257238"/>
            <a:ext cx="8508099" cy="2219504"/>
          </a:xfrm>
          <a:prstGeom prst="rect">
            <a:avLst/>
          </a:prstGeom>
          <a:ln>
            <a:noFill/>
          </a:ln>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3362187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0" y="1298175"/>
            <a:ext cx="8213315" cy="1683538"/>
          </a:xfrm>
        </p:spPr>
        <p:txBody>
          <a:bodyPr wrap="square">
            <a:spAutoFit/>
          </a:bodyPr>
          <a:lstStyle/>
          <a:p>
            <a:pPr marL="342900" indent="-342900">
              <a:buFont typeface="Arial"/>
              <a:buChar char="•"/>
            </a:pPr>
            <a:r>
              <a:rPr lang="en-US" sz="2400" dirty="0" err="1">
                <a:solidFill>
                  <a:srgbClr val="000000"/>
                </a:solidFill>
              </a:rPr>
              <a:t>Superphylum</a:t>
            </a:r>
            <a:r>
              <a:rPr lang="en-US" sz="2400" dirty="0">
                <a:solidFill>
                  <a:srgbClr val="000000"/>
                </a:solidFill>
              </a:rPr>
              <a:t> </a:t>
            </a:r>
            <a:r>
              <a:rPr lang="en-US" sz="2400" dirty="0" err="1">
                <a:solidFill>
                  <a:srgbClr val="000000"/>
                </a:solidFill>
              </a:rPr>
              <a:t>Ecdysozoa</a:t>
            </a:r>
            <a:endParaRPr lang="en-US" sz="2400" dirty="0">
              <a:solidFill>
                <a:srgbClr val="000000"/>
              </a:solidFill>
            </a:endParaRPr>
          </a:p>
          <a:p>
            <a:pPr marL="573088" lvl="1" indent="-230188">
              <a:buFont typeface="Arial"/>
              <a:buChar char="•"/>
            </a:pPr>
            <a:r>
              <a:rPr lang="en-US" sz="2200" dirty="0">
                <a:solidFill>
                  <a:srgbClr val="000000"/>
                </a:solidFill>
              </a:rPr>
              <a:t>Huge group of animals</a:t>
            </a:r>
          </a:p>
          <a:p>
            <a:pPr marL="796925" lvl="2" indent="-223838">
              <a:buFont typeface="Arial"/>
              <a:buChar char="•"/>
            </a:pPr>
            <a:r>
              <a:rPr lang="en-US" sz="2000" dirty="0">
                <a:solidFill>
                  <a:srgbClr val="000000"/>
                </a:solidFill>
              </a:rPr>
              <a:t>Includes the Arthropods and Nematodes</a:t>
            </a:r>
          </a:p>
          <a:p>
            <a:pPr marL="796925" lvl="2" indent="-223838">
              <a:buFont typeface="Arial"/>
              <a:buChar char="•"/>
            </a:pPr>
            <a:r>
              <a:rPr lang="en-US" sz="2000" dirty="0">
                <a:solidFill>
                  <a:srgbClr val="000000"/>
                </a:solidFill>
              </a:rPr>
              <a:t>External covering called cuticle that molts – </a:t>
            </a:r>
            <a:r>
              <a:rPr lang="en-US" sz="2000" dirty="0" err="1">
                <a:solidFill>
                  <a:srgbClr val="000000"/>
                </a:solidFill>
              </a:rPr>
              <a:t>ecdysis</a:t>
            </a:r>
            <a:endParaRPr lang="en-US" sz="2000" dirty="0">
              <a:solidFill>
                <a:srgbClr val="000000"/>
              </a:solidFill>
            </a:endParaRPr>
          </a:p>
        </p:txBody>
      </p:sp>
    </p:spTree>
    <p:extLst>
      <p:ext uri="{BB962C8B-B14F-4D97-AF65-F5344CB8AC3E}">
        <p14:creationId xmlns:p14="http://schemas.microsoft.com/office/powerpoint/2010/main" val="290853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Terminology</a:t>
            </a:r>
          </a:p>
        </p:txBody>
      </p:sp>
      <p:sp>
        <p:nvSpPr>
          <p:cNvPr id="11" name="Text Placeholder 10"/>
          <p:cNvSpPr>
            <a:spLocks noGrp="1"/>
          </p:cNvSpPr>
          <p:nvPr>
            <p:ph type="body" sz="quarter" idx="14"/>
          </p:nvPr>
        </p:nvSpPr>
        <p:spPr>
          <a:xfrm>
            <a:off x="457200" y="910536"/>
            <a:ext cx="8344687" cy="5638467"/>
          </a:xfrm>
        </p:spPr>
        <p:txBody>
          <a:bodyPr wrap="square">
            <a:spAutoFit/>
          </a:bodyPr>
          <a:lstStyle/>
          <a:p>
            <a:pPr marL="342900" indent="-342900">
              <a:buFont typeface="Arial"/>
              <a:buChar char="•"/>
            </a:pPr>
            <a:r>
              <a:rPr lang="en-US" sz="2400" dirty="0" err="1">
                <a:solidFill>
                  <a:srgbClr val="000000"/>
                </a:solidFill>
              </a:rPr>
              <a:t>Parazoa</a:t>
            </a:r>
            <a:r>
              <a:rPr lang="en-US" sz="2400" dirty="0">
                <a:solidFill>
                  <a:srgbClr val="000000"/>
                </a:solidFill>
              </a:rPr>
              <a:t> – no true embryonic tissues</a:t>
            </a:r>
          </a:p>
          <a:p>
            <a:pPr marL="455613" lvl="1" indent="-225425">
              <a:buFont typeface="Arial"/>
              <a:buChar char="•"/>
            </a:pPr>
            <a:r>
              <a:rPr lang="en-US" sz="2200" dirty="0">
                <a:solidFill>
                  <a:srgbClr val="000000"/>
                </a:solidFill>
              </a:rPr>
              <a:t>Sponges</a:t>
            </a:r>
          </a:p>
          <a:p>
            <a:pPr marL="455613" lvl="1" indent="-225425">
              <a:buFont typeface="Arial"/>
              <a:buChar char="•"/>
            </a:pPr>
            <a:r>
              <a:rPr lang="en-US" sz="2200" dirty="0">
                <a:solidFill>
                  <a:srgbClr val="000000"/>
                </a:solidFill>
              </a:rPr>
              <a:t>Symmetry – asymmetrical (no symmetry)</a:t>
            </a:r>
          </a:p>
          <a:p>
            <a:pPr marL="342900" indent="-342900">
              <a:buFont typeface="Arial"/>
              <a:buChar char="•"/>
            </a:pPr>
            <a:r>
              <a:rPr lang="en-US" sz="2400" dirty="0" err="1">
                <a:solidFill>
                  <a:srgbClr val="000000"/>
                </a:solidFill>
              </a:rPr>
              <a:t>Eumetazoa</a:t>
            </a:r>
            <a:r>
              <a:rPr lang="en-US" sz="2400" dirty="0">
                <a:solidFill>
                  <a:srgbClr val="000000"/>
                </a:solidFill>
              </a:rPr>
              <a:t> (</a:t>
            </a:r>
            <a:r>
              <a:rPr lang="en-US" sz="2400" dirty="0" err="1">
                <a:solidFill>
                  <a:srgbClr val="000000"/>
                </a:solidFill>
              </a:rPr>
              <a:t>Metazoa</a:t>
            </a:r>
            <a:r>
              <a:rPr lang="en-US" sz="2400" dirty="0">
                <a:solidFill>
                  <a:srgbClr val="000000"/>
                </a:solidFill>
              </a:rPr>
              <a:t>) – true embryonic tissues</a:t>
            </a:r>
            <a:endParaRPr lang="en-US" sz="2200" dirty="0">
              <a:solidFill>
                <a:srgbClr val="000000"/>
              </a:solidFill>
            </a:endParaRPr>
          </a:p>
          <a:p>
            <a:pPr marL="455613" lvl="1" indent="-225425">
              <a:buFont typeface="Arial"/>
              <a:buChar char="•"/>
            </a:pPr>
            <a:r>
              <a:rPr lang="en-US" sz="2200" dirty="0">
                <a:solidFill>
                  <a:srgbClr val="000000"/>
                </a:solidFill>
              </a:rPr>
              <a:t>All other animals (except sponges)</a:t>
            </a:r>
          </a:p>
          <a:p>
            <a:pPr marL="455613" lvl="1" indent="-225425">
              <a:buFont typeface="Arial"/>
              <a:buChar char="•"/>
            </a:pPr>
            <a:r>
              <a:rPr lang="en-US" sz="2200" dirty="0">
                <a:solidFill>
                  <a:srgbClr val="000000"/>
                </a:solidFill>
              </a:rPr>
              <a:t>Symmetry:</a:t>
            </a:r>
            <a:r>
              <a:rPr lang="en-US" dirty="0">
                <a:solidFill>
                  <a:srgbClr val="000000"/>
                </a:solidFill>
              </a:rPr>
              <a:t> </a:t>
            </a:r>
          </a:p>
          <a:p>
            <a:pPr marL="685800" lvl="3" indent="-230188">
              <a:buFont typeface="Arial"/>
              <a:buChar char="•"/>
            </a:pPr>
            <a:r>
              <a:rPr lang="en-US" sz="2000" dirty="0">
                <a:solidFill>
                  <a:srgbClr val="000000"/>
                </a:solidFill>
              </a:rPr>
              <a:t>Radial Symmetry</a:t>
            </a:r>
          </a:p>
          <a:p>
            <a:pPr marL="915988" lvl="4" indent="-230188">
              <a:buFont typeface="Arial"/>
              <a:buChar char="•"/>
            </a:pPr>
            <a:r>
              <a:rPr lang="en-US" dirty="0">
                <a:solidFill>
                  <a:srgbClr val="000000"/>
                </a:solidFill>
              </a:rPr>
              <a:t>Diploblastic – 2 embryonic tissues (endoderm and ectoderm)</a:t>
            </a:r>
          </a:p>
          <a:p>
            <a:pPr marL="915988" lvl="4" indent="-230188">
              <a:buFont typeface="Arial"/>
              <a:buChar char="•"/>
            </a:pPr>
            <a:r>
              <a:rPr lang="en-US" dirty="0">
                <a:solidFill>
                  <a:srgbClr val="000000"/>
                </a:solidFill>
              </a:rPr>
              <a:t>Cnidarians and Ctenophores</a:t>
            </a:r>
          </a:p>
          <a:p>
            <a:pPr marL="685800" lvl="3" indent="-230188">
              <a:buFont typeface="Arial"/>
              <a:buChar char="•"/>
            </a:pPr>
            <a:r>
              <a:rPr lang="en-US" sz="2000" dirty="0">
                <a:solidFill>
                  <a:srgbClr val="000000"/>
                </a:solidFill>
              </a:rPr>
              <a:t>Bilateral Symmetry </a:t>
            </a:r>
          </a:p>
          <a:p>
            <a:pPr marL="915988" lvl="4" indent="-230188">
              <a:buFont typeface="Arial"/>
              <a:buChar char="•"/>
            </a:pPr>
            <a:r>
              <a:rPr lang="en-US" dirty="0">
                <a:solidFill>
                  <a:srgbClr val="000000"/>
                </a:solidFill>
              </a:rPr>
              <a:t>Triploblastic – 3 embryonic tissues (endoderm, mesoderm, ectoderm)</a:t>
            </a:r>
          </a:p>
          <a:p>
            <a:pPr marL="915988" lvl="4" indent="-230188">
              <a:buFont typeface="Arial"/>
              <a:buChar char="•"/>
            </a:pPr>
            <a:r>
              <a:rPr lang="en-US" dirty="0">
                <a:solidFill>
                  <a:srgbClr val="000000"/>
                </a:solidFill>
              </a:rPr>
              <a:t>3 main groups:</a:t>
            </a:r>
          </a:p>
          <a:p>
            <a:pPr marL="1146175" lvl="6" indent="-230188">
              <a:buClr>
                <a:srgbClr val="63A750"/>
              </a:buClr>
            </a:pPr>
            <a:r>
              <a:rPr lang="en-US" dirty="0">
                <a:solidFill>
                  <a:srgbClr val="000000"/>
                </a:solidFill>
              </a:rPr>
              <a:t>Platyhelminthes</a:t>
            </a:r>
          </a:p>
          <a:p>
            <a:pPr marL="1146175" lvl="6" indent="-230188">
              <a:buClr>
                <a:srgbClr val="63A750"/>
              </a:buClr>
            </a:pPr>
            <a:r>
              <a:rPr lang="en-US" dirty="0">
                <a:solidFill>
                  <a:srgbClr val="000000"/>
                </a:solidFill>
              </a:rPr>
              <a:t>Protostomes – mouth first</a:t>
            </a:r>
          </a:p>
          <a:p>
            <a:pPr marL="1146175" lvl="6" indent="-230188">
              <a:buClr>
                <a:srgbClr val="63A750"/>
              </a:buClr>
            </a:pPr>
            <a:r>
              <a:rPr lang="en-US" dirty="0" err="1">
                <a:solidFill>
                  <a:srgbClr val="000000"/>
                </a:solidFill>
              </a:rPr>
              <a:t>Deuterostomes</a:t>
            </a:r>
            <a:r>
              <a:rPr lang="en-US" dirty="0">
                <a:solidFill>
                  <a:srgbClr val="000000"/>
                </a:solidFill>
              </a:rPr>
              <a:t> – anus first</a:t>
            </a:r>
          </a:p>
        </p:txBody>
      </p:sp>
    </p:spTree>
    <p:extLst>
      <p:ext uri="{BB962C8B-B14F-4D97-AF65-F5344CB8AC3E}">
        <p14:creationId xmlns:p14="http://schemas.microsoft.com/office/powerpoint/2010/main" val="190776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descr="“pseudocoelomates”&#10;Many are parasitic (complex life cycles)&#10;"/>
          <p:cNvSpPr>
            <a:spLocks noGrp="1"/>
          </p:cNvSpPr>
          <p:nvPr>
            <p:ph type="body" sz="quarter" idx="14"/>
          </p:nvPr>
        </p:nvSpPr>
        <p:spPr>
          <a:xfrm>
            <a:off x="457200" y="4272594"/>
            <a:ext cx="8213315" cy="1954381"/>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Nematoda</a:t>
            </a:r>
            <a:endParaRPr lang="en-US" sz="2400" dirty="0">
              <a:solidFill>
                <a:srgbClr val="000000"/>
              </a:solidFill>
            </a:endParaRPr>
          </a:p>
          <a:p>
            <a:pPr marL="596900" lvl="1" indent="-303213">
              <a:buFont typeface="Arial"/>
              <a:buChar char="•"/>
            </a:pPr>
            <a:r>
              <a:rPr lang="en-US" dirty="0">
                <a:solidFill>
                  <a:srgbClr val="000000"/>
                </a:solidFill>
              </a:rPr>
              <a:t>“</a:t>
            </a:r>
            <a:r>
              <a:rPr lang="en-US" dirty="0" err="1">
                <a:solidFill>
                  <a:srgbClr val="000000"/>
                </a:solidFill>
              </a:rPr>
              <a:t>pseudocoelomates</a:t>
            </a:r>
            <a:r>
              <a:rPr lang="en-US" dirty="0">
                <a:solidFill>
                  <a:srgbClr val="000000"/>
                </a:solidFill>
              </a:rPr>
              <a:t>”</a:t>
            </a:r>
          </a:p>
          <a:p>
            <a:pPr marL="596900" lvl="1" indent="-303213">
              <a:buFont typeface="Arial"/>
              <a:buChar char="•"/>
            </a:pPr>
            <a:r>
              <a:rPr lang="en-US" dirty="0">
                <a:solidFill>
                  <a:srgbClr val="000000"/>
                </a:solidFill>
              </a:rPr>
              <a:t>Many are parasitic (complex life cycles)</a:t>
            </a:r>
          </a:p>
          <a:p>
            <a:pPr marL="596900" lvl="1" indent="-303213">
              <a:buFont typeface="Arial"/>
              <a:buChar char="•"/>
            </a:pPr>
            <a:r>
              <a:rPr lang="en-US" dirty="0">
                <a:solidFill>
                  <a:srgbClr val="000000"/>
                </a:solidFill>
              </a:rPr>
              <a:t>Why are C </a:t>
            </a:r>
            <a:r>
              <a:rPr lang="en-US" dirty="0" err="1">
                <a:solidFill>
                  <a:srgbClr val="000000"/>
                </a:solidFill>
              </a:rPr>
              <a:t>elegans</a:t>
            </a:r>
            <a:r>
              <a:rPr lang="en-US" dirty="0">
                <a:solidFill>
                  <a:srgbClr val="000000"/>
                </a:solidFill>
              </a:rPr>
              <a:t> used for research? – watch this video:</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=ADiGY5jyNmk</a:t>
            </a:r>
            <a:r>
              <a:rPr lang="en-US" dirty="0">
                <a:solidFill>
                  <a:srgbClr val="000000"/>
                </a:solidFill>
              </a:rPr>
              <a:t> </a:t>
            </a:r>
          </a:p>
        </p:txBody>
      </p:sp>
      <p:grpSp>
        <p:nvGrpSpPr>
          <p:cNvPr id="3" name="Group 2"/>
          <p:cNvGrpSpPr/>
          <p:nvPr/>
        </p:nvGrpSpPr>
        <p:grpSpPr>
          <a:xfrm>
            <a:off x="481173" y="1300063"/>
            <a:ext cx="8181655" cy="2759916"/>
            <a:chOff x="717057" y="1300063"/>
            <a:chExt cx="7583510" cy="2558144"/>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7057" y="1303333"/>
              <a:ext cx="3670479" cy="2554874"/>
            </a:xfrm>
            <a:prstGeom prst="rect">
              <a:avLst/>
            </a:prstGeom>
            <a:ln>
              <a:noFill/>
            </a:ln>
            <a:effec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7536" y="1300063"/>
              <a:ext cx="3913031" cy="2558144"/>
            </a:xfrm>
            <a:prstGeom prst="rect">
              <a:avLst/>
            </a:prstGeom>
            <a:ln>
              <a:noFill/>
            </a:ln>
            <a:effectLst/>
          </p:spPr>
        </p:pic>
      </p:grpSp>
      <p:sp>
        <p:nvSpPr>
          <p:cNvPr id="7" name="TextBox 6"/>
          <p:cNvSpPr txBox="1"/>
          <p:nvPr/>
        </p:nvSpPr>
        <p:spPr>
          <a:xfrm>
            <a:off x="5825559" y="6313655"/>
            <a:ext cx="3173390" cy="246221"/>
          </a:xfrm>
          <a:prstGeom prst="rect">
            <a:avLst/>
          </a:prstGeom>
          <a:noFill/>
        </p:spPr>
        <p:txBody>
          <a:bodyPr wrap="none" rtlCol="0">
            <a:spAutoFit/>
          </a:bodyPr>
          <a:lstStyle/>
          <a:p>
            <a:pPr algn="r"/>
            <a:r>
              <a:rPr lang="en-US" sz="1000" dirty="0"/>
              <a:t>Caption: </a:t>
            </a:r>
            <a:r>
              <a:rPr lang="en-US" sz="1000" dirty="0">
                <a:hlinkClick r:id="rId4"/>
              </a:rPr>
              <a:t>Asaris-suum</a:t>
            </a:r>
            <a:r>
              <a:rPr lang="en-US" sz="1000" dirty="0"/>
              <a:t> (c) Alan Walker, </a:t>
            </a:r>
            <a:r>
              <a:rPr lang="en-US" sz="1000" u="sng" dirty="0">
                <a:hlinkClick r:id="rId5"/>
              </a:rPr>
              <a:t>Public domain</a:t>
            </a:r>
            <a:endParaRPr lang="en-US" sz="1000" dirty="0"/>
          </a:p>
        </p:txBody>
      </p:sp>
      <p:sp>
        <p:nvSpPr>
          <p:cNvPr id="8" name="TextBox 7"/>
          <p:cNvSpPr txBox="1"/>
          <p:nvPr/>
        </p:nvSpPr>
        <p:spPr>
          <a:xfrm>
            <a:off x="4842405" y="6480766"/>
            <a:ext cx="4156544" cy="246221"/>
          </a:xfrm>
          <a:prstGeom prst="rect">
            <a:avLst/>
          </a:prstGeom>
          <a:noFill/>
        </p:spPr>
        <p:txBody>
          <a:bodyPr wrap="none" rtlCol="0">
            <a:spAutoFit/>
          </a:bodyPr>
          <a:lstStyle/>
          <a:p>
            <a:pPr algn="r"/>
            <a:r>
              <a:rPr lang="en-US" sz="1000" dirty="0"/>
              <a:t>Caption:</a:t>
            </a:r>
            <a:r>
              <a:rPr lang="en-US" sz="1000" b="1" dirty="0">
                <a:hlinkClick r:id="rId6"/>
              </a:rPr>
              <a:t>Dirofilaria-immitis-dog-heart</a:t>
            </a:r>
            <a:r>
              <a:rPr lang="en-US" sz="1000" dirty="0"/>
              <a:t> (c) Alan Walker, </a:t>
            </a:r>
            <a:r>
              <a:rPr lang="en-US" sz="1000" u="sng" dirty="0">
                <a:hlinkClick r:id="rId5"/>
              </a:rPr>
              <a:t>Public domain</a:t>
            </a:r>
            <a:endParaRPr lang="en-US" sz="1000" dirty="0"/>
          </a:p>
        </p:txBody>
      </p:sp>
    </p:spTree>
    <p:extLst>
      <p:ext uri="{BB962C8B-B14F-4D97-AF65-F5344CB8AC3E}">
        <p14:creationId xmlns:p14="http://schemas.microsoft.com/office/powerpoint/2010/main" val="2747725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0" y="3365249"/>
            <a:ext cx="8213315" cy="3197799"/>
          </a:xfrm>
        </p:spPr>
        <p:txBody>
          <a:bodyPr wrap="square">
            <a:spAutoFit/>
          </a:bodyPr>
          <a:lstStyle/>
          <a:p>
            <a:pPr marL="342900" indent="-342900">
              <a:lnSpc>
                <a:spcPts val="2200"/>
              </a:lnSpc>
              <a:buFont typeface="Arial"/>
              <a:buChar char="•"/>
            </a:pPr>
            <a:r>
              <a:rPr lang="en-US" sz="2400" dirty="0">
                <a:solidFill>
                  <a:srgbClr val="000000"/>
                </a:solidFill>
              </a:rPr>
              <a:t>Phylum </a:t>
            </a:r>
            <a:r>
              <a:rPr lang="en-US" sz="2400" dirty="0" err="1">
                <a:solidFill>
                  <a:srgbClr val="000000"/>
                </a:solidFill>
              </a:rPr>
              <a:t>Arthropoda</a:t>
            </a:r>
            <a:endParaRPr lang="en-US" sz="2400" dirty="0">
              <a:solidFill>
                <a:srgbClr val="000000"/>
              </a:solidFill>
            </a:endParaRPr>
          </a:p>
          <a:p>
            <a:pPr marL="573088" lvl="1" indent="-230188">
              <a:lnSpc>
                <a:spcPts val="2200"/>
              </a:lnSpc>
              <a:buFont typeface="Arial"/>
              <a:buChar char="•"/>
            </a:pPr>
            <a:r>
              <a:rPr lang="en-US" dirty="0">
                <a:solidFill>
                  <a:srgbClr val="000000"/>
                </a:solidFill>
              </a:rPr>
              <a:t>“jointed legs”</a:t>
            </a:r>
          </a:p>
          <a:p>
            <a:pPr marL="573088" lvl="1" indent="-230188">
              <a:lnSpc>
                <a:spcPts val="2200"/>
              </a:lnSpc>
              <a:buFont typeface="Arial"/>
              <a:buChar char="•"/>
            </a:pPr>
            <a:r>
              <a:rPr lang="en-US" dirty="0">
                <a:solidFill>
                  <a:srgbClr val="000000"/>
                </a:solidFill>
              </a:rPr>
              <a:t>This group dominates the animal kingdom</a:t>
            </a:r>
          </a:p>
          <a:p>
            <a:pPr marL="573088" lvl="1" indent="-230188">
              <a:lnSpc>
                <a:spcPts val="2200"/>
              </a:lnSpc>
              <a:buFont typeface="Arial"/>
              <a:buChar char="•"/>
            </a:pPr>
            <a:r>
              <a:rPr lang="en-US" dirty="0">
                <a:solidFill>
                  <a:srgbClr val="000000"/>
                </a:solidFill>
              </a:rPr>
              <a:t>Exoskeleton made of chitin</a:t>
            </a:r>
          </a:p>
          <a:p>
            <a:pPr marL="573088" lvl="1" indent="-230188">
              <a:lnSpc>
                <a:spcPts val="2200"/>
              </a:lnSpc>
              <a:buFont typeface="Arial"/>
              <a:buChar char="•"/>
            </a:pPr>
            <a:r>
              <a:rPr lang="en-US" dirty="0">
                <a:solidFill>
                  <a:srgbClr val="000000"/>
                </a:solidFill>
              </a:rPr>
              <a:t>Open circulatory system</a:t>
            </a:r>
          </a:p>
          <a:p>
            <a:pPr marL="796925" lvl="2" indent="-223838">
              <a:lnSpc>
                <a:spcPts val="2200"/>
              </a:lnSpc>
              <a:buFont typeface="Arial"/>
              <a:buChar char="•"/>
            </a:pPr>
            <a:r>
              <a:rPr lang="en-US" dirty="0" err="1">
                <a:solidFill>
                  <a:srgbClr val="000000"/>
                </a:solidFill>
              </a:rPr>
              <a:t>Hemocoel</a:t>
            </a:r>
            <a:r>
              <a:rPr lang="en-US" dirty="0">
                <a:solidFill>
                  <a:srgbClr val="000000"/>
                </a:solidFill>
              </a:rPr>
              <a:t> – cavity containing organs</a:t>
            </a:r>
          </a:p>
          <a:p>
            <a:pPr marL="573088" lvl="1" indent="-230188">
              <a:lnSpc>
                <a:spcPts val="2200"/>
              </a:lnSpc>
              <a:buFont typeface="Arial"/>
              <a:buChar char="•"/>
            </a:pPr>
            <a:r>
              <a:rPr lang="en-US" dirty="0">
                <a:solidFill>
                  <a:srgbClr val="000000"/>
                </a:solidFill>
              </a:rPr>
              <a:t>Respiration:</a:t>
            </a:r>
          </a:p>
          <a:p>
            <a:pPr marL="796925" lvl="2" indent="-223838">
              <a:lnSpc>
                <a:spcPts val="2200"/>
              </a:lnSpc>
              <a:buFont typeface="Arial"/>
              <a:buChar char="•"/>
            </a:pPr>
            <a:r>
              <a:rPr lang="en-US" dirty="0">
                <a:solidFill>
                  <a:srgbClr val="000000"/>
                </a:solidFill>
              </a:rPr>
              <a:t>Gills found in crustaceans</a:t>
            </a:r>
          </a:p>
          <a:p>
            <a:pPr marL="796925" lvl="2" indent="-223838">
              <a:lnSpc>
                <a:spcPts val="2200"/>
              </a:lnSpc>
              <a:buFont typeface="Arial"/>
              <a:buChar char="•"/>
            </a:pPr>
            <a:r>
              <a:rPr lang="en-US" dirty="0">
                <a:solidFill>
                  <a:srgbClr val="000000"/>
                </a:solidFill>
              </a:rPr>
              <a:t>Tracheae (tubes) in insects</a:t>
            </a:r>
          </a:p>
        </p:txBody>
      </p:sp>
      <p:grpSp>
        <p:nvGrpSpPr>
          <p:cNvPr id="6" name="Group 5" descr="Anatomy of arthropoda"/>
          <p:cNvGrpSpPr/>
          <p:nvPr/>
        </p:nvGrpSpPr>
        <p:grpSpPr>
          <a:xfrm>
            <a:off x="1474618" y="1031133"/>
            <a:ext cx="6194764" cy="2490851"/>
            <a:chOff x="1505924" y="1031133"/>
            <a:chExt cx="6194764" cy="2490851"/>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5924" y="1031133"/>
              <a:ext cx="2641759" cy="2280136"/>
            </a:xfrm>
            <a:prstGeom prst="rect">
              <a:avLst/>
            </a:prstGeom>
            <a:ln>
              <a:noFill/>
            </a:ln>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9554" y="1031133"/>
              <a:ext cx="3321134" cy="2490851"/>
            </a:xfrm>
            <a:prstGeom prst="rect">
              <a:avLst/>
            </a:prstGeom>
            <a:ln>
              <a:noFill/>
            </a:ln>
            <a:effectLst/>
          </p:spPr>
        </p:pic>
      </p:grpSp>
      <p:sp>
        <p:nvSpPr>
          <p:cNvPr id="14" name="TextBox 13"/>
          <p:cNvSpPr txBox="1"/>
          <p:nvPr/>
        </p:nvSpPr>
        <p:spPr>
          <a:xfrm>
            <a:off x="6084294" y="6306929"/>
            <a:ext cx="2914655" cy="246221"/>
          </a:xfrm>
          <a:prstGeom prst="rect">
            <a:avLst/>
          </a:prstGeom>
          <a:noFill/>
        </p:spPr>
        <p:txBody>
          <a:bodyPr wrap="none" rtlCol="0">
            <a:spAutoFit/>
          </a:bodyPr>
          <a:lstStyle/>
          <a:p>
            <a:pPr algn="r"/>
            <a:r>
              <a:rPr lang="en-US" sz="1000" dirty="0"/>
              <a:t>Caption: </a:t>
            </a:r>
            <a:r>
              <a:rPr lang="en-US" sz="1000" dirty="0">
                <a:hlinkClick r:id="rId4"/>
              </a:rPr>
              <a:t>Abdomen</a:t>
            </a:r>
            <a:r>
              <a:rPr lang="en-US" sz="1000" dirty="0"/>
              <a:t> (c) </a:t>
            </a:r>
            <a:r>
              <a:rPr lang="en-US" sz="1000" dirty="0" err="1"/>
              <a:t>Foresman</a:t>
            </a:r>
            <a:r>
              <a:rPr lang="en-US" sz="1000" dirty="0"/>
              <a:t>, </a:t>
            </a:r>
            <a:r>
              <a:rPr lang="en-US" sz="1000" u="sng" dirty="0">
                <a:hlinkClick r:id="rId5"/>
              </a:rPr>
              <a:t>Public domain</a:t>
            </a:r>
            <a:endParaRPr lang="en-US" sz="1000" dirty="0"/>
          </a:p>
        </p:txBody>
      </p:sp>
      <p:sp>
        <p:nvSpPr>
          <p:cNvPr id="15" name="TextBox 14"/>
          <p:cNvSpPr txBox="1"/>
          <p:nvPr/>
        </p:nvSpPr>
        <p:spPr>
          <a:xfrm>
            <a:off x="5656806" y="6474282"/>
            <a:ext cx="3342143" cy="246221"/>
          </a:xfrm>
          <a:prstGeom prst="rect">
            <a:avLst/>
          </a:prstGeom>
          <a:noFill/>
        </p:spPr>
        <p:txBody>
          <a:bodyPr wrap="none" rtlCol="0">
            <a:spAutoFit/>
          </a:bodyPr>
          <a:lstStyle/>
          <a:p>
            <a:pPr algn="r"/>
            <a:r>
              <a:rPr lang="en-US" sz="1000" dirty="0"/>
              <a:t>Caption: </a:t>
            </a:r>
            <a:r>
              <a:rPr lang="en-US" sz="1000" dirty="0">
                <a:hlinkClick r:id="rId6"/>
              </a:rPr>
              <a:t>Anatomy of a Shrimp 2 </a:t>
            </a:r>
            <a:r>
              <a:rPr lang="en-US" sz="1000" dirty="0"/>
              <a:t>(c) JCD, </a:t>
            </a:r>
            <a:r>
              <a:rPr lang="en-US" sz="1000" u="sng" dirty="0">
                <a:hlinkClick r:id="rId5"/>
              </a:rPr>
              <a:t>Public domain</a:t>
            </a:r>
            <a:endParaRPr lang="en-US" sz="1000" dirty="0"/>
          </a:p>
        </p:txBody>
      </p:sp>
    </p:spTree>
    <p:extLst>
      <p:ext uri="{BB962C8B-B14F-4D97-AF65-F5344CB8AC3E}">
        <p14:creationId xmlns:p14="http://schemas.microsoft.com/office/powerpoint/2010/main" val="79152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66"/>
            <a:ext cx="8062912" cy="659535"/>
          </a:xfrm>
        </p:spPr>
        <p:txBody>
          <a:bodyPr>
            <a:normAutofit/>
          </a:bodyPr>
          <a:lstStyle/>
          <a:p>
            <a:r>
              <a:rPr lang="en-US" dirty="0"/>
              <a:t>Phylum </a:t>
            </a:r>
            <a:r>
              <a:rPr lang="en-US" dirty="0" err="1"/>
              <a:t>Arthropoda</a:t>
            </a:r>
            <a:endParaRPr lang="en-US" dirty="0"/>
          </a:p>
        </p:txBody>
      </p:sp>
      <p:sp>
        <p:nvSpPr>
          <p:cNvPr id="6" name="Text Placeholder 10"/>
          <p:cNvSpPr txBox="1">
            <a:spLocks/>
          </p:cNvSpPr>
          <p:nvPr/>
        </p:nvSpPr>
        <p:spPr>
          <a:xfrm>
            <a:off x="586154" y="1201649"/>
            <a:ext cx="7750503" cy="2022092"/>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solidFill>
                  <a:srgbClr val="000000"/>
                </a:solidFill>
              </a:rPr>
              <a:t>Subphylum </a:t>
            </a:r>
            <a:r>
              <a:rPr lang="en-US" sz="2400" dirty="0" err="1">
                <a:solidFill>
                  <a:srgbClr val="000000"/>
                </a:solidFill>
              </a:rPr>
              <a:t>Hexapoda</a:t>
            </a:r>
            <a:endParaRPr lang="en-US" sz="2400" dirty="0">
              <a:solidFill>
                <a:srgbClr val="000000"/>
              </a:solidFill>
            </a:endParaRPr>
          </a:p>
          <a:p>
            <a:pPr marL="342900" indent="-342900">
              <a:buFont typeface="Arial"/>
              <a:buChar char="•"/>
            </a:pPr>
            <a:r>
              <a:rPr lang="en-US" sz="2400" dirty="0">
                <a:solidFill>
                  <a:srgbClr val="000000"/>
                </a:solidFill>
              </a:rPr>
              <a:t>Subphylum </a:t>
            </a:r>
            <a:r>
              <a:rPr lang="en-US" sz="2400" dirty="0" err="1">
                <a:solidFill>
                  <a:srgbClr val="000000"/>
                </a:solidFill>
              </a:rPr>
              <a:t>Myriapoda</a:t>
            </a:r>
            <a:endParaRPr lang="en-US" sz="2400" dirty="0">
              <a:solidFill>
                <a:srgbClr val="000000"/>
              </a:solidFill>
            </a:endParaRPr>
          </a:p>
          <a:p>
            <a:pPr marL="342900" indent="-342900">
              <a:buFont typeface="Arial"/>
              <a:buChar char="•"/>
            </a:pPr>
            <a:r>
              <a:rPr lang="en-US" sz="2400" dirty="0">
                <a:solidFill>
                  <a:srgbClr val="000000"/>
                </a:solidFill>
              </a:rPr>
              <a:t>Subphylum </a:t>
            </a:r>
            <a:r>
              <a:rPr lang="en-US" sz="2400" dirty="0" err="1">
                <a:solidFill>
                  <a:srgbClr val="000000"/>
                </a:solidFill>
              </a:rPr>
              <a:t>Crustacea</a:t>
            </a:r>
            <a:endParaRPr lang="en-US" sz="2400" dirty="0">
              <a:solidFill>
                <a:srgbClr val="000000"/>
              </a:solidFill>
            </a:endParaRPr>
          </a:p>
          <a:p>
            <a:pPr marL="342900" indent="-342900">
              <a:buFont typeface="Arial"/>
              <a:buChar char="•"/>
            </a:pPr>
            <a:r>
              <a:rPr lang="en-US" sz="2400" dirty="0">
                <a:solidFill>
                  <a:srgbClr val="000000"/>
                </a:solidFill>
              </a:rPr>
              <a:t>Subphylum </a:t>
            </a:r>
            <a:r>
              <a:rPr lang="en-US" sz="2400" dirty="0" err="1">
                <a:solidFill>
                  <a:srgbClr val="000000"/>
                </a:solidFill>
              </a:rPr>
              <a:t>Chelicerata</a:t>
            </a:r>
            <a:endParaRPr lang="en-US" sz="2400" dirty="0">
              <a:solidFill>
                <a:srgbClr val="000000"/>
              </a:solidFill>
            </a:endParaRPr>
          </a:p>
        </p:txBody>
      </p:sp>
    </p:spTree>
    <p:extLst>
      <p:ext uri="{BB962C8B-B14F-4D97-AF65-F5344CB8AC3E}">
        <p14:creationId xmlns:p14="http://schemas.microsoft.com/office/powerpoint/2010/main" val="4027224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descr="Subphylum Hexapoda – 6 legs, includes the insects&#10;Respiration – openings (spiracles) in exoskeleton lead to tubes (tracheae) that branch through body&#10;"/>
          <p:cNvSpPr>
            <a:spLocks noGrp="1"/>
          </p:cNvSpPr>
          <p:nvPr>
            <p:ph type="body" sz="quarter" idx="14"/>
          </p:nvPr>
        </p:nvSpPr>
        <p:spPr>
          <a:xfrm>
            <a:off x="457200" y="4255405"/>
            <a:ext cx="8213315" cy="1585049"/>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Arthropoda</a:t>
            </a:r>
            <a:endParaRPr lang="en-US" sz="2400" dirty="0">
              <a:solidFill>
                <a:srgbClr val="000000"/>
              </a:solidFill>
            </a:endParaRPr>
          </a:p>
          <a:p>
            <a:pPr marL="573088" lvl="1" indent="-230188">
              <a:buFont typeface="Arial"/>
              <a:buChar char="•"/>
            </a:pPr>
            <a:r>
              <a:rPr lang="en-US" dirty="0">
                <a:solidFill>
                  <a:srgbClr val="000000"/>
                </a:solidFill>
              </a:rPr>
              <a:t>Subphylum </a:t>
            </a:r>
            <a:r>
              <a:rPr lang="en-US" dirty="0" err="1">
                <a:solidFill>
                  <a:srgbClr val="000000"/>
                </a:solidFill>
              </a:rPr>
              <a:t>Hexapoda</a:t>
            </a:r>
            <a:r>
              <a:rPr lang="en-US" dirty="0">
                <a:solidFill>
                  <a:srgbClr val="000000"/>
                </a:solidFill>
              </a:rPr>
              <a:t> – 6 legs, includes the insects</a:t>
            </a:r>
          </a:p>
          <a:p>
            <a:pPr marL="573088" lvl="1" indent="-230188">
              <a:buFont typeface="Arial"/>
              <a:buChar char="•"/>
            </a:pPr>
            <a:r>
              <a:rPr lang="en-US" dirty="0">
                <a:solidFill>
                  <a:srgbClr val="000000"/>
                </a:solidFill>
              </a:rPr>
              <a:t>Respiration – openings (spiracles) in exoskeleton lead to tubes (tracheae) that branch through body</a:t>
            </a:r>
          </a:p>
        </p:txBody>
      </p:sp>
      <p:grpSp>
        <p:nvGrpSpPr>
          <p:cNvPr id="3" name="Group 2" descr="Insect anatomy. In this basic anatomy of a hexapod insect, note that insects have a well-developed digestive system (yellow), a respiratory system (blue), a circulatory system (red), and a nervous system (purple). Note the multiple &quot;hearts&quot; and the segmental ganglia."/>
          <p:cNvGrpSpPr/>
          <p:nvPr/>
        </p:nvGrpSpPr>
        <p:grpSpPr>
          <a:xfrm>
            <a:off x="472150" y="1257411"/>
            <a:ext cx="8199700" cy="2480867"/>
            <a:chOff x="628650" y="1072859"/>
            <a:chExt cx="8199700" cy="2480867"/>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072859"/>
              <a:ext cx="4364375" cy="2480867"/>
            </a:xfrm>
            <a:prstGeom prst="rect">
              <a:avLst/>
            </a:prstGeom>
            <a:ln>
              <a:noFill/>
            </a:ln>
            <a:effectLst/>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01095" y="1375209"/>
              <a:ext cx="3627255" cy="1876167"/>
            </a:xfrm>
            <a:prstGeom prst="rect">
              <a:avLst/>
            </a:prstGeom>
            <a:effectLst/>
          </p:spPr>
        </p:pic>
      </p:grpSp>
      <p:sp>
        <p:nvSpPr>
          <p:cNvPr id="16" name="TextBox 1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4"/>
              </a:rPr>
              <a:t>http://cnx.org/contents/185cbf87-c72e-48f5-b51e-f14f21b5eabd@10.61</a:t>
            </a:r>
            <a:endParaRPr lang="en-US" sz="1000" dirty="0"/>
          </a:p>
        </p:txBody>
      </p:sp>
    </p:spTree>
    <p:extLst>
      <p:ext uri="{BB962C8B-B14F-4D97-AF65-F5344CB8AC3E}">
        <p14:creationId xmlns:p14="http://schemas.microsoft.com/office/powerpoint/2010/main" val="30645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0" y="3829321"/>
            <a:ext cx="8213315" cy="2385268"/>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Arthropoda</a:t>
            </a:r>
            <a:endParaRPr lang="en-US" sz="2400" dirty="0">
              <a:solidFill>
                <a:srgbClr val="000000"/>
              </a:solidFill>
            </a:endParaRPr>
          </a:p>
          <a:p>
            <a:pPr marL="573088" lvl="1" indent="-230188">
              <a:buFont typeface="Arial"/>
              <a:buChar char="•"/>
            </a:pPr>
            <a:r>
              <a:rPr lang="en-US" sz="2200" dirty="0">
                <a:solidFill>
                  <a:srgbClr val="000000"/>
                </a:solidFill>
              </a:rPr>
              <a:t>Subphylum </a:t>
            </a:r>
            <a:r>
              <a:rPr lang="en-US" sz="2200" dirty="0" err="1">
                <a:solidFill>
                  <a:srgbClr val="000000"/>
                </a:solidFill>
              </a:rPr>
              <a:t>Myriapoda</a:t>
            </a:r>
            <a:endParaRPr lang="en-US" sz="2200" dirty="0">
              <a:solidFill>
                <a:srgbClr val="000000"/>
              </a:solidFill>
            </a:endParaRPr>
          </a:p>
          <a:p>
            <a:pPr marL="796925" lvl="2" indent="-223838">
              <a:buFont typeface="Arial"/>
              <a:buChar char="•"/>
            </a:pPr>
            <a:r>
              <a:rPr lang="en-US" sz="2000" dirty="0" err="1">
                <a:solidFill>
                  <a:srgbClr val="000000"/>
                </a:solidFill>
              </a:rPr>
              <a:t>Chilopods</a:t>
            </a:r>
            <a:r>
              <a:rPr lang="en-US" sz="2000" dirty="0">
                <a:solidFill>
                  <a:srgbClr val="000000"/>
                </a:solidFill>
              </a:rPr>
              <a:t> – centipedes (1 set of legs per segment)</a:t>
            </a:r>
          </a:p>
          <a:p>
            <a:pPr marL="1027113" lvl="3" indent="-230188">
              <a:buFont typeface="Arial"/>
              <a:buChar char="•"/>
            </a:pPr>
            <a:r>
              <a:rPr lang="en-US" dirty="0">
                <a:solidFill>
                  <a:srgbClr val="000000"/>
                </a:solidFill>
              </a:rPr>
              <a:t>carnivores</a:t>
            </a:r>
          </a:p>
          <a:p>
            <a:pPr marL="796925" lvl="2" indent="-223838">
              <a:buFont typeface="Arial"/>
              <a:buChar char="•"/>
            </a:pPr>
            <a:r>
              <a:rPr lang="en-US" sz="2000" dirty="0" err="1">
                <a:solidFill>
                  <a:srgbClr val="000000"/>
                </a:solidFill>
              </a:rPr>
              <a:t>Diplopoda</a:t>
            </a:r>
            <a:r>
              <a:rPr lang="en-US" sz="2000" dirty="0">
                <a:solidFill>
                  <a:srgbClr val="000000"/>
                </a:solidFill>
              </a:rPr>
              <a:t> – millipedes (2 sets of legs per segment)</a:t>
            </a:r>
          </a:p>
          <a:p>
            <a:pPr marL="1027113" lvl="3" indent="-230188">
              <a:buFont typeface="Arial"/>
              <a:buChar char="•"/>
            </a:pPr>
            <a:r>
              <a:rPr lang="en-US" dirty="0">
                <a:solidFill>
                  <a:srgbClr val="000000"/>
                </a:solidFill>
              </a:rPr>
              <a:t>herbivores</a:t>
            </a:r>
          </a:p>
        </p:txBody>
      </p:sp>
      <p:sp>
        <p:nvSpPr>
          <p:cNvPr id="16" name="TextBox 1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grpSp>
        <p:nvGrpSpPr>
          <p:cNvPr id="4" name="Group 3" descr=" Myriapods. The centipede Scutigera coleoptrata (a) has up to 15 pairs of legs. The North American millipede Narceus americanus (b) bears many legs, although not a thousand, as its name might suggest. (credit a: modification of work by Bruce Marlin; credit b: modification of work by Cory Zanker)"/>
          <p:cNvGrpSpPr/>
          <p:nvPr/>
        </p:nvGrpSpPr>
        <p:grpSpPr>
          <a:xfrm>
            <a:off x="573825" y="1279123"/>
            <a:ext cx="7996351" cy="2368346"/>
            <a:chOff x="775583" y="1257411"/>
            <a:chExt cx="7450754" cy="2206752"/>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10113" y="1257411"/>
              <a:ext cx="3316224" cy="2206752"/>
            </a:xfrm>
            <a:prstGeom prst="rect">
              <a:avLst/>
            </a:prstGeom>
            <a:ln>
              <a:noFill/>
            </a:ln>
            <a:effectLst/>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583" y="1257411"/>
              <a:ext cx="4069400" cy="2206752"/>
            </a:xfrm>
            <a:prstGeom prst="rect">
              <a:avLst/>
            </a:prstGeom>
            <a:ln>
              <a:noFill/>
            </a:ln>
            <a:effectLst/>
          </p:spPr>
        </p:pic>
      </p:grpSp>
    </p:spTree>
    <p:extLst>
      <p:ext uri="{BB962C8B-B14F-4D97-AF65-F5344CB8AC3E}">
        <p14:creationId xmlns:p14="http://schemas.microsoft.com/office/powerpoint/2010/main" val="216891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0" y="4236881"/>
            <a:ext cx="8213315" cy="2163669"/>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Arthropoda</a:t>
            </a:r>
            <a:endParaRPr lang="en-US" sz="2200" dirty="0">
              <a:solidFill>
                <a:srgbClr val="000000"/>
              </a:solidFill>
            </a:endParaRPr>
          </a:p>
          <a:p>
            <a:pPr marL="596900" lvl="1" indent="-303213">
              <a:buFont typeface="Arial"/>
              <a:buChar char="•"/>
            </a:pPr>
            <a:r>
              <a:rPr lang="en-US" sz="2200" dirty="0">
                <a:solidFill>
                  <a:srgbClr val="000000"/>
                </a:solidFill>
              </a:rPr>
              <a:t>Subphylum </a:t>
            </a:r>
            <a:r>
              <a:rPr lang="en-US" sz="2200" dirty="0" err="1">
                <a:solidFill>
                  <a:srgbClr val="000000"/>
                </a:solidFill>
              </a:rPr>
              <a:t>Crustacea</a:t>
            </a:r>
            <a:endParaRPr lang="en-US" sz="2200" dirty="0">
              <a:solidFill>
                <a:srgbClr val="000000"/>
              </a:solidFill>
            </a:endParaRPr>
          </a:p>
          <a:p>
            <a:pPr marL="596900" lvl="1" indent="-303213">
              <a:buFont typeface="Arial"/>
              <a:buChar char="•"/>
            </a:pPr>
            <a:r>
              <a:rPr lang="en-US" sz="2200" dirty="0">
                <a:solidFill>
                  <a:srgbClr val="000000"/>
                </a:solidFill>
              </a:rPr>
              <a:t>Mostly aquatic</a:t>
            </a:r>
          </a:p>
          <a:p>
            <a:pPr marL="596900" lvl="1" indent="-303213">
              <a:buFont typeface="Arial"/>
              <a:buChar char="•"/>
            </a:pPr>
            <a:r>
              <a:rPr lang="en-US" sz="2200" dirty="0">
                <a:solidFill>
                  <a:srgbClr val="000000"/>
                </a:solidFill>
              </a:rPr>
              <a:t>Respiration – gills</a:t>
            </a:r>
          </a:p>
          <a:p>
            <a:pPr marL="596900" lvl="1" indent="-303213">
              <a:buFont typeface="Arial"/>
              <a:buChar char="•"/>
            </a:pPr>
            <a:r>
              <a:rPr lang="en-US" sz="2200" dirty="0">
                <a:solidFill>
                  <a:srgbClr val="000000"/>
                </a:solidFill>
              </a:rPr>
              <a:t>Covering is referred to as a carapace</a:t>
            </a:r>
          </a:p>
        </p:txBody>
      </p:sp>
      <p:sp>
        <p:nvSpPr>
          <p:cNvPr id="16" name="TextBox 1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10" name="Picture 9" descr="Crustaceans. The (a) crab and (b) shrimp krill are both aquatic crustaceans. The pill bug Armadillidium is a terrestrial crustacean. (credit a: modification of work by William Warby; credit b: ex.php?curid=7896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8319" y="1208239"/>
            <a:ext cx="7167362" cy="2965496"/>
          </a:xfrm>
          <a:prstGeom prst="rect">
            <a:avLst/>
          </a:prstGeom>
          <a:ln>
            <a:noFill/>
          </a:ln>
          <a:effectLst/>
        </p:spPr>
      </p:pic>
    </p:spTree>
    <p:extLst>
      <p:ext uri="{BB962C8B-B14F-4D97-AF65-F5344CB8AC3E}">
        <p14:creationId xmlns:p14="http://schemas.microsoft.com/office/powerpoint/2010/main" val="2356655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1" y="1279123"/>
            <a:ext cx="3960794" cy="4355038"/>
          </a:xfrm>
        </p:spPr>
        <p:txBody>
          <a:bodyPr wrap="square">
            <a:spAutoFit/>
          </a:bodyPr>
          <a:lstStyle/>
          <a:p>
            <a:pPr marL="342900" indent="-342900">
              <a:buFont typeface="Arial"/>
              <a:buChar char="•"/>
            </a:pPr>
            <a:r>
              <a:rPr lang="en-US" sz="2400" dirty="0">
                <a:solidFill>
                  <a:srgbClr val="000000"/>
                </a:solidFill>
              </a:rPr>
              <a:t>Subphylum </a:t>
            </a:r>
            <a:r>
              <a:rPr lang="en-US" sz="2400" dirty="0" err="1">
                <a:solidFill>
                  <a:srgbClr val="000000"/>
                </a:solidFill>
              </a:rPr>
              <a:t>Crustacea</a:t>
            </a:r>
            <a:r>
              <a:rPr lang="en-US" sz="2200" dirty="0">
                <a:solidFill>
                  <a:srgbClr val="000000"/>
                </a:solidFill>
              </a:rPr>
              <a:t> </a:t>
            </a:r>
          </a:p>
          <a:p>
            <a:pPr marL="573088" lvl="1" indent="-230188">
              <a:buFont typeface="Arial"/>
              <a:buChar char="•"/>
            </a:pPr>
            <a:r>
              <a:rPr lang="en-US" dirty="0">
                <a:solidFill>
                  <a:srgbClr val="000000"/>
                </a:solidFill>
              </a:rPr>
              <a:t>Giant isopod – watch this video:</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=L5lrbcLX_rw </a:t>
            </a:r>
          </a:p>
          <a:p>
            <a:pPr marL="573088" lvl="1" indent="-230188">
              <a:buFont typeface="Arial"/>
              <a:buChar char="•"/>
            </a:pPr>
            <a:r>
              <a:rPr lang="en-US" dirty="0">
                <a:solidFill>
                  <a:srgbClr val="000000"/>
                </a:solidFill>
              </a:rPr>
              <a:t>Largest land crab:</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=Z_mq_63fEdI</a:t>
            </a:r>
            <a:r>
              <a:rPr lang="en-US" dirty="0">
                <a:solidFill>
                  <a:srgbClr val="000000"/>
                </a:solidFill>
              </a:rPr>
              <a:t> </a:t>
            </a:r>
          </a:p>
          <a:p>
            <a:pPr marL="573088" indent="-230188">
              <a:buFont typeface="Arial"/>
              <a:buChar char="•"/>
            </a:pPr>
            <a:endParaRPr lang="en-US" dirty="0">
              <a:solidFill>
                <a:srgbClr val="000000"/>
              </a:solidFill>
            </a:endParaRPr>
          </a:p>
          <a:p>
            <a:pPr marL="573088" indent="-230188">
              <a:buFont typeface="Arial"/>
              <a:buChar char="•"/>
            </a:pPr>
            <a:endParaRPr lang="en-US" dirty="0">
              <a:solidFill>
                <a:srgbClr val="000000"/>
              </a:solidFill>
            </a:endParaRPr>
          </a:p>
          <a:p>
            <a:pPr marL="573088" lvl="1" indent="-230188">
              <a:buFont typeface="Arial"/>
              <a:buChar char="•"/>
            </a:pPr>
            <a:r>
              <a:rPr lang="en-US" dirty="0">
                <a:solidFill>
                  <a:srgbClr val="000000"/>
                </a:solidFill>
              </a:rPr>
              <a:t>Larval form in this group is mainly the </a:t>
            </a:r>
            <a:r>
              <a:rPr lang="en-US" dirty="0" err="1">
                <a:solidFill>
                  <a:srgbClr val="000000"/>
                </a:solidFill>
              </a:rPr>
              <a:t>naupilus</a:t>
            </a:r>
            <a:r>
              <a:rPr lang="en-US" dirty="0">
                <a:solidFill>
                  <a:srgbClr val="000000"/>
                </a:solidFill>
              </a:rPr>
              <a:t> larvae</a:t>
            </a:r>
          </a:p>
        </p:txBody>
      </p:sp>
      <p:sp>
        <p:nvSpPr>
          <p:cNvPr id="16" name="TextBox 15"/>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12" name="Picture 2" descr="Micrograph a shows a shrimp nauplius larva, which has a teardrop-shaped body with tentacles and long, frilly arms at the wide end. Micrograph b shows a barnacle cypris larva, which is similar in shape to a clam. Micrograph c shows green crab zoea larva, which resembles a shrimp."/>
          <p:cNvPicPr>
            <a:picLocks noChangeAspect="1" noChangeArrowheads="1"/>
          </p:cNvPicPr>
          <p:nvPr/>
        </p:nvPicPr>
        <p:blipFill rotWithShape="1">
          <a:blip r:embed="rId3">
            <a:extLst>
              <a:ext uri="{28A0092B-C50C-407E-A947-70E740481C1C}">
                <a14:useLocalDpi xmlns:a14="http://schemas.microsoft.com/office/drawing/2010/main" val="0"/>
              </a:ext>
            </a:extLst>
          </a:blip>
          <a:srcRect r="68020" b="8637"/>
          <a:stretch/>
        </p:blipFill>
        <p:spPr bwMode="auto">
          <a:xfrm>
            <a:off x="4700225" y="1279123"/>
            <a:ext cx="3970290" cy="4951205"/>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428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Protostome</a:t>
            </a:r>
            <a:br>
              <a:rPr lang="en-US" dirty="0"/>
            </a:br>
            <a:r>
              <a:rPr lang="en-US" dirty="0" err="1"/>
              <a:t>Superphylum</a:t>
            </a:r>
            <a:r>
              <a:rPr lang="en-US" dirty="0"/>
              <a:t> </a:t>
            </a:r>
            <a:r>
              <a:rPr lang="en-US" dirty="0" err="1"/>
              <a:t>Ecdysozoa</a:t>
            </a:r>
            <a:endParaRPr lang="en-US" dirty="0"/>
          </a:p>
        </p:txBody>
      </p:sp>
      <p:sp>
        <p:nvSpPr>
          <p:cNvPr id="11" name="Text Placeholder 10"/>
          <p:cNvSpPr>
            <a:spLocks noGrp="1"/>
          </p:cNvSpPr>
          <p:nvPr>
            <p:ph type="body" sz="quarter" idx="14"/>
          </p:nvPr>
        </p:nvSpPr>
        <p:spPr>
          <a:xfrm>
            <a:off x="457200" y="4578013"/>
            <a:ext cx="7760051" cy="1351139"/>
          </a:xfrm>
        </p:spPr>
        <p:txBody>
          <a:bodyPr wrap="square">
            <a:spAutoFit/>
          </a:bodyPr>
          <a:lstStyle/>
          <a:p>
            <a:pPr marL="342900" indent="-342900">
              <a:buFont typeface="Arial"/>
              <a:buChar char="•"/>
            </a:pPr>
            <a:r>
              <a:rPr lang="en-US" sz="2400" dirty="0">
                <a:solidFill>
                  <a:srgbClr val="000000"/>
                </a:solidFill>
              </a:rPr>
              <a:t>Phylum </a:t>
            </a:r>
            <a:r>
              <a:rPr lang="en-US" sz="2400" dirty="0" err="1">
                <a:solidFill>
                  <a:srgbClr val="000000"/>
                </a:solidFill>
              </a:rPr>
              <a:t>Anthropoda</a:t>
            </a:r>
            <a:r>
              <a:rPr lang="en-US" sz="2400" dirty="0">
                <a:solidFill>
                  <a:srgbClr val="000000"/>
                </a:solidFill>
              </a:rPr>
              <a:t> </a:t>
            </a:r>
          </a:p>
          <a:p>
            <a:pPr marL="573088" lvl="1" indent="-230188">
              <a:buFont typeface="Arial"/>
              <a:buChar char="•"/>
            </a:pPr>
            <a:r>
              <a:rPr lang="en-US" sz="2200" dirty="0">
                <a:solidFill>
                  <a:srgbClr val="000000"/>
                </a:solidFill>
              </a:rPr>
              <a:t>Subphylum </a:t>
            </a:r>
            <a:r>
              <a:rPr lang="en-US" sz="2200" dirty="0" err="1">
                <a:solidFill>
                  <a:srgbClr val="000000"/>
                </a:solidFill>
              </a:rPr>
              <a:t>Chelicerata</a:t>
            </a:r>
            <a:r>
              <a:rPr lang="en-US" sz="2200" dirty="0">
                <a:solidFill>
                  <a:srgbClr val="000000"/>
                </a:solidFill>
              </a:rPr>
              <a:t> – spiders, horseshoe crabs</a:t>
            </a:r>
          </a:p>
          <a:p>
            <a:pPr marL="573088" lvl="1" indent="-230188">
              <a:buFont typeface="Arial"/>
              <a:buChar char="•"/>
            </a:pPr>
            <a:r>
              <a:rPr lang="en-US" sz="2200" dirty="0">
                <a:solidFill>
                  <a:srgbClr val="000000"/>
                </a:solidFill>
              </a:rPr>
              <a:t>Chelicerae – claw-like or fang-like mouth parts</a:t>
            </a:r>
          </a:p>
        </p:txBody>
      </p:sp>
      <p:grpSp>
        <p:nvGrpSpPr>
          <p:cNvPr id="3" name="Group 2" descr="Crustacean larvae. All crustaceans go through different larval stages. Shown are (a) the nauplius larval stage of a tadpole shrimp,"/>
          <p:cNvGrpSpPr/>
          <p:nvPr/>
        </p:nvGrpSpPr>
        <p:grpSpPr>
          <a:xfrm>
            <a:off x="514103" y="1327004"/>
            <a:ext cx="8115795" cy="2592002"/>
            <a:chOff x="457200" y="1327004"/>
            <a:chExt cx="8115795" cy="2592002"/>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327005"/>
              <a:ext cx="4468969" cy="2592001"/>
            </a:xfrm>
            <a:prstGeom prst="rect">
              <a:avLst/>
            </a:prstGeom>
            <a:ln>
              <a:noFill/>
            </a:ln>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6993" y="1327004"/>
              <a:ext cx="3456002" cy="2592001"/>
            </a:xfrm>
            <a:prstGeom prst="rect">
              <a:avLst/>
            </a:prstGeom>
            <a:ln>
              <a:noFill/>
            </a:ln>
            <a:effectLst/>
          </p:spPr>
        </p:pic>
      </p:grpSp>
      <p:sp>
        <p:nvSpPr>
          <p:cNvPr id="9" name="TextBox 8"/>
          <p:cNvSpPr txBox="1"/>
          <p:nvPr/>
        </p:nvSpPr>
        <p:spPr>
          <a:xfrm>
            <a:off x="5572929" y="6253086"/>
            <a:ext cx="3366126" cy="246221"/>
          </a:xfrm>
          <a:prstGeom prst="rect">
            <a:avLst/>
          </a:prstGeom>
          <a:noFill/>
        </p:spPr>
        <p:txBody>
          <a:bodyPr wrap="none" rtlCol="0">
            <a:spAutoFit/>
          </a:bodyPr>
          <a:lstStyle/>
          <a:p>
            <a:r>
              <a:rPr lang="en-US" sz="1000" dirty="0"/>
              <a:t>Caption: </a:t>
            </a:r>
            <a:r>
              <a:rPr lang="en-US" sz="1000" dirty="0">
                <a:hlinkClick r:id="rId4"/>
              </a:rPr>
              <a:t>Spider Web </a:t>
            </a:r>
            <a:r>
              <a:rPr lang="en-US" sz="1000" dirty="0"/>
              <a:t>(c) </a:t>
            </a:r>
            <a:r>
              <a:rPr lang="en-US" sz="1000" dirty="0" err="1"/>
              <a:t>vastateparkstaff</a:t>
            </a:r>
            <a:r>
              <a:rPr lang="en-US" sz="1000" dirty="0"/>
              <a:t>, </a:t>
            </a:r>
            <a:r>
              <a:rPr lang="en-US" sz="1000" u="sng" dirty="0">
                <a:hlinkClick r:id="rId5"/>
              </a:rPr>
              <a:t>Public domain</a:t>
            </a:r>
            <a:endParaRPr lang="en-US" sz="1000" dirty="0"/>
          </a:p>
        </p:txBody>
      </p:sp>
      <p:sp>
        <p:nvSpPr>
          <p:cNvPr id="10" name="TextBox 9"/>
          <p:cNvSpPr txBox="1"/>
          <p:nvPr/>
        </p:nvSpPr>
        <p:spPr>
          <a:xfrm>
            <a:off x="4026031" y="6452189"/>
            <a:ext cx="4913024" cy="246221"/>
          </a:xfrm>
          <a:prstGeom prst="rect">
            <a:avLst/>
          </a:prstGeom>
          <a:noFill/>
        </p:spPr>
        <p:txBody>
          <a:bodyPr wrap="none" rtlCol="0">
            <a:spAutoFit/>
          </a:bodyPr>
          <a:lstStyle/>
          <a:p>
            <a:r>
              <a:rPr lang="en-US" sz="1000" dirty="0"/>
              <a:t>Caption: </a:t>
            </a:r>
            <a:r>
              <a:rPr lang="en-US" sz="1000" dirty="0">
                <a:hlinkClick r:id="rId6"/>
              </a:rPr>
              <a:t>The horseshoe crab looks like Darth Vader </a:t>
            </a:r>
            <a:r>
              <a:rPr lang="en-US" sz="1000" dirty="0"/>
              <a:t>(c) Adam </a:t>
            </a:r>
            <a:r>
              <a:rPr lang="en-US" sz="1000" dirty="0" err="1"/>
              <a:t>Sofen</a:t>
            </a:r>
            <a:r>
              <a:rPr lang="en-US" sz="1000" dirty="0"/>
              <a:t>, </a:t>
            </a:r>
            <a:r>
              <a:rPr lang="en-US" sz="1000" u="sng" dirty="0">
                <a:hlinkClick r:id="rId5"/>
              </a:rPr>
              <a:t>Public domain</a:t>
            </a:r>
            <a:endParaRPr lang="en-US" sz="1000" dirty="0"/>
          </a:p>
        </p:txBody>
      </p:sp>
    </p:spTree>
    <p:extLst>
      <p:ext uri="{BB962C8B-B14F-4D97-AF65-F5344CB8AC3E}">
        <p14:creationId xmlns:p14="http://schemas.microsoft.com/office/powerpoint/2010/main" val="67170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250"/>
            <a:ext cx="8062912" cy="659535"/>
          </a:xfrm>
        </p:spPr>
        <p:txBody>
          <a:bodyPr>
            <a:noAutofit/>
          </a:bodyPr>
          <a:lstStyle/>
          <a:p>
            <a:r>
              <a:rPr lang="en-US" dirty="0" err="1"/>
              <a:t>Deuterostome</a:t>
            </a:r>
            <a:r>
              <a:rPr lang="en-US" dirty="0"/>
              <a:t> animals</a:t>
            </a:r>
          </a:p>
        </p:txBody>
      </p:sp>
      <p:sp>
        <p:nvSpPr>
          <p:cNvPr id="8" name="Text Placeholder 10"/>
          <p:cNvSpPr>
            <a:spLocks noGrp="1"/>
          </p:cNvSpPr>
          <p:nvPr>
            <p:ph type="body" sz="quarter" idx="14"/>
          </p:nvPr>
        </p:nvSpPr>
        <p:spPr>
          <a:xfrm>
            <a:off x="564446" y="1287531"/>
            <a:ext cx="7955666" cy="3348609"/>
          </a:xfrm>
        </p:spPr>
        <p:txBody>
          <a:bodyPr wrap="square">
            <a:spAutoFit/>
          </a:bodyPr>
          <a:lstStyle/>
          <a:p>
            <a:pPr marL="342900" indent="-342900">
              <a:buFont typeface="Arial"/>
              <a:buChar char="•"/>
            </a:pPr>
            <a:r>
              <a:rPr lang="en-US" sz="2400" dirty="0"/>
              <a:t>Up until this point, we’ve talked about the protostome animals</a:t>
            </a:r>
          </a:p>
          <a:p>
            <a:pPr marL="342900" indent="-342900">
              <a:buFont typeface="Arial"/>
              <a:buChar char="•"/>
            </a:pPr>
            <a:r>
              <a:rPr lang="en-US" sz="2400" dirty="0"/>
              <a:t>We will now talk about the </a:t>
            </a:r>
            <a:r>
              <a:rPr lang="en-US" sz="2400" dirty="0" err="1"/>
              <a:t>deuterostome</a:t>
            </a:r>
            <a:r>
              <a:rPr lang="en-US" sz="2400" dirty="0"/>
              <a:t> animals</a:t>
            </a:r>
          </a:p>
          <a:p>
            <a:pPr marL="573088" lvl="1" indent="-230188">
              <a:buFont typeface="Arial"/>
              <a:buChar char="•"/>
            </a:pPr>
            <a:r>
              <a:rPr lang="en-US" sz="2200" dirty="0" err="1"/>
              <a:t>Deuterostomes</a:t>
            </a:r>
            <a:endParaRPr lang="en-US" sz="2200" dirty="0"/>
          </a:p>
          <a:p>
            <a:pPr marL="796925" lvl="2" indent="-223838">
              <a:buFont typeface="Arial"/>
              <a:buChar char="•"/>
            </a:pPr>
            <a:r>
              <a:rPr lang="en-US" sz="2000" dirty="0"/>
              <a:t>Echinoderms</a:t>
            </a:r>
          </a:p>
          <a:p>
            <a:pPr marL="796925" lvl="2" indent="-223838">
              <a:buFont typeface="Arial"/>
              <a:buChar char="•"/>
            </a:pPr>
            <a:r>
              <a:rPr lang="en-US" sz="2000" dirty="0"/>
              <a:t>Chordates</a:t>
            </a:r>
          </a:p>
          <a:p>
            <a:pPr marL="1027113" lvl="3" indent="-230188">
              <a:buFont typeface="Arial"/>
              <a:buChar char="•"/>
            </a:pPr>
            <a:r>
              <a:rPr lang="en-US" dirty="0"/>
              <a:t>This chapter only deals with the invertebrate chordates</a:t>
            </a:r>
          </a:p>
          <a:p>
            <a:pPr marL="1027113" lvl="3" indent="-230188">
              <a:buFont typeface="Arial"/>
              <a:buChar char="•"/>
            </a:pPr>
            <a:r>
              <a:rPr lang="en-US" dirty="0"/>
              <a:t>The next chapter will deal with the Vertebrates</a:t>
            </a:r>
          </a:p>
        </p:txBody>
      </p:sp>
    </p:spTree>
    <p:extLst>
      <p:ext uri="{BB962C8B-B14F-4D97-AF65-F5344CB8AC3E}">
        <p14:creationId xmlns:p14="http://schemas.microsoft.com/office/powerpoint/2010/main" val="1433277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9204"/>
            <a:ext cx="8062912" cy="659535"/>
          </a:xfrm>
        </p:spPr>
        <p:txBody>
          <a:bodyPr>
            <a:noAutofit/>
          </a:bodyPr>
          <a:lstStyle/>
          <a:p>
            <a:r>
              <a:rPr lang="en-US" dirty="0" err="1"/>
              <a:t>Deuterostome</a:t>
            </a:r>
            <a:br>
              <a:rPr lang="en-US" dirty="0"/>
            </a:br>
            <a:r>
              <a:rPr lang="en-US" dirty="0"/>
              <a:t>Phylum Echinodermata</a:t>
            </a:r>
          </a:p>
        </p:txBody>
      </p:sp>
      <p:sp>
        <p:nvSpPr>
          <p:cNvPr id="8" name="Text Placeholder 10"/>
          <p:cNvSpPr>
            <a:spLocks noGrp="1"/>
          </p:cNvSpPr>
          <p:nvPr>
            <p:ph type="body" sz="quarter" idx="14"/>
          </p:nvPr>
        </p:nvSpPr>
        <p:spPr>
          <a:xfrm>
            <a:off x="564446" y="1287531"/>
            <a:ext cx="7955666" cy="4022639"/>
          </a:xfrm>
        </p:spPr>
        <p:txBody>
          <a:bodyPr wrap="square">
            <a:spAutoFit/>
          </a:bodyPr>
          <a:lstStyle/>
          <a:p>
            <a:pPr marL="342900" indent="-342900">
              <a:buFont typeface="Arial"/>
              <a:buChar char="•"/>
            </a:pPr>
            <a:r>
              <a:rPr lang="en-US" sz="2400" dirty="0"/>
              <a:t>Phylum Echinodermata</a:t>
            </a:r>
          </a:p>
          <a:p>
            <a:pPr marL="573088" lvl="1" indent="-230188">
              <a:buFont typeface="Arial"/>
              <a:buChar char="•"/>
            </a:pPr>
            <a:r>
              <a:rPr lang="en-US" sz="2200" dirty="0" err="1"/>
              <a:t>Echino</a:t>
            </a:r>
            <a:r>
              <a:rPr lang="en-US" sz="2200" dirty="0"/>
              <a:t> – “spiny”, derma – “skin”</a:t>
            </a:r>
          </a:p>
          <a:p>
            <a:pPr marL="573088" lvl="1" indent="-230188">
              <a:buFont typeface="Arial"/>
              <a:buChar char="•"/>
            </a:pPr>
            <a:r>
              <a:rPr lang="en-US" sz="2200" dirty="0"/>
              <a:t>Adult echinoderms exhibit </a:t>
            </a:r>
            <a:r>
              <a:rPr lang="en-US" sz="2200" dirty="0" err="1"/>
              <a:t>pentaradial</a:t>
            </a:r>
            <a:r>
              <a:rPr lang="en-US" sz="2200" dirty="0"/>
              <a:t> symmetry </a:t>
            </a:r>
          </a:p>
          <a:p>
            <a:pPr marL="573088" lvl="1" indent="-230188">
              <a:buFont typeface="Arial"/>
              <a:buChar char="•"/>
            </a:pPr>
            <a:r>
              <a:rPr lang="en-US" sz="2200" dirty="0"/>
              <a:t>Larval forms have bilateral symmetry</a:t>
            </a:r>
          </a:p>
          <a:p>
            <a:pPr marL="573088" lvl="1" indent="-230188">
              <a:buFont typeface="Arial"/>
              <a:buChar char="•"/>
            </a:pPr>
            <a:r>
              <a:rPr lang="en-US" sz="2200" dirty="0"/>
              <a:t>Capable of regeneration</a:t>
            </a:r>
          </a:p>
          <a:p>
            <a:pPr marL="573088" lvl="1" indent="-230188">
              <a:buFont typeface="Arial"/>
              <a:buChar char="•"/>
            </a:pPr>
            <a:r>
              <a:rPr lang="en-US" sz="2200" dirty="0"/>
              <a:t>Water vascular system</a:t>
            </a:r>
          </a:p>
          <a:p>
            <a:pPr marL="573088" lvl="1" indent="-230188">
              <a:buFont typeface="Arial"/>
              <a:buChar char="•"/>
            </a:pPr>
            <a:r>
              <a:rPr lang="en-US" sz="2200" dirty="0"/>
              <a:t>Up until this point, we’ve seen further development of cephalization in the animals, but the Echinoderms lack a head region</a:t>
            </a:r>
          </a:p>
          <a:p>
            <a:pPr marL="796925" lvl="2" indent="-223838">
              <a:buFont typeface="Arial"/>
              <a:buChar char="•"/>
            </a:pPr>
            <a:r>
              <a:rPr lang="en-US" sz="2000" dirty="0"/>
              <a:t>Do have a nerve ring</a:t>
            </a:r>
          </a:p>
        </p:txBody>
      </p:sp>
    </p:spTree>
    <p:extLst>
      <p:ext uri="{BB962C8B-B14F-4D97-AF65-F5344CB8AC3E}">
        <p14:creationId xmlns:p14="http://schemas.microsoft.com/office/powerpoint/2010/main" val="58894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Sponges – Phylum </a:t>
            </a:r>
            <a:r>
              <a:rPr lang="en-US" dirty="0" err="1"/>
              <a:t>Porifera</a:t>
            </a:r>
            <a:endParaRPr lang="en-US" dirty="0"/>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4052252"/>
            <a:ext cx="8344687" cy="2343377"/>
          </a:xfrm>
        </p:spPr>
        <p:txBody>
          <a:bodyPr wrap="square">
            <a:spAutoFit/>
          </a:bodyPr>
          <a:lstStyle/>
          <a:p>
            <a:pPr marL="342900" indent="-342900">
              <a:lnSpc>
                <a:spcPts val="2200"/>
              </a:lnSpc>
              <a:buFont typeface="Arial"/>
              <a:buChar char="•"/>
            </a:pPr>
            <a:r>
              <a:rPr lang="en-US" dirty="0">
                <a:solidFill>
                  <a:srgbClr val="000000"/>
                </a:solidFill>
              </a:rPr>
              <a:t>Sponges are the simplest of all the animals</a:t>
            </a:r>
          </a:p>
          <a:p>
            <a:pPr marL="342900" indent="-342900">
              <a:lnSpc>
                <a:spcPts val="2200"/>
              </a:lnSpc>
              <a:buFont typeface="Arial"/>
              <a:buChar char="•"/>
            </a:pPr>
            <a:r>
              <a:rPr lang="en-US" dirty="0">
                <a:solidFill>
                  <a:srgbClr val="000000"/>
                </a:solidFill>
              </a:rPr>
              <a:t>All are aquatic</a:t>
            </a:r>
          </a:p>
          <a:p>
            <a:pPr marL="342900" indent="-342900">
              <a:lnSpc>
                <a:spcPts val="2200"/>
              </a:lnSpc>
              <a:buFont typeface="Arial"/>
              <a:buChar char="•"/>
            </a:pPr>
            <a:r>
              <a:rPr lang="en-US" dirty="0" err="1">
                <a:solidFill>
                  <a:srgbClr val="000000"/>
                </a:solidFill>
              </a:rPr>
              <a:t>Parazoans</a:t>
            </a:r>
            <a:r>
              <a:rPr lang="en-US" dirty="0">
                <a:solidFill>
                  <a:srgbClr val="000000"/>
                </a:solidFill>
              </a:rPr>
              <a:t> – no true tissues</a:t>
            </a:r>
          </a:p>
          <a:p>
            <a:pPr marL="342900" indent="-342900">
              <a:lnSpc>
                <a:spcPts val="2200"/>
              </a:lnSpc>
              <a:buFont typeface="Arial"/>
              <a:buChar char="•"/>
            </a:pPr>
            <a:r>
              <a:rPr lang="en-US" dirty="0">
                <a:solidFill>
                  <a:srgbClr val="000000"/>
                </a:solidFill>
              </a:rPr>
              <a:t>Asymmetrical</a:t>
            </a:r>
          </a:p>
          <a:p>
            <a:pPr marL="342900" indent="-342900">
              <a:lnSpc>
                <a:spcPts val="2200"/>
              </a:lnSpc>
              <a:buFont typeface="Arial"/>
              <a:buChar char="•"/>
            </a:pPr>
            <a:r>
              <a:rPr lang="en-US" dirty="0">
                <a:solidFill>
                  <a:srgbClr val="000000"/>
                </a:solidFill>
              </a:rPr>
              <a:t>Adults are sessile but larvae have motility (will settle on substrate and grow)</a:t>
            </a:r>
          </a:p>
        </p:txBody>
      </p:sp>
      <p:pic>
        <p:nvPicPr>
          <p:cNvPr id="9" name="Picture 8" descr="Sponges. Sponges are members of the phylum Porifera, which contains the simplest invertebrates. (credit: Andrew Turner)&#10;">
            <a:extLs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6531" y="1024558"/>
            <a:ext cx="3890938" cy="2918204"/>
          </a:xfrm>
          <a:prstGeom prst="rect">
            <a:avLst/>
          </a:prstGeom>
          <a:ln>
            <a:noFill/>
          </a:ln>
          <a:effectLst/>
        </p:spPr>
      </p:pic>
    </p:spTree>
    <p:extLst>
      <p:ext uri="{BB962C8B-B14F-4D97-AF65-F5344CB8AC3E}">
        <p14:creationId xmlns:p14="http://schemas.microsoft.com/office/powerpoint/2010/main" val="2749141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246"/>
            <a:ext cx="8062912" cy="659535"/>
          </a:xfrm>
        </p:spPr>
        <p:txBody>
          <a:bodyPr>
            <a:noAutofit/>
          </a:bodyPr>
          <a:lstStyle/>
          <a:p>
            <a:r>
              <a:rPr lang="en-US" dirty="0" err="1"/>
              <a:t>Deuterostome</a:t>
            </a:r>
            <a:br>
              <a:rPr lang="en-US" dirty="0"/>
            </a:br>
            <a:r>
              <a:rPr lang="en-US" dirty="0"/>
              <a:t>Phylum Echinodermata</a:t>
            </a:r>
          </a:p>
        </p:txBody>
      </p:sp>
      <p:sp>
        <p:nvSpPr>
          <p:cNvPr id="8" name="Text Placeholder 10"/>
          <p:cNvSpPr>
            <a:spLocks noGrp="1"/>
          </p:cNvSpPr>
          <p:nvPr>
            <p:ph type="body" sz="quarter" idx="14"/>
          </p:nvPr>
        </p:nvSpPr>
        <p:spPr>
          <a:xfrm>
            <a:off x="564446" y="4377697"/>
            <a:ext cx="7955666" cy="2024486"/>
          </a:xfrm>
        </p:spPr>
        <p:txBody>
          <a:bodyPr wrap="square">
            <a:spAutoFit/>
          </a:bodyPr>
          <a:lstStyle/>
          <a:p>
            <a:pPr marL="342900" indent="-342900">
              <a:lnSpc>
                <a:spcPts val="2000"/>
              </a:lnSpc>
              <a:buFont typeface="Arial"/>
              <a:buChar char="•"/>
            </a:pPr>
            <a:r>
              <a:rPr lang="en-US" sz="2400" dirty="0"/>
              <a:t>Phylum Echinodermata</a:t>
            </a:r>
          </a:p>
          <a:p>
            <a:pPr marL="573088" lvl="1" indent="-230188">
              <a:lnSpc>
                <a:spcPts val="2000"/>
              </a:lnSpc>
              <a:buFont typeface="Arial"/>
              <a:buChar char="•"/>
            </a:pPr>
            <a:r>
              <a:rPr lang="en-US" dirty="0"/>
              <a:t>Class </a:t>
            </a:r>
            <a:r>
              <a:rPr lang="en-US" dirty="0" err="1"/>
              <a:t>Asteroidea</a:t>
            </a:r>
            <a:r>
              <a:rPr lang="en-US" dirty="0"/>
              <a:t> – Sea Star</a:t>
            </a:r>
          </a:p>
          <a:p>
            <a:pPr marL="573088" lvl="1" indent="-230188">
              <a:lnSpc>
                <a:spcPts val="2000"/>
              </a:lnSpc>
              <a:buFont typeface="Arial"/>
              <a:buChar char="•"/>
            </a:pPr>
            <a:r>
              <a:rPr lang="en-US" dirty="0"/>
              <a:t>Class </a:t>
            </a:r>
            <a:r>
              <a:rPr lang="en-US" dirty="0" err="1"/>
              <a:t>Ophiuroidea</a:t>
            </a:r>
            <a:r>
              <a:rPr lang="en-US" dirty="0"/>
              <a:t> – brittle stars</a:t>
            </a:r>
          </a:p>
          <a:p>
            <a:pPr marL="573088" lvl="1" indent="-230188">
              <a:lnSpc>
                <a:spcPts val="2000"/>
              </a:lnSpc>
              <a:buFont typeface="Arial"/>
              <a:buChar char="•"/>
            </a:pPr>
            <a:r>
              <a:rPr lang="en-US" dirty="0"/>
              <a:t>Class </a:t>
            </a:r>
            <a:r>
              <a:rPr lang="en-US" dirty="0" err="1"/>
              <a:t>Echinoidea</a:t>
            </a:r>
            <a:r>
              <a:rPr lang="en-US" dirty="0"/>
              <a:t> – sea urchins, sand dollars</a:t>
            </a:r>
          </a:p>
          <a:p>
            <a:pPr marL="573088" lvl="1" indent="-230188">
              <a:lnSpc>
                <a:spcPts val="2000"/>
              </a:lnSpc>
              <a:buFont typeface="Arial"/>
              <a:buChar char="•"/>
            </a:pPr>
            <a:r>
              <a:rPr lang="en-US" dirty="0"/>
              <a:t>Class </a:t>
            </a:r>
            <a:r>
              <a:rPr lang="en-US" dirty="0" err="1"/>
              <a:t>Crinoidea</a:t>
            </a:r>
            <a:r>
              <a:rPr lang="en-US" dirty="0"/>
              <a:t> – sea lilies</a:t>
            </a:r>
          </a:p>
          <a:p>
            <a:pPr marL="573088" lvl="1" indent="-230188">
              <a:lnSpc>
                <a:spcPts val="2000"/>
              </a:lnSpc>
              <a:buFont typeface="Arial"/>
              <a:buChar char="•"/>
            </a:pPr>
            <a:r>
              <a:rPr lang="en-US" dirty="0"/>
              <a:t>Class </a:t>
            </a:r>
            <a:r>
              <a:rPr lang="en-US" dirty="0" err="1"/>
              <a:t>Holothuroidea</a:t>
            </a:r>
            <a:r>
              <a:rPr lang="en-US" dirty="0"/>
              <a:t> – sea cucumbers</a:t>
            </a:r>
          </a:p>
        </p:txBody>
      </p:sp>
      <p:pic>
        <p:nvPicPr>
          <p:cNvPr id="4" name="Picture 3" descr="Classes of echinoderms. Different members of Echinodermata include the (a) sea star of class Asteroidea, (b) the brittle star of class Ophiuroidea, (c) the sea urchins of class Echinoidea, (d) the sea lilies belonging to class Crinoidea, and (e) sea cucumbers, representing class Holothuroidea. (credit a: modification of work by Adrian Pingstone; credit b: modification of work by Joshua Ganderson; credit c: modification of work by Samuel Chow; credit d: modification of work by Sarah Depper; credit e: modification of work by Ed Bierma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5312" y="1123512"/>
            <a:ext cx="5633377" cy="3147025"/>
          </a:xfrm>
          <a:prstGeom prst="rect">
            <a:avLst/>
          </a:prstGeom>
          <a:ln>
            <a:noFill/>
          </a:ln>
          <a:effectLst/>
        </p:spPr>
      </p:pic>
      <p:sp>
        <p:nvSpPr>
          <p:cNvPr id="7" name="TextBox 6"/>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71220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246"/>
            <a:ext cx="8062912" cy="659535"/>
          </a:xfrm>
        </p:spPr>
        <p:txBody>
          <a:bodyPr>
            <a:noAutofit/>
          </a:bodyPr>
          <a:lstStyle/>
          <a:p>
            <a:r>
              <a:rPr lang="en-US" dirty="0" err="1"/>
              <a:t>Deuterostome</a:t>
            </a:r>
            <a:br>
              <a:rPr lang="en-US" dirty="0"/>
            </a:br>
            <a:r>
              <a:rPr lang="en-US" dirty="0"/>
              <a:t>Phylum Echinodermata</a:t>
            </a:r>
          </a:p>
        </p:txBody>
      </p:sp>
      <p:pic>
        <p:nvPicPr>
          <p:cNvPr id="9" name="Picture 8" descr="Anatomy of a sea star. This diagram of a sea star shows the pentaradial pattern typical of adult echinoderms, and the water vascular system that is their defining characteristic."/>
          <p:cNvPicPr>
            <a:picLocks noChangeAspect="1"/>
          </p:cNvPicPr>
          <p:nvPr/>
        </p:nvPicPr>
        <p:blipFill>
          <a:blip r:embed="rId2"/>
          <a:stretch>
            <a:fillRect/>
          </a:stretch>
        </p:blipFill>
        <p:spPr>
          <a:xfrm>
            <a:off x="1179872" y="1376534"/>
            <a:ext cx="6784256" cy="4814635"/>
          </a:xfrm>
          <a:prstGeom prst="rect">
            <a:avLst/>
          </a:prstGeom>
          <a:ln>
            <a:noFill/>
          </a:ln>
          <a:effectLst/>
        </p:spPr>
      </p:pic>
    </p:spTree>
    <p:extLst>
      <p:ext uri="{BB962C8B-B14F-4D97-AF65-F5344CB8AC3E}">
        <p14:creationId xmlns:p14="http://schemas.microsoft.com/office/powerpoint/2010/main" val="40466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Sponges – Phylum </a:t>
            </a:r>
            <a:r>
              <a:rPr lang="en-US" dirty="0" err="1"/>
              <a:t>Porifera</a:t>
            </a:r>
            <a:endParaRPr lang="en-US" dirty="0"/>
          </a:p>
        </p:txBody>
      </p:sp>
      <p:sp>
        <p:nvSpPr>
          <p:cNvPr id="4" name="TextBox 3"/>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7" name="Content Placeholder 3" descr="Simple sponge body plan and cell types. The sponge’s (a) basic body plan and (b) some of the specialized cell types found in sponges are show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0767" y="1107026"/>
            <a:ext cx="6642468" cy="4929170"/>
          </a:xfrm>
          <a:prstGeom prst="rect">
            <a:avLst/>
          </a:prstGeom>
          <a:ln>
            <a:noFill/>
          </a:ln>
          <a:effectLst/>
        </p:spPr>
      </p:pic>
    </p:spTree>
    <p:extLst>
      <p:ext uri="{BB962C8B-B14F-4D97-AF65-F5344CB8AC3E}">
        <p14:creationId xmlns:p14="http://schemas.microsoft.com/office/powerpoint/2010/main" val="278946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Sponges – Phylum </a:t>
            </a:r>
            <a:r>
              <a:rPr lang="en-US" dirty="0" err="1"/>
              <a:t>Porifera</a:t>
            </a:r>
            <a:endParaRPr lang="en-US" dirty="0"/>
          </a:p>
        </p:txBody>
      </p:sp>
      <p:sp>
        <p:nvSpPr>
          <p:cNvPr id="11" name="Text Placeholder 10"/>
          <p:cNvSpPr>
            <a:spLocks noGrp="1"/>
          </p:cNvSpPr>
          <p:nvPr>
            <p:ph type="body" sz="quarter" idx="14"/>
          </p:nvPr>
        </p:nvSpPr>
        <p:spPr>
          <a:xfrm>
            <a:off x="457200" y="1107618"/>
            <a:ext cx="7933959" cy="5586144"/>
          </a:xfrm>
        </p:spPr>
        <p:txBody>
          <a:bodyPr>
            <a:spAutoFit/>
          </a:bodyPr>
          <a:lstStyle/>
          <a:p>
            <a:pPr marL="342900" indent="-342900">
              <a:buFont typeface="Arial"/>
              <a:buChar char="•"/>
            </a:pPr>
            <a:r>
              <a:rPr lang="en-US" sz="2400" dirty="0">
                <a:solidFill>
                  <a:srgbClr val="000000"/>
                </a:solidFill>
              </a:rPr>
              <a:t>Sponges have NO digestive, respiratory, circulatory, reproductive or nervous system</a:t>
            </a:r>
          </a:p>
          <a:p>
            <a:pPr marL="342900" indent="-342900">
              <a:buFont typeface="Arial"/>
              <a:buChar char="•"/>
            </a:pPr>
            <a:endParaRPr lang="en-US" sz="2400" dirty="0">
              <a:solidFill>
                <a:srgbClr val="000000"/>
              </a:solidFill>
            </a:endParaRPr>
          </a:p>
          <a:p>
            <a:pPr marL="342900" indent="-342900">
              <a:buFont typeface="Arial"/>
              <a:buChar char="•"/>
            </a:pPr>
            <a:r>
              <a:rPr lang="en-US" sz="2400" dirty="0">
                <a:solidFill>
                  <a:srgbClr val="000000"/>
                </a:solidFill>
              </a:rPr>
              <a:t>They are filter feeders and trap particles in the water with the </a:t>
            </a:r>
            <a:r>
              <a:rPr lang="en-US" sz="2400" dirty="0" err="1">
                <a:solidFill>
                  <a:srgbClr val="000000"/>
                </a:solidFill>
              </a:rPr>
              <a:t>choanocytes</a:t>
            </a:r>
            <a:r>
              <a:rPr lang="en-US" sz="2400" dirty="0">
                <a:solidFill>
                  <a:srgbClr val="000000"/>
                </a:solidFill>
              </a:rPr>
              <a:t> as it flows through the </a:t>
            </a:r>
            <a:r>
              <a:rPr lang="en-US" sz="2400" dirty="0" err="1">
                <a:solidFill>
                  <a:srgbClr val="000000"/>
                </a:solidFill>
              </a:rPr>
              <a:t>osculum</a:t>
            </a:r>
            <a:endParaRPr lang="en-US" sz="2400" dirty="0">
              <a:solidFill>
                <a:srgbClr val="000000"/>
              </a:solidFill>
            </a:endParaRPr>
          </a:p>
          <a:p>
            <a:pPr marL="573088" lvl="1" indent="-230188">
              <a:buFont typeface="Arial"/>
              <a:buChar char="•"/>
            </a:pPr>
            <a:r>
              <a:rPr lang="en-US" dirty="0">
                <a:solidFill>
                  <a:srgbClr val="000000"/>
                </a:solidFill>
              </a:rPr>
              <a:t>Watch this video:</a:t>
            </a:r>
            <a:br>
              <a:rPr lang="en-US" dirty="0">
                <a:solidFill>
                  <a:srgbClr val="000000"/>
                </a:solidFill>
              </a:rPr>
            </a:br>
            <a:r>
              <a:rPr lang="en-US" u="sng" dirty="0">
                <a:solidFill>
                  <a:srgbClr val="0000FF"/>
                </a:solidFill>
              </a:rPr>
              <a:t>https://</a:t>
            </a:r>
            <a:r>
              <a:rPr lang="en-US" u="sng" dirty="0" err="1">
                <a:solidFill>
                  <a:srgbClr val="0000FF"/>
                </a:solidFill>
              </a:rPr>
              <a:t>www.youtube.com</a:t>
            </a:r>
            <a:r>
              <a:rPr lang="en-US" u="sng" dirty="0">
                <a:solidFill>
                  <a:srgbClr val="0000FF"/>
                </a:solidFill>
              </a:rPr>
              <a:t>/</a:t>
            </a:r>
            <a:r>
              <a:rPr lang="en-US" u="sng" dirty="0" err="1">
                <a:solidFill>
                  <a:srgbClr val="0000FF"/>
                </a:solidFill>
              </a:rPr>
              <a:t>watch?v</a:t>
            </a:r>
            <a:r>
              <a:rPr lang="en-US" u="sng" dirty="0">
                <a:solidFill>
                  <a:srgbClr val="0000FF"/>
                </a:solidFill>
              </a:rPr>
              <a:t>=T7E1rq7zHLc </a:t>
            </a:r>
          </a:p>
          <a:p>
            <a:pPr marL="342900" indent="-342900">
              <a:buFont typeface="Arial"/>
              <a:buChar char="•"/>
            </a:pPr>
            <a:endParaRPr lang="en-US" sz="2400" dirty="0">
              <a:solidFill>
                <a:srgbClr val="000000"/>
              </a:solidFill>
            </a:endParaRPr>
          </a:p>
          <a:p>
            <a:pPr marL="342900" indent="-342900">
              <a:buFont typeface="Arial"/>
              <a:buChar char="•"/>
            </a:pPr>
            <a:r>
              <a:rPr lang="en-US" sz="2400" dirty="0">
                <a:solidFill>
                  <a:srgbClr val="000000"/>
                </a:solidFill>
              </a:rPr>
              <a:t>Reproduction</a:t>
            </a:r>
          </a:p>
          <a:p>
            <a:pPr marL="571500" lvl="1" indent="-228600">
              <a:buFont typeface="Arial"/>
              <a:buChar char="•"/>
            </a:pPr>
            <a:r>
              <a:rPr lang="en-US" dirty="0">
                <a:solidFill>
                  <a:srgbClr val="000000"/>
                </a:solidFill>
              </a:rPr>
              <a:t>Asexual – through budding</a:t>
            </a:r>
          </a:p>
          <a:p>
            <a:pPr marL="571500" lvl="1" indent="-228600">
              <a:buFont typeface="Arial"/>
              <a:buChar char="•"/>
            </a:pPr>
            <a:r>
              <a:rPr lang="en-US" dirty="0">
                <a:solidFill>
                  <a:srgbClr val="000000"/>
                </a:solidFill>
              </a:rPr>
              <a:t>Sexual – sponges are hermaphroditic; release egg and sperm into the water</a:t>
            </a:r>
          </a:p>
          <a:p>
            <a:pPr marL="342900" indent="-342900">
              <a:buFont typeface="Arial"/>
              <a:buChar char="•"/>
            </a:pPr>
            <a:endParaRPr lang="en-US" dirty="0">
              <a:solidFill>
                <a:srgbClr val="000000"/>
              </a:solidFill>
            </a:endParaRPr>
          </a:p>
        </p:txBody>
      </p:sp>
    </p:spTree>
    <p:extLst>
      <p:ext uri="{BB962C8B-B14F-4D97-AF65-F5344CB8AC3E}">
        <p14:creationId xmlns:p14="http://schemas.microsoft.com/office/powerpoint/2010/main" val="351214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4282745"/>
            <a:ext cx="7933959" cy="2089803"/>
          </a:xfrm>
        </p:spPr>
        <p:txBody>
          <a:bodyPr>
            <a:spAutoFit/>
          </a:bodyPr>
          <a:lstStyle/>
          <a:p>
            <a:pPr marL="342900" indent="-342900">
              <a:buFont typeface="Arial"/>
              <a:buChar char="•"/>
            </a:pPr>
            <a:r>
              <a:rPr lang="en-US" sz="2400" dirty="0">
                <a:solidFill>
                  <a:srgbClr val="000000"/>
                </a:solidFill>
              </a:rPr>
              <a:t>Cnidarians are metazoans</a:t>
            </a:r>
          </a:p>
          <a:p>
            <a:pPr marL="573088" lvl="1" indent="-230188">
              <a:buFont typeface="Arial"/>
              <a:buChar char="•"/>
            </a:pPr>
            <a:r>
              <a:rPr lang="en-US" dirty="0">
                <a:solidFill>
                  <a:srgbClr val="000000"/>
                </a:solidFill>
              </a:rPr>
              <a:t>Diploblastic – endoderm and ectoderm</a:t>
            </a:r>
          </a:p>
          <a:p>
            <a:pPr marL="573088" lvl="1" indent="-230188">
              <a:buFont typeface="Arial"/>
              <a:buChar char="•"/>
            </a:pPr>
            <a:r>
              <a:rPr lang="en-US" dirty="0">
                <a:solidFill>
                  <a:srgbClr val="000000"/>
                </a:solidFill>
              </a:rPr>
              <a:t>Radial symmetry</a:t>
            </a:r>
          </a:p>
          <a:p>
            <a:pPr marL="342900" indent="-342900">
              <a:buFont typeface="Arial"/>
              <a:buChar char="•"/>
            </a:pPr>
            <a:r>
              <a:rPr lang="en-US" sz="2400" dirty="0">
                <a:solidFill>
                  <a:srgbClr val="000000"/>
                </a:solidFill>
              </a:rPr>
              <a:t>Cnidarians contain specialized cells called </a:t>
            </a:r>
            <a:r>
              <a:rPr lang="en-US" sz="2400" dirty="0" err="1">
                <a:solidFill>
                  <a:srgbClr val="000000"/>
                </a:solidFill>
              </a:rPr>
              <a:t>cnidocytes</a:t>
            </a:r>
            <a:r>
              <a:rPr lang="en-US" sz="2400" dirty="0">
                <a:solidFill>
                  <a:srgbClr val="000000"/>
                </a:solidFill>
              </a:rPr>
              <a:t> that contain nematocysts</a:t>
            </a:r>
          </a:p>
        </p:txBody>
      </p:sp>
      <p:pic>
        <p:nvPicPr>
          <p:cNvPr id="4" name="Picture 3" descr="Cnidocytes. Animals from the phylum Cnidaria have stinging cells called cnidocytes. Cnidocytes contain large organelles called (a) nematocysts that store a coiled thread and barb, the nematocyst. When the hairlike cnidocil on the cell surface is touched, even lightly, (b) the thread, barb, and a toxin are fired from the organel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98794" y="980465"/>
            <a:ext cx="4146412" cy="3239386"/>
          </a:xfrm>
          <a:prstGeom prst="rect">
            <a:avLst/>
          </a:prstGeom>
          <a:ln>
            <a:noFill/>
          </a:ln>
          <a:effectLst/>
        </p:spPr>
      </p:pic>
      <p:sp>
        <p:nvSpPr>
          <p:cNvPr id="5" name="TextBox 4"/>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33749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4337490"/>
            <a:ext cx="7933959" cy="1608646"/>
          </a:xfrm>
        </p:spPr>
        <p:txBody>
          <a:bodyPr>
            <a:spAutoFit/>
          </a:bodyPr>
          <a:lstStyle/>
          <a:p>
            <a:pPr marL="342900" indent="-342900">
              <a:lnSpc>
                <a:spcPts val="2400"/>
              </a:lnSpc>
              <a:buFont typeface="Arial"/>
              <a:buChar char="•"/>
            </a:pPr>
            <a:r>
              <a:rPr lang="en-US" sz="2400" dirty="0">
                <a:solidFill>
                  <a:srgbClr val="000000"/>
                </a:solidFill>
              </a:rPr>
              <a:t>Cnidarians display 2 distinct body plans:</a:t>
            </a:r>
          </a:p>
          <a:p>
            <a:pPr marL="573088" lvl="1" indent="-230188">
              <a:lnSpc>
                <a:spcPts val="2400"/>
              </a:lnSpc>
              <a:buFont typeface="Arial"/>
              <a:buChar char="•"/>
            </a:pPr>
            <a:r>
              <a:rPr lang="en-US" sz="2200" dirty="0">
                <a:solidFill>
                  <a:srgbClr val="000000"/>
                </a:solidFill>
              </a:rPr>
              <a:t>Polyp – sessile</a:t>
            </a:r>
          </a:p>
          <a:p>
            <a:pPr marL="573088" lvl="1" indent="-230188">
              <a:lnSpc>
                <a:spcPts val="2400"/>
              </a:lnSpc>
              <a:buFont typeface="Arial"/>
              <a:buChar char="•"/>
            </a:pPr>
            <a:r>
              <a:rPr lang="en-US" sz="2200" dirty="0">
                <a:solidFill>
                  <a:srgbClr val="000000"/>
                </a:solidFill>
              </a:rPr>
              <a:t>Medusa</a:t>
            </a:r>
          </a:p>
          <a:p>
            <a:pPr marL="573088" lvl="1" indent="-230188">
              <a:lnSpc>
                <a:spcPts val="2400"/>
              </a:lnSpc>
              <a:buFont typeface="Arial"/>
              <a:buChar char="•"/>
            </a:pPr>
            <a:r>
              <a:rPr lang="en-US" sz="2200" dirty="0">
                <a:solidFill>
                  <a:srgbClr val="000000"/>
                </a:solidFill>
              </a:rPr>
              <a:t>Some cnidarians display both body plans during life cycle</a:t>
            </a:r>
          </a:p>
        </p:txBody>
      </p:sp>
      <p:sp>
        <p:nvSpPr>
          <p:cNvPr id="5" name="TextBox 4"/>
          <p:cNvSpPr txBox="1"/>
          <p:nvPr/>
        </p:nvSpPr>
        <p:spPr>
          <a:xfrm>
            <a:off x="3624304" y="6458191"/>
            <a:ext cx="5419472" cy="246221"/>
          </a:xfrm>
          <a:prstGeom prst="rect">
            <a:avLst/>
          </a:prstGeom>
          <a:noFill/>
        </p:spPr>
        <p:txBody>
          <a:bodyPr wrap="none" rtlCol="0">
            <a:spAutoFit/>
          </a:body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7" name="Picture 6" descr="Cnidarian body forms. Cnidarians have two distinct body plans, the medusa (a) and the polyp (b). All cnidarians have two membrane layers, with a jelly-like mesoglea between the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22366" y="969517"/>
            <a:ext cx="4699269" cy="3239386"/>
          </a:xfrm>
          <a:prstGeom prst="rect">
            <a:avLst/>
          </a:prstGeom>
          <a:ln>
            <a:noFill/>
          </a:ln>
          <a:effectLst/>
        </p:spPr>
      </p:pic>
    </p:spTree>
    <p:extLst>
      <p:ext uri="{BB962C8B-B14F-4D97-AF65-F5344CB8AC3E}">
        <p14:creationId xmlns:p14="http://schemas.microsoft.com/office/powerpoint/2010/main" val="277711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Phylum </a:t>
            </a:r>
            <a:r>
              <a:rPr lang="en-US" dirty="0" err="1"/>
              <a:t>Cnidaria</a:t>
            </a:r>
            <a:endParaRPr lang="en-US" dirty="0"/>
          </a:p>
        </p:txBody>
      </p:sp>
      <p:sp>
        <p:nvSpPr>
          <p:cNvPr id="11" name="Text Placeholder 10"/>
          <p:cNvSpPr>
            <a:spLocks noGrp="1"/>
          </p:cNvSpPr>
          <p:nvPr>
            <p:ph type="body" sz="quarter" idx="14"/>
          </p:nvPr>
        </p:nvSpPr>
        <p:spPr>
          <a:xfrm>
            <a:off x="457200" y="1074773"/>
            <a:ext cx="7933959" cy="3425553"/>
          </a:xfrm>
        </p:spPr>
        <p:txBody>
          <a:bodyPr>
            <a:spAutoFit/>
          </a:bodyPr>
          <a:lstStyle/>
          <a:p>
            <a:pPr marL="342900" indent="-342900">
              <a:buFont typeface="Arial"/>
              <a:buChar char="•"/>
            </a:pPr>
            <a:r>
              <a:rPr lang="en-US" sz="2400" dirty="0">
                <a:solidFill>
                  <a:srgbClr val="000000"/>
                </a:solidFill>
              </a:rPr>
              <a:t>Reproduction</a:t>
            </a:r>
          </a:p>
          <a:p>
            <a:pPr marL="573088" lvl="1" indent="-230188">
              <a:buFont typeface="Arial"/>
              <a:buChar char="•"/>
            </a:pPr>
            <a:r>
              <a:rPr lang="en-US" dirty="0">
                <a:solidFill>
                  <a:srgbClr val="000000"/>
                </a:solidFill>
              </a:rPr>
              <a:t>Asexual – budding (as we see in corals)</a:t>
            </a:r>
          </a:p>
          <a:p>
            <a:pPr marL="573088" lvl="1" indent="-230188">
              <a:buFont typeface="Arial"/>
              <a:buChar char="•"/>
            </a:pPr>
            <a:r>
              <a:rPr lang="en-US" dirty="0">
                <a:solidFill>
                  <a:srgbClr val="000000"/>
                </a:solidFill>
              </a:rPr>
              <a:t>Sexual – release of gametes into the water</a:t>
            </a:r>
          </a:p>
          <a:p>
            <a:pPr marL="342900" indent="-342900">
              <a:buFont typeface="Arial"/>
              <a:buChar char="•"/>
            </a:pPr>
            <a:r>
              <a:rPr lang="en-US" sz="2400" dirty="0">
                <a:solidFill>
                  <a:srgbClr val="000000"/>
                </a:solidFill>
              </a:rPr>
              <a:t>Primitive nervous system – nerve net</a:t>
            </a:r>
          </a:p>
          <a:p>
            <a:pPr marL="342900" indent="-342900">
              <a:buFont typeface="Arial"/>
              <a:buChar char="•"/>
            </a:pPr>
            <a:r>
              <a:rPr lang="en-US" sz="2400" dirty="0" err="1">
                <a:solidFill>
                  <a:srgbClr val="000000"/>
                </a:solidFill>
              </a:rPr>
              <a:t>Gastrovascular</a:t>
            </a:r>
            <a:r>
              <a:rPr lang="en-US" sz="2400" dirty="0">
                <a:solidFill>
                  <a:srgbClr val="000000"/>
                </a:solidFill>
              </a:rPr>
              <a:t> cavity</a:t>
            </a:r>
          </a:p>
          <a:p>
            <a:pPr marL="573088" lvl="1" indent="-230188">
              <a:buFont typeface="Arial"/>
              <a:buChar char="•"/>
            </a:pPr>
            <a:r>
              <a:rPr lang="en-US" dirty="0">
                <a:solidFill>
                  <a:srgbClr val="000000"/>
                </a:solidFill>
              </a:rPr>
              <a:t>One opening, serves as both mouth and anus</a:t>
            </a:r>
          </a:p>
          <a:p>
            <a:pPr marL="573088" lvl="1" indent="-230188">
              <a:buFont typeface="Arial"/>
              <a:buChar char="•"/>
            </a:pPr>
            <a:r>
              <a:rPr lang="en-US" dirty="0">
                <a:solidFill>
                  <a:srgbClr val="000000"/>
                </a:solidFill>
              </a:rPr>
              <a:t>Digestion takes place here, exchange of gases, </a:t>
            </a:r>
            <a:r>
              <a:rPr lang="en-US" dirty="0" err="1">
                <a:solidFill>
                  <a:srgbClr val="000000"/>
                </a:solidFill>
              </a:rPr>
              <a:t>etc</a:t>
            </a:r>
            <a:endParaRPr lang="en-US" dirty="0">
              <a:solidFill>
                <a:srgbClr val="000000"/>
              </a:solidFill>
            </a:endParaRPr>
          </a:p>
          <a:p>
            <a:pPr marL="573088" lvl="1" indent="-230188">
              <a:buFont typeface="Arial"/>
              <a:buChar char="•"/>
            </a:pPr>
            <a:r>
              <a:rPr lang="en-US" dirty="0">
                <a:solidFill>
                  <a:srgbClr val="000000"/>
                </a:solidFill>
              </a:rPr>
              <a:t>carnivorous</a:t>
            </a:r>
          </a:p>
        </p:txBody>
      </p:sp>
    </p:spTree>
    <p:extLst>
      <p:ext uri="{BB962C8B-B14F-4D97-AF65-F5344CB8AC3E}">
        <p14:creationId xmlns:p14="http://schemas.microsoft.com/office/powerpoint/2010/main" val="74064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3008</TotalTime>
  <Words>1566</Words>
  <Application>Microsoft Office PowerPoint</Application>
  <PresentationFormat>On-screen Show (4:3)</PresentationFormat>
  <Paragraphs>264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Black</vt:lpstr>
      <vt:lpstr>Calibri</vt:lpstr>
      <vt:lpstr>Essential</vt:lpstr>
      <vt:lpstr>PowerPoint Presentation</vt:lpstr>
      <vt:lpstr>Invertebrates</vt:lpstr>
      <vt:lpstr>Terminology</vt:lpstr>
      <vt:lpstr>Sponges – Phylum Porifera</vt:lpstr>
      <vt:lpstr>Sponges – Phylum Porifera</vt:lpstr>
      <vt:lpstr>Sponges – Phylum Porifera</vt:lpstr>
      <vt:lpstr>Phylum Cnidaria</vt:lpstr>
      <vt:lpstr>Phylum Cnidaria</vt:lpstr>
      <vt:lpstr>Phylum Cnidaria</vt:lpstr>
      <vt:lpstr>Phylum Cnidaria</vt:lpstr>
      <vt:lpstr>Phylum Cnidaria</vt:lpstr>
      <vt:lpstr>Phylum Cnidaria</vt:lpstr>
      <vt:lpstr>Phylum Cnidaria</vt:lpstr>
      <vt:lpstr>Phylum Cnidaria</vt:lpstr>
      <vt:lpstr>Bilateral animals</vt:lpstr>
      <vt:lpstr>Phylum Platyhelminthes</vt:lpstr>
      <vt:lpstr>Phylum Platyhelminthes</vt:lpstr>
      <vt:lpstr>Protostomes</vt:lpstr>
      <vt:lpstr>Protostomes Superphylum Lophotrochozoa</vt:lpstr>
      <vt:lpstr>Protostomes Superphylum Lophotrochozoa</vt:lpstr>
      <vt:lpstr>Protostomes Superphylum Lophotrochozoan</vt:lpstr>
      <vt:lpstr>Protostomes Superphylum Lophotrochozoa</vt:lpstr>
      <vt:lpstr>Phylum Mollusca</vt:lpstr>
      <vt:lpstr>Phylum Mollusca</vt:lpstr>
      <vt:lpstr>Phylum Mollusca</vt:lpstr>
      <vt:lpstr>Phylum Mollusca</vt:lpstr>
      <vt:lpstr>Protostomes Superphylum Lophotrochozoa</vt:lpstr>
      <vt:lpstr>Phylum Annelida</vt:lpstr>
      <vt:lpstr>Protostome Superphylum Ecdysozoa</vt:lpstr>
      <vt:lpstr>Protostome Superphylum Ecdysozoa</vt:lpstr>
      <vt:lpstr>Protostome Superphylum Ecdysozoa</vt:lpstr>
      <vt:lpstr>Phylum Arthropoda</vt:lpstr>
      <vt:lpstr>Protostome Superphylum Ecdysozoa</vt:lpstr>
      <vt:lpstr>Protostome Superphylum Ecdysozoa</vt:lpstr>
      <vt:lpstr>Protostome Superphylum Ecdysozoa</vt:lpstr>
      <vt:lpstr>Protostome Superphylum Ecdysozoa</vt:lpstr>
      <vt:lpstr>Protostome Superphylum Ecdysozoa</vt:lpstr>
      <vt:lpstr>Deuterostome animals</vt:lpstr>
      <vt:lpstr>Deuterostome Phylum Echinodermata</vt:lpstr>
      <vt:lpstr>Deuterostome Phylum Echinodermata</vt:lpstr>
      <vt:lpstr>Deuterostome Phylum Echinodermata</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Latoya Paul</cp:lastModifiedBy>
  <cp:revision>573</cp:revision>
  <cp:lastPrinted>2018-07-28T04:54:04Z</cp:lastPrinted>
  <dcterms:created xsi:type="dcterms:W3CDTF">2012-06-04T02:13:36Z</dcterms:created>
  <dcterms:modified xsi:type="dcterms:W3CDTF">2022-07-26T22:46:58Z</dcterms:modified>
</cp:coreProperties>
</file>