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53"/>
  </p:notesMasterIdLst>
  <p:handoutMasterIdLst>
    <p:handoutMasterId r:id="rId54"/>
  </p:handoutMasterIdLst>
  <p:sldIdLst>
    <p:sldId id="256" r:id="rId2"/>
    <p:sldId id="277" r:id="rId3"/>
    <p:sldId id="295" r:id="rId4"/>
    <p:sldId id="296" r:id="rId5"/>
    <p:sldId id="334" r:id="rId6"/>
    <p:sldId id="297" r:id="rId7"/>
    <p:sldId id="335" r:id="rId8"/>
    <p:sldId id="299" r:id="rId9"/>
    <p:sldId id="300" r:id="rId10"/>
    <p:sldId id="301" r:id="rId11"/>
    <p:sldId id="302" r:id="rId12"/>
    <p:sldId id="303" r:id="rId13"/>
    <p:sldId id="304" r:id="rId14"/>
    <p:sldId id="336"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37" r:id="rId34"/>
    <p:sldId id="282" r:id="rId35"/>
    <p:sldId id="283" r:id="rId36"/>
    <p:sldId id="284" r:id="rId37"/>
    <p:sldId id="323" r:id="rId38"/>
    <p:sldId id="324" r:id="rId39"/>
    <p:sldId id="325" r:id="rId40"/>
    <p:sldId id="338" r:id="rId41"/>
    <p:sldId id="326" r:id="rId42"/>
    <p:sldId id="327" r:id="rId43"/>
    <p:sldId id="339" r:id="rId44"/>
    <p:sldId id="328" r:id="rId45"/>
    <p:sldId id="329" r:id="rId46"/>
    <p:sldId id="340" r:id="rId47"/>
    <p:sldId id="332" r:id="rId48"/>
    <p:sldId id="330" r:id="rId49"/>
    <p:sldId id="333" r:id="rId50"/>
    <p:sldId id="341" r:id="rId51"/>
    <p:sldId id="28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94674" autoAdjust="0"/>
  </p:normalViewPr>
  <p:slideViewPr>
    <p:cSldViewPr snapToGrid="0" snapToObjects="1">
      <p:cViewPr varScale="1">
        <p:scale>
          <a:sx n="81" d="100"/>
          <a:sy n="81" d="100"/>
        </p:scale>
        <p:origin x="73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D9EE7-CB87-4B85-9F1A-61F6C55AF5C4}" type="datetimeFigureOut">
              <a:rPr lang="en-US" smtClean="0"/>
              <a:t>7/20/2022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90A28-90ED-47F5-803A-43BFF5378CBD}" type="slidenum">
              <a:rPr lang="en-US" smtClean="0"/>
              <a:t>‹#›</a:t>
            </a:fld>
            <a:endParaRPr lang="en-US"/>
          </a:p>
        </p:txBody>
      </p:sp>
    </p:spTree>
    <p:extLst>
      <p:ext uri="{BB962C8B-B14F-4D97-AF65-F5344CB8AC3E}">
        <p14:creationId xmlns:p14="http://schemas.microsoft.com/office/powerpoint/2010/main" val="30098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20,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20,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openstax.org/l/buzzard_feather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openstax.org/l/jaw_join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openstax.org/l/CCSA_2"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29 VERTEBRATES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0FB4F8AA-98C8-48F8-A470-F7E1B902BD93}"/>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FEB66B4D-72F8-0641-9CA0-8799F3464B8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061DEEA8-1A4E-A14E-960D-F39F0E07E28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37F1A7-9B56-46D5-A661-4C91FFCB83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Hagfish. Pacific hagfish are scavengers that live on the ocean floor. (credit: Linda Snook, NOAA/CBNMS)</a:t>
            </a:r>
          </a:p>
        </p:txBody>
      </p:sp>
      <p:pic>
        <p:nvPicPr>
          <p:cNvPr id="3" name="Figure" descr="The photo shows wormlike hagfish clustered in a muddy h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29.9</a:t>
            </a:r>
          </a:p>
        </p:txBody>
      </p:sp>
      <p:pic>
        <p:nvPicPr>
          <p:cNvPr id="8" name="OpenStaxLogo">
            <a:extLst>
              <a:ext uri="{FF2B5EF4-FFF2-40B4-BE49-F238E27FC236}">
                <a16:creationId xmlns:a16="http://schemas.microsoft.com/office/drawing/2014/main" id="{59004E59-A600-1947-BE73-A826C3AC6C7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4311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925742-D862-4C6F-8CB3-4D796590C7B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Lamprey. These parasitic sea lampreys, </a:t>
            </a:r>
            <a:r>
              <a:rPr lang="en-US" sz="1600" i="1" dirty="0"/>
              <a:t>Petromyzon marinus,</a:t>
            </a:r>
            <a:r>
              <a:rPr lang="en-US" sz="1600" dirty="0"/>
              <a:t> attach by suction to their lake trout host, and use their rough tongues to rasp away flesh in order to feed on the trout’s blood. (credit: USGS)</a:t>
            </a:r>
            <a:endParaRPr lang="en-US" sz="1200" dirty="0"/>
          </a:p>
        </p:txBody>
      </p:sp>
      <p:pic>
        <p:nvPicPr>
          <p:cNvPr id="4" name="Figure" descr="The photo shows leech-like sea lampreys latched onto a large fis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12" r="-26012"/>
          <a:stretch>
            <a:fillRect/>
          </a:stretch>
        </p:blipFill>
        <p:spPr/>
      </p:pic>
      <p:sp>
        <p:nvSpPr>
          <p:cNvPr id="5" name="Figure Number"/>
          <p:cNvSpPr>
            <a:spLocks noGrp="1"/>
          </p:cNvSpPr>
          <p:nvPr>
            <p:ph type="title"/>
          </p:nvPr>
        </p:nvSpPr>
        <p:spPr/>
        <p:txBody>
          <a:bodyPr/>
          <a:lstStyle/>
          <a:p>
            <a:r>
              <a:rPr lang="en-US" dirty="0"/>
              <a:t>Figure 29.10</a:t>
            </a:r>
          </a:p>
        </p:txBody>
      </p:sp>
      <p:pic>
        <p:nvPicPr>
          <p:cNvPr id="8" name="OpenStaxLogo">
            <a:extLst>
              <a:ext uri="{FF2B5EF4-FFF2-40B4-BE49-F238E27FC236}">
                <a16:creationId xmlns:a16="http://schemas.microsoft.com/office/drawing/2014/main" id="{D05BE92B-9725-F846-B3B6-E406AE38BF1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2046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9BC0F1-3C21-4A73-B7FB-B57D7BBEF7B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A placoderm. </a:t>
            </a:r>
            <a:r>
              <a:rPr lang="en-US" sz="1500" i="1" dirty="0" err="1"/>
              <a:t>Dunkleosteus</a:t>
            </a:r>
            <a:r>
              <a:rPr lang="en-US" sz="1500" dirty="0"/>
              <a:t> was an enormous placoderm from the Devonian period, 380 to 360 million years ago. It measured up to 10 meters in length and weighed up to 3.6 tons. Its head and neck were armored with heavy bony plates. Although </a:t>
            </a:r>
            <a:r>
              <a:rPr lang="en-US" sz="1500" i="1" dirty="0" err="1"/>
              <a:t>Dunkleosteus</a:t>
            </a:r>
            <a:r>
              <a:rPr lang="en-US" sz="1500" dirty="0"/>
              <a:t> had no true teeth, the edge of the jaw was armed with sharp bony blades. (credit: Nobu Tamura)</a:t>
            </a:r>
          </a:p>
        </p:txBody>
      </p:sp>
      <p:pic>
        <p:nvPicPr>
          <p:cNvPr id="3" name="Figure" descr="The illustration shows a large fish with a very wide mou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sp>
        <p:nvSpPr>
          <p:cNvPr id="5" name="Figure Number"/>
          <p:cNvSpPr>
            <a:spLocks noGrp="1"/>
          </p:cNvSpPr>
          <p:nvPr>
            <p:ph type="title"/>
          </p:nvPr>
        </p:nvSpPr>
        <p:spPr/>
        <p:txBody>
          <a:bodyPr/>
          <a:lstStyle/>
          <a:p>
            <a:r>
              <a:rPr lang="en-US" dirty="0"/>
              <a:t>Figure 29.11</a:t>
            </a:r>
          </a:p>
        </p:txBody>
      </p:sp>
      <p:pic>
        <p:nvPicPr>
          <p:cNvPr id="8" name="OpenStaxLogo">
            <a:extLst>
              <a:ext uri="{FF2B5EF4-FFF2-40B4-BE49-F238E27FC236}">
                <a16:creationId xmlns:a16="http://schemas.microsoft.com/office/drawing/2014/main" id="{45656919-DB26-6A41-B4BD-911C2B92E86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7935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30361F-523F-4A73-8D1A-6F38A1EACE1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Shark. Hammerhead sharks tend to school during the day and hunt prey at night. (credit: Masashi Sugawara)</a:t>
            </a:r>
            <a:endParaRPr lang="en-US" sz="1200" dirty="0"/>
          </a:p>
        </p:txBody>
      </p:sp>
      <p:pic>
        <p:nvPicPr>
          <p:cNvPr id="4" name="Figure" descr="The photo shows a shark with a wide snou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29.12</a:t>
            </a:r>
          </a:p>
        </p:txBody>
      </p:sp>
      <p:pic>
        <p:nvPicPr>
          <p:cNvPr id="8" name="OpenStaxLogo">
            <a:extLst>
              <a:ext uri="{FF2B5EF4-FFF2-40B4-BE49-F238E27FC236}">
                <a16:creationId xmlns:a16="http://schemas.microsoft.com/office/drawing/2014/main" id="{BEAA96E8-812B-6345-9E5D-05B9C44C897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279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30361F-523F-4A73-8D1A-6F38A1EACE1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Shark. Hammerhead sharks tend to school during the day and hunt prey at night. (credit: Masashi Sugawara)</a:t>
            </a:r>
            <a:endParaRPr lang="en-US" sz="1200" dirty="0"/>
          </a:p>
        </p:txBody>
      </p:sp>
      <p:sp>
        <p:nvSpPr>
          <p:cNvPr id="5" name="Figure Number"/>
          <p:cNvSpPr>
            <a:spLocks noGrp="1"/>
          </p:cNvSpPr>
          <p:nvPr>
            <p:ph type="title"/>
          </p:nvPr>
        </p:nvSpPr>
        <p:spPr/>
        <p:txBody>
          <a:bodyPr/>
          <a:lstStyle/>
          <a:p>
            <a:r>
              <a:rPr lang="en-US" dirty="0"/>
              <a:t>Figure 29.13</a:t>
            </a:r>
          </a:p>
        </p:txBody>
      </p:sp>
      <p:pic>
        <p:nvPicPr>
          <p:cNvPr id="4098" name="Picture 2" descr="The image displays a whale shark swimming in the Georgia Aquarium.">
            <a:extLst>
              <a:ext uri="{FF2B5EF4-FFF2-40B4-BE49-F238E27FC236}">
                <a16:creationId xmlns:a16="http://schemas.microsoft.com/office/drawing/2014/main" id="{B255931D-3422-4DB4-B07A-B9BC7985975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113" y="1122386"/>
            <a:ext cx="7632441" cy="3516753"/>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884D9AE9-D15A-9440-81BD-8649A785C82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473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537841-C073-4598-80B7-041C70CBEFB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Shark egg cases. Shark embryos are clearly visible through these transparent egg cases. The round structure is the yolk that nourishes the growing embryo. (credit: </a:t>
            </a:r>
            <a:r>
              <a:rPr lang="en-US" sz="1600" dirty="0" err="1"/>
              <a:t>Jek</a:t>
            </a:r>
            <a:r>
              <a:rPr lang="en-US" sz="1600" dirty="0"/>
              <a:t> </a:t>
            </a:r>
            <a:r>
              <a:rPr lang="en-US" sz="1600" dirty="0" err="1"/>
              <a:t>Bacarisas</a:t>
            </a:r>
            <a:r>
              <a:rPr lang="en-US" sz="1600" dirty="0"/>
              <a:t>)</a:t>
            </a:r>
            <a:endParaRPr lang="en-US" sz="1200" dirty="0"/>
          </a:p>
        </p:txBody>
      </p:sp>
      <p:pic>
        <p:nvPicPr>
          <p:cNvPr id="3" name="Figure" descr="The photo shows long, thin shark embryos encase in egg cas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29.14</a:t>
            </a:r>
          </a:p>
        </p:txBody>
      </p:sp>
      <p:pic>
        <p:nvPicPr>
          <p:cNvPr id="8" name="OpenStaxLogo">
            <a:extLst>
              <a:ext uri="{FF2B5EF4-FFF2-40B4-BE49-F238E27FC236}">
                <a16:creationId xmlns:a16="http://schemas.microsoft.com/office/drawing/2014/main" id="{72BA62D9-3329-7A41-9195-7E4486BD77D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5498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BC86A09-D763-4E45-AEB4-BAE67BE54D4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Cartilaginous fish. </a:t>
            </a:r>
            <a:r>
              <a:rPr lang="en-US" sz="1600" dirty="0">
                <a:solidFill>
                  <a:srgbClr val="6CB255"/>
                </a:solidFill>
              </a:rPr>
              <a:t>(a)</a:t>
            </a:r>
            <a:r>
              <a:rPr lang="en-US" sz="1600" dirty="0"/>
              <a:t> Stingray. This stingray blends into the sandy bottom of the ocean floor. A spotted ratfish </a:t>
            </a:r>
            <a:r>
              <a:rPr lang="en-US" sz="1600" dirty="0">
                <a:solidFill>
                  <a:srgbClr val="6CB255"/>
                </a:solidFill>
              </a:rPr>
              <a:t>(b)</a:t>
            </a:r>
            <a:r>
              <a:rPr lang="en-US" sz="1600" dirty="0"/>
              <a:t> </a:t>
            </a:r>
            <a:r>
              <a:rPr lang="en-US" sz="1600" dirty="0" err="1"/>
              <a:t>Hydrolagus</a:t>
            </a:r>
            <a:r>
              <a:rPr lang="en-US" sz="1600" dirty="0"/>
              <a:t> </a:t>
            </a:r>
            <a:r>
              <a:rPr lang="en-US" sz="1600" dirty="0" err="1"/>
              <a:t>colliei</a:t>
            </a:r>
            <a:r>
              <a:rPr lang="en-US" sz="1600" dirty="0"/>
              <a:t> credit a "Sailn1"/Flickr; (credit: a "Sailn1"/Flickr b: Linda Snook / MBNMS [Public domain], via Wikimedia Commons.)</a:t>
            </a:r>
          </a:p>
        </p:txBody>
      </p:sp>
      <p:sp>
        <p:nvSpPr>
          <p:cNvPr id="5" name="Figure Number"/>
          <p:cNvSpPr>
            <a:spLocks noGrp="1"/>
          </p:cNvSpPr>
          <p:nvPr>
            <p:ph type="title"/>
          </p:nvPr>
        </p:nvSpPr>
        <p:spPr/>
        <p:txBody>
          <a:bodyPr/>
          <a:lstStyle/>
          <a:p>
            <a:r>
              <a:rPr lang="en-US" dirty="0"/>
              <a:t>Figure 29.15</a:t>
            </a:r>
          </a:p>
        </p:txBody>
      </p:sp>
      <p:pic>
        <p:nvPicPr>
          <p:cNvPr id="5122" name="Picture 2" descr="The photo shows a stingray with a long, thin body and a circular head, resting on the sandy bottom.">
            <a:extLst>
              <a:ext uri="{FF2B5EF4-FFF2-40B4-BE49-F238E27FC236}">
                <a16:creationId xmlns:a16="http://schemas.microsoft.com/office/drawing/2014/main" id="{D92E926B-448D-4D74-83DF-FE8548D61EE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199" y="1569470"/>
            <a:ext cx="8062912" cy="3052987"/>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ACC09293-88FD-9C48-93DA-30ED875395C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815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0E07F5-09BA-4CB6-9F8A-7F6D11B034E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t>
            </a:r>
            <a:r>
              <a:rPr lang="en-US" sz="1600" dirty="0">
                <a:solidFill>
                  <a:srgbClr val="6CB255"/>
                </a:solidFill>
              </a:rPr>
              <a:t>(a)</a:t>
            </a:r>
            <a:r>
              <a:rPr lang="en-US" sz="1600" dirty="0"/>
              <a:t> sockeye salmon and</a:t>
            </a:r>
            <a:r>
              <a:rPr lang="en-US" sz="1600" dirty="0">
                <a:solidFill>
                  <a:srgbClr val="6CB255"/>
                </a:solidFill>
              </a:rPr>
              <a:t> (b) </a:t>
            </a:r>
            <a:r>
              <a:rPr lang="en-US" sz="1600" dirty="0"/>
              <a:t>coelacanth are both bony fishes of the </a:t>
            </a:r>
            <a:r>
              <a:rPr lang="en-US" sz="1600" dirty="0" err="1"/>
              <a:t>Osteichthyes</a:t>
            </a:r>
            <a:r>
              <a:rPr lang="en-US" sz="1600" dirty="0"/>
              <a:t> clade. The coelacanth, sometimes called a lobe-finned fish, was thought to have gone extinct in the Late Cretaceous period, 100 million years ago, until one was discovered in 1938 near the Comoros Islands between Africa and Madagascar. (credit a: modification of work by Timothy </a:t>
            </a:r>
            <a:r>
              <a:rPr lang="en-US" sz="1600" dirty="0" err="1"/>
              <a:t>Knepp</a:t>
            </a:r>
            <a:r>
              <a:rPr lang="en-US" sz="1600" dirty="0"/>
              <a:t>, USFWS; credit b: modification of work by Robbie </a:t>
            </a:r>
            <a:r>
              <a:rPr lang="en-US" sz="1600" dirty="0" err="1"/>
              <a:t>Cada</a:t>
            </a:r>
            <a:r>
              <a:rPr lang="en-US" sz="1600" dirty="0"/>
              <a:t>)</a:t>
            </a:r>
          </a:p>
        </p:txBody>
      </p:sp>
      <p:pic>
        <p:nvPicPr>
          <p:cNvPr id="3" name="Figure" descr="The illustration compares a bright red salmon (a) and a blue coelacanth (b), both of which are similar in shape and have f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167" b="-53167"/>
          <a:stretch>
            <a:fillRect/>
          </a:stretch>
        </p:blipFill>
        <p:spPr/>
      </p:pic>
      <p:sp>
        <p:nvSpPr>
          <p:cNvPr id="5" name="Figure Number"/>
          <p:cNvSpPr>
            <a:spLocks noGrp="1"/>
          </p:cNvSpPr>
          <p:nvPr>
            <p:ph type="title"/>
          </p:nvPr>
        </p:nvSpPr>
        <p:spPr/>
        <p:txBody>
          <a:bodyPr/>
          <a:lstStyle/>
          <a:p>
            <a:r>
              <a:rPr lang="en-US" dirty="0"/>
              <a:t>Figure 29.16</a:t>
            </a:r>
          </a:p>
        </p:txBody>
      </p:sp>
      <p:pic>
        <p:nvPicPr>
          <p:cNvPr id="8" name="OpenStaxLogo">
            <a:extLst>
              <a:ext uri="{FF2B5EF4-FFF2-40B4-BE49-F238E27FC236}">
                <a16:creationId xmlns:a16="http://schemas.microsoft.com/office/drawing/2014/main" id="{5AA0ED1C-6045-E54F-B45E-3A708C21C1D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3509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C905C8-9602-45E7-8EE8-15D8C5457A3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Tiktaalik</a:t>
            </a:r>
            <a:r>
              <a:rPr lang="en-US" sz="1600" dirty="0"/>
              <a:t>. The recent fossil discovery of </a:t>
            </a:r>
            <a:r>
              <a:rPr lang="en-US" sz="1600" i="1" dirty="0" err="1"/>
              <a:t>Tiktaalik</a:t>
            </a:r>
            <a:r>
              <a:rPr lang="en-US" sz="1600" i="1" dirty="0"/>
              <a:t> </a:t>
            </a:r>
            <a:r>
              <a:rPr lang="en-US" sz="1600" i="1" dirty="0" err="1"/>
              <a:t>roseae</a:t>
            </a:r>
            <a:r>
              <a:rPr lang="en-US" sz="1600" i="1" dirty="0"/>
              <a:t> </a:t>
            </a:r>
            <a:r>
              <a:rPr lang="en-US" sz="1600" dirty="0"/>
              <a:t>suggests evidence for an animal intermediate to finned fish and legged </a:t>
            </a:r>
            <a:r>
              <a:rPr lang="en-US" sz="1600" dirty="0" err="1"/>
              <a:t>tetrapods</a:t>
            </a:r>
            <a:r>
              <a:rPr lang="en-US" sz="1600" dirty="0"/>
              <a:t>, sometimes called a "</a:t>
            </a:r>
            <a:r>
              <a:rPr lang="en-US" sz="1600" dirty="0" err="1"/>
              <a:t>fishapod</a:t>
            </a:r>
            <a:r>
              <a:rPr lang="en-US" sz="1600" dirty="0"/>
              <a:t>." (credit: Zina </a:t>
            </a:r>
            <a:r>
              <a:rPr lang="en-US" sz="1600" dirty="0" err="1"/>
              <a:t>Deretsky</a:t>
            </a:r>
            <a:r>
              <a:rPr lang="en-US" sz="1600" dirty="0"/>
              <a:t>, National Science Foundation)</a:t>
            </a:r>
          </a:p>
        </p:txBody>
      </p:sp>
      <p:pic>
        <p:nvPicPr>
          <p:cNvPr id="4" name="Figure" descr="The image shows a tetrapod-like fish with fin-like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84" r="-16484"/>
          <a:stretch>
            <a:fillRect/>
          </a:stretch>
        </p:blipFill>
        <p:spPr/>
      </p:pic>
      <p:sp>
        <p:nvSpPr>
          <p:cNvPr id="5" name="Figure Number"/>
          <p:cNvSpPr>
            <a:spLocks noGrp="1"/>
          </p:cNvSpPr>
          <p:nvPr>
            <p:ph type="title"/>
          </p:nvPr>
        </p:nvSpPr>
        <p:spPr/>
        <p:txBody>
          <a:bodyPr/>
          <a:lstStyle/>
          <a:p>
            <a:r>
              <a:rPr lang="en-US" dirty="0"/>
              <a:t>Figure 29.17</a:t>
            </a:r>
          </a:p>
        </p:txBody>
      </p:sp>
      <p:pic>
        <p:nvPicPr>
          <p:cNvPr id="8" name="OpenStaxLogo">
            <a:extLst>
              <a:ext uri="{FF2B5EF4-FFF2-40B4-BE49-F238E27FC236}">
                <a16:creationId xmlns:a16="http://schemas.microsoft.com/office/drawing/2014/main" id="{C893D95D-A33B-AB40-B2E4-DE0BAED9DC6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1705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8533B5-3384-4634-9226-E6194CC5B5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Salamander. Most salamanders have legs and a tail, but respiration varies among species. (credit: Valentina </a:t>
            </a:r>
            <a:r>
              <a:rPr lang="en-US" sz="1600" dirty="0" err="1"/>
              <a:t>Storti</a:t>
            </a:r>
            <a:r>
              <a:rPr lang="en-US" sz="1600" dirty="0"/>
              <a:t>)</a:t>
            </a:r>
            <a:endParaRPr lang="en-US" sz="1200" dirty="0"/>
          </a:p>
        </p:txBody>
      </p:sp>
      <p:pic>
        <p:nvPicPr>
          <p:cNvPr id="3" name="Figure" descr="The photo shows a black salamander with bright yellow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a:xfrm>
            <a:off x="457199" y="1122386"/>
            <a:ext cx="8062913" cy="3500071"/>
          </a:xfrm>
        </p:spPr>
      </p:pic>
      <p:sp>
        <p:nvSpPr>
          <p:cNvPr id="5" name="Figure Number"/>
          <p:cNvSpPr>
            <a:spLocks noGrp="1"/>
          </p:cNvSpPr>
          <p:nvPr>
            <p:ph type="title"/>
          </p:nvPr>
        </p:nvSpPr>
        <p:spPr/>
        <p:txBody>
          <a:bodyPr/>
          <a:lstStyle/>
          <a:p>
            <a:r>
              <a:rPr lang="en-US" dirty="0"/>
              <a:t>Figure 29.18</a:t>
            </a:r>
          </a:p>
        </p:txBody>
      </p:sp>
      <p:pic>
        <p:nvPicPr>
          <p:cNvPr id="8" name="OpenStaxLogo">
            <a:extLst>
              <a:ext uri="{FF2B5EF4-FFF2-40B4-BE49-F238E27FC236}">
                <a16:creationId xmlns:a16="http://schemas.microsoft.com/office/drawing/2014/main" id="{1226EE22-A4F9-A14A-B53E-9BECAD96336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1912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1B58786-D2FC-4A9A-8440-000C3AB102C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Autofit/>
          </a:bodyPr>
          <a:lstStyle/>
          <a:p>
            <a:r>
              <a:rPr lang="en-US" sz="1400" dirty="0"/>
              <a:t>Examples of critically endangered vertebrate species include </a:t>
            </a:r>
            <a:r>
              <a:rPr lang="en-US" sz="1400" dirty="0">
                <a:solidFill>
                  <a:srgbClr val="6CB255"/>
                </a:solidFill>
              </a:rPr>
              <a:t>(a)</a:t>
            </a:r>
            <a:r>
              <a:rPr lang="en-US" sz="1400" dirty="0"/>
              <a:t> the Siberian tiger (</a:t>
            </a:r>
            <a:r>
              <a:rPr lang="en-US" sz="1400" i="1" dirty="0"/>
              <a:t>Panthera </a:t>
            </a:r>
            <a:r>
              <a:rPr lang="en-US" sz="1400" i="1" dirty="0" err="1"/>
              <a:t>tigris</a:t>
            </a:r>
            <a:r>
              <a:rPr lang="en-US" sz="1400" dirty="0"/>
              <a:t>), </a:t>
            </a:r>
            <a:r>
              <a:rPr lang="en-US" sz="1400" dirty="0">
                <a:solidFill>
                  <a:srgbClr val="6CB255"/>
                </a:solidFill>
              </a:rPr>
              <a:t>(b)</a:t>
            </a:r>
            <a:r>
              <a:rPr lang="en-US" sz="1400" dirty="0"/>
              <a:t> the mountain gorilla (</a:t>
            </a:r>
            <a:r>
              <a:rPr lang="en-US" sz="1400" i="1" dirty="0"/>
              <a:t>Gorilla </a:t>
            </a:r>
            <a:r>
              <a:rPr lang="en-US" sz="1400" i="1" dirty="0" err="1"/>
              <a:t>beringei</a:t>
            </a:r>
            <a:r>
              <a:rPr lang="en-US" sz="1400" dirty="0"/>
              <a:t>), and </a:t>
            </a:r>
            <a:r>
              <a:rPr lang="en-US" sz="1400" dirty="0">
                <a:solidFill>
                  <a:srgbClr val="6CB255"/>
                </a:solidFill>
              </a:rPr>
              <a:t>(c)</a:t>
            </a:r>
            <a:r>
              <a:rPr lang="en-US" sz="1400" dirty="0"/>
              <a:t> the harpy eagle (</a:t>
            </a:r>
            <a:r>
              <a:rPr lang="en-US" sz="1400" i="1" dirty="0" err="1"/>
              <a:t>Harpia</a:t>
            </a:r>
            <a:r>
              <a:rPr lang="en-US" sz="1400" i="1" dirty="0"/>
              <a:t> </a:t>
            </a:r>
            <a:r>
              <a:rPr lang="en-US" sz="1400" i="1" dirty="0" err="1"/>
              <a:t>harpyja</a:t>
            </a:r>
            <a:r>
              <a:rPr lang="en-US" sz="1400" dirty="0"/>
              <a:t>). (The harpy eagle is considered "near threatened" globally, but critically endangered in much of its former range in Mexico and Central America.) (credit a: modification of work by Dave Pape; credit b: modification of work by Dave Proffer; credit c: modification of work by </a:t>
            </a:r>
            <a:r>
              <a:rPr lang="en-US" sz="1400" dirty="0" err="1"/>
              <a:t>Haui</a:t>
            </a:r>
            <a:r>
              <a:rPr lang="en-US" sz="1400" dirty="0"/>
              <a:t> </a:t>
            </a:r>
            <a:r>
              <a:rPr lang="en-US" sz="1400" dirty="0" err="1"/>
              <a:t>Ared</a:t>
            </a:r>
            <a:r>
              <a:rPr lang="en-US" sz="1400" dirty="0"/>
              <a:t>)</a:t>
            </a:r>
          </a:p>
        </p:txBody>
      </p:sp>
      <p:sp>
        <p:nvSpPr>
          <p:cNvPr id="5" name="Figure Number"/>
          <p:cNvSpPr>
            <a:spLocks noGrp="1"/>
          </p:cNvSpPr>
          <p:nvPr>
            <p:ph type="title"/>
          </p:nvPr>
        </p:nvSpPr>
        <p:spPr/>
        <p:txBody>
          <a:bodyPr/>
          <a:lstStyle/>
          <a:p>
            <a:r>
              <a:rPr lang="en-US" dirty="0"/>
              <a:t>Figure 29.1</a:t>
            </a:r>
          </a:p>
        </p:txBody>
      </p:sp>
      <p:pic>
        <p:nvPicPr>
          <p:cNvPr id="1028" name="Picture 4" descr="Photos show a wolf (a), a gorilla (b), and Image c is of a Harpy Eagle.&#10;">
            <a:extLst>
              <a:ext uri="{FF2B5EF4-FFF2-40B4-BE49-F238E27FC236}">
                <a16:creationId xmlns:a16="http://schemas.microsoft.com/office/drawing/2014/main" id="{BEA8A6AF-F80B-4740-A968-B818F800DF92}"/>
              </a:ext>
              <a:ext uri="{C183D7F6-B498-43B3-948B-1728B52AA6E4}">
                <adec:decorative xmlns:adec="http://schemas.microsoft.com/office/drawing/2017/decorative" val="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314" y="1515884"/>
            <a:ext cx="9545216" cy="3178425"/>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4C4DDF9A-5FB5-F64A-9BE7-B6B93323F20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46FAF4-F22C-401E-AEC4-792562E7D48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Tree frog. The Australian green tree frog is a nocturnal predator that lives in the canopies of trees near a water source.</a:t>
            </a:r>
            <a:endParaRPr lang="en-US" sz="1200" dirty="0"/>
          </a:p>
        </p:txBody>
      </p:sp>
      <p:pic>
        <p:nvPicPr>
          <p:cNvPr id="4" name="Figure" descr="The photo shows a big, bright green frog sitting on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sp>
        <p:nvSpPr>
          <p:cNvPr id="5" name="Figure Number"/>
          <p:cNvSpPr>
            <a:spLocks noGrp="1"/>
          </p:cNvSpPr>
          <p:nvPr>
            <p:ph type="title"/>
          </p:nvPr>
        </p:nvSpPr>
        <p:spPr/>
        <p:txBody>
          <a:bodyPr/>
          <a:lstStyle/>
          <a:p>
            <a:r>
              <a:rPr lang="en-US" dirty="0"/>
              <a:t>Figure 29.19</a:t>
            </a:r>
          </a:p>
        </p:txBody>
      </p:sp>
      <p:pic>
        <p:nvPicPr>
          <p:cNvPr id="8" name="OpenStaxLogo">
            <a:extLst>
              <a:ext uri="{FF2B5EF4-FFF2-40B4-BE49-F238E27FC236}">
                <a16:creationId xmlns:a16="http://schemas.microsoft.com/office/drawing/2014/main" id="{5D2C6988-899B-0E4C-8976-F6D1CA02E14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5538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656F9A-810D-40A8-96EB-BE371AFCBBF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Amphibian metamorphosis. A juvenile frog metamorphoses into a frog. Here, the frog has started to develop limbs, but its tadpole tail is still evident.</a:t>
            </a:r>
            <a:endParaRPr lang="en-US" sz="1200" dirty="0"/>
          </a:p>
        </p:txBody>
      </p:sp>
      <p:pic>
        <p:nvPicPr>
          <p:cNvPr id="3" name="Figure" descr="The photo shows a frog with a long tail from the tadpole st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sp>
        <p:nvSpPr>
          <p:cNvPr id="5" name="Figure Number"/>
          <p:cNvSpPr>
            <a:spLocks noGrp="1"/>
          </p:cNvSpPr>
          <p:nvPr>
            <p:ph type="title"/>
          </p:nvPr>
        </p:nvSpPr>
        <p:spPr/>
        <p:txBody>
          <a:bodyPr/>
          <a:lstStyle/>
          <a:p>
            <a:r>
              <a:rPr lang="en-US" dirty="0"/>
              <a:t>Figure 29.20</a:t>
            </a:r>
          </a:p>
        </p:txBody>
      </p:sp>
      <p:pic>
        <p:nvPicPr>
          <p:cNvPr id="8" name="OpenStaxLogo">
            <a:extLst>
              <a:ext uri="{FF2B5EF4-FFF2-40B4-BE49-F238E27FC236}">
                <a16:creationId xmlns:a16="http://schemas.microsoft.com/office/drawing/2014/main" id="{497BB31E-EEC9-8845-A327-9ACE5AAE6C8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5043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EA3770-AE63-495B-9218-9C229CD0C2A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Paleozoic continents. During the Paleozoic Era, around 550 million years ago, the continent Gondwana formed. Both Gondwana and the continent Laurentia were located near the equator.</a:t>
            </a:r>
            <a:endParaRPr lang="en-US" sz="1200" dirty="0"/>
          </a:p>
        </p:txBody>
      </p:sp>
      <p:pic>
        <p:nvPicPr>
          <p:cNvPr id="4" name="Figure" descr="A world map shows two continents, Gondwana and Laurentia, which are shaped very differently from the continents of today. Gondwana was made up of two smaller subcontinents separated by a narrow sea. One continent contained modern Antarctica, and the other contained parts of Afric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231" r="-55231"/>
          <a:stretch>
            <a:fillRect/>
          </a:stretch>
        </p:blipFill>
        <p:spPr/>
      </p:pic>
      <p:sp>
        <p:nvSpPr>
          <p:cNvPr id="5" name="Figure Number"/>
          <p:cNvSpPr>
            <a:spLocks noGrp="1"/>
          </p:cNvSpPr>
          <p:nvPr>
            <p:ph type="title"/>
          </p:nvPr>
        </p:nvSpPr>
        <p:spPr/>
        <p:txBody>
          <a:bodyPr/>
          <a:lstStyle/>
          <a:p>
            <a:r>
              <a:rPr lang="en-US" dirty="0"/>
              <a:t>Figure 29.21</a:t>
            </a:r>
          </a:p>
        </p:txBody>
      </p:sp>
      <p:pic>
        <p:nvPicPr>
          <p:cNvPr id="8" name="OpenStaxLogo">
            <a:extLst>
              <a:ext uri="{FF2B5EF4-FFF2-40B4-BE49-F238E27FC236}">
                <a16:creationId xmlns:a16="http://schemas.microsoft.com/office/drawing/2014/main" id="{B6D4CDD6-573A-5947-8BF9-02D3DDA9FC6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9452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CFDCC56-CF77-430B-BC53-5882FEE692D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amniotic egg. The key features of an amniotic egg are shown.</a:t>
            </a:r>
            <a:endParaRPr lang="en-US" sz="1200" dirty="0"/>
          </a:p>
        </p:txBody>
      </p:sp>
      <p:pic>
        <p:nvPicPr>
          <p:cNvPr id="3" name="Figure" descr="The illustration shows an egg with the shell, embryo, yolk, yolk sac, and the extra-embryonic membra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289" r="-45289"/>
          <a:stretch>
            <a:fillRect/>
          </a:stretch>
        </p:blipFill>
        <p:spPr/>
      </p:pic>
      <p:sp>
        <p:nvSpPr>
          <p:cNvPr id="5" name="Figure Number"/>
          <p:cNvSpPr>
            <a:spLocks noGrp="1"/>
          </p:cNvSpPr>
          <p:nvPr>
            <p:ph type="title"/>
          </p:nvPr>
        </p:nvSpPr>
        <p:spPr/>
        <p:txBody>
          <a:bodyPr/>
          <a:lstStyle/>
          <a:p>
            <a:r>
              <a:rPr lang="en-US" dirty="0"/>
              <a:t>Figure 29.22</a:t>
            </a:r>
          </a:p>
        </p:txBody>
      </p:sp>
      <p:pic>
        <p:nvPicPr>
          <p:cNvPr id="8" name="OpenStaxLogo">
            <a:extLst>
              <a:ext uri="{FF2B5EF4-FFF2-40B4-BE49-F238E27FC236}">
                <a16:creationId xmlns:a16="http://schemas.microsoft.com/office/drawing/2014/main" id="{562E66C5-10C9-2F4B-8C9E-0AC16A413C3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7064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413C4C-8B68-49E0-A91C-9B19CD8327B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Amniote skulls. Compare the skulls and temporal fenestrae of anapsids, synapsids, and diapsids. Anapsids have no openings, synapsids have one opening, and diapsids have two openings.</a:t>
            </a:r>
            <a:endParaRPr lang="en-US" sz="1200" dirty="0"/>
          </a:p>
        </p:txBody>
      </p:sp>
      <p:pic>
        <p:nvPicPr>
          <p:cNvPr id="4" name="Figure" descr="The illustration compares three different skull types. All three skulls are elongated and similar in shape; the only difference between them is the number of holes behind the eye. The anapsid skull (left) has no openings. The synapsid skull (middle) has one opening, and the diapsid skull (right) has two openings, one on top of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96" b="-52296"/>
          <a:stretch>
            <a:fillRect/>
          </a:stretch>
        </p:blipFill>
        <p:spPr/>
      </p:pic>
      <p:sp>
        <p:nvSpPr>
          <p:cNvPr id="5" name="Figure Number"/>
          <p:cNvSpPr>
            <a:spLocks noGrp="1"/>
          </p:cNvSpPr>
          <p:nvPr>
            <p:ph type="title"/>
          </p:nvPr>
        </p:nvSpPr>
        <p:spPr/>
        <p:txBody>
          <a:bodyPr/>
          <a:lstStyle/>
          <a:p>
            <a:r>
              <a:rPr lang="en-US" dirty="0"/>
              <a:t>Figure 29.23</a:t>
            </a:r>
          </a:p>
        </p:txBody>
      </p:sp>
      <p:pic>
        <p:nvPicPr>
          <p:cNvPr id="8" name="OpenStaxLogo">
            <a:extLst>
              <a:ext uri="{FF2B5EF4-FFF2-40B4-BE49-F238E27FC236}">
                <a16:creationId xmlns:a16="http://schemas.microsoft.com/office/drawing/2014/main" id="{597CB5BF-121D-C145-8DCE-AFFB921DC07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8041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9EE825C-08D1-426E-9956-9E4D9EFD846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Amniote phylogeny. This chart shows the evolution of amniotes. The placement of Testudines (turtles) is currently still debated.</a:t>
            </a:r>
            <a:endParaRPr lang="en-US" sz="1200" dirty="0"/>
          </a:p>
        </p:txBody>
      </p:sp>
      <p:sp>
        <p:nvSpPr>
          <p:cNvPr id="5" name="Figure Number"/>
          <p:cNvSpPr>
            <a:spLocks noGrp="1"/>
          </p:cNvSpPr>
          <p:nvPr>
            <p:ph type="title"/>
          </p:nvPr>
        </p:nvSpPr>
        <p:spPr/>
        <p:txBody>
          <a:bodyPr/>
          <a:lstStyle/>
          <a:p>
            <a:r>
              <a:rPr lang="en-US" dirty="0"/>
              <a:t>Figure 29.24</a:t>
            </a:r>
          </a:p>
        </p:txBody>
      </p:sp>
      <p:pic>
        <p:nvPicPr>
          <p:cNvPr id="8" name="OpenStaxLogo">
            <a:extLst>
              <a:ext uri="{FF2B5EF4-FFF2-40B4-BE49-F238E27FC236}">
                <a16:creationId xmlns:a16="http://schemas.microsoft.com/office/drawing/2014/main" id="{FE5765CE-68D4-4344-91FE-ABBA88D1E2A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10" name="Picture 9" descr="The trunk of the amniote phylogenetic tree is the ancestral amniote. Initially, the tree branches into diapsids, anapsids, and synapsids. Synapsids give rise to mammals, which are therapsids. Anapsids are all extinct. Diapsids are subdivided into two groups, lepidosaurs and archosaurs. Lepidosauria includes plesiosaurs, ichthyosaurs, Sphenodontia and Squamata, which includes lizards and snakes. Archosauria branches into Crocodilia, pterosaurs, dinosaurs, and birds.">
            <a:extLst>
              <a:ext uri="{FF2B5EF4-FFF2-40B4-BE49-F238E27FC236}">
                <a16:creationId xmlns:a16="http://schemas.microsoft.com/office/drawing/2014/main" id="{7995B92C-ADCD-4979-957F-37A781BC18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2694" y="1109453"/>
            <a:ext cx="5671924" cy="3525937"/>
          </a:xfrm>
          <a:prstGeom prst="rect">
            <a:avLst/>
          </a:prstGeom>
        </p:spPr>
      </p:pic>
    </p:spTree>
    <p:extLst>
      <p:ext uri="{BB962C8B-B14F-4D97-AF65-F5344CB8AC3E}">
        <p14:creationId xmlns:p14="http://schemas.microsoft.com/office/powerpoint/2010/main" val="3777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FAF2303-B032-484D-9430-EE6494AFD3D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Pterosaurs. Pterosaurs, such as this </a:t>
            </a:r>
            <a:r>
              <a:rPr lang="en-US" sz="1600" i="1" dirty="0" err="1"/>
              <a:t>Quetzalcoatlus</a:t>
            </a:r>
            <a:r>
              <a:rPr lang="en-US" sz="1600" dirty="0"/>
              <a:t>, which existed from the late Triassic to the Cretaceous period (230 to 65.5 million years ago), possessed wings but are not believed to have been capable of powered flight. Instead, they may have been able to soar after launching from cliffs. (credit: Mark Witton, Darren </a:t>
            </a:r>
            <a:r>
              <a:rPr lang="en-US" sz="1600" dirty="0" err="1"/>
              <a:t>Naish</a:t>
            </a:r>
            <a:r>
              <a:rPr lang="en-US" sz="1600" dirty="0"/>
              <a:t>)</a:t>
            </a:r>
          </a:p>
        </p:txBody>
      </p:sp>
      <p:pic>
        <p:nvPicPr>
          <p:cNvPr id="4" name="Figure" descr="The illustration shows pterosaurs, which resemble large modern birds with long necks, long beaks, and bat-like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445" r="-37445"/>
          <a:stretch>
            <a:fillRect/>
          </a:stretch>
        </p:blipFill>
        <p:spPr/>
      </p:pic>
      <p:sp>
        <p:nvSpPr>
          <p:cNvPr id="5" name="Figure Number"/>
          <p:cNvSpPr>
            <a:spLocks noGrp="1"/>
          </p:cNvSpPr>
          <p:nvPr>
            <p:ph type="title"/>
          </p:nvPr>
        </p:nvSpPr>
        <p:spPr/>
        <p:txBody>
          <a:bodyPr/>
          <a:lstStyle/>
          <a:p>
            <a:r>
              <a:rPr lang="en-US" dirty="0"/>
              <a:t>Figure 29.25</a:t>
            </a:r>
          </a:p>
        </p:txBody>
      </p:sp>
      <p:pic>
        <p:nvPicPr>
          <p:cNvPr id="8" name="OpenStaxLogo">
            <a:extLst>
              <a:ext uri="{FF2B5EF4-FFF2-40B4-BE49-F238E27FC236}">
                <a16:creationId xmlns:a16="http://schemas.microsoft.com/office/drawing/2014/main" id="{B98BE97B-A885-C247-9F49-6A5265ECCA7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0975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C9250A0-6441-43FC-8A1D-C2CE873FC9E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Ornithischian and saurischian Dinosaurs. </a:t>
            </a:r>
            <a:r>
              <a:rPr lang="en-US" sz="1500" i="1" dirty="0" err="1"/>
              <a:t>Edmontonia</a:t>
            </a:r>
            <a:r>
              <a:rPr lang="en-US" sz="1500" dirty="0"/>
              <a:t> was an armored dinosaur that lived in the Late Cretaceous period, 145.5 to 65.6 million years ago. </a:t>
            </a:r>
            <a:r>
              <a:rPr lang="en-US" sz="1500" dirty="0" err="1"/>
              <a:t>Herrerrasaurus</a:t>
            </a:r>
            <a:r>
              <a:rPr lang="en-US" sz="1500" dirty="0"/>
              <a:t> and </a:t>
            </a:r>
            <a:r>
              <a:rPr lang="en-US" sz="1500" dirty="0" err="1"/>
              <a:t>Eoraptor</a:t>
            </a:r>
            <a:r>
              <a:rPr lang="en-US" sz="1500" dirty="0"/>
              <a:t> </a:t>
            </a:r>
            <a:r>
              <a:rPr lang="en-US" sz="1500" dirty="0">
                <a:solidFill>
                  <a:srgbClr val="6CB255"/>
                </a:solidFill>
              </a:rPr>
              <a:t>(b)</a:t>
            </a:r>
            <a:r>
              <a:rPr lang="en-US" sz="1500" dirty="0"/>
              <a:t> were late Triassic saurischian dinosaurs dating to about 230 million years ago. (credit: a Mariana Ruiz Villareal b Zach Tirrell from Plymouth, USA, Dino Origins)</a:t>
            </a:r>
          </a:p>
        </p:txBody>
      </p:sp>
      <p:sp>
        <p:nvSpPr>
          <p:cNvPr id="5" name="Figure Number"/>
          <p:cNvSpPr>
            <a:spLocks noGrp="1"/>
          </p:cNvSpPr>
          <p:nvPr>
            <p:ph type="title"/>
          </p:nvPr>
        </p:nvSpPr>
        <p:spPr/>
        <p:txBody>
          <a:bodyPr/>
          <a:lstStyle/>
          <a:p>
            <a:r>
              <a:rPr lang="en-US" dirty="0"/>
              <a:t>Figure 29.26</a:t>
            </a:r>
          </a:p>
        </p:txBody>
      </p:sp>
      <p:pic>
        <p:nvPicPr>
          <p:cNvPr id="6146" name="Picture 2" descr="The illustration shows a dinosaur that walks on four legs, has a long tail, and an armored back.">
            <a:extLst>
              <a:ext uri="{FF2B5EF4-FFF2-40B4-BE49-F238E27FC236}">
                <a16:creationId xmlns:a16="http://schemas.microsoft.com/office/drawing/2014/main" id="{C43B4862-63B4-40C7-A37D-4384A3582BC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014018"/>
            <a:ext cx="8062913" cy="2465067"/>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82D85C2E-6868-9644-B688-D958609B7BC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67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652313-D462-48FA-AE0E-4C7B1F5F5F1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crocodilian. Crocodilians, such as this Siamese crocodile (</a:t>
            </a:r>
            <a:r>
              <a:rPr lang="en-US" sz="1600" i="1" dirty="0" err="1"/>
              <a:t>Crocodylus</a:t>
            </a:r>
            <a:r>
              <a:rPr lang="en-US" sz="1600" i="1" dirty="0"/>
              <a:t> </a:t>
            </a:r>
            <a:r>
              <a:rPr lang="en-US" sz="1600" i="1" dirty="0" err="1"/>
              <a:t>siamensis</a:t>
            </a:r>
            <a:r>
              <a:rPr lang="en-US" sz="1600" dirty="0"/>
              <a:t>), provide parental care for their offspring. (credit: Keshav Mukund </a:t>
            </a:r>
            <a:r>
              <a:rPr lang="en-US" sz="1600" dirty="0" err="1"/>
              <a:t>Kandhadai</a:t>
            </a:r>
            <a:r>
              <a:rPr lang="en-US" sz="1600" dirty="0"/>
              <a:t>)</a:t>
            </a:r>
            <a:endParaRPr lang="en-US" sz="1200" dirty="0"/>
          </a:p>
        </p:txBody>
      </p:sp>
      <p:pic>
        <p:nvPicPr>
          <p:cNvPr id="4" name="Figure" descr="The photo shows a crocodile sitting in the mu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5" name="Figure Number"/>
          <p:cNvSpPr>
            <a:spLocks noGrp="1"/>
          </p:cNvSpPr>
          <p:nvPr>
            <p:ph type="title"/>
          </p:nvPr>
        </p:nvSpPr>
        <p:spPr/>
        <p:txBody>
          <a:bodyPr/>
          <a:lstStyle/>
          <a:p>
            <a:r>
              <a:rPr lang="en-US" dirty="0"/>
              <a:t>Figure 29.27</a:t>
            </a:r>
          </a:p>
        </p:txBody>
      </p:sp>
      <p:pic>
        <p:nvPicPr>
          <p:cNvPr id="8" name="OpenStaxLogo">
            <a:extLst>
              <a:ext uri="{FF2B5EF4-FFF2-40B4-BE49-F238E27FC236}">
                <a16:creationId xmlns:a16="http://schemas.microsoft.com/office/drawing/2014/main" id="{22667E46-972F-314E-AECA-99BCE96FFA0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623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1A17A94-CDE7-4864-8385-6CFED0E22B9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tuatara. This tuatara from New Zealand may resemble a lizard but belongs to a distinct lineage, the </a:t>
            </a:r>
            <a:r>
              <a:rPr lang="en-US" sz="1600" dirty="0" err="1"/>
              <a:t>Sphenodontidae</a:t>
            </a:r>
            <a:r>
              <a:rPr lang="en-US" sz="1600" dirty="0"/>
              <a:t> family. (credit: Sid </a:t>
            </a:r>
            <a:r>
              <a:rPr lang="en-US" sz="1600" dirty="0" err="1"/>
              <a:t>Mosdell</a:t>
            </a:r>
            <a:r>
              <a:rPr lang="en-US" sz="1600" dirty="0"/>
              <a:t>)</a:t>
            </a:r>
            <a:endParaRPr lang="en-US" sz="1200" dirty="0"/>
          </a:p>
        </p:txBody>
      </p:sp>
      <p:pic>
        <p:nvPicPr>
          <p:cNvPr id="3" name="Figure" descr="This photo shows a green lizard with short spines on its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3" r="-42103"/>
          <a:stretch>
            <a:fillRect/>
          </a:stretch>
        </p:blipFill>
        <p:spPr/>
      </p:pic>
      <p:sp>
        <p:nvSpPr>
          <p:cNvPr id="5" name="Figure Number"/>
          <p:cNvSpPr>
            <a:spLocks noGrp="1"/>
          </p:cNvSpPr>
          <p:nvPr>
            <p:ph type="title"/>
          </p:nvPr>
        </p:nvSpPr>
        <p:spPr/>
        <p:txBody>
          <a:bodyPr/>
          <a:lstStyle/>
          <a:p>
            <a:r>
              <a:rPr lang="en-US" dirty="0"/>
              <a:t>Figure 29.28</a:t>
            </a:r>
          </a:p>
        </p:txBody>
      </p:sp>
      <p:pic>
        <p:nvPicPr>
          <p:cNvPr id="8" name="OpenStaxLogo">
            <a:extLst>
              <a:ext uri="{FF2B5EF4-FFF2-40B4-BE49-F238E27FC236}">
                <a16:creationId xmlns:a16="http://schemas.microsoft.com/office/drawing/2014/main" id="{7DC56385-E17D-5D4A-A4FA-1331E2B74F9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9007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330027-A9B6-4DC1-AF04-A20EAAE25BC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Deuterostome phylogeny. All chordates are deuterostomes possessing a notochord at some stage of their life cycle.</a:t>
            </a:r>
          </a:p>
        </p:txBody>
      </p:sp>
      <p:sp>
        <p:nvSpPr>
          <p:cNvPr id="5" name="Figure Number"/>
          <p:cNvSpPr>
            <a:spLocks noGrp="1"/>
          </p:cNvSpPr>
          <p:nvPr>
            <p:ph type="title"/>
          </p:nvPr>
        </p:nvSpPr>
        <p:spPr/>
        <p:txBody>
          <a:bodyPr/>
          <a:lstStyle/>
          <a:p>
            <a:r>
              <a:rPr lang="en-US" dirty="0"/>
              <a:t>Figure 29.2</a:t>
            </a:r>
          </a:p>
        </p:txBody>
      </p:sp>
      <p:pic>
        <p:nvPicPr>
          <p:cNvPr id="8" name="OpenStaxLogo">
            <a:extLst>
              <a:ext uri="{FF2B5EF4-FFF2-40B4-BE49-F238E27FC236}">
                <a16:creationId xmlns:a16="http://schemas.microsoft.com/office/drawing/2014/main" id="{EF93198F-5437-E140-8A8E-945A112B780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10" name="Picture 9" descr="This photo describes a phylogenetic tree with deuterostome characteristics.">
            <a:extLst>
              <a:ext uri="{FF2B5EF4-FFF2-40B4-BE49-F238E27FC236}">
                <a16:creationId xmlns:a16="http://schemas.microsoft.com/office/drawing/2014/main" id="{E3F006F5-24CB-4158-B6CD-0BD50E71A1B6}"/>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39810" y="1072880"/>
            <a:ext cx="5664379" cy="3599083"/>
          </a:xfrm>
          <a:prstGeom prst="rect">
            <a:avLst/>
          </a:prstGeom>
        </p:spPr>
      </p:pic>
    </p:spTree>
    <p:extLst>
      <p:ext uri="{BB962C8B-B14F-4D97-AF65-F5344CB8AC3E}">
        <p14:creationId xmlns:p14="http://schemas.microsoft.com/office/powerpoint/2010/main" val="30507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D509D1D-DD48-469C-B217-E13B51BEAF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chameleon. This Jackson’s chameleon (</a:t>
            </a:r>
            <a:r>
              <a:rPr lang="en-US" sz="1600" i="1" dirty="0" err="1"/>
              <a:t>Trioceros</a:t>
            </a:r>
            <a:r>
              <a:rPr lang="en-US" sz="1600" i="1" dirty="0"/>
              <a:t> </a:t>
            </a:r>
            <a:r>
              <a:rPr lang="en-US" sz="1600" i="1" dirty="0" err="1"/>
              <a:t>jacksonii</a:t>
            </a:r>
            <a:r>
              <a:rPr lang="en-US" sz="1600" dirty="0"/>
              <a:t>) blends in with its surroundings.</a:t>
            </a:r>
            <a:endParaRPr lang="en-US" sz="1200" dirty="0"/>
          </a:p>
        </p:txBody>
      </p:sp>
      <p:pic>
        <p:nvPicPr>
          <p:cNvPr id="4" name="Figure" descr="The photo shows a green lizard with its tail curled like a snail shell. The lizard has two horns and matches the leaves of the plant on which it s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29.29</a:t>
            </a:r>
          </a:p>
        </p:txBody>
      </p:sp>
      <p:pic>
        <p:nvPicPr>
          <p:cNvPr id="8" name="OpenStaxLogo">
            <a:extLst>
              <a:ext uri="{FF2B5EF4-FFF2-40B4-BE49-F238E27FC236}">
                <a16:creationId xmlns:a16="http://schemas.microsoft.com/office/drawing/2014/main" id="{06BE48AA-010D-054F-83FE-E3006A0E3AD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74085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DB7CA6-9706-4762-84AB-C2F502FD8D2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nonvenomous snake. The garter snake belongs to the genus </a:t>
            </a:r>
            <a:r>
              <a:rPr lang="en-US" sz="1600" i="1" dirty="0"/>
              <a:t>Thamnophis</a:t>
            </a:r>
            <a:r>
              <a:rPr lang="en-US" sz="1600" dirty="0"/>
              <a:t>, the most widely distributed reptile genus in North America. (credit: Steve </a:t>
            </a:r>
            <a:r>
              <a:rPr lang="en-US" sz="1600" dirty="0" err="1"/>
              <a:t>Jurvetson</a:t>
            </a:r>
            <a:r>
              <a:rPr lang="en-US" sz="1600" dirty="0"/>
              <a:t>)</a:t>
            </a:r>
            <a:endParaRPr lang="en-US" sz="1200" dirty="0"/>
          </a:p>
        </p:txBody>
      </p:sp>
      <p:pic>
        <p:nvPicPr>
          <p:cNvPr id="3" name="Figure" descr="The photo shows a snake with orange and black bands and white stri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29.30</a:t>
            </a:r>
          </a:p>
        </p:txBody>
      </p:sp>
      <p:pic>
        <p:nvPicPr>
          <p:cNvPr id="8" name="OpenStaxLogo">
            <a:extLst>
              <a:ext uri="{FF2B5EF4-FFF2-40B4-BE49-F238E27FC236}">
                <a16:creationId xmlns:a16="http://schemas.microsoft.com/office/drawing/2014/main" id="{68899938-5766-FE47-A004-C70F199B98D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16893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6C8527-A35B-4DAA-BE7D-3AF16988605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tortoise. The African spurred tortoise (</a:t>
            </a:r>
            <a:r>
              <a:rPr lang="en-US" sz="1600" i="1" dirty="0" err="1"/>
              <a:t>Geochelone</a:t>
            </a:r>
            <a:r>
              <a:rPr lang="en-US" sz="1600" i="1" dirty="0"/>
              <a:t> </a:t>
            </a:r>
            <a:r>
              <a:rPr lang="en-US" sz="1600" i="1" dirty="0" err="1"/>
              <a:t>sulcata</a:t>
            </a:r>
            <a:r>
              <a:rPr lang="en-US" sz="1600" dirty="0"/>
              <a:t>) lives at the southern edge of the Sahara Desert. It is the third largest tortoise in the world. (credit: Jim Bowen)</a:t>
            </a:r>
            <a:endParaRPr lang="en-US" sz="1200" dirty="0"/>
          </a:p>
        </p:txBody>
      </p:sp>
      <p:pic>
        <p:nvPicPr>
          <p:cNvPr id="4" name="Figure" descr="The photo shows a very large torto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703" r="-45703"/>
          <a:stretch>
            <a:fillRect/>
          </a:stretch>
        </p:blipFill>
        <p:spPr/>
      </p:pic>
      <p:sp>
        <p:nvSpPr>
          <p:cNvPr id="5" name="Figure Number"/>
          <p:cNvSpPr>
            <a:spLocks noGrp="1"/>
          </p:cNvSpPr>
          <p:nvPr>
            <p:ph type="title"/>
          </p:nvPr>
        </p:nvSpPr>
        <p:spPr/>
        <p:txBody>
          <a:bodyPr/>
          <a:lstStyle/>
          <a:p>
            <a:r>
              <a:rPr lang="en-US" dirty="0"/>
              <a:t>Figure 29.31</a:t>
            </a:r>
          </a:p>
        </p:txBody>
      </p:sp>
      <p:pic>
        <p:nvPicPr>
          <p:cNvPr id="8" name="OpenStaxLogo">
            <a:extLst>
              <a:ext uri="{FF2B5EF4-FFF2-40B4-BE49-F238E27FC236}">
                <a16:creationId xmlns:a16="http://schemas.microsoft.com/office/drawing/2014/main" id="{1B6B13F2-B394-A645-A7AC-DD22BE7E0B1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27253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6C8527-A35B-4DAA-BE7D-3AF16988605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Flight feathers. </a:t>
            </a:r>
            <a:r>
              <a:rPr lang="en-US" sz="1600" dirty="0">
                <a:solidFill>
                  <a:srgbClr val="6CB255"/>
                </a:solidFill>
              </a:rPr>
              <a:t>(a)</a:t>
            </a:r>
            <a:r>
              <a:rPr lang="en-US" sz="1600" dirty="0"/>
              <a:t> Primary feathers are located at the wing tip and provide thrust; secondary feathers are located close to the body and provide lift. </a:t>
            </a:r>
            <a:r>
              <a:rPr lang="en-US" sz="1600" dirty="0">
                <a:solidFill>
                  <a:srgbClr val="6CB255"/>
                </a:solidFill>
              </a:rPr>
              <a:t>(b)</a:t>
            </a:r>
            <a:r>
              <a:rPr lang="en-US" sz="1600" dirty="0"/>
              <a:t> Primary and secondary feathers from a common buzzard (</a:t>
            </a:r>
            <a:r>
              <a:rPr lang="en-US" sz="1600" i="1" dirty="0"/>
              <a:t>Buteo buteo</a:t>
            </a:r>
            <a:r>
              <a:rPr lang="en-US" sz="1600" dirty="0"/>
              <a:t>). (Credit b: Mod. from S. </a:t>
            </a:r>
            <a:r>
              <a:rPr lang="en-US" sz="1600" dirty="0" err="1"/>
              <a:t>Seyfert</a:t>
            </a:r>
            <a:r>
              <a:rPr lang="en-US" sz="1600" dirty="0"/>
              <a:t> </a:t>
            </a:r>
            <a:r>
              <a:rPr lang="en-US" sz="1600" u="sng" dirty="0">
                <a:hlinkClick r:id="rId2"/>
              </a:rPr>
              <a:t>https://commons.wikimedia.org/w/index.php?curid=613813</a:t>
            </a:r>
            <a:r>
              <a:rPr lang="en-US" sz="1600" dirty="0"/>
              <a:t>)</a:t>
            </a:r>
          </a:p>
        </p:txBody>
      </p:sp>
      <p:sp>
        <p:nvSpPr>
          <p:cNvPr id="5" name="Figure Number"/>
          <p:cNvSpPr>
            <a:spLocks noGrp="1"/>
          </p:cNvSpPr>
          <p:nvPr>
            <p:ph type="title"/>
          </p:nvPr>
        </p:nvSpPr>
        <p:spPr/>
        <p:txBody>
          <a:bodyPr/>
          <a:lstStyle/>
          <a:p>
            <a:r>
              <a:rPr lang="en-US" dirty="0"/>
              <a:t>Figure 29.32</a:t>
            </a:r>
          </a:p>
        </p:txBody>
      </p:sp>
      <p:pic>
        <p:nvPicPr>
          <p:cNvPr id="8194" name="Picture 2" descr="The illustration shows a birdâs wing, which has two layers of flight feathers, the long primary feathers and the shorter secondary feathers, which overlay the primary feathers. Also depicted are photographs of feathers displaying the same components">
            <a:extLst>
              <a:ext uri="{FF2B5EF4-FFF2-40B4-BE49-F238E27FC236}">
                <a16:creationId xmlns:a16="http://schemas.microsoft.com/office/drawing/2014/main" id="{051528F7-70EC-47BA-9CDD-6EE7648A0B6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5403" y="1122387"/>
            <a:ext cx="4493194" cy="3519600"/>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C966A2DE-AE2F-AF49-8AB9-7A6D40997A8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74050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76D2C1F-F383-4392-A96C-7D0B4523BBD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Pneumatic bone. Many birds have hollow, pneumatic bones, which make flight easier.</a:t>
            </a:r>
            <a:endParaRPr lang="en-US" sz="1200" dirty="0"/>
          </a:p>
        </p:txBody>
      </p:sp>
      <p:pic>
        <p:nvPicPr>
          <p:cNvPr id="4" name="Figure" descr="The illustration shows a hollow bone with structural supports providing reinforcem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4" b="-13824"/>
          <a:stretch>
            <a:fillRect/>
          </a:stretch>
        </p:blipFill>
        <p:spPr/>
      </p:pic>
      <p:sp>
        <p:nvSpPr>
          <p:cNvPr id="5" name="Figure Number"/>
          <p:cNvSpPr>
            <a:spLocks noGrp="1"/>
          </p:cNvSpPr>
          <p:nvPr>
            <p:ph type="title"/>
          </p:nvPr>
        </p:nvSpPr>
        <p:spPr/>
        <p:txBody>
          <a:bodyPr/>
          <a:lstStyle/>
          <a:p>
            <a:r>
              <a:rPr lang="en-US" dirty="0"/>
              <a:t>Figure 29.33</a:t>
            </a:r>
          </a:p>
        </p:txBody>
      </p:sp>
      <p:pic>
        <p:nvPicPr>
          <p:cNvPr id="8" name="OpenStaxLogo">
            <a:extLst>
              <a:ext uri="{FF2B5EF4-FFF2-40B4-BE49-F238E27FC236}">
                <a16:creationId xmlns:a16="http://schemas.microsoft.com/office/drawing/2014/main" id="{0128A613-4535-4B4C-BD97-B742632CDA8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42884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1BF83A-5AFF-4028-969D-791CC3B5DF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Air flow in bird lungs. Avian respiration is an efficient system of gas exchange with air flowing </a:t>
            </a:r>
            <a:r>
              <a:rPr lang="en-US" sz="1200" i="1" dirty="0"/>
              <a:t>unidirectionally</a:t>
            </a:r>
            <a:r>
              <a:rPr lang="en-US" sz="1200" dirty="0"/>
              <a:t>. A full ventilation cycle takes two breathing cycles. During the first inhalation, air passes from the trachea into posterior air sacs, then during the first exhalation into the lungs. The second inhalation moves the air in the lungs to the anterior air sacs, and the second exhalation moves the air in the anterior air sacs out of the body. Overall, each inhalation moves air into the air sacs, while each exhalation moves fresh air through the lungs and "used" air out of the body. The air sacs are connected to the hollow interior of bones. (credit: modification of work by L. Shyamal)</a:t>
            </a:r>
          </a:p>
        </p:txBody>
      </p:sp>
      <p:pic>
        <p:nvPicPr>
          <p:cNvPr id="4" name="Figure" descr="The illustration shows the direction of airflow in both inhalation and exhalation in birds. During inhalation, air passes from the beak down the trachea to the posterior air sac located behind the lungs. From the posterior air sac, air enters the lungs, and the anterior air sac in front of the lungs. Air from both air sacs also enters hollows in bones. During exhalation air from hollows in the bones enters the air sacs, then the lungs, then the trachea, where it exits through the bea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972" b="-12972"/>
          <a:stretch>
            <a:fillRect/>
          </a:stretch>
        </p:blipFill>
        <p:spPr/>
      </p:pic>
      <p:sp>
        <p:nvSpPr>
          <p:cNvPr id="5" name="Figure Number"/>
          <p:cNvSpPr>
            <a:spLocks noGrp="1"/>
          </p:cNvSpPr>
          <p:nvPr>
            <p:ph type="title"/>
          </p:nvPr>
        </p:nvSpPr>
        <p:spPr/>
        <p:txBody>
          <a:bodyPr/>
          <a:lstStyle/>
          <a:p>
            <a:r>
              <a:rPr lang="en-US" dirty="0"/>
              <a:t>Figure 29.34</a:t>
            </a:r>
          </a:p>
        </p:txBody>
      </p:sp>
      <p:pic>
        <p:nvPicPr>
          <p:cNvPr id="8" name="OpenStaxLogo">
            <a:extLst>
              <a:ext uri="{FF2B5EF4-FFF2-40B4-BE49-F238E27FC236}">
                <a16:creationId xmlns:a16="http://schemas.microsoft.com/office/drawing/2014/main" id="{503A7F4F-27E2-6949-9505-3319F10F08A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7752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B5328F-B91F-4148-8040-E8BCF9BCC33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900" i="1" dirty="0"/>
              <a:t>Archaeopteryx</a:t>
            </a:r>
            <a:r>
              <a:rPr lang="en-US" sz="1900" dirty="0"/>
              <a:t>. </a:t>
            </a:r>
            <a:r>
              <a:rPr lang="en-US" sz="1900" dirty="0">
                <a:solidFill>
                  <a:srgbClr val="6CB255"/>
                </a:solidFill>
              </a:rPr>
              <a:t>(a)</a:t>
            </a:r>
            <a:r>
              <a:rPr lang="en-US" sz="1900" dirty="0"/>
              <a:t> </a:t>
            </a:r>
            <a:r>
              <a:rPr lang="en-US" sz="1900" i="1" dirty="0"/>
              <a:t>Archaeopteryx</a:t>
            </a:r>
            <a:r>
              <a:rPr lang="en-US" sz="1900" dirty="0"/>
              <a:t> lived in the late Jurassic period around 150 million years ago. It had cuplike </a:t>
            </a:r>
            <a:r>
              <a:rPr lang="en-US" sz="1900" dirty="0" err="1"/>
              <a:t>thecodont</a:t>
            </a:r>
            <a:r>
              <a:rPr lang="en-US" sz="1900" dirty="0"/>
              <a:t> teeth like a dinosaur, but had </a:t>
            </a:r>
            <a:r>
              <a:rPr lang="en-US" sz="1900" dirty="0">
                <a:solidFill>
                  <a:srgbClr val="6CB255"/>
                </a:solidFill>
              </a:rPr>
              <a:t>(b)</a:t>
            </a:r>
            <a:r>
              <a:rPr lang="en-US" sz="1900" dirty="0"/>
              <a:t> flight feathers like modern birds, which can be seen in this fossil. Note the claws on the wings, which are still found in a number of birds, such as the newborn chicks of the South American Hoatzin.</a:t>
            </a:r>
          </a:p>
        </p:txBody>
      </p:sp>
      <p:pic>
        <p:nvPicPr>
          <p:cNvPr id="4" name="Figure" descr="Part a shows a bird on the ground, and another coasting toward the ground. Part b shows a fossilized bird, with feathers visi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59" r="-3359"/>
          <a:stretch>
            <a:fillRect/>
          </a:stretch>
        </p:blipFill>
        <p:spPr/>
      </p:pic>
      <p:sp>
        <p:nvSpPr>
          <p:cNvPr id="5" name="Figure Number"/>
          <p:cNvSpPr>
            <a:spLocks noGrp="1"/>
          </p:cNvSpPr>
          <p:nvPr>
            <p:ph type="title"/>
          </p:nvPr>
        </p:nvSpPr>
        <p:spPr/>
        <p:txBody>
          <a:bodyPr/>
          <a:lstStyle/>
          <a:p>
            <a:r>
              <a:rPr lang="en-US" dirty="0"/>
              <a:t>Figure 29.35</a:t>
            </a:r>
          </a:p>
        </p:txBody>
      </p:sp>
      <p:pic>
        <p:nvPicPr>
          <p:cNvPr id="8" name="OpenStaxLogo">
            <a:extLst>
              <a:ext uri="{FF2B5EF4-FFF2-40B4-BE49-F238E27FC236}">
                <a16:creationId xmlns:a16="http://schemas.microsoft.com/office/drawing/2014/main" id="{9CF3CF8B-BC15-E148-B75B-76C77FA6BE4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09414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DC27FA-3F4E-40FB-A84B-56F586A32F2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Enantiornithean bird. </a:t>
            </a:r>
            <a:r>
              <a:rPr lang="en-US" sz="1600" i="1" dirty="0" err="1"/>
              <a:t>Shanweiniao</a:t>
            </a:r>
            <a:r>
              <a:rPr lang="en-US" sz="1600" i="1" dirty="0"/>
              <a:t> </a:t>
            </a:r>
            <a:r>
              <a:rPr lang="en-US" sz="1600" i="1" dirty="0" err="1"/>
              <a:t>cooperorum</a:t>
            </a:r>
            <a:r>
              <a:rPr lang="en-US" sz="1600" dirty="0"/>
              <a:t> was a species of </a:t>
            </a:r>
            <a:r>
              <a:rPr lang="en-US" sz="1600" dirty="0" err="1"/>
              <a:t>Enantiornithes</a:t>
            </a:r>
            <a:r>
              <a:rPr lang="en-US" sz="1600" dirty="0"/>
              <a:t> that did not survive past the Cretaceous period. (credit: Nobu Tamura)</a:t>
            </a:r>
            <a:endParaRPr lang="en-US" sz="1200" dirty="0"/>
          </a:p>
        </p:txBody>
      </p:sp>
      <p:pic>
        <p:nvPicPr>
          <p:cNvPr id="3" name="Figure" descr="The photo shows a bird sitting on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13" r="-18813"/>
          <a:stretch>
            <a:fillRect/>
          </a:stretch>
        </p:blipFill>
        <p:spPr/>
      </p:pic>
      <p:sp>
        <p:nvSpPr>
          <p:cNvPr id="5" name="Figure Number"/>
          <p:cNvSpPr>
            <a:spLocks noGrp="1"/>
          </p:cNvSpPr>
          <p:nvPr>
            <p:ph type="title"/>
          </p:nvPr>
        </p:nvSpPr>
        <p:spPr/>
        <p:txBody>
          <a:bodyPr/>
          <a:lstStyle/>
          <a:p>
            <a:r>
              <a:rPr lang="en-US" dirty="0"/>
              <a:t>Figure 29.36</a:t>
            </a:r>
          </a:p>
        </p:txBody>
      </p:sp>
      <p:pic>
        <p:nvPicPr>
          <p:cNvPr id="8" name="OpenStaxLogo">
            <a:extLst>
              <a:ext uri="{FF2B5EF4-FFF2-40B4-BE49-F238E27FC236}">
                <a16:creationId xmlns:a16="http://schemas.microsoft.com/office/drawing/2014/main" id="{719FECAF-1508-2244-BE05-2CF88B7D79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6407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EC21E25-AA84-4EAF-ABCE-B7BD9F184C8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Mammalian ear bones. Bones of the mammalian middle ear are modified from bones of the jaw and skull in reptiles. The stapes is found in other vertebrates (e.g., the columella of birds) whereas in mammals, the malleus and incus are derived from the articular and quadrate bones, respectively. (credit: NCI)</a:t>
            </a:r>
          </a:p>
        </p:txBody>
      </p:sp>
      <p:pic>
        <p:nvPicPr>
          <p:cNvPr id="4" name="Figure" descr="The illustration shows the three bones of the inner ear, the malleus, the incus, and the stapes, which are connected together inside the ear ca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422" r="-33422"/>
          <a:stretch>
            <a:fillRect/>
          </a:stretch>
        </p:blipFill>
        <p:spPr/>
      </p:pic>
      <p:sp>
        <p:nvSpPr>
          <p:cNvPr id="5" name="Figure Number"/>
          <p:cNvSpPr>
            <a:spLocks noGrp="1"/>
          </p:cNvSpPr>
          <p:nvPr>
            <p:ph type="title"/>
          </p:nvPr>
        </p:nvSpPr>
        <p:spPr/>
        <p:txBody>
          <a:bodyPr/>
          <a:lstStyle/>
          <a:p>
            <a:r>
              <a:rPr lang="en-US" dirty="0"/>
              <a:t>Figure 29.37</a:t>
            </a:r>
          </a:p>
        </p:txBody>
      </p:sp>
      <p:pic>
        <p:nvPicPr>
          <p:cNvPr id="8" name="OpenStaxLogo">
            <a:extLst>
              <a:ext uri="{FF2B5EF4-FFF2-40B4-BE49-F238E27FC236}">
                <a16:creationId xmlns:a16="http://schemas.microsoft.com/office/drawing/2014/main" id="{17733300-1351-C14A-BEE5-EFF648B5371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8794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3098868-5AB5-4F73-BFB6-6030046AFDB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Cynodont. Cynodonts ("dog teeth"), which first appeared in the Late Permian period 260 million years ago, are thought to be the ancestors of modern mammals. Holes in the upper jaws of cynodonts suggest that they had whiskers, which might also indicate the presence of hair. (credit: Nobu Tamura)</a:t>
            </a:r>
          </a:p>
        </p:txBody>
      </p:sp>
      <p:pic>
        <p:nvPicPr>
          <p:cNvPr id="3" name="Figure" descr="The illustration shows an animal resembling a short-haired do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44" r="-10344"/>
          <a:stretch>
            <a:fillRect/>
          </a:stretch>
        </p:blipFill>
        <p:spPr/>
      </p:pic>
      <p:sp>
        <p:nvSpPr>
          <p:cNvPr id="5" name="Figure Number"/>
          <p:cNvSpPr>
            <a:spLocks noGrp="1"/>
          </p:cNvSpPr>
          <p:nvPr>
            <p:ph type="title"/>
          </p:nvPr>
        </p:nvSpPr>
        <p:spPr/>
        <p:txBody>
          <a:bodyPr/>
          <a:lstStyle/>
          <a:p>
            <a:r>
              <a:rPr lang="en-US" dirty="0"/>
              <a:t>Figure 29.38</a:t>
            </a:r>
          </a:p>
        </p:txBody>
      </p:sp>
      <p:pic>
        <p:nvPicPr>
          <p:cNvPr id="8" name="OpenStaxLogo">
            <a:extLst>
              <a:ext uri="{FF2B5EF4-FFF2-40B4-BE49-F238E27FC236}">
                <a16:creationId xmlns:a16="http://schemas.microsoft.com/office/drawing/2014/main" id="{01E429E5-33C6-254A-ADA4-371C2F0E686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056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2E86B5-1C57-42F4-81A4-9B1178756E5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Chordate features. In chordates, four common features appear at some point during development: a notochord, a dorsal hollow nerve cord, pharyngeal slits, and a post-anal tail. The endostyle is embedded in the floor of the pharynx.</a:t>
            </a:r>
          </a:p>
        </p:txBody>
      </p:sp>
      <p:pic>
        <p:nvPicPr>
          <p:cNvPr id="4" name="Figure" descr="The illustration shows a fish-shaped chordate. A long, thin dorsal hollow nerve cord runs the length of the chordate, along the top. Immediately beneath the nerve cord is a notochord that also runs the length of the organism. Beneath the notochord, pharyngeal slits cut diagonally into tissue toward the front of the organism. A post-anal tail occurs at the re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4" r="-3784"/>
          <a:stretch>
            <a:fillRect/>
          </a:stretch>
        </p:blipFill>
        <p:spPr/>
      </p:pic>
      <p:sp>
        <p:nvSpPr>
          <p:cNvPr id="5" name="Figure Number"/>
          <p:cNvSpPr>
            <a:spLocks noGrp="1"/>
          </p:cNvSpPr>
          <p:nvPr>
            <p:ph type="title"/>
          </p:nvPr>
        </p:nvSpPr>
        <p:spPr/>
        <p:txBody>
          <a:bodyPr/>
          <a:lstStyle/>
          <a:p>
            <a:r>
              <a:rPr lang="en-US" dirty="0"/>
              <a:t>Figure 29.3</a:t>
            </a:r>
          </a:p>
        </p:txBody>
      </p:sp>
      <p:pic>
        <p:nvPicPr>
          <p:cNvPr id="8" name="OpenStaxLogo">
            <a:extLst>
              <a:ext uri="{FF2B5EF4-FFF2-40B4-BE49-F238E27FC236}">
                <a16:creationId xmlns:a16="http://schemas.microsoft.com/office/drawing/2014/main" id="{894BC44D-B895-E84E-8AD0-E361F82FEB0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91450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3098868-5AB5-4F73-BFB6-6030046AFDB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0000" lnSpcReduction="20000"/>
          </a:bodyPr>
          <a:lstStyle/>
          <a:p>
            <a:r>
              <a:rPr lang="en-US" dirty="0"/>
              <a:t>A </a:t>
            </a:r>
            <a:r>
              <a:rPr lang="en-US" dirty="0" err="1"/>
              <a:t>morganucodont</a:t>
            </a:r>
            <a:r>
              <a:rPr lang="en-US" dirty="0"/>
              <a:t>. This </a:t>
            </a:r>
            <a:r>
              <a:rPr lang="en-US" dirty="0" err="1"/>
              <a:t>morganucodont</a:t>
            </a:r>
            <a:r>
              <a:rPr lang="en-US" dirty="0"/>
              <a:t> </a:t>
            </a:r>
            <a:r>
              <a:rPr lang="en-US" i="1" dirty="0" err="1"/>
              <a:t>Megazotrodon</a:t>
            </a:r>
            <a:r>
              <a:rPr lang="en-US" dirty="0"/>
              <a:t>, an extinct basal mammal, may have been nocturnal and insectivorous. Inset: Jaw of a </a:t>
            </a:r>
            <a:r>
              <a:rPr lang="en-US" dirty="0" err="1"/>
              <a:t>morganucodont</a:t>
            </a:r>
            <a:r>
              <a:rPr lang="en-US" dirty="0"/>
              <a:t>, showing a double hinge, one between the dentary and squamosal and one between the articular (yellow) and quadrate (blue) bones. In living mammals, the articular and quadrate bones have been incorporated into the middle ear. (Credit: By </a:t>
            </a:r>
            <a:r>
              <a:rPr lang="en-US" dirty="0" err="1"/>
              <a:t>Nordelch</a:t>
            </a:r>
            <a:r>
              <a:rPr lang="en-US" dirty="0"/>
              <a:t> [</a:t>
            </a:r>
            <a:r>
              <a:rPr lang="en-US" dirty="0" err="1"/>
              <a:t>Megazostrodon</a:t>
            </a:r>
            <a:r>
              <a:rPr lang="en-US" dirty="0"/>
              <a:t> Natural History Museum] Wikimedia Commons. Credit inset: Mod from </a:t>
            </a:r>
            <a:r>
              <a:rPr lang="en-US" dirty="0" err="1"/>
              <a:t>Philcha</a:t>
            </a:r>
            <a:r>
              <a:rPr lang="en-US" dirty="0"/>
              <a:t>. </a:t>
            </a:r>
            <a:r>
              <a:rPr lang="en-US" u="sng" dirty="0">
                <a:hlinkClick r:id="rId2"/>
              </a:rPr>
              <a:t>https://commons.wikimedia.org/w/index.php? </a:t>
            </a:r>
            <a:r>
              <a:rPr lang="en-US" u="sng" dirty="0" err="1">
                <a:hlinkClick r:id="rId2"/>
              </a:rPr>
              <a:t>curid</a:t>
            </a:r>
            <a:r>
              <a:rPr lang="en-US" u="sng" dirty="0">
                <a:hlinkClick r:id="rId2"/>
              </a:rPr>
              <a:t>=3631949</a:t>
            </a:r>
            <a:r>
              <a:rPr lang="en-US" dirty="0"/>
              <a:t>)</a:t>
            </a:r>
            <a:endParaRPr lang="en-US" sz="1600" dirty="0"/>
          </a:p>
        </p:txBody>
      </p:sp>
      <p:sp>
        <p:nvSpPr>
          <p:cNvPr id="5" name="Figure Number"/>
          <p:cNvSpPr>
            <a:spLocks noGrp="1"/>
          </p:cNvSpPr>
          <p:nvPr>
            <p:ph type="title"/>
          </p:nvPr>
        </p:nvSpPr>
        <p:spPr/>
        <p:txBody>
          <a:bodyPr/>
          <a:lstStyle/>
          <a:p>
            <a:r>
              <a:rPr lang="en-US" dirty="0"/>
              <a:t>Figure 29.39</a:t>
            </a:r>
          </a:p>
        </p:txBody>
      </p:sp>
      <p:pic>
        <p:nvPicPr>
          <p:cNvPr id="9218" name="Picture 2" descr="https://cnx.org/resources/b3c3b35c498a367f40259dfb47f0af2029b6ce06/Figure_B29_06_03.jpg">
            <a:extLst>
              <a:ext uri="{FF2B5EF4-FFF2-40B4-BE49-F238E27FC236}">
                <a16:creationId xmlns:a16="http://schemas.microsoft.com/office/drawing/2014/main" id="{338FFDAC-1C51-4699-9D3F-DBA516ECCC7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8731" y="1111197"/>
            <a:ext cx="7426537" cy="3522448"/>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56137DAC-3313-9B49-8604-4078DC0C3C6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11771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E15A5B-53D0-4B52-98FB-5C6BF5DD8C2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Egg-laying mammals. </a:t>
            </a:r>
            <a:r>
              <a:rPr lang="en-US" sz="1600" dirty="0">
                <a:solidFill>
                  <a:srgbClr val="6CB255"/>
                </a:solidFill>
              </a:rPr>
              <a:t>(a)</a:t>
            </a:r>
            <a:r>
              <a:rPr lang="en-US" sz="1600" dirty="0"/>
              <a:t> The platypus, a monotreme, possesses a leathery beak and lays eggs rather than giving birth to live young. </a:t>
            </a:r>
            <a:r>
              <a:rPr lang="en-US" sz="1600" dirty="0">
                <a:solidFill>
                  <a:srgbClr val="6CB255"/>
                </a:solidFill>
              </a:rPr>
              <a:t>(b)</a:t>
            </a:r>
            <a:r>
              <a:rPr lang="en-US" sz="1600" dirty="0"/>
              <a:t> The echidna is another monotreme, with long hairs modified into spines. (credit b: modification of work by Barry Thomas)</a:t>
            </a:r>
          </a:p>
        </p:txBody>
      </p:sp>
      <p:pic>
        <p:nvPicPr>
          <p:cNvPr id="4" name="Figure" descr="These illustrations show two short-haired mammals (platypus and echidna) with webbed feet, flat tails and a flat snou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19" b="-3919"/>
          <a:stretch>
            <a:fillRect/>
          </a:stretch>
        </p:blipFill>
        <p:spPr/>
      </p:pic>
      <p:sp>
        <p:nvSpPr>
          <p:cNvPr id="5" name="Figure Number"/>
          <p:cNvSpPr>
            <a:spLocks noGrp="1"/>
          </p:cNvSpPr>
          <p:nvPr>
            <p:ph type="title"/>
          </p:nvPr>
        </p:nvSpPr>
        <p:spPr/>
        <p:txBody>
          <a:bodyPr/>
          <a:lstStyle/>
          <a:p>
            <a:r>
              <a:rPr lang="en-US" dirty="0"/>
              <a:t>Figure 29.40</a:t>
            </a:r>
          </a:p>
        </p:txBody>
      </p:sp>
      <p:pic>
        <p:nvPicPr>
          <p:cNvPr id="8" name="OpenStaxLogo">
            <a:extLst>
              <a:ext uri="{FF2B5EF4-FFF2-40B4-BE49-F238E27FC236}">
                <a16:creationId xmlns:a16="http://schemas.microsoft.com/office/drawing/2014/main" id="{98753814-02A5-4343-8F50-B4586EDA050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28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E4FD9AB-3A5E-4BBD-AD5D-E56F64C1D36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marsupial mammal. The Tasmanian devil is one of several marsupials native to Australia. (credit: Wayne McLean)</a:t>
            </a:r>
            <a:endParaRPr lang="en-US" sz="1200" dirty="0"/>
          </a:p>
        </p:txBody>
      </p:sp>
      <p:pic>
        <p:nvPicPr>
          <p:cNvPr id="3" name="Figure" descr="The illustration shows an animal resembling a small bear lying in the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5" name="Figure Number"/>
          <p:cNvSpPr>
            <a:spLocks noGrp="1"/>
          </p:cNvSpPr>
          <p:nvPr>
            <p:ph type="title"/>
          </p:nvPr>
        </p:nvSpPr>
        <p:spPr/>
        <p:txBody>
          <a:bodyPr/>
          <a:lstStyle/>
          <a:p>
            <a:r>
              <a:rPr lang="en-US" dirty="0"/>
              <a:t>Figure 29.41</a:t>
            </a:r>
          </a:p>
        </p:txBody>
      </p:sp>
      <p:pic>
        <p:nvPicPr>
          <p:cNvPr id="8" name="OpenStaxLogo">
            <a:extLst>
              <a:ext uri="{FF2B5EF4-FFF2-40B4-BE49-F238E27FC236}">
                <a16:creationId xmlns:a16="http://schemas.microsoft.com/office/drawing/2014/main" id="{26AAD2B0-C5AE-7D4C-98B8-6BCEA1B1324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08298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E4FD9AB-3A5E-4BBD-AD5D-E56F64C1D36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900" dirty="0"/>
              <a:t>A Philippine tarsier. This tarsier, </a:t>
            </a:r>
            <a:r>
              <a:rPr lang="en-US" sz="1900" i="1" dirty="0"/>
              <a:t>Carlito </a:t>
            </a:r>
            <a:r>
              <a:rPr lang="en-US" sz="1900" i="1" dirty="0" err="1"/>
              <a:t>syrichta</a:t>
            </a:r>
            <a:r>
              <a:rPr lang="en-US" sz="1900" dirty="0"/>
              <a:t>, is one of the smallest primates—about 5 inches long, from nose to the base of the tail. The tail is not shown, but is about twice the length of the body. Note the large eyes, each of which is about the same size as the animal's brain, and the long hind legs. (credit: </a:t>
            </a:r>
            <a:r>
              <a:rPr lang="en-US" sz="1900" dirty="0" err="1"/>
              <a:t>mtoz</a:t>
            </a:r>
            <a:r>
              <a:rPr lang="en-US" sz="1900" dirty="0"/>
              <a:t> (</a:t>
            </a:r>
            <a:r>
              <a:rPr lang="en-US" sz="1900" u="sng" dirty="0">
                <a:hlinkClick r:id="rId2"/>
              </a:rPr>
              <a:t>http://creativecommons.org/licenses/by-sa/2.0</a:t>
            </a:r>
            <a:r>
              <a:rPr lang="en-US" sz="1900" dirty="0"/>
              <a:t>), via Wikimedia Commons)</a:t>
            </a:r>
          </a:p>
        </p:txBody>
      </p:sp>
      <p:sp>
        <p:nvSpPr>
          <p:cNvPr id="5" name="Figure Number"/>
          <p:cNvSpPr>
            <a:spLocks noGrp="1"/>
          </p:cNvSpPr>
          <p:nvPr>
            <p:ph type="title"/>
          </p:nvPr>
        </p:nvSpPr>
        <p:spPr/>
        <p:txBody>
          <a:bodyPr/>
          <a:lstStyle/>
          <a:p>
            <a:r>
              <a:rPr lang="en-US" dirty="0"/>
              <a:t>Figure 29.42</a:t>
            </a:r>
          </a:p>
        </p:txBody>
      </p:sp>
      <p:pic>
        <p:nvPicPr>
          <p:cNvPr id="10244" name="Picture 4" descr="Image depicts a Tarsier in a tree.">
            <a:extLst>
              <a:ext uri="{FF2B5EF4-FFF2-40B4-BE49-F238E27FC236}">
                <a16:creationId xmlns:a16="http://schemas.microsoft.com/office/drawing/2014/main" id="{EAFEC0C9-DCBF-4902-A6CA-776DF2AA63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7340" y="1122386"/>
            <a:ext cx="4702629" cy="3526972"/>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608E6351-CDB6-C344-86B1-68129B441C2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29866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5DEC6B-EEDA-4EC8-BD63-48AC2B9D62A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New World monkey. The howler monkey is native to Central and South America. It makes a call that sounds like a lion roaring. (credit: Xavi </a:t>
            </a:r>
            <a:r>
              <a:rPr lang="en-US" sz="1600" dirty="0" err="1"/>
              <a:t>Talleda</a:t>
            </a:r>
            <a:r>
              <a:rPr lang="en-US" sz="1600" dirty="0"/>
              <a:t>)</a:t>
            </a:r>
            <a:endParaRPr lang="en-US" sz="1200" dirty="0"/>
          </a:p>
        </p:txBody>
      </p:sp>
      <p:pic>
        <p:nvPicPr>
          <p:cNvPr id="4" name="Figure" descr="The photo shows a black monkey with its mouth open in a how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23" r="-26223"/>
          <a:stretch>
            <a:fillRect/>
          </a:stretch>
        </p:blipFill>
        <p:spPr/>
      </p:pic>
      <p:sp>
        <p:nvSpPr>
          <p:cNvPr id="5" name="Figure Number"/>
          <p:cNvSpPr>
            <a:spLocks noGrp="1"/>
          </p:cNvSpPr>
          <p:nvPr>
            <p:ph type="title"/>
          </p:nvPr>
        </p:nvSpPr>
        <p:spPr/>
        <p:txBody>
          <a:bodyPr/>
          <a:lstStyle/>
          <a:p>
            <a:r>
              <a:rPr lang="en-US" dirty="0"/>
              <a:t>Figure 29.43</a:t>
            </a:r>
          </a:p>
        </p:txBody>
      </p:sp>
      <p:pic>
        <p:nvPicPr>
          <p:cNvPr id="8" name="OpenStaxLogo">
            <a:extLst>
              <a:ext uri="{FF2B5EF4-FFF2-40B4-BE49-F238E27FC236}">
                <a16:creationId xmlns:a16="http://schemas.microsoft.com/office/drawing/2014/main" id="{02FA751F-C8F9-284C-B81A-DE2B4551814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9860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70CACB-56CC-4133-8AEF-1A2A074EC08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Primate skeletons. All great apes have a similar skeletal structure. (credit: modification of work by Tim Vickers)</a:t>
            </a:r>
            <a:endParaRPr lang="en-US" sz="1200" dirty="0"/>
          </a:p>
        </p:txBody>
      </p:sp>
      <p:sp>
        <p:nvSpPr>
          <p:cNvPr id="5" name="Figure Number"/>
          <p:cNvSpPr>
            <a:spLocks noGrp="1"/>
          </p:cNvSpPr>
          <p:nvPr>
            <p:ph type="title"/>
          </p:nvPr>
        </p:nvSpPr>
        <p:spPr/>
        <p:txBody>
          <a:bodyPr/>
          <a:lstStyle/>
          <a:p>
            <a:r>
              <a:rPr lang="en-US" dirty="0"/>
              <a:t>Figure 29.44</a:t>
            </a:r>
          </a:p>
        </p:txBody>
      </p:sp>
      <p:pic>
        <p:nvPicPr>
          <p:cNvPr id="11266" name="Picture 2" descr="Image depicts various skeletons of great ape primates, including gibbon, chimp, and human. The skeletons have significant similarities, but their posture and structures differ. Most apes have much longer arms relative to their height than do humans. Only humans and gibbons have an upright posture. And gorillas, chimps, and orangutans have much larger vertebrae (relative to their size) in the neck and upper back.">
            <a:extLst>
              <a:ext uri="{FF2B5EF4-FFF2-40B4-BE49-F238E27FC236}">
                <a16:creationId xmlns:a16="http://schemas.microsoft.com/office/drawing/2014/main" id="{476C081C-1F36-47C7-BF39-80B1987A6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17" y="1262696"/>
            <a:ext cx="5934075" cy="3219450"/>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83FAAD96-35F7-D540-9415-4842A3BDF16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5912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5DEC6B-EEDA-4EC8-BD63-48AC2B9D62A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Lesser and great apes. This white-cheeked gibbon </a:t>
            </a:r>
            <a:r>
              <a:rPr lang="en-US" sz="1600" dirty="0">
                <a:solidFill>
                  <a:srgbClr val="6CB255"/>
                </a:solidFill>
              </a:rPr>
              <a:t>(a)</a:t>
            </a:r>
            <a:r>
              <a:rPr lang="en-US" sz="1600" dirty="0"/>
              <a:t> is a lesser ape. In gibbons of this species, females and infants are buff and males are black. This young chimpanzee </a:t>
            </a:r>
            <a:r>
              <a:rPr lang="en-US" sz="1600" dirty="0">
                <a:solidFill>
                  <a:srgbClr val="6CB255"/>
                </a:solidFill>
              </a:rPr>
              <a:t>(b)</a:t>
            </a:r>
            <a:r>
              <a:rPr lang="en-US" sz="1600" dirty="0"/>
              <a:t> is one of the great apes. It possesses a relatively large brain and has no tail. (credit a: MAC. credit b: modification of work by Aaron Logan)</a:t>
            </a:r>
          </a:p>
        </p:txBody>
      </p:sp>
      <p:sp>
        <p:nvSpPr>
          <p:cNvPr id="5" name="Figure Number"/>
          <p:cNvSpPr>
            <a:spLocks noGrp="1"/>
          </p:cNvSpPr>
          <p:nvPr>
            <p:ph type="title"/>
          </p:nvPr>
        </p:nvSpPr>
        <p:spPr/>
        <p:txBody>
          <a:bodyPr/>
          <a:lstStyle/>
          <a:p>
            <a:r>
              <a:rPr lang="en-US" dirty="0"/>
              <a:t>Figure 29.45</a:t>
            </a:r>
          </a:p>
        </p:txBody>
      </p:sp>
      <p:pic>
        <p:nvPicPr>
          <p:cNvPr id="12290" name="Picture 2" descr="Image shows a gibbon mother and baby.">
            <a:extLst>
              <a:ext uri="{FF2B5EF4-FFF2-40B4-BE49-F238E27FC236}">
                <a16:creationId xmlns:a16="http://schemas.microsoft.com/office/drawing/2014/main" id="{62491B25-37F4-4BF9-8490-7470067A5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3932"/>
            <a:ext cx="8077200" cy="3438525"/>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C86B907C-AA39-A440-A98E-58E4DD21042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60319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92478-362E-4FD2-99B1-7EDB0CDBD22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6827521" y="1134429"/>
            <a:ext cx="1996900" cy="5017329"/>
          </a:xfrm>
        </p:spPr>
        <p:txBody>
          <a:bodyPr>
            <a:normAutofit/>
          </a:bodyPr>
          <a:lstStyle/>
          <a:p>
            <a:r>
              <a:rPr lang="en-US" sz="1600" dirty="0"/>
              <a:t>Hominin phylogeny. This chart shows the evolutionary relationship among Hominins and hypothesized relation to modern humans. (*still debated phylogeny position)</a:t>
            </a:r>
            <a:endParaRPr lang="en-US" sz="1200" dirty="0">
              <a:solidFill>
                <a:schemeClr val="tx1"/>
              </a:solidFill>
            </a:endParaRPr>
          </a:p>
        </p:txBody>
      </p:sp>
      <p:sp>
        <p:nvSpPr>
          <p:cNvPr id="5" name="Figure Number"/>
          <p:cNvSpPr>
            <a:spLocks noGrp="1"/>
          </p:cNvSpPr>
          <p:nvPr>
            <p:ph type="title"/>
          </p:nvPr>
        </p:nvSpPr>
        <p:spPr/>
        <p:txBody>
          <a:bodyPr/>
          <a:lstStyle/>
          <a:p>
            <a:r>
              <a:rPr lang="en-US" dirty="0"/>
              <a:t>Figure 29.46</a:t>
            </a:r>
          </a:p>
        </p:txBody>
      </p:sp>
      <p:pic>
        <p:nvPicPr>
          <p:cNvPr id="2" name="Picture 1" descr="The evolutionary tree shows the relationship between humans and the great apes. All great apes, including baboons, gibbons, orangutans, gorillas, chimpanzees, humans, and human ancestors, belong in the superfamily Hominoidea. Of these great apes, all but baboons and gibbons belong in the family Hominidae. Gorillas, chimpanzees, humans, and human ancestors belong in the subfamily Homininae. Humans and their direct ancestors belong in the tribe Hominin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 y="1051399"/>
            <a:ext cx="6099048" cy="5290938"/>
          </a:xfrm>
          <a:prstGeom prst="rect">
            <a:avLst/>
          </a:prstGeom>
        </p:spPr>
      </p:pic>
      <p:pic>
        <p:nvPicPr>
          <p:cNvPr id="8" name="OpenStaxLogo">
            <a:extLst>
              <a:ext uri="{FF2B5EF4-FFF2-40B4-BE49-F238E27FC236}">
                <a16:creationId xmlns:a16="http://schemas.microsoft.com/office/drawing/2014/main" id="{46894D64-B0A1-8A4A-8C21-00EE09A1C64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40025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EB09F0E-BA90-42CC-AC8C-6B13381D904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Australopithicene</a:t>
            </a:r>
            <a:r>
              <a:rPr lang="en-US" sz="1600" dirty="0"/>
              <a:t> and modern human skulls. The skull of </a:t>
            </a:r>
            <a:r>
              <a:rPr lang="en-US" sz="1600" dirty="0">
                <a:solidFill>
                  <a:srgbClr val="6CB255"/>
                </a:solidFill>
              </a:rPr>
              <a:t>(a)</a:t>
            </a:r>
            <a:r>
              <a:rPr lang="en-US" sz="1600" dirty="0"/>
              <a:t> </a:t>
            </a:r>
            <a:r>
              <a:rPr lang="en-US" sz="1600" i="1" dirty="0"/>
              <a:t>Australopithecus afarensis</a:t>
            </a:r>
            <a:r>
              <a:rPr lang="en-US" sz="1600" dirty="0"/>
              <a:t>, an early hominid that lived between two and three million years ago, resembled that of </a:t>
            </a:r>
            <a:r>
              <a:rPr lang="en-US" sz="1600" dirty="0">
                <a:solidFill>
                  <a:srgbClr val="6CB255"/>
                </a:solidFill>
              </a:rPr>
              <a:t>(b)</a:t>
            </a:r>
            <a:r>
              <a:rPr lang="en-US" sz="1600" dirty="0"/>
              <a:t> modern humans but was smaller with a sloped forehead, larger teeth, and a prominent jaw.</a:t>
            </a:r>
          </a:p>
        </p:txBody>
      </p:sp>
      <p:pic>
        <p:nvPicPr>
          <p:cNvPr id="4" name="Figure" descr="Photo A shows an A. afarensis skull, which is similar in shape but the forehead slopes back and the jaw juts out. Photo A shows a human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904" r="-22904"/>
          <a:stretch>
            <a:fillRect/>
          </a:stretch>
        </p:blipFill>
        <p:spPr/>
      </p:pic>
      <p:sp>
        <p:nvSpPr>
          <p:cNvPr id="5" name="Figure Number"/>
          <p:cNvSpPr>
            <a:spLocks noGrp="1"/>
          </p:cNvSpPr>
          <p:nvPr>
            <p:ph type="title"/>
          </p:nvPr>
        </p:nvSpPr>
        <p:spPr/>
        <p:txBody>
          <a:bodyPr/>
          <a:lstStyle/>
          <a:p>
            <a:r>
              <a:rPr lang="en-US" dirty="0"/>
              <a:t>Figure 29.47</a:t>
            </a:r>
          </a:p>
        </p:txBody>
      </p:sp>
      <p:pic>
        <p:nvPicPr>
          <p:cNvPr id="8" name="OpenStaxLogo">
            <a:extLst>
              <a:ext uri="{FF2B5EF4-FFF2-40B4-BE49-F238E27FC236}">
                <a16:creationId xmlns:a16="http://schemas.microsoft.com/office/drawing/2014/main" id="{40CD5119-0E4B-8541-A299-A7E657ED32D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85401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EC4EE5-43D4-4A27-854E-24BFB2D73DB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Lucy. This adult female</a:t>
            </a:r>
            <a:r>
              <a:rPr lang="en-US" sz="1600" i="1" dirty="0">
                <a:solidFill>
                  <a:schemeClr val="tx1"/>
                </a:solidFill>
              </a:rPr>
              <a:t> Australopithecus afarensis </a:t>
            </a:r>
            <a:r>
              <a:rPr lang="en-US" sz="1600" dirty="0">
                <a:solidFill>
                  <a:schemeClr val="tx1"/>
                </a:solidFill>
              </a:rPr>
              <a:t>skeleton, nicknamed Lucy, was discovered in the mid-1970s. (credit: “120”/Wikimedia Commons)</a:t>
            </a:r>
          </a:p>
        </p:txBody>
      </p:sp>
      <p:pic>
        <p:nvPicPr>
          <p:cNvPr id="2" name="Figure" descr="Photo A shows an A. afarensis skull, which is similar in shape but the forehead slopes back and the jaw juts out. Photo A shows a human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41" r="-4254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29.48</a:t>
            </a:r>
          </a:p>
        </p:txBody>
      </p:sp>
      <p:pic>
        <p:nvPicPr>
          <p:cNvPr id="7" name="OpenStaxLogo">
            <a:extLst>
              <a:ext uri="{FF2B5EF4-FFF2-40B4-BE49-F238E27FC236}">
                <a16:creationId xmlns:a16="http://schemas.microsoft.com/office/drawing/2014/main" id="{E6D7E955-DF34-9846-BCA0-A87FA7A9BD9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8430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2E86B5-1C57-42F4-81A4-9B1178756E5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Cephalochordate anatomy. In the lancelet and other cephalochordates, the notochord extends into the head region. Adult lancelets retain all five key characteristics of chordates: a notochord, a dorsal hollow nerve cord, pharyngeal slits, an endostyle, and a post-anal tail.</a:t>
            </a:r>
          </a:p>
        </p:txBody>
      </p:sp>
      <p:sp>
        <p:nvSpPr>
          <p:cNvPr id="5" name="Figure Number"/>
          <p:cNvSpPr>
            <a:spLocks noGrp="1"/>
          </p:cNvSpPr>
          <p:nvPr>
            <p:ph type="title"/>
          </p:nvPr>
        </p:nvSpPr>
        <p:spPr/>
        <p:txBody>
          <a:bodyPr/>
          <a:lstStyle/>
          <a:p>
            <a:r>
              <a:rPr lang="en-US" dirty="0"/>
              <a:t>Figure 29.4</a:t>
            </a:r>
          </a:p>
        </p:txBody>
      </p:sp>
      <p:pic>
        <p:nvPicPr>
          <p:cNvPr id="2050" name="Picture 2" descr="The illustration shows a lancelet with a head protruding form the sand, and the rest of the body buried. On the head, tentacles surround the mouth. The mouth leads to a digestive tract. The anus is just before the post anal tail. The pharyngeal slits are next to the atrium, which empties into the atriopore. The body has segmented muscles running along it from top to bottom.">
            <a:extLst>
              <a:ext uri="{FF2B5EF4-FFF2-40B4-BE49-F238E27FC236}">
                <a16:creationId xmlns:a16="http://schemas.microsoft.com/office/drawing/2014/main" id="{9690FEED-D24B-4855-88E0-1F2A5FA651B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00130" y="1067291"/>
            <a:ext cx="3943739" cy="3610261"/>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5974BA52-89FD-E440-B6D7-7FFFFD9385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91833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EC4EE5-43D4-4A27-854E-24BFB2D73DB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a:solidFill>
                  <a:schemeClr val="tx1"/>
                </a:solidFill>
              </a:rPr>
              <a:t>Homo erectus. Homo erectus</a:t>
            </a:r>
            <a:r>
              <a:rPr lang="en-US" sz="1600" dirty="0">
                <a:solidFill>
                  <a:schemeClr val="tx1"/>
                </a:solidFill>
              </a:rPr>
              <a:t> had a prominent brow and a nose that pointed downward rather than forward.</a:t>
            </a:r>
            <a:endParaRPr lang="en-US" sz="1200" dirty="0">
              <a:solidFill>
                <a:schemeClr val="tx1"/>
              </a:solidFill>
            </a:endParaRPr>
          </a:p>
        </p:txBody>
      </p:sp>
      <p:sp>
        <p:nvSpPr>
          <p:cNvPr id="5" name="Figure Number"/>
          <p:cNvSpPr>
            <a:spLocks noGrp="1"/>
          </p:cNvSpPr>
          <p:nvPr>
            <p:ph type="title"/>
          </p:nvPr>
        </p:nvSpPr>
        <p:spPr/>
        <p:txBody>
          <a:bodyPr>
            <a:normAutofit/>
          </a:bodyPr>
          <a:lstStyle/>
          <a:p>
            <a:r>
              <a:rPr lang="en-US" sz="2400" dirty="0">
                <a:solidFill>
                  <a:srgbClr val="6CB255"/>
                </a:solidFill>
              </a:rPr>
              <a:t>Figure 29.49</a:t>
            </a:r>
          </a:p>
        </p:txBody>
      </p:sp>
      <p:pic>
        <p:nvPicPr>
          <p:cNvPr id="9" name="Figure" descr="The photo shows a skull that looks similar to a human skull but has prominent brow ridges.">
            <a:extLst>
              <a:ext uri="{FF2B5EF4-FFF2-40B4-BE49-F238E27FC236}">
                <a16:creationId xmlns:a16="http://schemas.microsoft.com/office/drawing/2014/main" id="{D49BEFBD-CEDD-49E0-AF88-4D5804709CB0}"/>
              </a:ext>
            </a:extLst>
          </p:cNvPr>
          <p:cNvPicPr>
            <a:picLocks noChangeAspect="1"/>
          </p:cNvPicPr>
          <p:nvPr/>
        </p:nvPicPr>
        <p:blipFill>
          <a:blip r:embed="rId2" cstate="email">
            <a:extLst>
              <a:ext uri="{28A0092B-C50C-407E-A947-70E740481C1C}">
                <a14:useLocalDpi xmlns:a14="http://schemas.microsoft.com/office/drawing/2010/main" val="0"/>
              </a:ext>
            </a:extLst>
          </a:blip>
          <a:srcRect t="-3230" b="-3230"/>
          <a:stretch>
            <a:fillRect/>
          </a:stretch>
        </p:blipFill>
        <p:spPr>
          <a:xfrm>
            <a:off x="457200" y="1118310"/>
            <a:ext cx="4031619" cy="4621379"/>
          </a:xfrm>
          <a:prstGeom prst="rect">
            <a:avLst/>
          </a:prstGeom>
        </p:spPr>
      </p:pic>
      <p:pic>
        <p:nvPicPr>
          <p:cNvPr id="7" name="OpenStaxLogo">
            <a:extLst>
              <a:ext uri="{FF2B5EF4-FFF2-40B4-BE49-F238E27FC236}">
                <a16:creationId xmlns:a16="http://schemas.microsoft.com/office/drawing/2014/main" id="{5A7AFA01-1BD0-A444-80DF-DA213662C9F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80301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5B4EF7-6BDF-48E4-9129-ED32E67E82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Neanderthal. The </a:t>
            </a:r>
            <a:r>
              <a:rPr lang="en-US" sz="1600" i="1" dirty="0"/>
              <a:t>Homo neanderthalensis </a:t>
            </a:r>
            <a:r>
              <a:rPr lang="en-US" sz="1600" dirty="0"/>
              <a:t>used tools and may have worn clothing.</a:t>
            </a:r>
            <a:endParaRPr lang="en-US" sz="1200" dirty="0"/>
          </a:p>
        </p:txBody>
      </p:sp>
      <p:pic>
        <p:nvPicPr>
          <p:cNvPr id="4" name="Figure" descr="The illustration shows a very human looking Neanderthal wearing fur and cutting a hide with a stone too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29.45</a:t>
            </a:r>
          </a:p>
        </p:txBody>
      </p:sp>
      <p:pic>
        <p:nvPicPr>
          <p:cNvPr id="8" name="OpenStaxLogo">
            <a:extLst>
              <a:ext uri="{FF2B5EF4-FFF2-40B4-BE49-F238E27FC236}">
                <a16:creationId xmlns:a16="http://schemas.microsoft.com/office/drawing/2014/main" id="{0E0DFCFF-6290-594C-86D1-7A2DF817FAB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9749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6718AA-4380-43AE-B920-22A0EE1E9D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705406"/>
            <a:ext cx="8062912" cy="1166382"/>
          </a:xfrm>
        </p:spPr>
        <p:txBody>
          <a:bodyPr>
            <a:normAutofit fontScale="92500" lnSpcReduction="10000"/>
          </a:bodyPr>
          <a:lstStyle/>
          <a:p>
            <a:r>
              <a:rPr lang="en-US" sz="1600" dirty="0"/>
              <a:t>Urochordate anatomy. </a:t>
            </a:r>
            <a:r>
              <a:rPr lang="en-US" sz="1600" dirty="0">
                <a:solidFill>
                  <a:srgbClr val="6CB255"/>
                </a:solidFill>
              </a:rPr>
              <a:t>(a)</a:t>
            </a:r>
            <a:r>
              <a:rPr lang="en-US" sz="1600" dirty="0"/>
              <a:t> This photograph shows a colony of the tunicate </a:t>
            </a:r>
            <a:r>
              <a:rPr lang="en-US" sz="1600" dirty="0" err="1"/>
              <a:t>Botrylloides</a:t>
            </a:r>
            <a:r>
              <a:rPr lang="en-US" sz="1600" dirty="0"/>
              <a:t> violaceus. </a:t>
            </a:r>
            <a:r>
              <a:rPr lang="en-US" sz="1600" dirty="0">
                <a:solidFill>
                  <a:srgbClr val="6CB255"/>
                </a:solidFill>
              </a:rPr>
              <a:t>(b)</a:t>
            </a:r>
            <a:r>
              <a:rPr lang="en-US" sz="1600" dirty="0"/>
              <a:t> The larval stage of the tunicate possesses all of the features characteristic of chordates: a notochord, a dorsal hollow nerve cord, pharyngeal slits, an endostyle, and a post-anal tail. </a:t>
            </a:r>
            <a:r>
              <a:rPr lang="en-US" sz="1600" dirty="0">
                <a:solidFill>
                  <a:srgbClr val="6CB255"/>
                </a:solidFill>
              </a:rPr>
              <a:t>(c)</a:t>
            </a:r>
            <a:r>
              <a:rPr lang="en-US" sz="1600" dirty="0"/>
              <a:t> In the adult stage, the notochord, nerve cord, and tail disappear, leaving just the pharyngeal slits and endostyle. (credit: modification of work by Dann Blackwood, USGS)</a:t>
            </a:r>
          </a:p>
        </p:txBody>
      </p:sp>
      <p:sp>
        <p:nvSpPr>
          <p:cNvPr id="5" name="Figure Number"/>
          <p:cNvSpPr>
            <a:spLocks noGrp="1"/>
          </p:cNvSpPr>
          <p:nvPr>
            <p:ph type="title"/>
          </p:nvPr>
        </p:nvSpPr>
        <p:spPr/>
        <p:txBody>
          <a:bodyPr/>
          <a:lstStyle/>
          <a:p>
            <a:r>
              <a:rPr lang="en-US" dirty="0"/>
              <a:t>Figure 29.5</a:t>
            </a:r>
          </a:p>
        </p:txBody>
      </p:sp>
      <p:pic>
        <p:nvPicPr>
          <p:cNvPr id="4" name="Picture 3" descr="Photo A shows tunicates, which are sponge-like in appearance and have holes along the surface. Illustration B shows the tunicate larval stage, which resembles a tadpole, with a post anal tail at the narrow end. A dorsal hollow nerve cord run along the upper back, and a notochord runs beneath the nerve cord. The digestive tract starts with an oral siphon at the front of the animal connected to a stomach. Above the stomach is the atrial siphon. The pharyngeal slits, which are located in between the stomach and mouth, are connected to an atrial opening at the top of the body. Illustration C shows an adult tunicate, which resembles a tree stump anchored at the bottom. Water enters through an oral siphon at the top of the body and passes through the pharyngeal slits, where it is filtered. Water then exits through another opening at the side of the body. A heart, stomach and gonad are tucked beneath the pharyngeal slit. The outer surface is called a tunic."/>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927" y="1740408"/>
            <a:ext cx="8055845" cy="2343912"/>
          </a:xfrm>
          <a:prstGeom prst="rect">
            <a:avLst/>
          </a:prstGeom>
        </p:spPr>
      </p:pic>
      <p:pic>
        <p:nvPicPr>
          <p:cNvPr id="8" name="OpenStaxLogo">
            <a:extLst>
              <a:ext uri="{FF2B5EF4-FFF2-40B4-BE49-F238E27FC236}">
                <a16:creationId xmlns:a16="http://schemas.microsoft.com/office/drawing/2014/main" id="{490B4346-5F75-A748-98F8-D80F3FE039F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4187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6718AA-4380-43AE-B920-22A0EE1E9D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Salps</a:t>
            </a:r>
            <a:r>
              <a:rPr lang="en-US" sz="1600" dirty="0"/>
              <a:t>. These colonial tunicates feed on phytoplankton. </a:t>
            </a:r>
            <a:r>
              <a:rPr lang="en-US" sz="1600" dirty="0" err="1"/>
              <a:t>Salps</a:t>
            </a:r>
            <a:r>
              <a:rPr lang="en-US" sz="1600" dirty="0"/>
              <a:t> are sequential hermaphrodites, with younger female colonies fertilized by older male colonies. (credit: Oregon Department of Fish &amp; Wildlife via Wikimedia Commons)</a:t>
            </a:r>
          </a:p>
        </p:txBody>
      </p:sp>
      <p:sp>
        <p:nvSpPr>
          <p:cNvPr id="5" name="Figure Number"/>
          <p:cNvSpPr>
            <a:spLocks noGrp="1"/>
          </p:cNvSpPr>
          <p:nvPr>
            <p:ph type="title"/>
          </p:nvPr>
        </p:nvSpPr>
        <p:spPr/>
        <p:txBody>
          <a:bodyPr/>
          <a:lstStyle/>
          <a:p>
            <a:r>
              <a:rPr lang="en-US" dirty="0"/>
              <a:t>Figure 29.6</a:t>
            </a:r>
          </a:p>
        </p:txBody>
      </p:sp>
      <p:pic>
        <p:nvPicPr>
          <p:cNvPr id="3074" name="Picture 2" descr="The image displays a group of salps near a coral reef.">
            <a:extLst>
              <a:ext uri="{FF2B5EF4-FFF2-40B4-BE49-F238E27FC236}">
                <a16:creationId xmlns:a16="http://schemas.microsoft.com/office/drawing/2014/main" id="{B0920593-03D1-4D6A-BA2A-28C957FD61C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7423" y="1122387"/>
            <a:ext cx="4935264" cy="3524944"/>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44F6FA07-6F1E-2A45-BF08-A0A8C3699A1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6962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1F3105-D6EB-413D-A1FE-5589544FEEE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craniate skull. The subphylum </a:t>
            </a:r>
            <a:r>
              <a:rPr lang="en-US" sz="1600" b="1" dirty="0" err="1"/>
              <a:t>Craniata</a:t>
            </a:r>
            <a:r>
              <a:rPr lang="en-US" sz="1600" b="1" dirty="0"/>
              <a:t> (or Vertebrata)</a:t>
            </a:r>
            <a:r>
              <a:rPr lang="en-US" sz="1600" dirty="0"/>
              <a:t>, including this placoderm fish (</a:t>
            </a:r>
            <a:r>
              <a:rPr lang="en-US" sz="1600" i="1" dirty="0" err="1"/>
              <a:t>Dunkleosteus</a:t>
            </a:r>
            <a:r>
              <a:rPr lang="en-US" sz="1600" dirty="0"/>
              <a:t> sp.), are characterized by the presence of a cranium, mandible, and other facial bones. (credit: “</a:t>
            </a:r>
            <a:r>
              <a:rPr lang="en-US" sz="1600" dirty="0" err="1"/>
              <a:t>Steveoc</a:t>
            </a:r>
            <a:r>
              <a:rPr lang="en-US" sz="1600" dirty="0"/>
              <a:t> 86”/Wikimedia Commons)</a:t>
            </a:r>
          </a:p>
        </p:txBody>
      </p:sp>
      <p:pic>
        <p:nvPicPr>
          <p:cNvPr id="3" name="Figure" descr="The skull wraps around the upper part of the head. The mandible is the lower jaw. Other bones complete the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a:xfrm>
            <a:off x="540543" y="1122386"/>
            <a:ext cx="8062913" cy="3500071"/>
          </a:xfrm>
        </p:spPr>
      </p:pic>
      <p:sp>
        <p:nvSpPr>
          <p:cNvPr id="5" name="Figure Number"/>
          <p:cNvSpPr>
            <a:spLocks noGrp="1"/>
          </p:cNvSpPr>
          <p:nvPr>
            <p:ph type="title"/>
          </p:nvPr>
        </p:nvSpPr>
        <p:spPr/>
        <p:txBody>
          <a:bodyPr/>
          <a:lstStyle/>
          <a:p>
            <a:r>
              <a:rPr lang="en-US" dirty="0"/>
              <a:t>Figure 29.7</a:t>
            </a:r>
          </a:p>
        </p:txBody>
      </p:sp>
      <p:pic>
        <p:nvPicPr>
          <p:cNvPr id="8" name="OpenStaxLogo">
            <a:extLst>
              <a:ext uri="{FF2B5EF4-FFF2-40B4-BE49-F238E27FC236}">
                <a16:creationId xmlns:a16="http://schemas.microsoft.com/office/drawing/2014/main" id="{18E61E2A-B8A0-E746-B532-39A561133ED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8487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6339B97-3185-41A8-8FC5-9060278D1F9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vertebrate skeleton. Vertebrata are characterized by the presence of a backbone, such as the one that runs through the middle of this fish. All vertebrates are in the </a:t>
            </a:r>
            <a:r>
              <a:rPr lang="en-US" sz="1600" dirty="0" err="1"/>
              <a:t>Craniata</a:t>
            </a:r>
            <a:r>
              <a:rPr lang="en-US" sz="1600" dirty="0"/>
              <a:t> clade and have a cranium. (credit: Ernest V. More; taken at Smithsonian Museum of Natural History, Washington, D.C.)</a:t>
            </a:r>
            <a:endParaRPr lang="en-US" sz="1400" dirty="0"/>
          </a:p>
        </p:txBody>
      </p:sp>
      <p:pic>
        <p:nvPicPr>
          <p:cNvPr id="4" name="Figure" descr="Photo shows a fish skeleton with a vertebral column extending back from the sku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79" r="-7379"/>
          <a:stretch>
            <a:fillRect/>
          </a:stretch>
        </p:blipFill>
        <p:spPr/>
      </p:pic>
      <p:sp>
        <p:nvSpPr>
          <p:cNvPr id="5" name="Figure Number"/>
          <p:cNvSpPr>
            <a:spLocks noGrp="1"/>
          </p:cNvSpPr>
          <p:nvPr>
            <p:ph type="title"/>
          </p:nvPr>
        </p:nvSpPr>
        <p:spPr/>
        <p:txBody>
          <a:bodyPr/>
          <a:lstStyle/>
          <a:p>
            <a:r>
              <a:rPr lang="en-US" dirty="0"/>
              <a:t>Figure 29.8</a:t>
            </a:r>
          </a:p>
        </p:txBody>
      </p:sp>
      <p:pic>
        <p:nvPicPr>
          <p:cNvPr id="8" name="OpenStaxLogo">
            <a:extLst>
              <a:ext uri="{FF2B5EF4-FFF2-40B4-BE49-F238E27FC236}">
                <a16:creationId xmlns:a16="http://schemas.microsoft.com/office/drawing/2014/main" id="{1249BA03-4BD7-6246-9DAD-D0C3710111F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94473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732</TotalTime>
  <Words>5247</Words>
  <Application>Microsoft Office PowerPoint</Application>
  <PresentationFormat>On-screen Show (4:3)</PresentationFormat>
  <Paragraphs>153</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Arial Black</vt:lpstr>
      <vt:lpstr>Calibri</vt:lpstr>
      <vt:lpstr>Essential</vt:lpstr>
      <vt:lpstr>Biology 2e</vt:lpstr>
      <vt:lpstr>Figure 29.1</vt:lpstr>
      <vt:lpstr>Figure 29.2</vt:lpstr>
      <vt:lpstr>Figure 29.3</vt:lpstr>
      <vt:lpstr>Figure 29.4</vt:lpstr>
      <vt:lpstr>Figure 29.5</vt:lpstr>
      <vt:lpstr>Figure 29.6</vt:lpstr>
      <vt:lpstr>Figure 29.7</vt:lpstr>
      <vt:lpstr>Figure 29.8</vt:lpstr>
      <vt:lpstr>Figure 29.9</vt:lpstr>
      <vt:lpstr>Figure 29.10</vt:lpstr>
      <vt:lpstr>Figure 29.11</vt:lpstr>
      <vt:lpstr>Figure 29.12</vt:lpstr>
      <vt:lpstr>Figure 29.13</vt:lpstr>
      <vt:lpstr>Figure 29.14</vt:lpstr>
      <vt:lpstr>Figure 29.15</vt:lpstr>
      <vt:lpstr>Figure 29.16</vt:lpstr>
      <vt:lpstr>Figure 29.17</vt:lpstr>
      <vt:lpstr>Figure 29.18</vt:lpstr>
      <vt:lpstr>Figure 29.19</vt:lpstr>
      <vt:lpstr>Figure 29.20</vt:lpstr>
      <vt:lpstr>Figure 29.21</vt:lpstr>
      <vt:lpstr>Figure 29.22</vt:lpstr>
      <vt:lpstr>Figure 29.23</vt:lpstr>
      <vt:lpstr>Figure 29.24</vt:lpstr>
      <vt:lpstr>Figure 29.25</vt:lpstr>
      <vt:lpstr>Figure 29.26</vt:lpstr>
      <vt:lpstr>Figure 29.27</vt:lpstr>
      <vt:lpstr>Figure 29.28</vt:lpstr>
      <vt:lpstr>Figure 29.29</vt:lpstr>
      <vt:lpstr>Figure 29.30</vt:lpstr>
      <vt:lpstr>Figure 29.31</vt:lpstr>
      <vt:lpstr>Figure 29.32</vt:lpstr>
      <vt:lpstr>Figure 29.33</vt:lpstr>
      <vt:lpstr>Figure 29.34</vt:lpstr>
      <vt:lpstr>Figure 29.35</vt:lpstr>
      <vt:lpstr>Figure 29.36</vt:lpstr>
      <vt:lpstr>Figure 29.37</vt:lpstr>
      <vt:lpstr>Figure 29.38</vt:lpstr>
      <vt:lpstr>Figure 29.39</vt:lpstr>
      <vt:lpstr>Figure 29.40</vt:lpstr>
      <vt:lpstr>Figure 29.41</vt:lpstr>
      <vt:lpstr>Figure 29.42</vt:lpstr>
      <vt:lpstr>Figure 29.43</vt:lpstr>
      <vt:lpstr>Figure 29.44</vt:lpstr>
      <vt:lpstr>Figure 29.45</vt:lpstr>
      <vt:lpstr>Figure 29.46</vt:lpstr>
      <vt:lpstr>Figure 29.47</vt:lpstr>
      <vt:lpstr>Figure 29.48</vt:lpstr>
      <vt:lpstr>Figure 29.49</vt:lpstr>
      <vt:lpstr>Figure 29.45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29 - VERTEBRATES</dc:title>
  <dc:creator>Spuddy McSpare</dc:creator>
  <cp:lastModifiedBy>SUNO User</cp:lastModifiedBy>
  <cp:revision>162</cp:revision>
  <dcterms:created xsi:type="dcterms:W3CDTF">2012-06-04T02:13:36Z</dcterms:created>
  <dcterms:modified xsi:type="dcterms:W3CDTF">2022-07-20T23:33:19Z</dcterms:modified>
</cp:coreProperties>
</file>