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47"/>
  </p:notesMasterIdLst>
  <p:handoutMasterIdLst>
    <p:handoutMasterId r:id="rId48"/>
  </p:handoutMasterIdLst>
  <p:sldIdLst>
    <p:sldId id="256" r:id="rId2"/>
    <p:sldId id="345" r:id="rId3"/>
    <p:sldId id="358" r:id="rId4"/>
    <p:sldId id="359" r:id="rId5"/>
    <p:sldId id="332" r:id="rId6"/>
    <p:sldId id="295" r:id="rId7"/>
    <p:sldId id="360" r:id="rId8"/>
    <p:sldId id="296" r:id="rId9"/>
    <p:sldId id="297" r:id="rId10"/>
    <p:sldId id="361" r:id="rId11"/>
    <p:sldId id="346" r:id="rId12"/>
    <p:sldId id="362" r:id="rId13"/>
    <p:sldId id="299" r:id="rId14"/>
    <p:sldId id="363" r:id="rId15"/>
    <p:sldId id="364" r:id="rId16"/>
    <p:sldId id="300" r:id="rId17"/>
    <p:sldId id="304" r:id="rId18"/>
    <p:sldId id="365" r:id="rId19"/>
    <p:sldId id="348" r:id="rId20"/>
    <p:sldId id="305" r:id="rId21"/>
    <p:sldId id="366" r:id="rId22"/>
    <p:sldId id="306" r:id="rId23"/>
    <p:sldId id="307" r:id="rId24"/>
    <p:sldId id="308" r:id="rId25"/>
    <p:sldId id="367" r:id="rId26"/>
    <p:sldId id="349" r:id="rId27"/>
    <p:sldId id="309" r:id="rId28"/>
    <p:sldId id="310" r:id="rId29"/>
    <p:sldId id="368" r:id="rId30"/>
    <p:sldId id="350" r:id="rId31"/>
    <p:sldId id="314" r:id="rId32"/>
    <p:sldId id="369" r:id="rId33"/>
    <p:sldId id="370" r:id="rId34"/>
    <p:sldId id="317" r:id="rId35"/>
    <p:sldId id="371" r:id="rId36"/>
    <p:sldId id="318" r:id="rId37"/>
    <p:sldId id="372" r:id="rId38"/>
    <p:sldId id="352" r:id="rId39"/>
    <p:sldId id="354" r:id="rId40"/>
    <p:sldId id="355" r:id="rId41"/>
    <p:sldId id="373" r:id="rId42"/>
    <p:sldId id="374" r:id="rId43"/>
    <p:sldId id="356" r:id="rId44"/>
    <p:sldId id="375" r:id="rId45"/>
    <p:sldId id="31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092" autoAdjust="0"/>
  </p:normalViewPr>
  <p:slideViewPr>
    <p:cSldViewPr snapToGrid="0" snapToObjects="1">
      <p:cViewPr varScale="1">
        <p:scale>
          <a:sx n="96" d="100"/>
          <a:sy n="96" d="100"/>
        </p:scale>
        <p:origin x="187" y="77"/>
      </p:cViewPr>
      <p:guideLst>
        <p:guide orient="horz" pos="2160"/>
        <p:guide pos="2880"/>
      </p:guideLst>
    </p:cSldViewPr>
  </p:slideViewPr>
  <p:outlineViewPr>
    <p:cViewPr>
      <p:scale>
        <a:sx n="33" d="100"/>
        <a:sy n="33" d="100"/>
      </p:scale>
      <p:origin x="0" y="-2116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C6980-3A0B-49D8-912C-0B4ED94CE544}" type="datetimeFigureOut">
              <a:rPr lang="en-US" smtClean="0"/>
              <a:t>7/26/2022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7952E5-48C4-4497-9F9F-57AA53E327C8}" type="slidenum">
              <a:rPr lang="en-US" smtClean="0"/>
              <a:t>‹#›</a:t>
            </a:fld>
            <a:endParaRPr lang="en-US"/>
          </a:p>
        </p:txBody>
      </p:sp>
    </p:spTree>
    <p:extLst>
      <p:ext uri="{BB962C8B-B14F-4D97-AF65-F5344CB8AC3E}">
        <p14:creationId xmlns:p14="http://schemas.microsoft.com/office/powerpoint/2010/main" val="2338285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26,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26,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26,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26,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26, 2022</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82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30 PLANT FORM AND PHYSIOLOGY</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FCFF025B-80FB-43A1-AD58-6EEC152DED3D}"/>
              </a:ext>
            </a:extLst>
          </p:cNvPr>
          <p:cNvSpPr>
            <a:spLocks noGrp="1"/>
          </p:cNvSpPr>
          <p:nvPr>
            <p:ph type="title" idx="4294967295"/>
          </p:nvPr>
        </p:nvSpPr>
        <p:spPr>
          <a:xfrm>
            <a:off x="0" y="693425"/>
            <a:ext cx="9144000" cy="734641"/>
          </a:xfrm>
        </p:spPr>
        <p:txBody>
          <a:bodyPr>
            <a:normAutofit/>
          </a:bodyPr>
          <a:lstStyle/>
          <a:p>
            <a:pPr algn="ctr"/>
            <a:r>
              <a:rPr lang="en-US" sz="3600" dirty="0"/>
              <a:t>Biology 2e</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59862" y="2502569"/>
            <a:ext cx="2824276" cy="3609474"/>
          </a:xfrm>
          <a:prstGeom prst="rect">
            <a:avLst/>
          </a:prstGeom>
        </p:spPr>
      </p:pic>
      <p:pic>
        <p:nvPicPr>
          <p:cNvPr id="6" name="Picture 5" descr="OSX-Horiz-TM-RGB-2015.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5600" y="5878757"/>
            <a:ext cx="2034556" cy="466571"/>
          </a:xfrm>
          <a:prstGeom prst="rect">
            <a:avLst/>
          </a:prstGeom>
        </p:spPr>
      </p:pic>
      <p:sp>
        <p:nvSpPr>
          <p:cNvPr id="7" name="TextBox 6"/>
          <p:cNvSpPr txBox="1"/>
          <p:nvPr/>
        </p:nvSpPr>
        <p:spPr>
          <a:xfrm>
            <a:off x="257174" y="5661919"/>
            <a:ext cx="1957388" cy="900246"/>
          </a:xfrm>
          <a:prstGeom prst="rect">
            <a:avLst/>
          </a:prstGeom>
          <a:noFill/>
        </p:spPr>
        <p:txBody>
          <a:bodyPr wrap="square" rtlCol="0">
            <a:spAutoFit/>
          </a:bodyPr>
          <a:lstStyle/>
          <a:p>
            <a:r>
              <a:rPr lang="en-US" sz="1050" dirty="0"/>
              <a:t>This work is licensed under a </a:t>
            </a:r>
            <a:r>
              <a:rPr lang="en-US" sz="1050" dirty="0">
                <a:hlinkClick r:id="rId4"/>
              </a:rPr>
              <a:t>Creative Commons Attribution-NonCommercial-ShareAlike 4.0 International License</a:t>
            </a:r>
            <a:r>
              <a:rPr lang="en-US" sz="1050" dirty="0"/>
              <a:t>.</a:t>
            </a:r>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4326" y="5089207"/>
            <a:ext cx="1257300" cy="440055"/>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Dermal tissue</a:t>
            </a:r>
          </a:p>
        </p:txBody>
      </p:sp>
      <p:sp>
        <p:nvSpPr>
          <p:cNvPr id="4" name="Text Placeholder 3"/>
          <p:cNvSpPr>
            <a:spLocks noGrp="1"/>
          </p:cNvSpPr>
          <p:nvPr>
            <p:ph type="body" sz="quarter" idx="14"/>
          </p:nvPr>
        </p:nvSpPr>
        <p:spPr>
          <a:xfrm>
            <a:off x="457199" y="914400"/>
            <a:ext cx="8624046" cy="5791200"/>
          </a:xfrm>
        </p:spPr>
        <p:txBody>
          <a:bodyPr>
            <a:noAutofit/>
          </a:bodyPr>
          <a:lstStyle/>
          <a:p>
            <a:pPr marL="457200" indent="-457200">
              <a:buFont typeface="Arial" charset="0"/>
              <a:buChar char="•"/>
            </a:pPr>
            <a:r>
              <a:rPr lang="en-US" sz="2800" dirty="0"/>
              <a:t>Guard cells - found mainly in leaf epidermis </a:t>
            </a:r>
          </a:p>
          <a:p>
            <a:pPr marL="1188720" lvl="1">
              <a:buFont typeface="Arial" charset="0"/>
              <a:buChar char="•"/>
            </a:pPr>
            <a:r>
              <a:rPr lang="en-US" sz="2800" dirty="0"/>
              <a:t>Regulate carbon dioxide uptake and loss of   water from plant. </a:t>
            </a:r>
          </a:p>
          <a:p>
            <a:pPr marL="1188720" lvl="1">
              <a:buFont typeface="Arial" charset="0"/>
              <a:buChar char="•"/>
            </a:pPr>
            <a:r>
              <a:rPr lang="en-US" sz="2800" dirty="0"/>
              <a:t>Guard cell complex is the stoma (stomata is plural). </a:t>
            </a:r>
          </a:p>
          <a:p>
            <a:pPr marL="457200" indent="-457200">
              <a:buFont typeface="Arial" charset="0"/>
              <a:buChar char="•"/>
            </a:pPr>
            <a:r>
              <a:rPr lang="en-US" sz="2800" dirty="0" err="1"/>
              <a:t>Trichomes</a:t>
            </a:r>
            <a:r>
              <a:rPr lang="en-US" sz="2800" dirty="0"/>
              <a:t> - hair-like outgrowths of epidermis.  </a:t>
            </a:r>
          </a:p>
          <a:p>
            <a:pPr marL="457200" indent="-457200">
              <a:buFont typeface="Arial" charset="0"/>
              <a:buChar char="•"/>
            </a:pPr>
            <a:r>
              <a:rPr lang="en-US" sz="2800" dirty="0"/>
              <a:t>Root hairs - hair-like extensions of root epidermis.  Facilitate the uptake of water and nutrients.  </a:t>
            </a:r>
          </a:p>
        </p:txBody>
      </p:sp>
    </p:spTree>
    <p:extLst>
      <p:ext uri="{BB962C8B-B14F-4D97-AF65-F5344CB8AC3E}">
        <p14:creationId xmlns:p14="http://schemas.microsoft.com/office/powerpoint/2010/main" val="1757339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fontScale="92500" lnSpcReduction="10000"/>
          </a:bodyPr>
          <a:lstStyle/>
          <a:p>
            <a:r>
              <a:rPr lang="en-US" sz="1450" dirty="0"/>
              <a:t>Openings called stomata (singular: stoma) allow a plant to take up carbon dioxide and release oxygen and water vapor. The </a:t>
            </a:r>
            <a:r>
              <a:rPr lang="en-US" sz="1450" dirty="0">
                <a:solidFill>
                  <a:srgbClr val="6CB255"/>
                </a:solidFill>
              </a:rPr>
              <a:t>(a)</a:t>
            </a:r>
            <a:r>
              <a:rPr lang="en-US" sz="1450" dirty="0"/>
              <a:t> colorized scanning-electron micrograph shows a closed stoma of a dicot. Each stoma is flanked by two guard cells that regulate its </a:t>
            </a:r>
            <a:r>
              <a:rPr lang="en-US" sz="1450" dirty="0">
                <a:solidFill>
                  <a:srgbClr val="6CB255"/>
                </a:solidFill>
              </a:rPr>
              <a:t>(b)</a:t>
            </a:r>
            <a:r>
              <a:rPr lang="en-US" sz="1450" dirty="0"/>
              <a:t> opening and closing. The </a:t>
            </a:r>
            <a:r>
              <a:rPr lang="en-US" sz="1450" dirty="0">
                <a:solidFill>
                  <a:srgbClr val="6CB255"/>
                </a:solidFill>
              </a:rPr>
              <a:t>(c)</a:t>
            </a:r>
            <a:r>
              <a:rPr lang="en-US" sz="1450" dirty="0"/>
              <a:t> guard cells sit within the layer of epidermal cells (credit a: modification of work by Louisa Howard, </a:t>
            </a:r>
            <a:r>
              <a:rPr lang="en-US" sz="1450" dirty="0" err="1"/>
              <a:t>Rippel</a:t>
            </a:r>
            <a:r>
              <a:rPr lang="en-US" sz="1450" dirty="0"/>
              <a:t> Electron Microscope Facility, Dartmouth College; credit b: modification of work by June </a:t>
            </a:r>
            <a:r>
              <a:rPr lang="en-US" sz="1450" dirty="0" err="1"/>
              <a:t>Kwak</a:t>
            </a:r>
            <a:r>
              <a:rPr lang="en-US" sz="1450" dirty="0"/>
              <a:t>, University of Maryland; scale-bar data from Matt Russell)</a:t>
            </a:r>
          </a:p>
        </p:txBody>
      </p:sp>
      <p:pic>
        <p:nvPicPr>
          <p:cNvPr id="9" name="Figure" descr="The electron micrograph in part A shows the lumpy, textured of a leaf epidermis. Individual cells look like pillows arranged side by side and fused together. In the center of the image is an oval pore about 10 microns across. Inside the pore, closed guard cells have the appearance of sealed lips. The two light micrographs in part B shows two kidney-shaped guard cells. In the left image, the stoma is open and round. In the right image, the stoma is closed and oval shaped. Part C is an illustration of the leaf epidermis with a oval stomatal pore in the center. Surrounding this pore are two kidney-shaped guard cells. Rectangular epidermal cells surround the guard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830" r="-13830"/>
          <a:stretch>
            <a:fillRect/>
          </a:stretch>
        </p:blipFill>
        <p:spPr/>
      </p:pic>
      <p:sp>
        <p:nvSpPr>
          <p:cNvPr id="5" name="Figure Number"/>
          <p:cNvSpPr>
            <a:spLocks noGrp="1"/>
          </p:cNvSpPr>
          <p:nvPr>
            <p:ph type="title"/>
          </p:nvPr>
        </p:nvSpPr>
        <p:spPr/>
        <p:txBody>
          <a:bodyPr/>
          <a:lstStyle/>
          <a:p>
            <a:r>
              <a:rPr lang="en-US" dirty="0"/>
              <a:t>Dermal Tissue</a:t>
            </a:r>
          </a:p>
        </p:txBody>
      </p:sp>
    </p:spTree>
    <p:extLst>
      <p:ext uri="{BB962C8B-B14F-4D97-AF65-F5344CB8AC3E}">
        <p14:creationId xmlns:p14="http://schemas.microsoft.com/office/powerpoint/2010/main" val="4112969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Vascular tissue</a:t>
            </a:r>
          </a:p>
        </p:txBody>
      </p:sp>
      <p:sp>
        <p:nvSpPr>
          <p:cNvPr id="4" name="Text Placeholder 3"/>
          <p:cNvSpPr>
            <a:spLocks noGrp="1"/>
          </p:cNvSpPr>
          <p:nvPr>
            <p:ph type="body" sz="quarter" idx="14"/>
          </p:nvPr>
        </p:nvSpPr>
        <p:spPr>
          <a:xfrm>
            <a:off x="457199" y="914400"/>
            <a:ext cx="8624046" cy="5791200"/>
          </a:xfrm>
        </p:spPr>
        <p:txBody>
          <a:bodyPr>
            <a:noAutofit/>
          </a:bodyPr>
          <a:lstStyle/>
          <a:p>
            <a:pPr marL="457200" indent="-457200">
              <a:buFont typeface="Arial" charset="0"/>
              <a:buChar char="•"/>
            </a:pPr>
            <a:r>
              <a:rPr lang="en-US" sz="2800" dirty="0"/>
              <a:t>The xylem and phloem that make up the vascular tissue of the stem are arranged in distinct strands called vascular bundles, which run up and down the length of the stem. </a:t>
            </a:r>
          </a:p>
          <a:p>
            <a:pPr marL="457200" indent="-457200">
              <a:buFont typeface="Arial" charset="0"/>
              <a:buChar char="•"/>
            </a:pPr>
            <a:r>
              <a:rPr lang="en-US" sz="2800" dirty="0"/>
              <a:t>When the stem is viewed in cross section, the vascular bundles of dicot stems are arranged in a ring.   </a:t>
            </a:r>
          </a:p>
        </p:txBody>
      </p:sp>
    </p:spTree>
    <p:extLst>
      <p:ext uri="{BB962C8B-B14F-4D97-AF65-F5344CB8AC3E}">
        <p14:creationId xmlns:p14="http://schemas.microsoft.com/office/powerpoint/2010/main" val="107466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fontScale="92500" lnSpcReduction="10000"/>
          </a:bodyPr>
          <a:lstStyle/>
          <a:p>
            <a:r>
              <a:rPr lang="en-US" sz="1600" dirty="0"/>
              <a:t>In </a:t>
            </a:r>
            <a:r>
              <a:rPr lang="en-US" sz="1600" dirty="0">
                <a:solidFill>
                  <a:srgbClr val="6CB255"/>
                </a:solidFill>
              </a:rPr>
              <a:t>(a)</a:t>
            </a:r>
            <a:r>
              <a:rPr lang="en-US" sz="1600" dirty="0"/>
              <a:t> dicot stems, vascular bundles are arranged around the periphery of the ground tissue. The xylem tissue is located toward the interior of the vascular bundle, and phloem is located toward the exterior. Sclerenchyma fibers cap the vascular bundles. In </a:t>
            </a:r>
            <a:r>
              <a:rPr lang="en-US" sz="1600" dirty="0">
                <a:solidFill>
                  <a:srgbClr val="6CB255"/>
                </a:solidFill>
              </a:rPr>
              <a:t>(b)</a:t>
            </a:r>
            <a:r>
              <a:rPr lang="en-US" sz="1600" dirty="0"/>
              <a:t> monocot stems, vascular bundles composed of xylem and phloem tissues are scattered throughout the ground tissue.</a:t>
            </a:r>
          </a:p>
        </p:txBody>
      </p:sp>
      <p:pic>
        <p:nvPicPr>
          <p:cNvPr id="9" name="Figure" descr="Part A is cross section of a dicot stem. In the center of the stem is ground tissue. Symmetrically arranged near the outside of the stem are egg-shaped vascular bundles; the narrow end of the egg points inward. The inner part of the vascular bundle is xylem tissue, and the outer part is sclerenchyma tissue. Sandwiched between the xylem and sclerenchyma is the phloem. Part B is a cross section of a monocot stem. In the monocot stem, the vascular bundles are scattered throughout the ground tissue. The bundles are smaller than in the dicot stem, and distinct layers of xylem, phloem and sclerenchyma cannot be discern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159" r="-7159"/>
          <a:stretch>
            <a:fillRect/>
          </a:stretch>
        </p:blipFill>
        <p:spPr/>
      </p:pic>
      <p:sp>
        <p:nvSpPr>
          <p:cNvPr id="5" name="Figure Number"/>
          <p:cNvSpPr>
            <a:spLocks noGrp="1"/>
          </p:cNvSpPr>
          <p:nvPr>
            <p:ph type="title"/>
          </p:nvPr>
        </p:nvSpPr>
        <p:spPr/>
        <p:txBody>
          <a:bodyPr/>
          <a:lstStyle/>
          <a:p>
            <a:r>
              <a:rPr lang="en-US" dirty="0"/>
              <a:t>Vascular tissue</a:t>
            </a:r>
          </a:p>
        </p:txBody>
      </p:sp>
    </p:spTree>
    <p:extLst>
      <p:ext uri="{BB962C8B-B14F-4D97-AF65-F5344CB8AC3E}">
        <p14:creationId xmlns:p14="http://schemas.microsoft.com/office/powerpoint/2010/main" val="3384878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Xylem tissue</a:t>
            </a:r>
          </a:p>
        </p:txBody>
      </p:sp>
      <p:sp>
        <p:nvSpPr>
          <p:cNvPr id="4" name="Text Placeholder 3"/>
          <p:cNvSpPr>
            <a:spLocks noGrp="1"/>
          </p:cNvSpPr>
          <p:nvPr>
            <p:ph type="body" sz="quarter" idx="14"/>
          </p:nvPr>
        </p:nvSpPr>
        <p:spPr>
          <a:xfrm>
            <a:off x="457199" y="914400"/>
            <a:ext cx="8624046" cy="5791200"/>
          </a:xfrm>
        </p:spPr>
        <p:txBody>
          <a:bodyPr>
            <a:noAutofit/>
          </a:bodyPr>
          <a:lstStyle/>
          <a:p>
            <a:r>
              <a:rPr lang="en-US" sz="2800" b="1" dirty="0" err="1"/>
              <a:t>Tracheids</a:t>
            </a:r>
            <a:r>
              <a:rPr lang="en-US" sz="2800" dirty="0"/>
              <a:t> - Long and narrow, with end walls.  Walls perforated with pits, which allow water to move from cell to cell.  </a:t>
            </a:r>
          </a:p>
          <a:p>
            <a:r>
              <a:rPr lang="en-US" sz="2800" b="1" dirty="0"/>
              <a:t>Vessel elements</a:t>
            </a:r>
            <a:r>
              <a:rPr lang="en-US" sz="2800" dirty="0"/>
              <a:t> -- Shorter than </a:t>
            </a:r>
            <a:r>
              <a:rPr lang="en-US" sz="2800" dirty="0" err="1"/>
              <a:t>tracheids</a:t>
            </a:r>
            <a:r>
              <a:rPr lang="en-US" sz="2800" dirty="0"/>
              <a:t> with thinner walls. </a:t>
            </a:r>
          </a:p>
          <a:p>
            <a:pPr marL="457200" indent="-457200">
              <a:buFont typeface="Arial" charset="0"/>
              <a:buChar char="•"/>
            </a:pPr>
            <a:r>
              <a:rPr lang="en-US" sz="2800" dirty="0"/>
              <a:t>Each vessel element is connected to the next by means of a perforation plate at the end walls </a:t>
            </a:r>
          </a:p>
          <a:p>
            <a:pPr marL="457200" indent="-457200">
              <a:buFont typeface="Arial" charset="0"/>
              <a:buChar char="•"/>
            </a:pPr>
            <a:r>
              <a:rPr lang="en-US" sz="2800" dirty="0"/>
              <a:t>Water moves through the perforation plates to travel up the plant.</a:t>
            </a:r>
          </a:p>
          <a:p>
            <a:br>
              <a:rPr lang="en-US" sz="2800" dirty="0"/>
            </a:br>
            <a:endParaRPr lang="en-US" sz="2800" dirty="0"/>
          </a:p>
        </p:txBody>
      </p:sp>
    </p:spTree>
    <p:extLst>
      <p:ext uri="{BB962C8B-B14F-4D97-AF65-F5344CB8AC3E}">
        <p14:creationId xmlns:p14="http://schemas.microsoft.com/office/powerpoint/2010/main" val="1500400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Phloem tissue</a:t>
            </a:r>
          </a:p>
        </p:txBody>
      </p:sp>
      <p:sp>
        <p:nvSpPr>
          <p:cNvPr id="4" name="Text Placeholder 3"/>
          <p:cNvSpPr>
            <a:spLocks noGrp="1"/>
          </p:cNvSpPr>
          <p:nvPr>
            <p:ph type="body" sz="quarter" idx="14"/>
          </p:nvPr>
        </p:nvSpPr>
        <p:spPr>
          <a:xfrm>
            <a:off x="457199" y="914400"/>
            <a:ext cx="8624046" cy="5791200"/>
          </a:xfrm>
        </p:spPr>
        <p:txBody>
          <a:bodyPr>
            <a:noAutofit/>
          </a:bodyPr>
          <a:lstStyle/>
          <a:p>
            <a:r>
              <a:rPr lang="en-US" sz="2800" b="1" dirty="0"/>
              <a:t>Sieve-tube cells</a:t>
            </a:r>
            <a:r>
              <a:rPr lang="en-US" sz="2800" dirty="0"/>
              <a:t> (also called sieve-tube elements) are arranged end to end to make up a long sieve tube, which transports organic substances such as sugars and amino acids. </a:t>
            </a:r>
          </a:p>
          <a:p>
            <a:pPr marL="457200" indent="-457200">
              <a:buFont typeface="Arial" charset="0"/>
              <a:buChar char="•"/>
            </a:pPr>
            <a:r>
              <a:rPr lang="en-US" sz="2800" dirty="0"/>
              <a:t>Sugars flow from one sieve-tube cell to the next through perforated sieve plates, which are found at the end junctions between two cells. </a:t>
            </a:r>
          </a:p>
          <a:p>
            <a:r>
              <a:rPr lang="en-US" sz="2800" b="1" dirty="0"/>
              <a:t>Companion cells</a:t>
            </a:r>
            <a:r>
              <a:rPr lang="en-US" sz="2800" dirty="0"/>
              <a:t> are found alongside the sieve-tube cells, providing them with metabolic support. </a:t>
            </a:r>
          </a:p>
          <a:p>
            <a:pPr marL="457200" indent="-457200">
              <a:buFont typeface="Arial" charset="0"/>
              <a:buChar char="•"/>
            </a:pPr>
            <a:r>
              <a:rPr lang="en-US" sz="2800" dirty="0"/>
              <a:t>The companion cells contain more ribosomes and mitochondria than the sieve-tube cells, which lack some cellular organelles.</a:t>
            </a:r>
            <a:br>
              <a:rPr lang="en-US" sz="2800" dirty="0"/>
            </a:br>
            <a:endParaRPr lang="en-US" sz="2800" dirty="0"/>
          </a:p>
        </p:txBody>
      </p:sp>
    </p:spTree>
    <p:extLst>
      <p:ext uri="{BB962C8B-B14F-4D97-AF65-F5344CB8AC3E}">
        <p14:creationId xmlns:p14="http://schemas.microsoft.com/office/powerpoint/2010/main" val="22070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457200" y="5507370"/>
            <a:ext cx="8062912" cy="1166382"/>
          </a:xfrm>
        </p:spPr>
        <p:txBody>
          <a:bodyPr>
            <a:normAutofit/>
          </a:bodyPr>
          <a:lstStyle/>
          <a:p>
            <a:r>
              <a:rPr lang="en-US" sz="1600" dirty="0"/>
              <a:t>In woody plants, primary growth is followed by secondary growth, which allows the plant stem to increase in thickness or girth. Secondary vascular tissue is added as the plant grows, as well as a cork layer. The bark of a tree extends from the vascular cambium to the epidermis.</a:t>
            </a:r>
          </a:p>
        </p:txBody>
      </p:sp>
      <p:pic>
        <p:nvPicPr>
          <p:cNvPr id="9" name="Figure" descr="Left illustration shows a cross section of a woody stem undergoing primary growth. At the core of the stem is pith. Toward the outside are egg-shaped vascular bundles. Xylem is located toward the inside of the vascular bundle, and phloem is in the middle. Sclerenchyma cap the outside of the bundle. Right illustration shows a cross section of a woody stem undergoing secondary growth. As in primary growth, the core of the stem is pith. Outside the pith is a ring of secondary xylem. Rounded bundles of primary xylem tissue project from this ring into the pith. Outside the secondary xylem is a ring of secondary phloem tissue. The vascular cambium separates the xylem from the phloem. Outside the secondary phloem is the cortex layer. Bundles of primary phloem project outward from the secondary phloem into the cortex. A cork ring surrounds the cortex. The cork is separated from the cortex by a thin cork cambium. The bark of the tree extends from the vascular cambium to the epiderm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523" r="-35523"/>
          <a:stretch>
            <a:fillRect/>
          </a:stretch>
        </p:blipFill>
        <p:spPr>
          <a:xfrm>
            <a:off x="260577" y="1111755"/>
            <a:ext cx="9640100" cy="4184720"/>
          </a:xfrm>
        </p:spPr>
      </p:pic>
      <p:sp>
        <p:nvSpPr>
          <p:cNvPr id="5" name="Figure Number"/>
          <p:cNvSpPr>
            <a:spLocks noGrp="1"/>
          </p:cNvSpPr>
          <p:nvPr>
            <p:ph type="title"/>
          </p:nvPr>
        </p:nvSpPr>
        <p:spPr/>
        <p:txBody>
          <a:bodyPr/>
          <a:lstStyle/>
          <a:p>
            <a:r>
              <a:rPr lang="en-US" dirty="0"/>
              <a:t>Growth in stems</a:t>
            </a:r>
          </a:p>
        </p:txBody>
      </p:sp>
    </p:spTree>
    <p:extLst>
      <p:ext uri="{BB962C8B-B14F-4D97-AF65-F5344CB8AC3E}">
        <p14:creationId xmlns:p14="http://schemas.microsoft.com/office/powerpoint/2010/main" val="894473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457200" y="4843982"/>
            <a:ext cx="8062912" cy="1664394"/>
          </a:xfrm>
        </p:spPr>
        <p:txBody>
          <a:bodyPr>
            <a:normAutofit fontScale="85000" lnSpcReduction="10000"/>
          </a:bodyPr>
          <a:lstStyle/>
          <a:p>
            <a:pPr marL="342900" indent="-342900">
              <a:buAutoNum type="alphaLcParenBoth"/>
            </a:pPr>
            <a:r>
              <a:rPr lang="en-US" sz="2900" dirty="0"/>
              <a:t>Tap root systems have a main root that grows down,</a:t>
            </a:r>
          </a:p>
          <a:p>
            <a:pPr marL="342900" indent="-342900">
              <a:buAutoNum type="alphaLcParenBoth"/>
            </a:pPr>
            <a:r>
              <a:rPr lang="en-US" sz="2900" dirty="0"/>
              <a:t>fibrous root systems consist of many small roots. </a:t>
            </a:r>
          </a:p>
          <a:p>
            <a:pPr marL="342900" indent="-342900">
              <a:buAutoNum type="alphaLcParenBoth"/>
            </a:pPr>
            <a:endParaRPr lang="en-US" sz="1600" dirty="0"/>
          </a:p>
          <a:p>
            <a:r>
              <a:rPr lang="en-US" sz="1600" dirty="0"/>
              <a:t>(credit b: modification of work by “Austen </a:t>
            </a:r>
            <a:r>
              <a:rPr lang="en-US" sz="1600" dirty="0" err="1"/>
              <a:t>Squarepants</a:t>
            </a:r>
            <a:r>
              <a:rPr lang="en-US" sz="1600" dirty="0"/>
              <a:t>”/Flickr)</a:t>
            </a:r>
          </a:p>
        </p:txBody>
      </p:sp>
      <p:pic>
        <p:nvPicPr>
          <p:cNvPr id="10" name="Figure" descr="Top photo shows carrots, which are thick tap roots that have thin lateral roots extending from them. Bottom photo shows grasses with a fibrous root system beneath the soi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850" r="-40850"/>
          <a:stretch>
            <a:fillRect/>
          </a:stretch>
        </p:blipFill>
        <p:spPr/>
      </p:pic>
      <p:sp>
        <p:nvSpPr>
          <p:cNvPr id="5" name="Figure Number"/>
          <p:cNvSpPr>
            <a:spLocks noGrp="1"/>
          </p:cNvSpPr>
          <p:nvPr>
            <p:ph type="title"/>
          </p:nvPr>
        </p:nvSpPr>
        <p:spPr/>
        <p:txBody>
          <a:bodyPr/>
          <a:lstStyle/>
          <a:p>
            <a:r>
              <a:rPr lang="en-US" dirty="0"/>
              <a:t>Types of root systems</a:t>
            </a:r>
          </a:p>
        </p:txBody>
      </p:sp>
    </p:spTree>
    <p:extLst>
      <p:ext uri="{BB962C8B-B14F-4D97-AF65-F5344CB8AC3E}">
        <p14:creationId xmlns:p14="http://schemas.microsoft.com/office/powerpoint/2010/main" val="2827942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Root tissue -- epidermis</a:t>
            </a:r>
          </a:p>
        </p:txBody>
      </p:sp>
      <p:sp>
        <p:nvSpPr>
          <p:cNvPr id="4" name="Text Placeholder 3"/>
          <p:cNvSpPr>
            <a:spLocks noGrp="1"/>
          </p:cNvSpPr>
          <p:nvPr>
            <p:ph type="body" sz="quarter" idx="14"/>
          </p:nvPr>
        </p:nvSpPr>
        <p:spPr>
          <a:xfrm>
            <a:off x="457199" y="914400"/>
            <a:ext cx="8624046" cy="5791200"/>
          </a:xfrm>
        </p:spPr>
        <p:txBody>
          <a:bodyPr>
            <a:noAutofit/>
          </a:bodyPr>
          <a:lstStyle/>
          <a:p>
            <a:r>
              <a:rPr lang="en-US" altLang="en-US" sz="3200" dirty="0"/>
              <a:t>Outermost, single layer of cells that:</a:t>
            </a:r>
          </a:p>
          <a:p>
            <a:pPr lvl="1"/>
            <a:r>
              <a:rPr lang="en-US" altLang="en-US" sz="3200" dirty="0"/>
              <a:t>Protects (from diseases)</a:t>
            </a:r>
          </a:p>
          <a:p>
            <a:pPr lvl="1"/>
            <a:r>
              <a:rPr lang="en-US" altLang="en-US" sz="3200" dirty="0"/>
              <a:t>Absorbs water and nutrients</a:t>
            </a:r>
          </a:p>
          <a:p>
            <a:pPr lvl="1">
              <a:buFontTx/>
              <a:buNone/>
            </a:pPr>
            <a:endParaRPr lang="en-US" altLang="en-US" sz="3200" dirty="0"/>
          </a:p>
          <a:p>
            <a:r>
              <a:rPr lang="en-US" altLang="en-US" sz="2400" b="1" dirty="0"/>
              <a:t>ROOT HAIRS</a:t>
            </a:r>
            <a:r>
              <a:rPr lang="en-US" altLang="en-US" sz="2400" dirty="0"/>
              <a:t>: </a:t>
            </a:r>
            <a:r>
              <a:rPr lang="en-US" altLang="en-US" sz="3200" dirty="0"/>
              <a:t>tubular extensions of epidermal cells.</a:t>
            </a:r>
          </a:p>
          <a:p>
            <a:r>
              <a:rPr lang="en-US" altLang="en-US" sz="3200" u="sng" dirty="0"/>
              <a:t>Increase surface</a:t>
            </a:r>
            <a:r>
              <a:rPr lang="en-US" altLang="en-US" sz="3200" dirty="0"/>
              <a:t> area of root, for better water/nutrient absorption</a:t>
            </a:r>
          </a:p>
          <a:p>
            <a:br>
              <a:rPr lang="en-US" sz="2800" dirty="0"/>
            </a:br>
            <a:endParaRPr lang="en-US" sz="2800" dirty="0"/>
          </a:p>
        </p:txBody>
      </p:sp>
    </p:spTree>
    <p:extLst>
      <p:ext uri="{BB962C8B-B14F-4D97-AF65-F5344CB8AC3E}">
        <p14:creationId xmlns:p14="http://schemas.microsoft.com/office/powerpoint/2010/main" val="806193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igure Legend"/>
          <p:cNvSpPr>
            <a:spLocks noGrp="1"/>
          </p:cNvSpPr>
          <p:nvPr>
            <p:ph type="body" sz="quarter" idx="14"/>
          </p:nvPr>
        </p:nvSpPr>
        <p:spPr>
          <a:xfrm>
            <a:off x="4606925" y="1107617"/>
            <a:ext cx="3913188" cy="5256973"/>
          </a:xfrm>
        </p:spPr>
        <p:txBody>
          <a:bodyPr>
            <a:noAutofit/>
          </a:bodyPr>
          <a:lstStyle/>
          <a:p>
            <a:r>
              <a:rPr lang="en-US" sz="3200" dirty="0">
                <a:solidFill>
                  <a:schemeClr val="tx1"/>
                </a:solidFill>
              </a:rPr>
              <a:t>A longitudinal view of the root reveals the zones of cell division, elongation, and maturation. </a:t>
            </a:r>
          </a:p>
          <a:p>
            <a:endParaRPr lang="en-US" sz="3200" dirty="0">
              <a:solidFill>
                <a:schemeClr val="tx1"/>
              </a:solidFill>
            </a:endParaRPr>
          </a:p>
          <a:p>
            <a:r>
              <a:rPr lang="en-US" sz="3200" dirty="0">
                <a:solidFill>
                  <a:schemeClr val="tx1"/>
                </a:solidFill>
              </a:rPr>
              <a:t>Cell division occurs in the apical meristem.</a:t>
            </a:r>
          </a:p>
        </p:txBody>
      </p:sp>
      <p:pic>
        <p:nvPicPr>
          <p:cNvPr id="2" name="Figure" descr="This lateral section of a root tip is divided into three areas: an upper area of maturation, a middle area of elongation, and a lower area of cell division at the root tip. In the area of maturation, root hairs extend from the main root and cells are large and rectangular. The area of elongation has no root hairs, and the cells are still rectangular, but somewhat smaller. A vascular cylinder runs through the center of the root in the area of maturation and the area of elongation. In the area of cell division the cells are much smaller. Cells within this area are called the apical meristem. A layer of cells called the root cap surrounds the apical merist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536" b="-17536"/>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Root growth</a:t>
            </a:r>
          </a:p>
        </p:txBody>
      </p:sp>
    </p:spTree>
    <p:extLst>
      <p:ext uri="{BB962C8B-B14F-4D97-AF65-F5344CB8AC3E}">
        <p14:creationId xmlns:p14="http://schemas.microsoft.com/office/powerpoint/2010/main" val="117909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igure Legend"/>
          <p:cNvSpPr>
            <a:spLocks noGrp="1"/>
          </p:cNvSpPr>
          <p:nvPr>
            <p:ph type="body" sz="quarter" idx="14"/>
          </p:nvPr>
        </p:nvSpPr>
        <p:spPr>
          <a:xfrm>
            <a:off x="4606925" y="1107617"/>
            <a:ext cx="3913188" cy="5256973"/>
          </a:xfrm>
        </p:spPr>
        <p:txBody>
          <a:bodyPr>
            <a:noAutofit/>
          </a:bodyPr>
          <a:lstStyle/>
          <a:p>
            <a:r>
              <a:rPr lang="en-US" b="1" dirty="0"/>
              <a:t>Shoot system</a:t>
            </a:r>
            <a:r>
              <a:rPr lang="en-US" dirty="0"/>
              <a:t>:</a:t>
            </a:r>
          </a:p>
          <a:p>
            <a:pPr marL="285750" indent="-285750">
              <a:buFont typeface="Arial" charset="0"/>
              <a:buChar char="•"/>
            </a:pPr>
            <a:r>
              <a:rPr lang="en-US" dirty="0"/>
              <a:t>Vegetative (non-reproductive) parts of the plant, such as the leaves and the stems</a:t>
            </a:r>
          </a:p>
          <a:p>
            <a:pPr marL="285750" indent="-285750">
              <a:buFont typeface="Arial" charset="0"/>
              <a:buChar char="•"/>
            </a:pPr>
            <a:r>
              <a:rPr lang="en-US" dirty="0"/>
              <a:t>Reproductive parts of the plant, which include flowers and fruits. </a:t>
            </a:r>
          </a:p>
          <a:p>
            <a:endParaRPr lang="en-US" dirty="0"/>
          </a:p>
          <a:p>
            <a:r>
              <a:rPr lang="en-US" b="1" dirty="0"/>
              <a:t>Root system</a:t>
            </a:r>
            <a:r>
              <a:rPr lang="en-US" dirty="0"/>
              <a:t>:</a:t>
            </a:r>
          </a:p>
          <a:p>
            <a:pPr marL="285750" indent="-285750">
              <a:buFont typeface="Arial" charset="0"/>
              <a:buChar char="•"/>
            </a:pPr>
            <a:r>
              <a:rPr lang="en-US" dirty="0"/>
              <a:t>Supports the plants and absorbs water and minerals.</a:t>
            </a:r>
          </a:p>
          <a:p>
            <a:pPr marL="285750" indent="-285750">
              <a:buFont typeface="Arial" charset="0"/>
              <a:buChar char="•"/>
            </a:pPr>
            <a:r>
              <a:rPr lang="en-US" dirty="0"/>
              <a:t>Usually underground.</a:t>
            </a:r>
            <a:endParaRPr lang="en-US" dirty="0">
              <a:solidFill>
                <a:srgbClr val="000000"/>
              </a:solidFill>
            </a:endParaRPr>
          </a:p>
        </p:txBody>
      </p:sp>
      <p:pic>
        <p:nvPicPr>
          <p:cNvPr id="2" name="Figure" descr="Illustration shows a dandelion plant. The shoot system consists of leaves and a flower on a stem. The root system consists of a single, thick root that branches into smaller roo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193" b="-9193"/>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Plant organ systems</a:t>
            </a:r>
          </a:p>
        </p:txBody>
      </p:sp>
    </p:spTree>
    <p:extLst>
      <p:ext uri="{BB962C8B-B14F-4D97-AF65-F5344CB8AC3E}">
        <p14:creationId xmlns:p14="http://schemas.microsoft.com/office/powerpoint/2010/main" val="989606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fontScale="92500" lnSpcReduction="10000"/>
          </a:bodyPr>
          <a:lstStyle/>
          <a:p>
            <a:r>
              <a:rPr lang="en-US" sz="1600" dirty="0"/>
              <a:t>Staining reveals different cell types in this light micrograph of a wheat (</a:t>
            </a:r>
            <a:r>
              <a:rPr lang="en-US" sz="1600" i="1" dirty="0" err="1"/>
              <a:t>Triticum</a:t>
            </a:r>
            <a:r>
              <a:rPr lang="en-US" sz="1600" dirty="0"/>
              <a:t>) root cross section. Sclerenchyma cells of the </a:t>
            </a:r>
            <a:r>
              <a:rPr lang="en-US" sz="1600" dirty="0" err="1"/>
              <a:t>exodermis</a:t>
            </a:r>
            <a:r>
              <a:rPr lang="en-US" sz="1600" dirty="0"/>
              <a:t> and xylem cells stain red, and phloem cells stain blue. Other cell types stain black. The stele, or vascular tissue, is the area inside endodermis (indicated by a green ring). Root hairs are visible outside the epidermis. (credit: scale-bar data from </a:t>
            </a:r>
            <a:r>
              <a:rPr lang="sv-SE" sz="1600" dirty="0"/>
              <a:t>Matt Russell)</a:t>
            </a:r>
            <a:endParaRPr lang="en-US" sz="1600" dirty="0"/>
          </a:p>
        </p:txBody>
      </p:sp>
      <p:pic>
        <p:nvPicPr>
          <p:cNvPr id="9" name="Figure" descr="The micrograph shows a root cross section. Xylem cells, whose cell walls stain red, are in the middle of the root. Patches of phloem cells, stained blue, are located at the edge of the ring of xylem cells. The pericycle is a ring of cells on the outer edge of the xylem and phloem. Another ring of cells, called the endodermis, surrounds the pericycle. Everything inside the endodermis is the sclera, or vascular tissue. Outside the endermis is the cortex. The parenchyma cells that make up the cortex are the largest in the root. Outside the cortex is the exodermis. The exodermis is about two cells thick and is made up of sclerenchyma cells that stain red. Surrounding the exodermis is the epidermis, which is a single cell layer thick. A couple of root hairs project outward from the ro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986" r="-39986"/>
          <a:stretch>
            <a:fillRect/>
          </a:stretch>
        </p:blipFill>
        <p:spPr/>
      </p:pic>
      <p:sp>
        <p:nvSpPr>
          <p:cNvPr id="5" name="Figure Number"/>
          <p:cNvSpPr>
            <a:spLocks noGrp="1"/>
          </p:cNvSpPr>
          <p:nvPr>
            <p:ph type="title"/>
          </p:nvPr>
        </p:nvSpPr>
        <p:spPr/>
        <p:txBody>
          <a:bodyPr/>
          <a:lstStyle/>
          <a:p>
            <a:r>
              <a:rPr lang="en-US" dirty="0"/>
              <a:t>Parts of the root</a:t>
            </a:r>
          </a:p>
        </p:txBody>
      </p:sp>
    </p:spTree>
    <p:extLst>
      <p:ext uri="{BB962C8B-B14F-4D97-AF65-F5344CB8AC3E}">
        <p14:creationId xmlns:p14="http://schemas.microsoft.com/office/powerpoint/2010/main" val="4054984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Root cortex -- Endodermis</a:t>
            </a:r>
          </a:p>
        </p:txBody>
      </p:sp>
      <p:sp>
        <p:nvSpPr>
          <p:cNvPr id="4" name="Text Placeholder 3"/>
          <p:cNvSpPr>
            <a:spLocks noGrp="1"/>
          </p:cNvSpPr>
          <p:nvPr>
            <p:ph type="body" sz="quarter" idx="14"/>
          </p:nvPr>
        </p:nvSpPr>
        <p:spPr>
          <a:xfrm>
            <a:off x="457199" y="914400"/>
            <a:ext cx="8624046" cy="5791200"/>
          </a:xfrm>
        </p:spPr>
        <p:txBody>
          <a:bodyPr>
            <a:noAutofit/>
          </a:bodyPr>
          <a:lstStyle/>
          <a:p>
            <a:pPr marL="457200" indent="-457200">
              <a:buFont typeface="Arial" charset="0"/>
              <a:buChar char="•"/>
            </a:pPr>
            <a:r>
              <a:rPr lang="en-US" altLang="en-US" sz="2800" b="1" dirty="0"/>
              <a:t>Endodermis </a:t>
            </a:r>
            <a:r>
              <a:rPr lang="en-US" altLang="en-US" sz="2800" dirty="0"/>
              <a:t>(innermost layer of the cortex) </a:t>
            </a:r>
            <a:r>
              <a:rPr lang="en-US" altLang="en-US" sz="2800" dirty="0" err="1"/>
              <a:t>containts</a:t>
            </a:r>
            <a:r>
              <a:rPr lang="en-US" altLang="en-US" sz="2800" dirty="0"/>
              <a:t> the The </a:t>
            </a:r>
            <a:r>
              <a:rPr lang="en-US" altLang="en-US" sz="2800" b="1" dirty="0" err="1"/>
              <a:t>Casparian</a:t>
            </a:r>
            <a:r>
              <a:rPr lang="en-US" altLang="en-US" sz="2800" b="1" dirty="0"/>
              <a:t> strip</a:t>
            </a:r>
            <a:r>
              <a:rPr lang="en-US" altLang="en-US" sz="2800" dirty="0"/>
              <a:t> -- a water-impermeable strip of waxy material found in the</a:t>
            </a:r>
          </a:p>
          <a:p>
            <a:pPr marL="457200" indent="-457200">
              <a:buFont typeface="Arial" charset="0"/>
              <a:buChar char="•"/>
            </a:pPr>
            <a:r>
              <a:rPr lang="en-US" altLang="en-US" sz="2800" dirty="0"/>
              <a:t>The </a:t>
            </a:r>
            <a:r>
              <a:rPr lang="en-US" altLang="en-US" sz="2800" b="1" dirty="0" err="1"/>
              <a:t>Casparian</a:t>
            </a:r>
            <a:r>
              <a:rPr lang="en-US" altLang="en-US" sz="2800" b="1" dirty="0"/>
              <a:t> strip</a:t>
            </a:r>
            <a:r>
              <a:rPr lang="en-US" altLang="en-US" sz="2800" dirty="0"/>
              <a:t> </a:t>
            </a:r>
            <a:r>
              <a:rPr lang="en-US" sz="2800" dirty="0"/>
              <a:t>forces water and solutes to cross the plasma membranes of endodermal cells instead of slipping between the cells. </a:t>
            </a:r>
          </a:p>
          <a:p>
            <a:pPr marL="457200" indent="-457200">
              <a:buFont typeface="Arial" charset="0"/>
              <a:buChar char="•"/>
            </a:pPr>
            <a:r>
              <a:rPr lang="en-US" sz="2800" dirty="0"/>
              <a:t>This ensures that only materials required by the root pass through the endodermis, while toxic substances and pathogens are generally excluded. </a:t>
            </a:r>
            <a:br>
              <a:rPr lang="en-US" sz="2800" dirty="0"/>
            </a:br>
            <a:endParaRPr lang="en-US" sz="2800" dirty="0"/>
          </a:p>
        </p:txBody>
      </p:sp>
    </p:spTree>
    <p:extLst>
      <p:ext uri="{BB962C8B-B14F-4D97-AF65-F5344CB8AC3E}">
        <p14:creationId xmlns:p14="http://schemas.microsoft.com/office/powerpoint/2010/main" val="986413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457200" y="5691618"/>
            <a:ext cx="8062912" cy="1166382"/>
          </a:xfrm>
        </p:spPr>
        <p:txBody>
          <a:bodyPr>
            <a:normAutofit/>
          </a:bodyPr>
          <a:lstStyle/>
          <a:p>
            <a:r>
              <a:rPr lang="en-US" sz="1600" dirty="0"/>
              <a:t>In (left) typical dicots, the vascular tissue forms an X shape in the center of the root. In(right) typical monocots, the phloem cells and the larger xylem cells form a characteristic ring around the central pith.</a:t>
            </a:r>
          </a:p>
        </p:txBody>
      </p:sp>
      <p:pic>
        <p:nvPicPr>
          <p:cNvPr id="9" name="Figure" descr="The cross section of a dicot root has an X-shaped structure at its center. The X is made up of many xylem cells. Phloem cells fill the space between the X. A ring of cells called the pericycle surrounds the xylem and phloem. The outer edge of the pericycle is called the endodermis. A thick layer of cortex tissue surrounds the pericycle. The cortex is enclosed in a layer of cells called the epidermis. The monocot root is similar to a dicot root, but the center of the root is filled with pith. The phloem cells form a ring around the pith. Round clusters of xylem cells are embedded in the phloem, symmetrically arranged around the central pith. The outer pericycle, endodermis, cortex and epidermis are the same in the dicot ro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319" r="-9319"/>
          <a:stretch>
            <a:fillRect/>
          </a:stretch>
        </p:blipFill>
        <p:spPr>
          <a:xfrm>
            <a:off x="457200" y="1678198"/>
            <a:ext cx="8062913" cy="3500071"/>
          </a:xfrm>
        </p:spPr>
      </p:pic>
      <p:sp>
        <p:nvSpPr>
          <p:cNvPr id="5" name="Figure Number"/>
          <p:cNvSpPr>
            <a:spLocks noGrp="1"/>
          </p:cNvSpPr>
          <p:nvPr>
            <p:ph type="title"/>
          </p:nvPr>
        </p:nvSpPr>
        <p:spPr/>
        <p:txBody>
          <a:bodyPr/>
          <a:lstStyle/>
          <a:p>
            <a:r>
              <a:rPr lang="en-US" dirty="0"/>
              <a:t>Stele and vascular tissue</a:t>
            </a:r>
          </a:p>
        </p:txBody>
      </p:sp>
      <p:sp>
        <p:nvSpPr>
          <p:cNvPr id="2" name="TextBox 1"/>
          <p:cNvSpPr txBox="1"/>
          <p:nvPr/>
        </p:nvSpPr>
        <p:spPr>
          <a:xfrm>
            <a:off x="342200" y="1089474"/>
            <a:ext cx="8292911" cy="400110"/>
          </a:xfrm>
          <a:prstGeom prst="rect">
            <a:avLst/>
          </a:prstGeom>
          <a:noFill/>
        </p:spPr>
        <p:txBody>
          <a:bodyPr wrap="none" rtlCol="0">
            <a:spAutoFit/>
          </a:bodyPr>
          <a:lstStyle/>
          <a:p>
            <a:r>
              <a:rPr lang="en-US" sz="2000" dirty="0"/>
              <a:t>Vascular tissue is found inside the stele </a:t>
            </a:r>
            <a:r>
              <a:rPr lang="mr-IN" sz="2000" dirty="0"/>
              <a:t>–</a:t>
            </a:r>
            <a:r>
              <a:rPr lang="en-US" sz="2000" dirty="0"/>
              <a:t> the innermost part of the root.</a:t>
            </a:r>
          </a:p>
        </p:txBody>
      </p:sp>
    </p:spTree>
    <p:extLst>
      <p:ext uri="{BB962C8B-B14F-4D97-AF65-F5344CB8AC3E}">
        <p14:creationId xmlns:p14="http://schemas.microsoft.com/office/powerpoint/2010/main" val="1081575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Figure" descr="Photos shows a variety of fresh vegetables in a grocery sto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a:xfrm>
            <a:off x="-367606" y="1391327"/>
            <a:ext cx="10053129" cy="4364014"/>
          </a:xfrm>
        </p:spPr>
      </p:pic>
      <p:sp>
        <p:nvSpPr>
          <p:cNvPr id="5" name="Figure Number"/>
          <p:cNvSpPr>
            <a:spLocks noGrp="1"/>
          </p:cNvSpPr>
          <p:nvPr>
            <p:ph type="title"/>
          </p:nvPr>
        </p:nvSpPr>
        <p:spPr/>
        <p:txBody>
          <a:bodyPr/>
          <a:lstStyle/>
          <a:p>
            <a:r>
              <a:rPr lang="en-US" dirty="0"/>
              <a:t>Root modifications </a:t>
            </a:r>
            <a:r>
              <a:rPr lang="mr-IN" dirty="0"/>
              <a:t>–</a:t>
            </a:r>
            <a:r>
              <a:rPr lang="en-US" dirty="0"/>
              <a:t> starch storage</a:t>
            </a:r>
          </a:p>
        </p:txBody>
      </p:sp>
    </p:spTree>
    <p:extLst>
      <p:ext uri="{BB962C8B-B14F-4D97-AF65-F5344CB8AC3E}">
        <p14:creationId xmlns:p14="http://schemas.microsoft.com/office/powerpoint/2010/main" val="1135099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fontScale="92500" lnSpcReduction="10000"/>
          </a:bodyPr>
          <a:lstStyle/>
          <a:p>
            <a:r>
              <a:rPr lang="en-US" sz="1600" dirty="0"/>
              <a:t>The</a:t>
            </a:r>
            <a:r>
              <a:rPr lang="en-US" sz="1600" dirty="0">
                <a:solidFill>
                  <a:srgbClr val="6CB255"/>
                </a:solidFill>
              </a:rPr>
              <a:t> (a) </a:t>
            </a:r>
            <a:r>
              <a:rPr lang="en-US" sz="1600" dirty="0"/>
              <a:t>banyan tree, also known as the strangler fig, begins life as an epiphyte in a host tree. Aerial roots extend to the ground and support the growing plant, which eventually strangles the host tree. The</a:t>
            </a:r>
            <a:r>
              <a:rPr lang="en-US" sz="1600" dirty="0">
                <a:solidFill>
                  <a:srgbClr val="6CB255"/>
                </a:solidFill>
              </a:rPr>
              <a:t> (b) </a:t>
            </a:r>
            <a:r>
              <a:rPr lang="en-US" sz="1600" dirty="0" err="1"/>
              <a:t>screwpine</a:t>
            </a:r>
            <a:r>
              <a:rPr lang="en-US" sz="1600" dirty="0"/>
              <a:t> develops aboveground roots that help support the plant in sandy soils. (credit a: modification of work by “</a:t>
            </a:r>
            <a:r>
              <a:rPr lang="en-US" sz="1600" dirty="0" err="1"/>
              <a:t>psyberartist</a:t>
            </a:r>
            <a:r>
              <a:rPr lang="en-US" sz="1600" dirty="0"/>
              <a:t>”/Flickr; credit b: modification of work by David </a:t>
            </a:r>
            <a:r>
              <a:rPr lang="de-DE" sz="1600" dirty="0" err="1"/>
              <a:t>Eikhoff</a:t>
            </a:r>
            <a:r>
              <a:rPr lang="de-DE" sz="1600" dirty="0"/>
              <a:t>)</a:t>
            </a:r>
            <a:endParaRPr lang="en-US" sz="1600" dirty="0"/>
          </a:p>
        </p:txBody>
      </p:sp>
      <p:pic>
        <p:nvPicPr>
          <p:cNvPr id="9" name="Figure" descr="Photo (a) shows a large tree with smaller trunks growing down from its branches, and (b) a tree with slender aerial roots spiraling downwards from the trun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117" b="-4117"/>
          <a:stretch>
            <a:fillRect/>
          </a:stretch>
        </p:blipFill>
        <p:spPr/>
      </p:pic>
      <p:sp>
        <p:nvSpPr>
          <p:cNvPr id="5" name="Figure Number"/>
          <p:cNvSpPr>
            <a:spLocks noGrp="1"/>
          </p:cNvSpPr>
          <p:nvPr>
            <p:ph type="title"/>
          </p:nvPr>
        </p:nvSpPr>
        <p:spPr/>
        <p:txBody>
          <a:bodyPr>
            <a:normAutofit fontScale="90000"/>
          </a:bodyPr>
          <a:lstStyle/>
          <a:p>
            <a:r>
              <a:rPr lang="en-US" dirty="0"/>
              <a:t>Root modifications </a:t>
            </a:r>
            <a:r>
              <a:rPr lang="mr-IN" dirty="0"/>
              <a:t>–</a:t>
            </a:r>
            <a:r>
              <a:rPr lang="en-US" dirty="0"/>
              <a:t> </a:t>
            </a:r>
            <a:br>
              <a:rPr lang="en-US" dirty="0"/>
            </a:br>
            <a:r>
              <a:rPr lang="en-US" dirty="0"/>
              <a:t>aerial and aboveground roots</a:t>
            </a:r>
          </a:p>
        </p:txBody>
      </p:sp>
    </p:spTree>
    <p:extLst>
      <p:ext uri="{BB962C8B-B14F-4D97-AF65-F5344CB8AC3E}">
        <p14:creationId xmlns:p14="http://schemas.microsoft.com/office/powerpoint/2010/main" val="1617052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leaves</a:t>
            </a:r>
          </a:p>
        </p:txBody>
      </p:sp>
      <p:sp>
        <p:nvSpPr>
          <p:cNvPr id="4" name="Text Placeholder 3"/>
          <p:cNvSpPr>
            <a:spLocks noGrp="1"/>
          </p:cNvSpPr>
          <p:nvPr>
            <p:ph type="body" sz="quarter" idx="14"/>
          </p:nvPr>
        </p:nvSpPr>
        <p:spPr>
          <a:xfrm>
            <a:off x="457199" y="914400"/>
            <a:ext cx="8624046" cy="5791200"/>
          </a:xfrm>
        </p:spPr>
        <p:txBody>
          <a:bodyPr>
            <a:noAutofit/>
          </a:bodyPr>
          <a:lstStyle/>
          <a:p>
            <a:pPr marL="457200" indent="-457200">
              <a:buFont typeface="Arial" charset="0"/>
              <a:buChar char="•"/>
            </a:pPr>
            <a:r>
              <a:rPr lang="en-US" sz="2800" b="1" dirty="0"/>
              <a:t>Lamina</a:t>
            </a:r>
            <a:r>
              <a:rPr lang="en-US" sz="2800" dirty="0"/>
              <a:t> </a:t>
            </a:r>
            <a:r>
              <a:rPr lang="mr-IN" sz="2800" dirty="0"/>
              <a:t>–</a:t>
            </a:r>
            <a:r>
              <a:rPr lang="en-US" sz="2800" dirty="0"/>
              <a:t> leaf blade -- widest part of the leaf. </a:t>
            </a:r>
          </a:p>
          <a:p>
            <a:pPr marL="457200" indent="-457200">
              <a:buFont typeface="Arial" charset="0"/>
              <a:buChar char="•"/>
            </a:pPr>
            <a:r>
              <a:rPr lang="en-US" sz="2800" dirty="0"/>
              <a:t>Attachment:</a:t>
            </a:r>
          </a:p>
          <a:p>
            <a:pPr marL="1188720" lvl="1">
              <a:buFont typeface="Arial" charset="0"/>
              <a:buChar char="•"/>
            </a:pPr>
            <a:r>
              <a:rPr lang="en-US" sz="2800" dirty="0"/>
              <a:t>Some leaves are attached to the plant stem by a </a:t>
            </a:r>
            <a:r>
              <a:rPr lang="en-US" sz="2800" b="1" dirty="0"/>
              <a:t>petiole</a:t>
            </a:r>
            <a:r>
              <a:rPr lang="en-US" sz="2800" dirty="0"/>
              <a:t>. </a:t>
            </a:r>
          </a:p>
          <a:p>
            <a:pPr marL="1188720" lvl="1">
              <a:buFont typeface="Arial" charset="0"/>
              <a:buChar char="•"/>
            </a:pPr>
            <a:r>
              <a:rPr lang="en-US" sz="2800" dirty="0"/>
              <a:t>Leaves that are directly attached to the plant stem are called </a:t>
            </a:r>
            <a:r>
              <a:rPr lang="en-US" sz="2800" b="1" dirty="0"/>
              <a:t>sessile</a:t>
            </a:r>
            <a:r>
              <a:rPr lang="en-US" sz="2800" dirty="0"/>
              <a:t> leaves. </a:t>
            </a:r>
          </a:p>
          <a:p>
            <a:pPr marL="1188720" lvl="1">
              <a:buFont typeface="Arial" charset="0"/>
              <a:buChar char="•"/>
            </a:pPr>
            <a:r>
              <a:rPr lang="en-US" sz="2800" dirty="0"/>
              <a:t>Small green appendages usually found at the base of the petiole are known as </a:t>
            </a:r>
            <a:r>
              <a:rPr lang="en-US" sz="2800" b="1" dirty="0"/>
              <a:t>stipules</a:t>
            </a:r>
            <a:r>
              <a:rPr lang="en-US" sz="2800" dirty="0"/>
              <a:t>. </a:t>
            </a:r>
          </a:p>
          <a:p>
            <a:pPr marL="1188720" lvl="1">
              <a:buFont typeface="Arial" charset="0"/>
              <a:buChar char="•"/>
            </a:pPr>
            <a:endParaRPr lang="en-US" sz="2800" dirty="0"/>
          </a:p>
          <a:p>
            <a:pPr marL="457200">
              <a:buFont typeface="Arial" charset="0"/>
              <a:buChar char="•"/>
            </a:pPr>
            <a:r>
              <a:rPr lang="en-US" sz="2800" dirty="0"/>
              <a:t> Most leaves have a midrib, which travels the length of the leaf and branches to each side to produce veins of vascular tissue. </a:t>
            </a:r>
            <a:br>
              <a:rPr lang="en-US" sz="2800" dirty="0"/>
            </a:br>
            <a:endParaRPr lang="en-US" sz="2800" dirty="0"/>
          </a:p>
        </p:txBody>
      </p:sp>
    </p:spTree>
    <p:extLst>
      <p:ext uri="{BB962C8B-B14F-4D97-AF65-F5344CB8AC3E}">
        <p14:creationId xmlns:p14="http://schemas.microsoft.com/office/powerpoint/2010/main" val="410724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gure" descr="Illustration shows the parts of a leaf. The petiole is the stem of the leaf. The midrib is a vessel that extends from the petiole to the leaf tip. Veins branch from the midrib. The lamina is the wide, flat part of the leaf. The margin is the edge of the lea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511" r="-67511"/>
          <a:stretch>
            <a:fillRect/>
          </a:stretch>
        </p:blipFill>
        <p:spPr/>
      </p:pic>
      <p:sp>
        <p:nvSpPr>
          <p:cNvPr id="5" name="Figure Number"/>
          <p:cNvSpPr>
            <a:spLocks noGrp="1"/>
          </p:cNvSpPr>
          <p:nvPr>
            <p:ph type="title"/>
          </p:nvPr>
        </p:nvSpPr>
        <p:spPr/>
        <p:txBody>
          <a:bodyPr/>
          <a:lstStyle/>
          <a:p>
            <a:r>
              <a:rPr lang="en-US" dirty="0"/>
              <a:t>Parts of the leaf</a:t>
            </a:r>
          </a:p>
        </p:txBody>
      </p:sp>
      <p:sp>
        <p:nvSpPr>
          <p:cNvPr id="3" name="Text Placeholder 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373956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457199" y="5274288"/>
            <a:ext cx="8062912" cy="1166382"/>
          </a:xfrm>
        </p:spPr>
        <p:txBody>
          <a:bodyPr>
            <a:normAutofit fontScale="85000" lnSpcReduction="10000"/>
          </a:bodyPr>
          <a:lstStyle/>
          <a:p>
            <a:r>
              <a:rPr lang="en-US" sz="1600" dirty="0">
                <a:solidFill>
                  <a:srgbClr val="6CB255"/>
                </a:solidFill>
              </a:rPr>
              <a:t>(a) </a:t>
            </a:r>
            <a:r>
              <a:rPr lang="en-US" sz="1600" dirty="0"/>
              <a:t>Tulip (</a:t>
            </a:r>
            <a:r>
              <a:rPr lang="en-US" sz="1600" i="1" dirty="0" err="1"/>
              <a:t>Tulipa</a:t>
            </a:r>
            <a:r>
              <a:rPr lang="en-US" sz="1600" dirty="0"/>
              <a:t>), a monocot, has leaves with parallel venation. The netlike venation in this </a:t>
            </a:r>
            <a:r>
              <a:rPr lang="en-US" sz="1600" dirty="0">
                <a:solidFill>
                  <a:srgbClr val="6CB255"/>
                </a:solidFill>
              </a:rPr>
              <a:t>(b) </a:t>
            </a:r>
            <a:r>
              <a:rPr lang="en-US" sz="1600" dirty="0"/>
              <a:t>linden (</a:t>
            </a:r>
            <a:r>
              <a:rPr lang="en-US" sz="1600" i="1" dirty="0" err="1"/>
              <a:t>Tilia</a:t>
            </a:r>
            <a:r>
              <a:rPr lang="en-US" sz="1600" i="1" dirty="0"/>
              <a:t> </a:t>
            </a:r>
            <a:r>
              <a:rPr lang="en-US" sz="1600" i="1" dirty="0" err="1"/>
              <a:t>cordata</a:t>
            </a:r>
            <a:r>
              <a:rPr lang="en-US" sz="1600" dirty="0"/>
              <a:t>) leaf distinguishes it as a dicot. The </a:t>
            </a:r>
            <a:r>
              <a:rPr lang="en-US" sz="1600" dirty="0">
                <a:solidFill>
                  <a:srgbClr val="6CB255"/>
                </a:solidFill>
              </a:rPr>
              <a:t>(c) </a:t>
            </a:r>
            <a:r>
              <a:rPr lang="en-US" sz="1600" i="1" dirty="0"/>
              <a:t>Ginkgo </a:t>
            </a:r>
            <a:r>
              <a:rPr lang="en-US" sz="1600" i="1" dirty="0" err="1"/>
              <a:t>biloba</a:t>
            </a:r>
            <a:r>
              <a:rPr lang="en-US" sz="1600" i="1" dirty="0"/>
              <a:t> </a:t>
            </a:r>
            <a:r>
              <a:rPr lang="en-US" sz="1600" dirty="0"/>
              <a:t>tree has dichotomous venation. (credit a photo: modification of work by “Drewboy64”/Wikimedia Commons; credit b photo: modification of work by Roger Griffith; credit c photo: modification of work by “</a:t>
            </a:r>
            <a:r>
              <a:rPr lang="pl-PL" sz="1600" dirty="0"/>
              <a:t>geishaboy500</a:t>
            </a:r>
            <a:r>
              <a:rPr lang="en-US" sz="1600" dirty="0"/>
              <a:t>”</a:t>
            </a:r>
            <a:r>
              <a:rPr lang="pl-PL" sz="1600" dirty="0"/>
              <a:t>/</a:t>
            </a:r>
            <a:r>
              <a:rPr lang="pl-PL" sz="1600" dirty="0" err="1"/>
              <a:t>Flickr</a:t>
            </a:r>
            <a:r>
              <a:rPr lang="pl-PL" sz="1600" dirty="0"/>
              <a:t>; </a:t>
            </a:r>
            <a:r>
              <a:rPr lang="pl-PL" sz="1600" dirty="0" err="1"/>
              <a:t>credit</a:t>
            </a:r>
            <a:r>
              <a:rPr lang="pl-PL" sz="1600" dirty="0"/>
              <a:t> abc </a:t>
            </a:r>
            <a:r>
              <a:rPr lang="pl-PL" sz="1600" dirty="0" err="1"/>
              <a:t>illustrations</a:t>
            </a:r>
            <a:r>
              <a:rPr lang="pl-PL" sz="1600" dirty="0"/>
              <a:t>: </a:t>
            </a:r>
            <a:r>
              <a:rPr lang="pl-PL" sz="1600" dirty="0" err="1"/>
              <a:t>modification</a:t>
            </a:r>
            <a:r>
              <a:rPr lang="pl-PL" sz="1600" dirty="0"/>
              <a:t> of </a:t>
            </a:r>
            <a:r>
              <a:rPr lang="pl-PL" sz="1600" dirty="0" err="1"/>
              <a:t>work</a:t>
            </a:r>
            <a:r>
              <a:rPr lang="pl-PL" sz="1600" dirty="0"/>
              <a:t> by Agnieszka Kwiecień)</a:t>
            </a:r>
            <a:endParaRPr lang="en-US" sz="1600" dirty="0"/>
          </a:p>
        </p:txBody>
      </p:sp>
      <p:pic>
        <p:nvPicPr>
          <p:cNvPr id="9" name="Figure" descr="Part A photo shows the broad, sword-shaped leaves of a tulip. Parallel veins run up the leaves. Part B photo shows a teardrop-shaped linden leaf that has veins radiating out from the midrib. Smaller veins radiate out from these. Right photo shows a fan-shaped ginkgo leaf, which has veins radiating out from the petio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388" r="-22388"/>
          <a:stretch>
            <a:fillRect/>
          </a:stretch>
        </p:blipFill>
        <p:spPr>
          <a:xfrm>
            <a:off x="-161365" y="1140316"/>
            <a:ext cx="9165571" cy="3978729"/>
          </a:xfrm>
        </p:spPr>
      </p:pic>
      <p:sp>
        <p:nvSpPr>
          <p:cNvPr id="5" name="Figure Number"/>
          <p:cNvSpPr>
            <a:spLocks noGrp="1"/>
          </p:cNvSpPr>
          <p:nvPr>
            <p:ph type="title"/>
          </p:nvPr>
        </p:nvSpPr>
        <p:spPr/>
        <p:txBody>
          <a:bodyPr/>
          <a:lstStyle/>
          <a:p>
            <a:r>
              <a:rPr lang="en-US" dirty="0"/>
              <a:t>venation</a:t>
            </a:r>
          </a:p>
        </p:txBody>
      </p:sp>
    </p:spTree>
    <p:extLst>
      <p:ext uri="{BB962C8B-B14F-4D97-AF65-F5344CB8AC3E}">
        <p14:creationId xmlns:p14="http://schemas.microsoft.com/office/powerpoint/2010/main" val="1019122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Leaf form</a:t>
            </a:r>
          </a:p>
        </p:txBody>
      </p:sp>
      <p:pic>
        <p:nvPicPr>
          <p:cNvPr id="3" name="Picture Placeholder 2" descr="The (a) banana plant (Musa sp.) has simple leaves. In compound leaves, the lamina is separated into leaflets. Compound leaves may be palmate or pinnate. In (b) palmately compound leaves, such as those of the horse chestnut (Aesculus hippocastanum), the leaflets branch from the petiole. In (c) pinnately compound leaves, the leaflets branch from the midrib, as on a scrub hickory (Carya floridana). The (d) honey locust has double compound leaves, in which leaflets branch from the veins. (credit a: modification of work by “BazzaDaRambler”/Flickr; credit b: modification of work by Roberto Verzo; credit c: modification of work by Eric Dion; credit d: modification of work by Valerie Lyk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1676399" y="900861"/>
            <a:ext cx="5925672" cy="5665728"/>
          </a:xfrm>
        </p:spPr>
      </p:pic>
    </p:spTree>
    <p:extLst>
      <p:ext uri="{BB962C8B-B14F-4D97-AF65-F5344CB8AC3E}">
        <p14:creationId xmlns:p14="http://schemas.microsoft.com/office/powerpoint/2010/main" val="2055380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Leaf structure</a:t>
            </a:r>
          </a:p>
        </p:txBody>
      </p:sp>
      <p:sp>
        <p:nvSpPr>
          <p:cNvPr id="4" name="Text Placeholder 3"/>
          <p:cNvSpPr>
            <a:spLocks noGrp="1"/>
          </p:cNvSpPr>
          <p:nvPr>
            <p:ph type="body" sz="quarter" idx="14"/>
          </p:nvPr>
        </p:nvSpPr>
        <p:spPr>
          <a:xfrm>
            <a:off x="457199" y="659535"/>
            <a:ext cx="8624046" cy="5791200"/>
          </a:xfrm>
        </p:spPr>
        <p:txBody>
          <a:bodyPr>
            <a:noAutofit/>
          </a:bodyPr>
          <a:lstStyle/>
          <a:p>
            <a:pPr marL="457200" indent="-457200">
              <a:buFont typeface="Arial" charset="0"/>
              <a:buChar char="•"/>
            </a:pPr>
            <a:r>
              <a:rPr lang="en-US" sz="3200" b="1" dirty="0"/>
              <a:t>Epidermis</a:t>
            </a:r>
            <a:r>
              <a:rPr lang="en-US" sz="3200" dirty="0"/>
              <a:t> - on top (</a:t>
            </a:r>
            <a:r>
              <a:rPr lang="en-US" sz="3200" dirty="0" err="1"/>
              <a:t>adaxial</a:t>
            </a:r>
            <a:r>
              <a:rPr lang="en-US" sz="3200" dirty="0"/>
              <a:t>) and bottom (</a:t>
            </a:r>
            <a:r>
              <a:rPr lang="en-US" sz="3200" dirty="0" err="1"/>
              <a:t>abaxial</a:t>
            </a:r>
            <a:r>
              <a:rPr lang="en-US" sz="3200" dirty="0"/>
              <a:t>) of leaf, usually one cell-layer thick.  </a:t>
            </a:r>
          </a:p>
          <a:p>
            <a:pPr marL="457200" indent="-457200">
              <a:buFont typeface="Arial" charset="0"/>
              <a:buChar char="•"/>
            </a:pPr>
            <a:r>
              <a:rPr lang="en-US" sz="3200" b="1" dirty="0"/>
              <a:t>Palisade mesophyll </a:t>
            </a:r>
            <a:r>
              <a:rPr lang="en-US" sz="3200" dirty="0"/>
              <a:t>- upper layer of photosynthetic cells, just below upper epidermis.  </a:t>
            </a:r>
          </a:p>
          <a:p>
            <a:pPr marL="457200" indent="-457200">
              <a:buFont typeface="Arial" charset="0"/>
              <a:buChar char="•"/>
            </a:pPr>
            <a:r>
              <a:rPr lang="en-US" sz="3200" b="1" dirty="0"/>
              <a:t>Spongy mesophyll </a:t>
            </a:r>
            <a:r>
              <a:rPr lang="en-US" sz="3200" dirty="0"/>
              <a:t>- lower layer of photosynthetic cells, below the palisade cell layer.  </a:t>
            </a:r>
          </a:p>
          <a:p>
            <a:pPr marL="1188720" lvl="1">
              <a:buFont typeface="Arial" charset="0"/>
              <a:buChar char="•"/>
            </a:pPr>
            <a:r>
              <a:rPr lang="en-US" sz="2800" dirty="0"/>
              <a:t>Air spaces allows gaseous exchange between the leaf and the outside atmosphere</a:t>
            </a:r>
          </a:p>
          <a:p>
            <a:pPr marL="1188720" lvl="1">
              <a:buFont typeface="Arial" charset="0"/>
              <a:buChar char="•"/>
            </a:pPr>
            <a:r>
              <a:rPr lang="en-US" sz="2800" dirty="0"/>
              <a:t>Or, in aquatic plants, help leaves float. </a:t>
            </a:r>
            <a:br>
              <a:rPr lang="en-US" sz="2800" dirty="0"/>
            </a:br>
            <a:endParaRPr lang="en-US" sz="2800" dirty="0"/>
          </a:p>
        </p:txBody>
      </p:sp>
    </p:spTree>
    <p:extLst>
      <p:ext uri="{BB962C8B-B14F-4D97-AF65-F5344CB8AC3E}">
        <p14:creationId xmlns:p14="http://schemas.microsoft.com/office/powerpoint/2010/main" val="712956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Types of plant tissue</a:t>
            </a:r>
          </a:p>
        </p:txBody>
      </p:sp>
      <p:sp>
        <p:nvSpPr>
          <p:cNvPr id="4" name="Text Placeholder 3"/>
          <p:cNvSpPr>
            <a:spLocks noGrp="1"/>
          </p:cNvSpPr>
          <p:nvPr>
            <p:ph type="body" sz="quarter" idx="14"/>
          </p:nvPr>
        </p:nvSpPr>
        <p:spPr>
          <a:xfrm>
            <a:off x="251013" y="659535"/>
            <a:ext cx="8624046" cy="5450541"/>
          </a:xfrm>
        </p:spPr>
        <p:txBody>
          <a:bodyPr>
            <a:noAutofit/>
          </a:bodyPr>
          <a:lstStyle/>
          <a:p>
            <a:r>
              <a:rPr lang="en-US" b="1" dirty="0"/>
              <a:t>Epidermis</a:t>
            </a:r>
            <a:r>
              <a:rPr lang="en-US" dirty="0"/>
              <a:t> </a:t>
            </a:r>
          </a:p>
          <a:p>
            <a:pPr marL="342900" indent="-342900">
              <a:buFont typeface="Arial" charset="0"/>
              <a:buChar char="•"/>
            </a:pPr>
            <a:r>
              <a:rPr lang="en-US" dirty="0"/>
              <a:t>the epidermis on aboveground organs (leaves and stems) is involved with gas exchange</a:t>
            </a:r>
          </a:p>
          <a:p>
            <a:pPr>
              <a:buFont typeface="Arial" charset="0"/>
              <a:buChar char="•"/>
            </a:pPr>
            <a:r>
              <a:rPr lang="en-US" dirty="0"/>
              <a:t>   the epidermis on belowground organs (roots) is involved with water and ion uptake</a:t>
            </a:r>
          </a:p>
          <a:p>
            <a:r>
              <a:rPr lang="en-US" b="1" dirty="0"/>
              <a:t>Vascular tissues</a:t>
            </a:r>
            <a:r>
              <a:rPr lang="en-US" dirty="0"/>
              <a:t> </a:t>
            </a:r>
          </a:p>
          <a:p>
            <a:pPr marL="342900" indent="-342900">
              <a:buFont typeface="Arial" charset="0"/>
              <a:buChar char="•"/>
            </a:pPr>
            <a:r>
              <a:rPr lang="en-US" dirty="0"/>
              <a:t>xylem carries water and ions from the roots to stems and leaves</a:t>
            </a:r>
          </a:p>
          <a:p>
            <a:pPr>
              <a:buFont typeface="Arial" charset="0"/>
              <a:buChar char="•"/>
            </a:pPr>
            <a:r>
              <a:rPr lang="en-US" dirty="0"/>
              <a:t>    phloem carries dissolved sugars from leaves to other parts of the plant</a:t>
            </a:r>
          </a:p>
          <a:p>
            <a:r>
              <a:rPr lang="en-US" b="1" dirty="0"/>
              <a:t>Ground tissues</a:t>
            </a:r>
            <a:r>
              <a:rPr lang="en-US" dirty="0"/>
              <a:t> - metabolism, storage, and support activities</a:t>
            </a:r>
          </a:p>
          <a:p>
            <a:pPr marL="342900" indent="-342900">
              <a:buFont typeface="Arial" charset="0"/>
              <a:buChar char="•"/>
            </a:pPr>
            <a:r>
              <a:rPr lang="en-US" dirty="0"/>
              <a:t>leaf (called mesophyll) uses the energy in sunlight to synthesize sugars in a process known as photosynthesis</a:t>
            </a:r>
          </a:p>
          <a:p>
            <a:pPr marL="342900" indent="-342900">
              <a:buFont typeface="Arial" charset="0"/>
              <a:buChar char="•"/>
            </a:pPr>
            <a:r>
              <a:rPr lang="en-US" dirty="0"/>
              <a:t>stem (called pith and cortex) develops support cells to hold the young plant upright</a:t>
            </a:r>
          </a:p>
          <a:p>
            <a:pPr marL="342900" indent="-342900">
              <a:buFont typeface="Arial" charset="0"/>
              <a:buChar char="•"/>
            </a:pPr>
            <a:r>
              <a:rPr lang="en-US" dirty="0"/>
              <a:t>root (also called cortex) often stores energy- rich carbohydrates</a:t>
            </a:r>
          </a:p>
        </p:txBody>
      </p:sp>
    </p:spTree>
    <p:extLst>
      <p:ext uri="{BB962C8B-B14F-4D97-AF65-F5344CB8AC3E}">
        <p14:creationId xmlns:p14="http://schemas.microsoft.com/office/powerpoint/2010/main" val="977424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igure Legend"/>
          <p:cNvSpPr>
            <a:spLocks noGrp="1"/>
          </p:cNvSpPr>
          <p:nvPr>
            <p:ph type="body" sz="quarter" idx="14"/>
          </p:nvPr>
        </p:nvSpPr>
        <p:spPr>
          <a:xfrm>
            <a:off x="4606925" y="1107617"/>
            <a:ext cx="3913188" cy="5256973"/>
          </a:xfrm>
        </p:spPr>
        <p:txBody>
          <a:bodyPr>
            <a:normAutofit lnSpcReduction="10000"/>
          </a:bodyPr>
          <a:lstStyle/>
          <a:p>
            <a:r>
              <a:rPr lang="en-US" sz="1600" dirty="0">
                <a:solidFill>
                  <a:schemeClr val="tx1"/>
                </a:solidFill>
              </a:rPr>
              <a:t>In the </a:t>
            </a:r>
            <a:r>
              <a:rPr lang="en-US" sz="1600" dirty="0">
                <a:solidFill>
                  <a:srgbClr val="6CB255"/>
                </a:solidFill>
              </a:rPr>
              <a:t>(a) </a:t>
            </a:r>
            <a:r>
              <a:rPr lang="en-US" sz="1600" dirty="0">
                <a:solidFill>
                  <a:schemeClr val="tx1"/>
                </a:solidFill>
              </a:rPr>
              <a:t>leaf drawing, the central mesophyll is sandwiched between an upper and lower epidermis. The mesophyll has two layers: an upper palisade layer comprised of tightly packed, columnar cells, and a lower spongy layer, comprised of loosely packed, irregularly shaped cells. Stomata on the leaf underside allow gas exchange. A waxy cuticle covers all aerial surfaces of land plants to minimize water loss. These leaf layers are clearly visible in the </a:t>
            </a:r>
            <a:r>
              <a:rPr lang="en-US" sz="1600" dirty="0">
                <a:solidFill>
                  <a:srgbClr val="6CB255"/>
                </a:solidFill>
              </a:rPr>
              <a:t>(b) </a:t>
            </a:r>
            <a:r>
              <a:rPr lang="en-US" sz="1600" dirty="0">
                <a:solidFill>
                  <a:schemeClr val="tx1"/>
                </a:solidFill>
              </a:rPr>
              <a:t>scanning electron micrograph. The numerous small bumps in the palisade parenchyma cells are chloroplasts. Chloroplasts are also present in the spongy parenchyma, but are not as obvious. The bumps protruding from the lower surface of the leave are glandular </a:t>
            </a:r>
            <a:r>
              <a:rPr lang="en-US" sz="1600" dirty="0" err="1">
                <a:solidFill>
                  <a:schemeClr val="tx1"/>
                </a:solidFill>
              </a:rPr>
              <a:t>trichomes</a:t>
            </a:r>
            <a:r>
              <a:rPr lang="en-US" sz="1600" dirty="0">
                <a:solidFill>
                  <a:schemeClr val="tx1"/>
                </a:solidFill>
              </a:rPr>
              <a:t>, which differ in structure from the stalked </a:t>
            </a:r>
            <a:r>
              <a:rPr lang="en-US" sz="1600" dirty="0" err="1">
                <a:solidFill>
                  <a:schemeClr val="tx1"/>
                </a:solidFill>
              </a:rPr>
              <a:t>trichomes</a:t>
            </a:r>
            <a:r>
              <a:rPr lang="en-US" sz="1600" dirty="0">
                <a:solidFill>
                  <a:schemeClr val="tx1"/>
                </a:solidFill>
              </a:rPr>
              <a:t> in </a:t>
            </a:r>
            <a:r>
              <a:rPr lang="en-US" sz="1600" dirty="0"/>
              <a:t>Figure 30.25</a:t>
            </a:r>
            <a:r>
              <a:rPr lang="en-US" sz="1600" dirty="0">
                <a:solidFill>
                  <a:schemeClr val="tx1"/>
                </a:solidFill>
              </a:rPr>
              <a:t>. (credit b: modification of work by Robert R. Wise)</a:t>
            </a:r>
          </a:p>
          <a:p>
            <a:endParaRPr lang="en-US" sz="1600" dirty="0"/>
          </a:p>
        </p:txBody>
      </p:sp>
      <p:sp>
        <p:nvSpPr>
          <p:cNvPr id="5" name="Figure Number"/>
          <p:cNvSpPr>
            <a:spLocks noGrp="1"/>
          </p:cNvSpPr>
          <p:nvPr>
            <p:ph type="title"/>
          </p:nvPr>
        </p:nvSpPr>
        <p:spPr/>
        <p:txBody>
          <a:bodyPr>
            <a:normAutofit/>
          </a:bodyPr>
          <a:lstStyle/>
          <a:p>
            <a:r>
              <a:rPr lang="en-US" sz="2400" dirty="0">
                <a:solidFill>
                  <a:srgbClr val="6CB255"/>
                </a:solidFill>
              </a:rPr>
              <a:t>Leaf structure</a:t>
            </a:r>
          </a:p>
        </p:txBody>
      </p:sp>
      <p:pic>
        <p:nvPicPr>
          <p:cNvPr id="4" name="Picture Placeholder 3" descr="In the (a) leaf drawing, the central mesophyll is sandwiched between an upper and lower epidermis. The mesophyll has two layers: an upper palisade layer comprised of tightly packed, columnar cells, and a lower spongy layer, comprised of loosely packed, irregularly shaped cells. Stomata on the leaf underside allow gas exchange. A waxy cuticle covers all aerial surfaces of land plants to minimize water loss. These leaf layers are clearly visible in the (b) scanning electron micrograph. The numerous small bumps in the palisade parenchyma cells are chloroplasts. Chloroplasts are also present in the spongy parenchyma but are not as obvious. The bumps protruding from the lower surface of the leave are glandular trichomes, which differ in structure from the stalked trichomes in (Figure). (credit b: modification of work by Robert R. Wi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295" b="4295"/>
          <a:stretch>
            <a:fillRect/>
          </a:stretch>
        </p:blipFill>
        <p:spPr>
          <a:xfrm>
            <a:off x="457199" y="1107618"/>
            <a:ext cx="4031619" cy="5006311"/>
          </a:xfrm>
        </p:spPr>
      </p:pic>
    </p:spTree>
    <p:extLst>
      <p:ext uri="{BB962C8B-B14F-4D97-AF65-F5344CB8AC3E}">
        <p14:creationId xmlns:p14="http://schemas.microsoft.com/office/powerpoint/2010/main" val="3884838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fontScale="85000" lnSpcReduction="10000"/>
          </a:bodyPr>
          <a:lstStyle/>
          <a:p>
            <a:r>
              <a:rPr lang="en-US" sz="1600" dirty="0"/>
              <a:t>The </a:t>
            </a:r>
            <a:r>
              <a:rPr lang="en-US" sz="1600" dirty="0">
                <a:solidFill>
                  <a:srgbClr val="6CB255"/>
                </a:solidFill>
              </a:rPr>
              <a:t>(a) </a:t>
            </a:r>
            <a:r>
              <a:rPr lang="en-US" sz="1600" dirty="0"/>
              <a:t>Venus flytrap has modified leaves that can capture insects. When an unlucky insect touches the trigger hairs inside the leaf, the trap suddenly closes. The opening of the </a:t>
            </a:r>
            <a:r>
              <a:rPr lang="en-US" sz="1600" dirty="0">
                <a:solidFill>
                  <a:srgbClr val="6CB255"/>
                </a:solidFill>
              </a:rPr>
              <a:t>(b) </a:t>
            </a:r>
            <a:r>
              <a:rPr lang="en-US" sz="1600" dirty="0"/>
              <a:t>pitcher plant is lined with a slippery wax. Insects crawling on the lip slip and fall into a pool of water in the bottom of the pitcher, where they are digested by bacteria. The plant then absorbs the smaller molecules. (credit a: modification of work by Peter Shanks; credit b: modification of work by Tim Mansfield)</a:t>
            </a:r>
          </a:p>
        </p:txBody>
      </p:sp>
      <p:pic>
        <p:nvPicPr>
          <p:cNvPr id="9" name="Figure" descr="Left photo shows modified leaves of a Venus flytrap. The two leaves resemble the upper and lower part of the mouth, and are red on the interior. Hair-like appendages, like teeth, frame each modified leaf, so that when the leaves close, the insect will be trapped. Right photo shows three modified leaves of the pitcher plant, which are green tubes with red specks and have a red rim forming the top open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60" r="-4660"/>
          <a:stretch>
            <a:fillRect/>
          </a:stretch>
        </p:blipFill>
        <p:spPr/>
      </p:pic>
      <p:sp>
        <p:nvSpPr>
          <p:cNvPr id="5" name="Figure Number"/>
          <p:cNvSpPr>
            <a:spLocks noGrp="1"/>
          </p:cNvSpPr>
          <p:nvPr>
            <p:ph type="title"/>
          </p:nvPr>
        </p:nvSpPr>
        <p:spPr/>
        <p:txBody>
          <a:bodyPr/>
          <a:lstStyle/>
          <a:p>
            <a:r>
              <a:rPr lang="en-US" dirty="0"/>
              <a:t>Leaf adaptations </a:t>
            </a:r>
            <a:r>
              <a:rPr lang="mr-IN" dirty="0"/>
              <a:t>–</a:t>
            </a:r>
            <a:r>
              <a:rPr lang="en-US" dirty="0"/>
              <a:t> carnivorous plants</a:t>
            </a:r>
          </a:p>
        </p:txBody>
      </p:sp>
    </p:spTree>
    <p:extLst>
      <p:ext uri="{BB962C8B-B14F-4D97-AF65-F5344CB8AC3E}">
        <p14:creationId xmlns:p14="http://schemas.microsoft.com/office/powerpoint/2010/main" val="2880411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Water potential</a:t>
            </a:r>
          </a:p>
        </p:txBody>
      </p:sp>
      <p:sp>
        <p:nvSpPr>
          <p:cNvPr id="4" name="Text Placeholder 3"/>
          <p:cNvSpPr>
            <a:spLocks noGrp="1"/>
          </p:cNvSpPr>
          <p:nvPr>
            <p:ph type="body" sz="quarter" idx="14"/>
          </p:nvPr>
        </p:nvSpPr>
        <p:spPr>
          <a:xfrm>
            <a:off x="457199" y="659535"/>
            <a:ext cx="8624046" cy="5791200"/>
          </a:xfrm>
        </p:spPr>
        <p:txBody>
          <a:bodyPr>
            <a:noAutofit/>
          </a:bodyPr>
          <a:lstStyle/>
          <a:p>
            <a:pPr marL="457200" indent="-457200">
              <a:buFont typeface="Arial" charset="0"/>
              <a:buChar char="•"/>
            </a:pPr>
            <a:r>
              <a:rPr lang="en-US" sz="2400" b="1" dirty="0"/>
              <a:t>Water potential </a:t>
            </a:r>
            <a:r>
              <a:rPr lang="mr-IN" sz="2400" dirty="0"/>
              <a:t>–</a:t>
            </a:r>
            <a:r>
              <a:rPr lang="en-US" sz="2400" dirty="0"/>
              <a:t> potential energy of water.</a:t>
            </a:r>
          </a:p>
          <a:p>
            <a:pPr marL="457200" indent="-457200">
              <a:buFont typeface="Arial" charset="0"/>
              <a:buChar char="•"/>
            </a:pPr>
            <a:r>
              <a:rPr lang="en-US" sz="2400" dirty="0"/>
              <a:t>Denoted by the Greek letter </a:t>
            </a:r>
            <a:r>
              <a:rPr lang="en-US" sz="2400" dirty="0" err="1"/>
              <a:t>ψ</a:t>
            </a:r>
            <a:r>
              <a:rPr lang="en-US" sz="2400" dirty="0"/>
              <a:t> (</a:t>
            </a:r>
            <a:r>
              <a:rPr lang="en-US" sz="2400" i="1" dirty="0"/>
              <a:t>psi</a:t>
            </a:r>
            <a:r>
              <a:rPr lang="en-US" sz="2400" dirty="0"/>
              <a:t>) </a:t>
            </a:r>
          </a:p>
          <a:p>
            <a:pPr marL="457200" indent="-457200">
              <a:buFont typeface="Arial" charset="0"/>
              <a:buChar char="•"/>
            </a:pPr>
            <a:r>
              <a:rPr lang="en-US" sz="2400" dirty="0"/>
              <a:t>Expressed in units of pressure (pressure is a form of energy) called </a:t>
            </a:r>
            <a:r>
              <a:rPr lang="en-US" sz="2400" b="1" dirty="0" err="1"/>
              <a:t>megapascals</a:t>
            </a:r>
            <a:r>
              <a:rPr lang="en-US" sz="2400" dirty="0"/>
              <a:t> (MPa).  </a:t>
            </a:r>
          </a:p>
          <a:p>
            <a:pPr marL="457200" indent="-457200">
              <a:buFont typeface="Arial" charset="0"/>
              <a:buChar char="•"/>
            </a:pPr>
            <a:endParaRPr lang="en-US" sz="2400" dirty="0"/>
          </a:p>
          <a:p>
            <a:pPr marL="457200" indent="-457200">
              <a:buFont typeface="Arial" charset="0"/>
              <a:buChar char="•"/>
            </a:pPr>
            <a:r>
              <a:rPr lang="en-US" sz="2800" dirty="0" err="1"/>
              <a:t>Ψsystem</a:t>
            </a:r>
            <a:r>
              <a:rPr lang="en-US" sz="2800" dirty="0"/>
              <a:t>=</a:t>
            </a:r>
            <a:r>
              <a:rPr lang="en-US" sz="2800" dirty="0" err="1"/>
              <a:t>Ψtotal</a:t>
            </a:r>
            <a:r>
              <a:rPr lang="en-US" sz="2800" dirty="0"/>
              <a:t>=</a:t>
            </a:r>
            <a:r>
              <a:rPr lang="en-US" sz="2800" dirty="0" err="1"/>
              <a:t>Ψs+Ψp+Ψg+Ψm</a:t>
            </a:r>
            <a:endParaRPr lang="en-US" sz="2800" dirty="0"/>
          </a:p>
          <a:p>
            <a:r>
              <a:rPr lang="en-US" dirty="0"/>
              <a:t>where </a:t>
            </a:r>
            <a:r>
              <a:rPr lang="en-US" dirty="0" err="1"/>
              <a:t>Ψ</a:t>
            </a:r>
            <a:r>
              <a:rPr lang="en-US" baseline="-25000" dirty="0" err="1"/>
              <a:t>s</a:t>
            </a:r>
            <a:r>
              <a:rPr lang="en-US" dirty="0"/>
              <a:t>, </a:t>
            </a:r>
            <a:r>
              <a:rPr lang="en-US" dirty="0" err="1"/>
              <a:t>Ψ</a:t>
            </a:r>
            <a:r>
              <a:rPr lang="en-US" baseline="-25000" dirty="0" err="1"/>
              <a:t>p</a:t>
            </a:r>
            <a:r>
              <a:rPr lang="en-US" dirty="0"/>
              <a:t>, </a:t>
            </a:r>
            <a:r>
              <a:rPr lang="en-US" dirty="0" err="1"/>
              <a:t>Ψ</a:t>
            </a:r>
            <a:r>
              <a:rPr lang="en-US" baseline="-25000" dirty="0" err="1"/>
              <a:t>g</a:t>
            </a:r>
            <a:r>
              <a:rPr lang="en-US" dirty="0"/>
              <a:t>, and </a:t>
            </a:r>
            <a:r>
              <a:rPr lang="en-US" dirty="0" err="1"/>
              <a:t>Ψ</a:t>
            </a:r>
            <a:r>
              <a:rPr lang="en-US" baseline="-25000" dirty="0" err="1"/>
              <a:t>m</a:t>
            </a:r>
            <a:r>
              <a:rPr lang="en-US" dirty="0"/>
              <a:t> refer to the solute, pressure, gravity, and matric potentials, respectively. </a:t>
            </a:r>
          </a:p>
          <a:p>
            <a:r>
              <a:rPr lang="en-US" dirty="0"/>
              <a:t>“System” can refer to the water potential of the soil water (</a:t>
            </a:r>
            <a:r>
              <a:rPr lang="en-US" dirty="0" err="1"/>
              <a:t>Ψ</a:t>
            </a:r>
            <a:r>
              <a:rPr lang="en-US" baseline="30000" dirty="0" err="1"/>
              <a:t>soil</a:t>
            </a:r>
            <a:r>
              <a:rPr lang="en-US" dirty="0"/>
              <a:t>), root water (</a:t>
            </a:r>
            <a:r>
              <a:rPr lang="en-US" dirty="0" err="1"/>
              <a:t>Ψ</a:t>
            </a:r>
            <a:r>
              <a:rPr lang="en-US" baseline="30000" dirty="0" err="1"/>
              <a:t>root</a:t>
            </a:r>
            <a:r>
              <a:rPr lang="en-US" dirty="0"/>
              <a:t>), stem water (</a:t>
            </a:r>
            <a:r>
              <a:rPr lang="en-US" dirty="0" err="1"/>
              <a:t>Ψ</a:t>
            </a:r>
            <a:r>
              <a:rPr lang="en-US" baseline="30000" dirty="0" err="1"/>
              <a:t>stem</a:t>
            </a:r>
            <a:r>
              <a:rPr lang="en-US" dirty="0"/>
              <a:t>), leaf water (</a:t>
            </a:r>
            <a:r>
              <a:rPr lang="en-US" dirty="0" err="1"/>
              <a:t>Ψ</a:t>
            </a:r>
            <a:r>
              <a:rPr lang="en-US" baseline="30000" dirty="0" err="1"/>
              <a:t>leaf</a:t>
            </a:r>
            <a:r>
              <a:rPr lang="en-US" dirty="0"/>
              <a:t>) or the water in the atmosphere (</a:t>
            </a:r>
            <a:r>
              <a:rPr lang="en-US" dirty="0" err="1"/>
              <a:t>Ψ</a:t>
            </a:r>
            <a:r>
              <a:rPr lang="en-US" baseline="30000" dirty="0" err="1"/>
              <a:t>atmosphere</a:t>
            </a:r>
            <a:r>
              <a:rPr lang="en-US" dirty="0"/>
              <a:t>): whichever aqueous system is under consideration. </a:t>
            </a:r>
            <a:br>
              <a:rPr lang="en-US" sz="2800" dirty="0"/>
            </a:br>
            <a:endParaRPr lang="en-US" sz="2800" dirty="0"/>
          </a:p>
        </p:txBody>
      </p:sp>
    </p:spTree>
    <p:extLst>
      <p:ext uri="{BB962C8B-B14F-4D97-AF65-F5344CB8AC3E}">
        <p14:creationId xmlns:p14="http://schemas.microsoft.com/office/powerpoint/2010/main" val="893012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Solute potential</a:t>
            </a:r>
          </a:p>
        </p:txBody>
      </p:sp>
      <p:sp>
        <p:nvSpPr>
          <p:cNvPr id="4" name="Text Placeholder 3"/>
          <p:cNvSpPr>
            <a:spLocks noGrp="1"/>
          </p:cNvSpPr>
          <p:nvPr>
            <p:ph type="body" sz="quarter" idx="14"/>
          </p:nvPr>
        </p:nvSpPr>
        <p:spPr>
          <a:xfrm>
            <a:off x="457199" y="659535"/>
            <a:ext cx="8624046" cy="5791200"/>
          </a:xfrm>
        </p:spPr>
        <p:txBody>
          <a:bodyPr>
            <a:noAutofit/>
          </a:bodyPr>
          <a:lstStyle/>
          <a:p>
            <a:pPr marL="457200" indent="-457200">
              <a:buFont typeface="Arial" charset="0"/>
              <a:buChar char="•"/>
            </a:pPr>
            <a:r>
              <a:rPr lang="en-US" sz="2800" dirty="0"/>
              <a:t> Solutes reduce water potential (resulting in a negative </a:t>
            </a:r>
            <a:r>
              <a:rPr lang="en-US" sz="2800" dirty="0" err="1"/>
              <a:t>Ψ</a:t>
            </a:r>
            <a:r>
              <a:rPr lang="en-US" sz="2800" baseline="-25000" dirty="0" err="1"/>
              <a:t>w</a:t>
            </a:r>
            <a:r>
              <a:rPr lang="en-US" sz="2800" dirty="0"/>
              <a:t>) by consuming some of the potential energy available in the water.</a:t>
            </a:r>
          </a:p>
          <a:p>
            <a:pPr marL="457200" indent="-457200">
              <a:buFont typeface="Arial" charset="0"/>
              <a:buChar char="•"/>
            </a:pPr>
            <a:r>
              <a:rPr lang="en-US" sz="2800" dirty="0"/>
              <a:t>Thus, </a:t>
            </a:r>
            <a:r>
              <a:rPr lang="en-US" sz="2800" dirty="0" err="1"/>
              <a:t>Ψ</a:t>
            </a:r>
            <a:r>
              <a:rPr lang="en-US" sz="2800" baseline="-25000" dirty="0" err="1"/>
              <a:t>s</a:t>
            </a:r>
            <a:r>
              <a:rPr lang="en-US" sz="2800" dirty="0"/>
              <a:t> decreases with increasing solute concentration. </a:t>
            </a:r>
          </a:p>
          <a:p>
            <a:pPr marL="457200" indent="-457200">
              <a:buFont typeface="Arial" charset="0"/>
              <a:buChar char="•"/>
            </a:pPr>
            <a:r>
              <a:rPr lang="en-US" sz="2800" dirty="0"/>
              <a:t>Because </a:t>
            </a:r>
            <a:r>
              <a:rPr lang="en-US" sz="2800" dirty="0" err="1"/>
              <a:t>Ψ</a:t>
            </a:r>
            <a:r>
              <a:rPr lang="en-US" sz="2800" baseline="-25000" dirty="0" err="1"/>
              <a:t>s</a:t>
            </a:r>
            <a:r>
              <a:rPr lang="en-US" sz="2800" dirty="0"/>
              <a:t> is one of the four components of </a:t>
            </a:r>
            <a:r>
              <a:rPr lang="en-US" sz="2800" dirty="0" err="1"/>
              <a:t>Ψ</a:t>
            </a:r>
            <a:r>
              <a:rPr lang="en-US" sz="2800" baseline="-25000" dirty="0" err="1"/>
              <a:t>system</a:t>
            </a:r>
            <a:r>
              <a:rPr lang="en-US" sz="2800" dirty="0"/>
              <a:t> or </a:t>
            </a:r>
            <a:r>
              <a:rPr lang="en-US" sz="2800" dirty="0" err="1"/>
              <a:t>Ψ</a:t>
            </a:r>
            <a:r>
              <a:rPr lang="en-US" sz="2800" baseline="-25000" dirty="0" err="1"/>
              <a:t>total</a:t>
            </a:r>
            <a:r>
              <a:rPr lang="en-US" sz="2800" dirty="0"/>
              <a:t>, a decrease in </a:t>
            </a:r>
            <a:r>
              <a:rPr lang="en-US" sz="2800" dirty="0" err="1"/>
              <a:t>Ψ</a:t>
            </a:r>
            <a:r>
              <a:rPr lang="en-US" sz="2800" baseline="-25000" dirty="0" err="1"/>
              <a:t>s</a:t>
            </a:r>
            <a:r>
              <a:rPr lang="en-US" sz="2800" dirty="0"/>
              <a:t> will cause a decrease in </a:t>
            </a:r>
            <a:r>
              <a:rPr lang="en-US" sz="2800" dirty="0" err="1"/>
              <a:t>Ψ</a:t>
            </a:r>
            <a:r>
              <a:rPr lang="en-US" sz="2800" baseline="-25000" dirty="0" err="1"/>
              <a:t>total</a:t>
            </a:r>
            <a:r>
              <a:rPr lang="en-US" sz="2800" dirty="0"/>
              <a:t>.</a:t>
            </a:r>
          </a:p>
          <a:p>
            <a:pPr marL="457200" indent="-457200">
              <a:buFont typeface="Arial" charset="0"/>
              <a:buChar char="•"/>
            </a:pPr>
            <a:r>
              <a:rPr lang="en-US" sz="2800" dirty="0"/>
              <a:t>Plant cells can metabolically manipulate </a:t>
            </a:r>
            <a:r>
              <a:rPr lang="en-US" sz="2800" dirty="0" err="1"/>
              <a:t>Ψ</a:t>
            </a:r>
            <a:r>
              <a:rPr lang="en-US" sz="2800" baseline="-25000" dirty="0" err="1"/>
              <a:t>s</a:t>
            </a:r>
            <a:r>
              <a:rPr lang="en-US" sz="2800" dirty="0"/>
              <a:t> (and by extension, </a:t>
            </a:r>
            <a:r>
              <a:rPr lang="en-US" sz="2800" dirty="0" err="1"/>
              <a:t>Ψ</a:t>
            </a:r>
            <a:r>
              <a:rPr lang="en-US" sz="2800" baseline="-25000" dirty="0" err="1"/>
              <a:t>total</a:t>
            </a:r>
            <a:r>
              <a:rPr lang="en-US" sz="2800" dirty="0"/>
              <a:t>) by adding or removing solute molecules. Therefore, they have control over </a:t>
            </a:r>
            <a:r>
              <a:rPr lang="en-US" sz="2800" dirty="0" err="1"/>
              <a:t>Ψ</a:t>
            </a:r>
            <a:r>
              <a:rPr lang="en-US" sz="2800" baseline="-25000" dirty="0" err="1"/>
              <a:t>total</a:t>
            </a:r>
            <a:r>
              <a:rPr lang="en-US" sz="2800" dirty="0"/>
              <a:t> </a:t>
            </a:r>
          </a:p>
        </p:txBody>
      </p:sp>
    </p:spTree>
    <p:extLst>
      <p:ext uri="{BB962C8B-B14F-4D97-AF65-F5344CB8AC3E}">
        <p14:creationId xmlns:p14="http://schemas.microsoft.com/office/powerpoint/2010/main" val="1742500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457200" y="4808124"/>
            <a:ext cx="8062912" cy="1166382"/>
          </a:xfrm>
        </p:spPr>
        <p:txBody>
          <a:bodyPr>
            <a:noAutofit/>
          </a:bodyPr>
          <a:lstStyle/>
          <a:p>
            <a:r>
              <a:rPr lang="en-US" sz="1600" dirty="0"/>
              <a:t>In this example with a semipermeable membrane between two aqueous systems, water will move from a region of higher to lower water potential until equilibrium is reached. Solutes (</a:t>
            </a:r>
            <a:r>
              <a:rPr lang="en-US" sz="1600" dirty="0" err="1"/>
              <a:t>Ψ</a:t>
            </a:r>
            <a:r>
              <a:rPr lang="en-US" sz="1600" baseline="-25000" dirty="0" err="1"/>
              <a:t>s</a:t>
            </a:r>
            <a:r>
              <a:rPr lang="en-US" sz="1600" dirty="0"/>
              <a:t>), pressure (</a:t>
            </a:r>
            <a:r>
              <a:rPr lang="en-US" sz="1600" dirty="0" err="1"/>
              <a:t>Ψ</a:t>
            </a:r>
            <a:r>
              <a:rPr lang="en-US" sz="1600" baseline="-25000" dirty="0" err="1"/>
              <a:t>p</a:t>
            </a:r>
            <a:r>
              <a:rPr lang="en-US" sz="1600" dirty="0"/>
              <a:t>), and gravity (</a:t>
            </a:r>
            <a:r>
              <a:rPr lang="en-US" sz="1600" dirty="0" err="1"/>
              <a:t>Ψ</a:t>
            </a:r>
            <a:r>
              <a:rPr lang="en-US" sz="1600" baseline="-25000" dirty="0" err="1"/>
              <a:t>g</a:t>
            </a:r>
            <a:r>
              <a:rPr lang="en-US" sz="1600" dirty="0"/>
              <a:t>) influence total water potential for each side of the </a:t>
            </a:r>
            <a:r>
              <a:rPr lang="el-GR" sz="1600" dirty="0"/>
              <a:t>tube (Ψ</a:t>
            </a:r>
            <a:r>
              <a:rPr lang="el-GR" sz="1600" baseline="-25000" dirty="0"/>
              <a:t>tota</a:t>
            </a:r>
            <a:r>
              <a:rPr lang="en-US" sz="1600" baseline="-25000" dirty="0" err="1"/>
              <a:t>l</a:t>
            </a:r>
            <a:r>
              <a:rPr lang="en-US" sz="1600" baseline="41000" dirty="0" err="1"/>
              <a:t>right</a:t>
            </a:r>
            <a:r>
              <a:rPr lang="en-US" sz="1600" baseline="41000" dirty="0"/>
              <a:t> or left</a:t>
            </a:r>
            <a:r>
              <a:rPr lang="en-US" sz="1600" dirty="0"/>
              <a:t>), and therefore, the difference between </a:t>
            </a:r>
            <a:r>
              <a:rPr lang="en-US" sz="1600" dirty="0" err="1"/>
              <a:t>Ψ</a:t>
            </a:r>
            <a:r>
              <a:rPr lang="en-US" sz="1600" baseline="-25000" dirty="0" err="1"/>
              <a:t>total</a:t>
            </a:r>
            <a:r>
              <a:rPr lang="en-US" sz="1600" dirty="0"/>
              <a:t> on each side (ΔΨ). (</a:t>
            </a:r>
            <a:r>
              <a:rPr lang="en-US" sz="1600" dirty="0" err="1"/>
              <a:t>Ψ</a:t>
            </a:r>
            <a:r>
              <a:rPr lang="en-US" sz="1600" baseline="-25000" dirty="0" err="1"/>
              <a:t>m</a:t>
            </a:r>
            <a:r>
              <a:rPr lang="en-US" sz="1600" baseline="-25000" dirty="0"/>
              <a:t> </a:t>
            </a:r>
            <a:r>
              <a:rPr lang="en-US" sz="1600" dirty="0"/>
              <a:t>, the potential due to interaction of water with solid substrates, is ignored in this example because glass is not especially hydrophilic). Water moves in response to the difference in water potential between two systems (the left and right sides of the tube).</a:t>
            </a:r>
          </a:p>
        </p:txBody>
      </p:sp>
      <p:pic>
        <p:nvPicPr>
          <p:cNvPr id="9" name="Figure" descr="Illustration shows a U-shaped tube holding pure water. A semipermeable membrane, which allows water but not solutes to pass, separates the two sides of the tube. The water level on each side of the tube is the same. Beneath this tube are three more tubes, also divided by semipermeable membranes. In the first tube, solute has been added to the right side. Adding solute to the right side lowers psi-s, causing water to move to the right side of the tube. As a result, the water level is higher on the right side. The second tube has pure water on both sides of the membrane. Positive pressure is applied to the left side. Applying positive pressure to the left side causes psi-p to increase. As a results, water moves to the right so that the water level is higher on the right than on the left. The third tube also has pure water, but this time negative pressure is applied to the left side. Applying negative pressure lowers psi-p, causing water to move to the left side of the tube. As a result, the water level is higher on the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426" r="-53426"/>
          <a:stretch>
            <a:fillRect/>
          </a:stretch>
        </p:blipFill>
        <p:spPr>
          <a:xfrm>
            <a:off x="690281" y="241326"/>
            <a:ext cx="10031507" cy="4354628"/>
          </a:xfrm>
        </p:spPr>
      </p:pic>
      <p:sp>
        <p:nvSpPr>
          <p:cNvPr id="5" name="Figure Number"/>
          <p:cNvSpPr>
            <a:spLocks noGrp="1"/>
          </p:cNvSpPr>
          <p:nvPr>
            <p:ph type="title"/>
          </p:nvPr>
        </p:nvSpPr>
        <p:spPr/>
        <p:txBody>
          <a:bodyPr/>
          <a:lstStyle/>
          <a:p>
            <a:r>
              <a:rPr lang="en-US" dirty="0"/>
              <a:t>Solute potential</a:t>
            </a:r>
          </a:p>
        </p:txBody>
      </p:sp>
    </p:spTree>
    <p:extLst>
      <p:ext uri="{BB962C8B-B14F-4D97-AF65-F5344CB8AC3E}">
        <p14:creationId xmlns:p14="http://schemas.microsoft.com/office/powerpoint/2010/main" val="27671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Pressure potential</a:t>
            </a:r>
          </a:p>
        </p:txBody>
      </p:sp>
      <p:sp>
        <p:nvSpPr>
          <p:cNvPr id="4" name="Text Placeholder 3"/>
          <p:cNvSpPr>
            <a:spLocks noGrp="1"/>
          </p:cNvSpPr>
          <p:nvPr>
            <p:ph type="body" sz="quarter" idx="14"/>
          </p:nvPr>
        </p:nvSpPr>
        <p:spPr>
          <a:xfrm>
            <a:off x="457199" y="659535"/>
            <a:ext cx="8624046" cy="5791200"/>
          </a:xfrm>
        </p:spPr>
        <p:txBody>
          <a:bodyPr>
            <a:noAutofit/>
          </a:bodyPr>
          <a:lstStyle/>
          <a:p>
            <a:pPr marL="457200" indent="-457200">
              <a:buFont typeface="Arial" charset="0"/>
              <a:buChar char="•"/>
            </a:pPr>
            <a:r>
              <a:rPr lang="en-US" sz="2800" dirty="0"/>
              <a:t>Because pressure is an expression of energy, the higher the pressure, the more potential energy in a system, and vice versa. </a:t>
            </a:r>
          </a:p>
          <a:p>
            <a:pPr marL="457200" indent="-457200">
              <a:buFont typeface="Arial" charset="0"/>
              <a:buChar char="•"/>
            </a:pPr>
            <a:r>
              <a:rPr lang="en-US" sz="2800" dirty="0"/>
              <a:t>Positive pressure inside cells is contained by the cell wall, producing turgor pressure. </a:t>
            </a:r>
          </a:p>
          <a:p>
            <a:pPr marL="457200" indent="-457200">
              <a:buFont typeface="Arial" charset="0"/>
              <a:buChar char="•"/>
            </a:pPr>
            <a:r>
              <a:rPr lang="en-US" sz="2800" dirty="0"/>
              <a:t>Pressure potentials are typically around 0.6–0.8 MPa, but can reach as high as 1.5 MPa in a well-watered plant. (Equal to 200+ PSI.) </a:t>
            </a:r>
          </a:p>
          <a:p>
            <a:pPr marL="457200" indent="-457200">
              <a:buFont typeface="Arial" charset="0"/>
              <a:buChar char="•"/>
            </a:pPr>
            <a:r>
              <a:rPr lang="en-US" sz="2800" dirty="0"/>
              <a:t>A plant can manipulate </a:t>
            </a:r>
            <a:r>
              <a:rPr lang="en-US" sz="2800" dirty="0" err="1"/>
              <a:t>Ψ</a:t>
            </a:r>
            <a:r>
              <a:rPr lang="en-US" sz="2800" baseline="-25000" dirty="0" err="1"/>
              <a:t>p</a:t>
            </a:r>
            <a:r>
              <a:rPr lang="en-US" sz="2800" dirty="0"/>
              <a:t> via its ability to manipulate </a:t>
            </a:r>
            <a:r>
              <a:rPr lang="en-US" sz="2800" dirty="0" err="1"/>
              <a:t>Ψ</a:t>
            </a:r>
            <a:r>
              <a:rPr lang="en-US" sz="2800" baseline="-25000" dirty="0" err="1"/>
              <a:t>s</a:t>
            </a:r>
            <a:r>
              <a:rPr lang="en-US" sz="2800" dirty="0"/>
              <a:t> and by the process of osmosis.</a:t>
            </a:r>
          </a:p>
        </p:txBody>
      </p:sp>
    </p:spTree>
    <p:extLst>
      <p:ext uri="{BB962C8B-B14F-4D97-AF65-F5344CB8AC3E}">
        <p14:creationId xmlns:p14="http://schemas.microsoft.com/office/powerpoint/2010/main" val="891223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r>
              <a:rPr lang="en-US" sz="1600" dirty="0"/>
              <a:t>When </a:t>
            </a:r>
            <a:r>
              <a:rPr lang="en-US" sz="1600" dirty="0">
                <a:solidFill>
                  <a:srgbClr val="6CB255"/>
                </a:solidFill>
              </a:rPr>
              <a:t>(a) </a:t>
            </a:r>
            <a:r>
              <a:rPr lang="en-US" sz="1600" dirty="0"/>
              <a:t>total water potential (</a:t>
            </a:r>
            <a:r>
              <a:rPr lang="en-US" sz="1600" dirty="0" err="1"/>
              <a:t>Ψ</a:t>
            </a:r>
            <a:r>
              <a:rPr lang="en-US" sz="1600" baseline="-25000" dirty="0" err="1"/>
              <a:t>total</a:t>
            </a:r>
            <a:r>
              <a:rPr lang="en-US" sz="1600" dirty="0"/>
              <a:t>) is lower outside the cells than inside, water moves out of the cells and the plant wilts. When </a:t>
            </a:r>
            <a:r>
              <a:rPr lang="en-US" sz="1600" dirty="0">
                <a:solidFill>
                  <a:srgbClr val="6CB255"/>
                </a:solidFill>
              </a:rPr>
              <a:t>(b) </a:t>
            </a:r>
            <a:r>
              <a:rPr lang="en-US" sz="1600" dirty="0"/>
              <a:t>the total water potential is higher outside the plant cells than inside, water moves into the cells, resulting in turgor pressure (</a:t>
            </a:r>
            <a:r>
              <a:rPr lang="en-US" sz="1600" dirty="0" err="1"/>
              <a:t>Ψ</a:t>
            </a:r>
            <a:r>
              <a:rPr lang="en-US" sz="1600" baseline="-25000" dirty="0" err="1"/>
              <a:t>p</a:t>
            </a:r>
            <a:r>
              <a:rPr lang="en-US" sz="1600" dirty="0"/>
              <a:t>) and keeping the plant erect. (credit: modification of work by Victor M. Vicente </a:t>
            </a:r>
            <a:r>
              <a:rPr lang="en-US" sz="1600" dirty="0" err="1"/>
              <a:t>Selvas</a:t>
            </a:r>
            <a:r>
              <a:rPr lang="en-US" sz="1600" dirty="0"/>
              <a:t>)</a:t>
            </a:r>
          </a:p>
        </p:txBody>
      </p:sp>
      <p:pic>
        <p:nvPicPr>
          <p:cNvPr id="9" name="Figure" descr="Left photo shows a wilted plant with wilted leaves. Right photo shows a healthy pla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71" r="-6871"/>
          <a:stretch>
            <a:fillRect/>
          </a:stretch>
        </p:blipFill>
        <p:spPr/>
      </p:pic>
      <p:sp>
        <p:nvSpPr>
          <p:cNvPr id="5" name="Figure Number"/>
          <p:cNvSpPr>
            <a:spLocks noGrp="1"/>
          </p:cNvSpPr>
          <p:nvPr>
            <p:ph type="title"/>
          </p:nvPr>
        </p:nvSpPr>
        <p:spPr/>
        <p:txBody>
          <a:bodyPr>
            <a:normAutofit/>
          </a:bodyPr>
          <a:lstStyle/>
          <a:p>
            <a:r>
              <a:rPr lang="en-US" dirty="0"/>
              <a:t>Turgor pressure</a:t>
            </a:r>
          </a:p>
        </p:txBody>
      </p:sp>
    </p:spTree>
    <p:extLst>
      <p:ext uri="{BB962C8B-B14F-4D97-AF65-F5344CB8AC3E}">
        <p14:creationId xmlns:p14="http://schemas.microsoft.com/office/powerpoint/2010/main" val="4116236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Movement of water</a:t>
            </a:r>
          </a:p>
        </p:txBody>
      </p:sp>
      <p:sp>
        <p:nvSpPr>
          <p:cNvPr id="4" name="Text Placeholder 3"/>
          <p:cNvSpPr>
            <a:spLocks noGrp="1"/>
          </p:cNvSpPr>
          <p:nvPr>
            <p:ph type="body" sz="quarter" idx="14"/>
          </p:nvPr>
        </p:nvSpPr>
        <p:spPr>
          <a:xfrm>
            <a:off x="457199" y="659535"/>
            <a:ext cx="8624046" cy="5791200"/>
          </a:xfrm>
        </p:spPr>
        <p:txBody>
          <a:bodyPr>
            <a:noAutofit/>
          </a:bodyPr>
          <a:lstStyle/>
          <a:p>
            <a:pPr marL="457200" indent="-457200">
              <a:buFont typeface="Arial" charset="0"/>
              <a:buChar char="•"/>
            </a:pPr>
            <a:r>
              <a:rPr lang="en-US" sz="2400" dirty="0"/>
              <a:t>Transpiration is the main driver of water movement in the xylem. </a:t>
            </a:r>
          </a:p>
          <a:p>
            <a:pPr marL="457200" indent="-457200">
              <a:buFont typeface="Arial" charset="0"/>
              <a:buChar char="•"/>
            </a:pPr>
            <a:r>
              <a:rPr lang="en-US" sz="2400" dirty="0"/>
              <a:t>Caused by the evaporation of water at the leaf–atmosphere interface</a:t>
            </a:r>
          </a:p>
          <a:p>
            <a:pPr marL="457200" indent="-457200">
              <a:buFont typeface="Arial" charset="0"/>
              <a:buChar char="•"/>
            </a:pPr>
            <a:r>
              <a:rPr lang="en-US" sz="2400" dirty="0"/>
              <a:t>Creates negative pressure (tension) equivalent to –2 MPa at the leaf surface. </a:t>
            </a:r>
          </a:p>
          <a:p>
            <a:endParaRPr lang="en-US" sz="2400" dirty="0"/>
          </a:p>
          <a:p>
            <a:r>
              <a:rPr lang="en-US" sz="2400" b="1" dirty="0"/>
              <a:t>Regulation of transpiration: </a:t>
            </a:r>
          </a:p>
          <a:p>
            <a:pPr marL="342900" indent="-342900">
              <a:buFont typeface="Arial" charset="0"/>
              <a:buChar char="•"/>
            </a:pPr>
            <a:r>
              <a:rPr lang="en-US" sz="2400" dirty="0"/>
              <a:t>Leaves are covered by a waxy </a:t>
            </a:r>
            <a:r>
              <a:rPr lang="en-US" sz="2400" b="1" dirty="0"/>
              <a:t>cuticle</a:t>
            </a:r>
            <a:r>
              <a:rPr lang="en-US" sz="2400" dirty="0"/>
              <a:t> on the outer surface that prevents the loss of water. </a:t>
            </a:r>
          </a:p>
          <a:p>
            <a:pPr marL="342900" indent="-342900">
              <a:buFont typeface="Arial" charset="0"/>
              <a:buChar char="•"/>
            </a:pPr>
            <a:r>
              <a:rPr lang="en-US" sz="2400" dirty="0"/>
              <a:t>Regulation of transpiration, therefore, is achieved primarily through the opening and closing of stomata on the leaf surface.</a:t>
            </a:r>
          </a:p>
        </p:txBody>
      </p:sp>
    </p:spTree>
    <p:extLst>
      <p:ext uri="{BB962C8B-B14F-4D97-AF65-F5344CB8AC3E}">
        <p14:creationId xmlns:p14="http://schemas.microsoft.com/office/powerpoint/2010/main" val="1061862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igure Legend"/>
          <p:cNvSpPr>
            <a:spLocks noGrp="1"/>
          </p:cNvSpPr>
          <p:nvPr>
            <p:ph type="body" sz="quarter" idx="14"/>
          </p:nvPr>
        </p:nvSpPr>
        <p:spPr>
          <a:xfrm>
            <a:off x="220475" y="1947208"/>
            <a:ext cx="2406184" cy="5256973"/>
          </a:xfrm>
        </p:spPr>
        <p:txBody>
          <a:bodyPr>
            <a:noAutofit/>
          </a:bodyPr>
          <a:lstStyle/>
          <a:p>
            <a:r>
              <a:rPr lang="en-US" sz="1600" dirty="0">
                <a:solidFill>
                  <a:schemeClr val="tx1"/>
                </a:solidFill>
              </a:rPr>
              <a:t>The cohesion–tension theory of sap ascent is shown. Evaporation from the mesophyll cells produces a negative water potential gradient that causes water to move upwards from the roots through the xylem.</a:t>
            </a:r>
            <a:endParaRPr lang="en-US" sz="1500" dirty="0">
              <a:solidFill>
                <a:schemeClr val="tx1"/>
              </a:solidFill>
            </a:endParaRPr>
          </a:p>
        </p:txBody>
      </p:sp>
      <p:pic>
        <p:nvPicPr>
          <p:cNvPr id="2" name="Figure" descr="Illustration shows a pine tree. A blowup of the root indicates that negative water potential draws water from the soil into the root hairs, then into the root xylem. A blowup of the trunk indicates that cohesion and adhesion draws water up the xylem. A blowup of a leaf shows that transpiration draws water from the leaf through the stoma. Next to the tree is an arrow showing water potential, which is low at the roots and high in the leaves. The water potential varies from ~–0.2 MPA in the root cells to ~–0.6 MPa in the stem and from ~–1.5 MPa in the highest leaves, to ~–100 MPa in the atmosphe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739" b="-9739"/>
          <a:stretch>
            <a:fillRect/>
          </a:stretch>
        </p:blipFill>
        <p:spPr>
          <a:xfrm>
            <a:off x="3478316" y="-324232"/>
            <a:ext cx="5504330" cy="7175134"/>
          </a:xfrm>
        </p:spPr>
      </p:pic>
      <p:sp>
        <p:nvSpPr>
          <p:cNvPr id="3" name="Title 2"/>
          <p:cNvSpPr>
            <a:spLocks noGrp="1"/>
          </p:cNvSpPr>
          <p:nvPr>
            <p:ph type="title"/>
          </p:nvPr>
        </p:nvSpPr>
        <p:spPr>
          <a:xfrm>
            <a:off x="220475" y="366831"/>
            <a:ext cx="8062912" cy="659535"/>
          </a:xfrm>
        </p:spPr>
        <p:txBody>
          <a:bodyPr>
            <a:normAutofit fontScale="90000"/>
          </a:bodyPr>
          <a:lstStyle/>
          <a:p>
            <a:r>
              <a:rPr lang="en-US" dirty="0"/>
              <a:t>Cohesion-tension </a:t>
            </a:r>
            <a:br>
              <a:rPr lang="en-US" dirty="0"/>
            </a:br>
            <a:r>
              <a:rPr lang="en-US" dirty="0"/>
              <a:t>theory</a:t>
            </a:r>
          </a:p>
        </p:txBody>
      </p:sp>
    </p:spTree>
    <p:extLst>
      <p:ext uri="{BB962C8B-B14F-4D97-AF65-F5344CB8AC3E}">
        <p14:creationId xmlns:p14="http://schemas.microsoft.com/office/powerpoint/2010/main" val="3018402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igure Legend"/>
          <p:cNvSpPr>
            <a:spLocks noGrp="1"/>
          </p:cNvSpPr>
          <p:nvPr>
            <p:ph type="body" sz="quarter" idx="14"/>
          </p:nvPr>
        </p:nvSpPr>
        <p:spPr>
          <a:xfrm>
            <a:off x="4606925" y="1107617"/>
            <a:ext cx="3913188" cy="5256973"/>
          </a:xfrm>
        </p:spPr>
        <p:txBody>
          <a:bodyPr>
            <a:noAutofit/>
          </a:bodyPr>
          <a:lstStyle/>
          <a:p>
            <a:r>
              <a:rPr lang="en-US" dirty="0">
                <a:solidFill>
                  <a:schemeClr val="tx1"/>
                </a:solidFill>
              </a:rPr>
              <a:t>Phloem is comprised of cells called sieve-tube elements. Phloem sap travels through perforations called sieve tube plates. Neighboring companion cells carry out metabolic functions for the sieve-tube elements and provide them with energy. Lateral sieve areas connect the sieve-tube elements to the companion cells.</a:t>
            </a:r>
            <a:endParaRPr lang="en-US" sz="1800" dirty="0">
              <a:solidFill>
                <a:schemeClr val="tx1"/>
              </a:solidFill>
            </a:endParaRPr>
          </a:p>
        </p:txBody>
      </p:sp>
      <p:pic>
        <p:nvPicPr>
          <p:cNvPr id="2" name="Figure" descr="Illustration shows phloem, a column-like structure that is composed of stacks of cylindrical cells called sieve-tube elements. Each cell is separated by a sieve-tube plate. The sieve-tube plate has holes in it, like a slice of Swiss cheese. Lateral sieve areas on the side of the column allow different phloem tubes to interac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83" r="-2683"/>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dirty="0"/>
              <a:t>Sap through phloem</a:t>
            </a:r>
            <a:endParaRPr lang="en-US" sz="2400" dirty="0">
              <a:solidFill>
                <a:srgbClr val="6CB255"/>
              </a:solidFill>
            </a:endParaRPr>
          </a:p>
        </p:txBody>
      </p:sp>
    </p:spTree>
    <p:extLst>
      <p:ext uri="{BB962C8B-B14F-4D97-AF65-F5344CB8AC3E}">
        <p14:creationId xmlns:p14="http://schemas.microsoft.com/office/powerpoint/2010/main" val="174199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Stem components</a:t>
            </a:r>
          </a:p>
        </p:txBody>
      </p:sp>
      <p:sp>
        <p:nvSpPr>
          <p:cNvPr id="4" name="Text Placeholder 3"/>
          <p:cNvSpPr>
            <a:spLocks noGrp="1"/>
          </p:cNvSpPr>
          <p:nvPr>
            <p:ph type="body" sz="quarter" idx="14"/>
          </p:nvPr>
        </p:nvSpPr>
        <p:spPr>
          <a:xfrm>
            <a:off x="251013" y="659535"/>
            <a:ext cx="8624046" cy="5450541"/>
          </a:xfrm>
        </p:spPr>
        <p:txBody>
          <a:bodyPr>
            <a:noAutofit/>
          </a:bodyPr>
          <a:lstStyle/>
          <a:p>
            <a:endParaRPr lang="en-US" sz="2800" dirty="0"/>
          </a:p>
          <a:p>
            <a:pPr marL="457200" indent="-457200">
              <a:buFont typeface="Arial" charset="0"/>
              <a:buChar char="•"/>
            </a:pPr>
            <a:r>
              <a:rPr lang="en-US" sz="2800" b="1" dirty="0"/>
              <a:t>Nodes</a:t>
            </a:r>
            <a:r>
              <a:rPr lang="en-US" sz="2800" dirty="0"/>
              <a:t>: points of attachment for leaves, aerial roots, and flowers. </a:t>
            </a:r>
          </a:p>
          <a:p>
            <a:pPr marL="457200" indent="-457200">
              <a:buFont typeface="Arial" charset="0"/>
              <a:buChar char="•"/>
            </a:pPr>
            <a:r>
              <a:rPr lang="en-US" sz="2800" b="1" dirty="0"/>
              <a:t>Internodes</a:t>
            </a:r>
            <a:r>
              <a:rPr lang="en-US" sz="2800" dirty="0"/>
              <a:t>: regions between two nodes. </a:t>
            </a:r>
          </a:p>
          <a:p>
            <a:pPr marL="457200" indent="-457200">
              <a:buFont typeface="Arial" charset="0"/>
              <a:buChar char="•"/>
            </a:pPr>
            <a:r>
              <a:rPr lang="en-US" sz="2800" b="1" dirty="0"/>
              <a:t>Petiole</a:t>
            </a:r>
            <a:r>
              <a:rPr lang="en-US" sz="2800" dirty="0"/>
              <a:t>: stalk that extends from the stem to the base of the leaf is the. </a:t>
            </a:r>
          </a:p>
          <a:p>
            <a:pPr marL="457200" indent="-457200">
              <a:buFont typeface="Arial" charset="0"/>
              <a:buChar char="•"/>
            </a:pPr>
            <a:r>
              <a:rPr lang="en-US" sz="2800" b="1" dirty="0"/>
              <a:t>Axillary bud</a:t>
            </a:r>
            <a:r>
              <a:rPr lang="en-US" sz="2800" dirty="0"/>
              <a:t>: usually found in the axil—the area between the base of a leaf and the stem—where it can give rise to a branch or a flower. </a:t>
            </a:r>
          </a:p>
          <a:p>
            <a:pPr marL="457200" indent="-457200">
              <a:buFont typeface="Arial" charset="0"/>
              <a:buChar char="•"/>
            </a:pPr>
            <a:r>
              <a:rPr lang="en-US" sz="2800" b="1" dirty="0"/>
              <a:t>Apical bud: </a:t>
            </a:r>
            <a:r>
              <a:rPr lang="en-US" sz="2800" dirty="0"/>
              <a:t>The apex (tip) of the shoot contains the apical meristem</a:t>
            </a:r>
          </a:p>
        </p:txBody>
      </p:sp>
    </p:spTree>
    <p:extLst>
      <p:ext uri="{BB962C8B-B14F-4D97-AF65-F5344CB8AC3E}">
        <p14:creationId xmlns:p14="http://schemas.microsoft.com/office/powerpoint/2010/main" val="820875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gure" descr="Illustration shows the transpiration of water up the tubes of the xylem from a root sink cell. At the same time, sucrose is translocated down the phloem to the root sink cell from a leaf source cell. The sucrose concentration is high in the  source cell, and gradually decreases from the source to the ro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74" r="-187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Sucrose is actively transported from source cells into companion cells and then into the sieve-tube elements. This reduces the water potential, which causes water to enter the phloem from the xylem. The resulting positive pressure forces the sucrose-water mixture down toward the roots, where sucrose is unloaded. Transpiration causes water to return to the leaves through the </a:t>
            </a:r>
            <a:r>
              <a:rPr lang="da-DK" sz="1600" dirty="0" err="1">
                <a:solidFill>
                  <a:srgbClr val="000000"/>
                </a:solidFill>
              </a:rPr>
              <a:t>xylem</a:t>
            </a:r>
            <a:r>
              <a:rPr lang="da-DK" sz="1600" dirty="0">
                <a:solidFill>
                  <a:srgbClr val="000000"/>
                </a:solidFill>
              </a:rPr>
              <a:t> </a:t>
            </a:r>
            <a:r>
              <a:rPr lang="da-DK" sz="1600" dirty="0" err="1">
                <a:solidFill>
                  <a:srgbClr val="000000"/>
                </a:solidFill>
              </a:rPr>
              <a:t>vessels</a:t>
            </a:r>
            <a:r>
              <a:rPr lang="da-DK" sz="1600" dirty="0">
                <a:solidFill>
                  <a:srgbClr val="000000"/>
                </a:solidFill>
              </a:rPr>
              <a:t>.</a:t>
            </a:r>
            <a:endParaRPr lang="en-US" sz="15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Sucrose transport</a:t>
            </a:r>
          </a:p>
        </p:txBody>
      </p:sp>
    </p:spTree>
    <p:extLst>
      <p:ext uri="{BB962C8B-B14F-4D97-AF65-F5344CB8AC3E}">
        <p14:creationId xmlns:p14="http://schemas.microsoft.com/office/powerpoint/2010/main" val="2297713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Responses to light</a:t>
            </a:r>
          </a:p>
        </p:txBody>
      </p:sp>
      <p:sp>
        <p:nvSpPr>
          <p:cNvPr id="4" name="Text Placeholder 3"/>
          <p:cNvSpPr>
            <a:spLocks noGrp="1"/>
          </p:cNvSpPr>
          <p:nvPr>
            <p:ph type="body" sz="quarter" idx="14"/>
          </p:nvPr>
        </p:nvSpPr>
        <p:spPr>
          <a:xfrm>
            <a:off x="457199" y="838830"/>
            <a:ext cx="8062912" cy="5791200"/>
          </a:xfrm>
        </p:spPr>
        <p:txBody>
          <a:bodyPr>
            <a:noAutofit/>
          </a:bodyPr>
          <a:lstStyle/>
          <a:p>
            <a:pPr marL="457200" indent="-457200">
              <a:buFont typeface="Arial" charset="0"/>
              <a:buChar char="•"/>
            </a:pPr>
            <a:r>
              <a:rPr lang="en-US" sz="2400" b="1" dirty="0" err="1"/>
              <a:t>Photomorphogenesis</a:t>
            </a:r>
            <a:r>
              <a:rPr lang="en-US" sz="2400" dirty="0"/>
              <a:t> is the growth and development of plants in response to light. It allows plants to optimize their use of light and space. </a:t>
            </a:r>
          </a:p>
          <a:p>
            <a:pPr marL="457200" indent="-457200">
              <a:buFont typeface="Arial" charset="0"/>
              <a:buChar char="•"/>
            </a:pPr>
            <a:endParaRPr lang="en-US" sz="2400" b="1" dirty="0"/>
          </a:p>
          <a:p>
            <a:pPr marL="457200" indent="-457200">
              <a:buFont typeface="Arial" charset="0"/>
              <a:buChar char="•"/>
            </a:pPr>
            <a:r>
              <a:rPr lang="en-US" sz="2400" b="1" dirty="0" err="1"/>
              <a:t>Photoperiodism</a:t>
            </a:r>
            <a:r>
              <a:rPr lang="en-US" sz="2400" dirty="0"/>
              <a:t> is the ability to use light to track time. Plants can tell the time of day and time of year by sensing and using various wavelengths of sunlight. </a:t>
            </a:r>
          </a:p>
          <a:p>
            <a:pPr marL="457200" indent="-457200">
              <a:buFont typeface="Arial" charset="0"/>
              <a:buChar char="•"/>
            </a:pPr>
            <a:endParaRPr lang="en-US" sz="2400" b="1" dirty="0"/>
          </a:p>
          <a:p>
            <a:pPr marL="457200" indent="-457200">
              <a:buFont typeface="Arial" charset="0"/>
              <a:buChar char="•"/>
            </a:pPr>
            <a:r>
              <a:rPr lang="en-US" sz="2400" b="1" dirty="0"/>
              <a:t>Phototropism</a:t>
            </a:r>
            <a:r>
              <a:rPr lang="en-US" sz="2400" dirty="0"/>
              <a:t> is a directional response that allows plants to grow towards, or even away from, light.</a:t>
            </a:r>
          </a:p>
        </p:txBody>
      </p:sp>
    </p:spTree>
    <p:extLst>
      <p:ext uri="{BB962C8B-B14F-4D97-AF65-F5344CB8AC3E}">
        <p14:creationId xmlns:p14="http://schemas.microsoft.com/office/powerpoint/2010/main" val="1359244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Red-light response</a:t>
            </a:r>
          </a:p>
        </p:txBody>
      </p:sp>
      <p:sp>
        <p:nvSpPr>
          <p:cNvPr id="4" name="Text Placeholder 3"/>
          <p:cNvSpPr>
            <a:spLocks noGrp="1"/>
          </p:cNvSpPr>
          <p:nvPr>
            <p:ph type="body" sz="quarter" idx="14"/>
          </p:nvPr>
        </p:nvSpPr>
        <p:spPr>
          <a:xfrm>
            <a:off x="457199" y="838830"/>
            <a:ext cx="8062912" cy="5791200"/>
          </a:xfrm>
        </p:spPr>
        <p:txBody>
          <a:bodyPr>
            <a:noAutofit/>
          </a:bodyPr>
          <a:lstStyle/>
          <a:p>
            <a:pPr marL="457200" indent="-457200">
              <a:buFont typeface="Arial" charset="0"/>
              <a:buChar char="•"/>
            </a:pPr>
            <a:r>
              <a:rPr lang="en-US" sz="2400" dirty="0"/>
              <a:t>The </a:t>
            </a:r>
            <a:r>
              <a:rPr lang="en-US" sz="2400" b="1" dirty="0" err="1"/>
              <a:t>phytochromes</a:t>
            </a:r>
            <a:r>
              <a:rPr lang="en-US" sz="2400" dirty="0"/>
              <a:t> are a family of </a:t>
            </a:r>
            <a:r>
              <a:rPr lang="en-US" sz="2400" dirty="0" err="1"/>
              <a:t>chromoproteins</a:t>
            </a:r>
            <a:r>
              <a:rPr lang="en-US" sz="2400" dirty="0"/>
              <a:t> with a linear </a:t>
            </a:r>
            <a:r>
              <a:rPr lang="en-US" sz="2400" dirty="0" err="1"/>
              <a:t>tetrapyrrole</a:t>
            </a:r>
            <a:r>
              <a:rPr lang="en-US" sz="2400" dirty="0"/>
              <a:t> </a:t>
            </a:r>
            <a:r>
              <a:rPr lang="en-US" sz="2400" dirty="0" err="1"/>
              <a:t>chromophore</a:t>
            </a:r>
            <a:r>
              <a:rPr lang="en-US" sz="2400" dirty="0"/>
              <a:t>, similar to the ringed </a:t>
            </a:r>
            <a:r>
              <a:rPr lang="en-US" sz="2400" dirty="0" err="1"/>
              <a:t>tetrapyrrole</a:t>
            </a:r>
            <a:r>
              <a:rPr lang="en-US" sz="2400" dirty="0"/>
              <a:t> light-absorbing head group of chlorophyll. </a:t>
            </a:r>
          </a:p>
          <a:p>
            <a:pPr marL="457200" indent="-457200">
              <a:buFont typeface="Arial" charset="0"/>
              <a:buChar char="•"/>
            </a:pPr>
            <a:r>
              <a:rPr lang="en-US" sz="2400" dirty="0" err="1"/>
              <a:t>Phytochromes</a:t>
            </a:r>
            <a:r>
              <a:rPr lang="en-US" sz="2400" dirty="0"/>
              <a:t> have two photo-</a:t>
            </a:r>
            <a:r>
              <a:rPr lang="en-US" sz="2400" dirty="0" err="1"/>
              <a:t>interconvertible</a:t>
            </a:r>
            <a:r>
              <a:rPr lang="en-US" sz="2400" dirty="0"/>
              <a:t> forms: </a:t>
            </a:r>
            <a:r>
              <a:rPr lang="en-US" sz="2400" dirty="0" err="1"/>
              <a:t>Pr</a:t>
            </a:r>
            <a:r>
              <a:rPr lang="en-US" sz="2400" dirty="0"/>
              <a:t> and </a:t>
            </a:r>
            <a:r>
              <a:rPr lang="en-US" sz="2400" dirty="0" err="1"/>
              <a:t>Pfr</a:t>
            </a:r>
            <a:r>
              <a:rPr lang="en-US" sz="2400" dirty="0"/>
              <a:t>. </a:t>
            </a:r>
            <a:r>
              <a:rPr lang="en-US" sz="2400" dirty="0" err="1"/>
              <a:t>Pr</a:t>
            </a:r>
            <a:r>
              <a:rPr lang="en-US" sz="2400" dirty="0"/>
              <a:t> absorbs red light (~667 nm) and is immediately converted to </a:t>
            </a:r>
            <a:r>
              <a:rPr lang="en-US" sz="2400" dirty="0" err="1"/>
              <a:t>Pfr</a:t>
            </a:r>
            <a:r>
              <a:rPr lang="en-US" sz="2400" dirty="0"/>
              <a:t>. </a:t>
            </a:r>
            <a:r>
              <a:rPr lang="en-US" sz="2400" dirty="0" err="1"/>
              <a:t>Pfr</a:t>
            </a:r>
            <a:r>
              <a:rPr lang="en-US" sz="2400" dirty="0"/>
              <a:t> absorbs far-red light (~730 nm) and is quickly converted back to Pr.</a:t>
            </a:r>
          </a:p>
          <a:p>
            <a:pPr marL="457200" indent="-457200">
              <a:buFont typeface="Arial" charset="0"/>
              <a:buChar char="•"/>
            </a:pPr>
            <a:r>
              <a:rPr lang="en-US" sz="2400" dirty="0"/>
              <a:t>The </a:t>
            </a:r>
            <a:r>
              <a:rPr lang="en-US" sz="2400" dirty="0" err="1"/>
              <a:t>phytochrome</a:t>
            </a:r>
            <a:r>
              <a:rPr lang="en-US" sz="2400" dirty="0"/>
              <a:t> system acts as a biological light switch.</a:t>
            </a:r>
          </a:p>
          <a:p>
            <a:pPr marL="1188720" lvl="1">
              <a:buFont typeface="Arial" charset="0"/>
              <a:buChar char="•"/>
            </a:pPr>
            <a:r>
              <a:rPr lang="en-US" sz="2400" dirty="0"/>
              <a:t>Controls growth (may slow it down when light conditions are not optimal)</a:t>
            </a:r>
          </a:p>
          <a:p>
            <a:pPr marL="1188720" lvl="1">
              <a:buFont typeface="Arial" charset="0"/>
              <a:buChar char="•"/>
            </a:pPr>
            <a:r>
              <a:rPr lang="en-US" sz="2400" dirty="0"/>
              <a:t>Triggers germination</a:t>
            </a:r>
          </a:p>
          <a:p>
            <a:pPr marL="1188720" lvl="1">
              <a:buFont typeface="Arial" charset="0"/>
              <a:buChar char="•"/>
            </a:pPr>
            <a:r>
              <a:rPr lang="en-US" sz="2400" dirty="0"/>
              <a:t>Trigger seasonal responses</a:t>
            </a:r>
          </a:p>
        </p:txBody>
      </p:sp>
    </p:spTree>
    <p:extLst>
      <p:ext uri="{BB962C8B-B14F-4D97-AF65-F5344CB8AC3E}">
        <p14:creationId xmlns:p14="http://schemas.microsoft.com/office/powerpoint/2010/main" val="1233469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r>
              <a:rPr lang="en-US" sz="1600" dirty="0"/>
              <a:t>The biologically inactive form of </a:t>
            </a:r>
            <a:r>
              <a:rPr lang="en-US" sz="1600" dirty="0" err="1"/>
              <a:t>phytochrome</a:t>
            </a:r>
            <a:r>
              <a:rPr lang="en-US" sz="1600" dirty="0"/>
              <a:t> (</a:t>
            </a:r>
            <a:r>
              <a:rPr lang="en-US" sz="1600" dirty="0" err="1"/>
              <a:t>Pr</a:t>
            </a:r>
            <a:r>
              <a:rPr lang="en-US" sz="1600" dirty="0"/>
              <a:t>) is converted to the biologically active form </a:t>
            </a:r>
            <a:r>
              <a:rPr lang="en-US" sz="1600" dirty="0" err="1"/>
              <a:t>Pfr</a:t>
            </a:r>
            <a:r>
              <a:rPr lang="en-US" sz="1600" dirty="0"/>
              <a:t> under illumination with red light. Far-red light and darkness convert the molecule back to the inactive form.</a:t>
            </a:r>
            <a:endParaRPr lang="en-US" sz="1500" dirty="0"/>
          </a:p>
          <a:p>
            <a:endParaRPr lang="en-US" sz="1600" dirty="0"/>
          </a:p>
        </p:txBody>
      </p:sp>
      <p:pic>
        <p:nvPicPr>
          <p:cNvPr id="2" name="Figure" descr="Diagram shows the active (Pr) and inactive (Pfr) forms of phytochrome. An arrow indicates that red light converts the inactive form to the active form. Far-red light or darkness converts the active form back to the inactive form. When phytochrome is active, a cellular response occu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944" r="-63944"/>
          <a:stretch>
            <a:fillRect/>
          </a:stretch>
        </p:blipFill>
        <p:spPr/>
      </p:pic>
      <p:sp>
        <p:nvSpPr>
          <p:cNvPr id="5" name="Figure Number"/>
          <p:cNvSpPr>
            <a:spLocks noGrp="1"/>
          </p:cNvSpPr>
          <p:nvPr>
            <p:ph type="title"/>
          </p:nvPr>
        </p:nvSpPr>
        <p:spPr/>
        <p:txBody>
          <a:bodyPr/>
          <a:lstStyle/>
          <a:p>
            <a:r>
              <a:rPr lang="en-US" dirty="0"/>
              <a:t>Red light response</a:t>
            </a:r>
          </a:p>
        </p:txBody>
      </p:sp>
    </p:spTree>
    <p:extLst>
      <p:ext uri="{BB962C8B-B14F-4D97-AF65-F5344CB8AC3E}">
        <p14:creationId xmlns:p14="http://schemas.microsoft.com/office/powerpoint/2010/main" val="3264484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blue-light response</a:t>
            </a:r>
          </a:p>
        </p:txBody>
      </p:sp>
      <p:sp>
        <p:nvSpPr>
          <p:cNvPr id="4" name="Text Placeholder 3"/>
          <p:cNvSpPr>
            <a:spLocks noGrp="1"/>
          </p:cNvSpPr>
          <p:nvPr>
            <p:ph type="body" sz="quarter" idx="14"/>
          </p:nvPr>
        </p:nvSpPr>
        <p:spPr>
          <a:xfrm>
            <a:off x="457199" y="838830"/>
            <a:ext cx="8062912" cy="5791200"/>
          </a:xfrm>
        </p:spPr>
        <p:txBody>
          <a:bodyPr>
            <a:noAutofit/>
          </a:bodyPr>
          <a:lstStyle/>
          <a:p>
            <a:pPr marL="457200" indent="-457200">
              <a:buFont typeface="Arial" charset="0"/>
              <a:buChar char="•"/>
            </a:pPr>
            <a:r>
              <a:rPr lang="en-US" sz="2400" b="1" dirty="0" err="1"/>
              <a:t>Phototropins</a:t>
            </a:r>
            <a:r>
              <a:rPr lang="en-US" sz="2400" dirty="0"/>
              <a:t> are protein-based receptors responsible for mediating the phototropic response.  </a:t>
            </a:r>
          </a:p>
          <a:p>
            <a:pPr marL="457200" indent="-457200">
              <a:buFont typeface="Arial" charset="0"/>
              <a:buChar char="•"/>
            </a:pPr>
            <a:r>
              <a:rPr lang="en-US" sz="2400" dirty="0"/>
              <a:t>Respond to blue light.</a:t>
            </a:r>
          </a:p>
          <a:p>
            <a:pPr marL="1188720" lvl="1">
              <a:buFont typeface="Arial" charset="0"/>
              <a:buChar char="•"/>
            </a:pPr>
            <a:r>
              <a:rPr lang="en-US" sz="2400" dirty="0"/>
              <a:t>Positive phototropism is growth towards a light source.</a:t>
            </a:r>
          </a:p>
          <a:p>
            <a:pPr marL="1188720" lvl="1">
              <a:buFont typeface="Arial" charset="0"/>
              <a:buChar char="•"/>
            </a:pPr>
            <a:r>
              <a:rPr lang="en-US" sz="2400" dirty="0"/>
              <a:t>While negative phototropism (also called </a:t>
            </a:r>
            <a:r>
              <a:rPr lang="en-US" sz="2400" dirty="0" err="1"/>
              <a:t>skototropism</a:t>
            </a:r>
            <a:r>
              <a:rPr lang="en-US" sz="2400" dirty="0"/>
              <a:t>) is growth away from light.</a:t>
            </a:r>
          </a:p>
          <a:p>
            <a:pPr marL="1188720" lvl="1">
              <a:buFont typeface="Arial" charset="0"/>
              <a:buChar char="•"/>
            </a:pPr>
            <a:r>
              <a:rPr lang="en-US" sz="2400" dirty="0"/>
              <a:t>Other responses under the control of </a:t>
            </a:r>
            <a:r>
              <a:rPr lang="en-US" sz="2400" dirty="0" err="1"/>
              <a:t>phototropins</a:t>
            </a:r>
            <a:r>
              <a:rPr lang="en-US" sz="2400" dirty="0"/>
              <a:t> are leaf opening and closing, chloroplast movement, and the opening of stomata.</a:t>
            </a:r>
          </a:p>
          <a:p>
            <a:pPr marL="457200" indent="-457200">
              <a:buFont typeface="Arial" charset="0"/>
              <a:buChar char="•"/>
            </a:pPr>
            <a:endParaRPr lang="en-US" sz="2400" dirty="0"/>
          </a:p>
          <a:p>
            <a:pPr marL="457200" indent="-457200">
              <a:buFont typeface="Arial" charset="0"/>
              <a:buChar char="•"/>
            </a:pPr>
            <a:endParaRPr lang="en-US" sz="2400" dirty="0"/>
          </a:p>
        </p:txBody>
      </p:sp>
    </p:spTree>
    <p:extLst>
      <p:ext uri="{BB962C8B-B14F-4D97-AF65-F5344CB8AC3E}">
        <p14:creationId xmlns:p14="http://schemas.microsoft.com/office/powerpoint/2010/main" val="614966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A477E29-4E27-43E4-9354-79932A2F057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Azure </a:t>
            </a:r>
            <a:r>
              <a:rPr lang="en-US" sz="1600" dirty="0" err="1"/>
              <a:t>bluets</a:t>
            </a:r>
            <a:r>
              <a:rPr lang="en-US" sz="1600" dirty="0"/>
              <a:t> (</a:t>
            </a:r>
            <a:r>
              <a:rPr lang="en-US" sz="1600" i="1" dirty="0" err="1"/>
              <a:t>Houstonia</a:t>
            </a:r>
            <a:r>
              <a:rPr lang="en-US" sz="1600" i="1" dirty="0"/>
              <a:t> </a:t>
            </a:r>
            <a:r>
              <a:rPr lang="en-US" sz="1600" i="1" dirty="0" err="1"/>
              <a:t>caerulea</a:t>
            </a:r>
            <a:r>
              <a:rPr lang="en-US" sz="1600" dirty="0"/>
              <a:t>) display a phototropic response by bending toward the light. (credit: Cory </a:t>
            </a:r>
            <a:r>
              <a:rPr lang="en-US" sz="1600" dirty="0" err="1"/>
              <a:t>Zanker</a:t>
            </a:r>
            <a:r>
              <a:rPr lang="en-US" sz="1600" dirty="0"/>
              <a:t>)</a:t>
            </a:r>
          </a:p>
        </p:txBody>
      </p:sp>
      <p:pic>
        <p:nvPicPr>
          <p:cNvPr id="10" name="Figure" descr="Photo shows blue flowers all tilted in the same direction. The flowers have four small petals and a yellow center, and each flower sits atop a slender green ste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sp>
        <p:nvSpPr>
          <p:cNvPr id="5" name="Figure Number"/>
          <p:cNvSpPr>
            <a:spLocks noGrp="1"/>
          </p:cNvSpPr>
          <p:nvPr>
            <p:ph type="title"/>
          </p:nvPr>
        </p:nvSpPr>
        <p:spPr/>
        <p:txBody>
          <a:bodyPr/>
          <a:lstStyle/>
          <a:p>
            <a:r>
              <a:rPr lang="en-US" dirty="0"/>
              <a:t>Blue-light response</a:t>
            </a:r>
          </a:p>
        </p:txBody>
      </p:sp>
    </p:spTree>
    <p:extLst>
      <p:ext uri="{BB962C8B-B14F-4D97-AF65-F5344CB8AC3E}">
        <p14:creationId xmlns:p14="http://schemas.microsoft.com/office/powerpoint/2010/main" val="369007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igure" descr="Photo shows a stem. Leaves are attached to petioles, which are small branches that radiate out from the stem. The petioles join the branch at junctions called nodes. The nodes are separated by a length of stem called the internode. Above the petioles, small leaves bud out from the no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23" b="-2423"/>
          <a:stretch>
            <a:fillRect/>
          </a:stretch>
        </p:blipFill>
        <p:spPr>
          <a:xfrm>
            <a:off x="3747248" y="1107618"/>
            <a:ext cx="4654760" cy="5319869"/>
          </a:xfrm>
        </p:spPr>
      </p:pic>
      <p:sp>
        <p:nvSpPr>
          <p:cNvPr id="14" name="Figure Legend"/>
          <p:cNvSpPr>
            <a:spLocks noGrp="1"/>
          </p:cNvSpPr>
          <p:nvPr>
            <p:ph type="body" sz="quarter" idx="14"/>
          </p:nvPr>
        </p:nvSpPr>
        <p:spPr>
          <a:xfrm>
            <a:off x="457200" y="1107617"/>
            <a:ext cx="2823882" cy="5256973"/>
          </a:xfrm>
        </p:spPr>
        <p:txBody>
          <a:bodyPr>
            <a:noAutofit/>
          </a:bodyPr>
          <a:lstStyle/>
          <a:p>
            <a:r>
              <a:rPr lang="en-US" sz="1600" dirty="0">
                <a:solidFill>
                  <a:srgbClr val="000000"/>
                </a:solidFill>
              </a:rPr>
              <a:t>Leaves are attached to the plant stem at areas called nodes. An internode is the stem region between two nodes. The petiole is the stalk connecting the leaf to the stem. The leaves just above the nodes arose from axillary buds.</a:t>
            </a:r>
          </a:p>
        </p:txBody>
      </p:sp>
      <p:sp>
        <p:nvSpPr>
          <p:cNvPr id="5" name="Figure Number"/>
          <p:cNvSpPr>
            <a:spLocks noGrp="1"/>
          </p:cNvSpPr>
          <p:nvPr>
            <p:ph type="title"/>
          </p:nvPr>
        </p:nvSpPr>
        <p:spPr/>
        <p:txBody>
          <a:bodyPr>
            <a:normAutofit/>
          </a:bodyPr>
          <a:lstStyle/>
          <a:p>
            <a:pPr algn="r"/>
            <a:r>
              <a:rPr lang="en-US" sz="2400" dirty="0">
                <a:solidFill>
                  <a:srgbClr val="6CB255"/>
                </a:solidFill>
              </a:rPr>
              <a:t>Stem components</a:t>
            </a:r>
          </a:p>
        </p:txBody>
      </p:sp>
    </p:spTree>
    <p:extLst>
      <p:ext uri="{BB962C8B-B14F-4D97-AF65-F5344CB8AC3E}">
        <p14:creationId xmlns:p14="http://schemas.microsoft.com/office/powerpoint/2010/main" val="260752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Autofit/>
          </a:bodyPr>
          <a:lstStyle/>
          <a:p>
            <a:r>
              <a:rPr lang="en-US" sz="1200" dirty="0"/>
              <a:t>This light micrograph shows a cross section of a squash (</a:t>
            </a:r>
            <a:r>
              <a:rPr lang="en-US" sz="1200" i="1" dirty="0" err="1"/>
              <a:t>Curcurbita</a:t>
            </a:r>
            <a:r>
              <a:rPr lang="en-US" sz="1200" i="1" dirty="0"/>
              <a:t> maxima</a:t>
            </a:r>
            <a:r>
              <a:rPr lang="en-US" sz="1200" dirty="0"/>
              <a:t>) stem. Each teardrop-shaped vascular bundle consists of large xylem vessels toward the inside and smaller phloem cells toward the outside. Xylem cells, which transport water and nutrients from the roots to the rest of the plant, are dead at functional maturity. Phloem cells, which transport sugars and other organic compounds from photosynthetic tissue to the rest of the plant, are living. The vascular bundles are encased in ground tissue and surrounded by dermal tissue. (credit: modification of work by “(</a:t>
            </a:r>
            <a:r>
              <a:rPr lang="en-US" sz="1200" dirty="0" err="1"/>
              <a:t>biophotos</a:t>
            </a:r>
            <a:r>
              <a:rPr lang="en-US" sz="1200" dirty="0"/>
              <a:t>)”/Flickr; scale-bar data from Matt Russell)</a:t>
            </a:r>
          </a:p>
        </p:txBody>
      </p:sp>
      <p:pic>
        <p:nvPicPr>
          <p:cNvPr id="10" name="Figure" descr="Micrograph shows a round plant stem cross section. There are four teardrop-shaped vascular bundles, with the narrow point of the teardrop meeting at a round xylem vessel. Within each teardrop near the center are two to four more xylem vessels. To the outside of the xylem vessels are much smaller phloem cells. The four vascular bundles are encased in ground tissue. Cells of the ground tissue are somewhat larger than phloem. The stem is protected by an outer layer of dermal tissue, made up of several layers of cells smaller than phloem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Stem components</a:t>
            </a:r>
          </a:p>
        </p:txBody>
      </p:sp>
    </p:spTree>
    <p:extLst>
      <p:ext uri="{BB962C8B-B14F-4D97-AF65-F5344CB8AC3E}">
        <p14:creationId xmlns:p14="http://schemas.microsoft.com/office/powerpoint/2010/main" val="3050770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a:t>Stem anatomy</a:t>
            </a:r>
          </a:p>
        </p:txBody>
      </p:sp>
      <p:sp>
        <p:nvSpPr>
          <p:cNvPr id="4" name="Text Placeholder 3"/>
          <p:cNvSpPr>
            <a:spLocks noGrp="1"/>
          </p:cNvSpPr>
          <p:nvPr>
            <p:ph type="body" sz="quarter" idx="14"/>
          </p:nvPr>
        </p:nvSpPr>
        <p:spPr>
          <a:xfrm>
            <a:off x="457199" y="914400"/>
            <a:ext cx="8624046" cy="5791200"/>
          </a:xfrm>
        </p:spPr>
        <p:txBody>
          <a:bodyPr>
            <a:noAutofit/>
          </a:bodyPr>
          <a:lstStyle/>
          <a:p>
            <a:pPr marL="457200" indent="-457200">
              <a:buFont typeface="Arial" charset="0"/>
              <a:buChar char="•"/>
            </a:pPr>
            <a:r>
              <a:rPr lang="en-US" sz="2800" b="1" dirty="0"/>
              <a:t>Parenchyma</a:t>
            </a:r>
            <a:r>
              <a:rPr lang="en-US" sz="2800" dirty="0"/>
              <a:t> - undifferentiated cell with potential to become other cell types.  Contains organelles, thin primary cell wall. </a:t>
            </a:r>
          </a:p>
          <a:p>
            <a:pPr marL="457200" indent="-457200">
              <a:buFont typeface="Arial" charset="0"/>
              <a:buChar char="•"/>
            </a:pPr>
            <a:r>
              <a:rPr lang="en-US" sz="2800" b="1" dirty="0"/>
              <a:t>Collenchyma</a:t>
            </a:r>
            <a:r>
              <a:rPr lang="en-US" sz="2800" dirty="0"/>
              <a:t> - similar to parenchyma cell, but with thickened cell walls. Provides support.</a:t>
            </a:r>
          </a:p>
          <a:p>
            <a:pPr marL="457200" indent="-457200">
              <a:buFont typeface="Arial" charset="0"/>
              <a:buChar char="•"/>
            </a:pPr>
            <a:r>
              <a:rPr lang="en-US" sz="2800" b="1" dirty="0"/>
              <a:t>Sclerenchyma</a:t>
            </a:r>
            <a:r>
              <a:rPr lang="en-US" sz="2800" dirty="0"/>
              <a:t> - contain  secondary cell walls in addition to primary cell wall.  Provides more support and strength to cells, as well as xylem and phloem.</a:t>
            </a:r>
          </a:p>
          <a:p>
            <a:pPr marL="1188720" lvl="1">
              <a:buFont typeface="Arial" charset="0"/>
              <a:buChar char="•"/>
            </a:pPr>
            <a:r>
              <a:rPr lang="en-US" sz="2800" dirty="0"/>
              <a:t>fibers - long slender cells </a:t>
            </a:r>
          </a:p>
          <a:p>
            <a:pPr marL="1188720" lvl="1">
              <a:buFont typeface="Arial" charset="0"/>
              <a:buChar char="•"/>
            </a:pPr>
            <a:r>
              <a:rPr lang="en-US" sz="2800" dirty="0" err="1"/>
              <a:t>sclereids</a:t>
            </a:r>
            <a:r>
              <a:rPr lang="en-US" sz="2800" dirty="0"/>
              <a:t> - often branched, spherical shaped. </a:t>
            </a:r>
          </a:p>
        </p:txBody>
      </p:sp>
    </p:spTree>
    <p:extLst>
      <p:ext uri="{BB962C8B-B14F-4D97-AF65-F5344CB8AC3E}">
        <p14:creationId xmlns:p14="http://schemas.microsoft.com/office/powerpoint/2010/main" val="200909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fontScale="92500" lnSpcReduction="10000"/>
          </a:bodyPr>
          <a:lstStyle/>
          <a:p>
            <a:r>
              <a:rPr lang="en-US" sz="1600" dirty="0"/>
              <a:t>The stem of common St John's </a:t>
            </a:r>
            <a:r>
              <a:rPr lang="en-US" sz="1600" dirty="0" err="1"/>
              <a:t>Wort</a:t>
            </a:r>
            <a:r>
              <a:rPr lang="en-US" sz="1600" dirty="0"/>
              <a:t> (</a:t>
            </a:r>
            <a:r>
              <a:rPr lang="en-US" sz="1600" i="1" dirty="0" err="1"/>
              <a:t>Hypericum</a:t>
            </a:r>
            <a:r>
              <a:rPr lang="en-US" sz="1600" i="1" dirty="0"/>
              <a:t> </a:t>
            </a:r>
            <a:r>
              <a:rPr lang="en-US" sz="1600" i="1" dirty="0" err="1"/>
              <a:t>perforatum</a:t>
            </a:r>
            <a:r>
              <a:rPr lang="en-US" sz="1600" dirty="0"/>
              <a:t>) is shown in cross section in this light micrograph. The central pith (greenish-blue, in the center) and peripheral cortex (narrow zone 3–5 cells thick just inside the epidermis) are composed of parenchyma cells. Vascular tissue composed of xylem (red) and phloem tissue (green, between the xylem and cortex) surrounds the </a:t>
            </a:r>
            <a:r>
              <a:rPr lang="de-DE" sz="1600" dirty="0" err="1"/>
              <a:t>pith</a:t>
            </a:r>
            <a:r>
              <a:rPr lang="de-DE" sz="1600" dirty="0"/>
              <a:t>. (</a:t>
            </a:r>
            <a:r>
              <a:rPr lang="de-DE" sz="1600" dirty="0" err="1"/>
              <a:t>credit</a:t>
            </a:r>
            <a:r>
              <a:rPr lang="de-DE" sz="1600" dirty="0"/>
              <a:t>: Rolf-Dieter Mueller)</a:t>
            </a:r>
            <a:endParaRPr lang="en-US" sz="1600" dirty="0"/>
          </a:p>
        </p:txBody>
      </p:sp>
      <p:pic>
        <p:nvPicPr>
          <p:cNvPr id="10" name="Figure" descr="Micrograph shows a stem about 1.2 millimeters across. The central pith layer is about 800 microns across. Pith cells stain greenish-blue and are about 50 to 100 microns in diameter in the middle, and smaller toward the outside. Surrounding the pith is a ring of xylem cells about 75 microns across and four cells deep. Xylem cells, which are about 15 microns across, radiate out from the center in rows. Rows of green-staining phloem cells radiate out from the xylem cells.  Phloem cells are about half the size of xylem cells. Outside the phloem is a ring of cells that make up the peripheral cortex. Cells in the peripheral cortex are rounded rectangles that lie perpendicular to the phloem. The outermost epidermis is made up of cells similar in shape to the peripheral cortex cells but a bit larger. On opposite faces of the stem the peripheral cortex bulges outward, forming buds about 150 microns acro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032" r="-48032"/>
          <a:stretch>
            <a:fillRect/>
          </a:stretch>
        </p:blipFill>
        <p:spPr/>
      </p:pic>
      <p:sp>
        <p:nvSpPr>
          <p:cNvPr id="5" name="Figure Number"/>
          <p:cNvSpPr>
            <a:spLocks noGrp="1"/>
          </p:cNvSpPr>
          <p:nvPr>
            <p:ph type="title"/>
          </p:nvPr>
        </p:nvSpPr>
        <p:spPr/>
        <p:txBody>
          <a:bodyPr/>
          <a:lstStyle/>
          <a:p>
            <a:r>
              <a:rPr lang="en-US" dirty="0"/>
              <a:t>Stem anatomy</a:t>
            </a:r>
          </a:p>
        </p:txBody>
      </p:sp>
    </p:spTree>
    <p:extLst>
      <p:ext uri="{BB962C8B-B14F-4D97-AF65-F5344CB8AC3E}">
        <p14:creationId xmlns:p14="http://schemas.microsoft.com/office/powerpoint/2010/main" val="3291450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r>
              <a:rPr lang="en-US" sz="1600" dirty="0"/>
              <a:t>Collenchyma cell walls are uneven in thickness, as seen in this light micrograph. They </a:t>
            </a:r>
            <a:r>
              <a:rPr lang="pl-PL" sz="1600" dirty="0" err="1"/>
              <a:t>provide</a:t>
            </a:r>
            <a:r>
              <a:rPr lang="pl-PL" sz="1600" dirty="0"/>
              <a:t> </a:t>
            </a:r>
            <a:r>
              <a:rPr lang="pl-PL" sz="1600" dirty="0" err="1"/>
              <a:t>support</a:t>
            </a:r>
            <a:r>
              <a:rPr lang="pl-PL" sz="1600" dirty="0"/>
              <a:t> to plant </a:t>
            </a:r>
            <a:r>
              <a:rPr lang="pl-PL" sz="1600" dirty="0" err="1"/>
              <a:t>structures</a:t>
            </a:r>
            <a:r>
              <a:rPr lang="pl-PL" sz="1600" dirty="0"/>
              <a:t>. (</a:t>
            </a:r>
            <a:r>
              <a:rPr lang="pl-PL" sz="1600" dirty="0" err="1"/>
              <a:t>credit</a:t>
            </a:r>
            <a:r>
              <a:rPr lang="pl-PL" sz="1600" dirty="0"/>
              <a:t>: </a:t>
            </a:r>
            <a:r>
              <a:rPr lang="pl-PL" sz="1600" dirty="0" err="1"/>
              <a:t>modification</a:t>
            </a:r>
            <a:r>
              <a:rPr lang="pl-PL" sz="1600" dirty="0"/>
              <a:t> of </a:t>
            </a:r>
            <a:r>
              <a:rPr lang="pl-PL" sz="1600" dirty="0" err="1"/>
              <a:t>work</a:t>
            </a:r>
            <a:r>
              <a:rPr lang="pl-PL" sz="1600" dirty="0"/>
              <a:t> by Carl Szczerski; </a:t>
            </a:r>
            <a:r>
              <a:rPr lang="pl-PL" sz="1600" dirty="0" err="1"/>
              <a:t>scale</a:t>
            </a:r>
            <a:r>
              <a:rPr lang="pl-PL" sz="1600" dirty="0"/>
              <a:t>-bar data </a:t>
            </a:r>
            <a:r>
              <a:rPr lang="en-US" sz="1600" dirty="0"/>
              <a:t>from Matt Russell)</a:t>
            </a:r>
          </a:p>
        </p:txBody>
      </p:sp>
      <p:pic>
        <p:nvPicPr>
          <p:cNvPr id="10" name="Figure" descr="Micrograph shows collenchyma cells, which are irregularly shaped and 25 to 50 microns across. The collenchyma cells are adjacent to a layer of rectangular cells that form the epiderm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963" r="-35963"/>
          <a:stretch>
            <a:fillRect/>
          </a:stretch>
        </p:blipFill>
        <p:spPr/>
      </p:pic>
      <p:sp>
        <p:nvSpPr>
          <p:cNvPr id="5" name="Figure Number"/>
          <p:cNvSpPr>
            <a:spLocks noGrp="1"/>
          </p:cNvSpPr>
          <p:nvPr>
            <p:ph type="title"/>
          </p:nvPr>
        </p:nvSpPr>
        <p:spPr/>
        <p:txBody>
          <a:bodyPr/>
          <a:lstStyle/>
          <a:p>
            <a:r>
              <a:rPr lang="en-US" dirty="0"/>
              <a:t>Stem anatomy</a:t>
            </a:r>
          </a:p>
        </p:txBody>
      </p:sp>
    </p:spTree>
    <p:extLst>
      <p:ext uri="{BB962C8B-B14F-4D97-AF65-F5344CB8AC3E}">
        <p14:creationId xmlns:p14="http://schemas.microsoft.com/office/powerpoint/2010/main" val="1141876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702</TotalTime>
  <Words>3208</Words>
  <Application>Microsoft Office PowerPoint</Application>
  <PresentationFormat>On-screen Show (4:3)</PresentationFormat>
  <Paragraphs>181</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Arial Black</vt:lpstr>
      <vt:lpstr>Calibri</vt:lpstr>
      <vt:lpstr>Essential</vt:lpstr>
      <vt:lpstr>Biology 2e</vt:lpstr>
      <vt:lpstr>Plant organ systems</vt:lpstr>
      <vt:lpstr>Types of plant tissue</vt:lpstr>
      <vt:lpstr>Stem components</vt:lpstr>
      <vt:lpstr>Stem components</vt:lpstr>
      <vt:lpstr>Stem components</vt:lpstr>
      <vt:lpstr>Stem anatomy</vt:lpstr>
      <vt:lpstr>Stem anatomy</vt:lpstr>
      <vt:lpstr>Stem anatomy</vt:lpstr>
      <vt:lpstr>Dermal tissue</vt:lpstr>
      <vt:lpstr>Dermal Tissue</vt:lpstr>
      <vt:lpstr>Vascular tissue</vt:lpstr>
      <vt:lpstr>Vascular tissue</vt:lpstr>
      <vt:lpstr>Xylem tissue</vt:lpstr>
      <vt:lpstr>Phloem tissue</vt:lpstr>
      <vt:lpstr>Growth in stems</vt:lpstr>
      <vt:lpstr>Types of root systems</vt:lpstr>
      <vt:lpstr>Root tissue -- epidermis</vt:lpstr>
      <vt:lpstr>Root growth</vt:lpstr>
      <vt:lpstr>Parts of the root</vt:lpstr>
      <vt:lpstr>Root cortex -- Endodermis</vt:lpstr>
      <vt:lpstr>Stele and vascular tissue</vt:lpstr>
      <vt:lpstr>Root modifications – starch storage</vt:lpstr>
      <vt:lpstr>Root modifications –  aerial and aboveground roots</vt:lpstr>
      <vt:lpstr>leaves</vt:lpstr>
      <vt:lpstr>Parts of the leaf</vt:lpstr>
      <vt:lpstr>venation</vt:lpstr>
      <vt:lpstr>Leaf form</vt:lpstr>
      <vt:lpstr>Leaf structure</vt:lpstr>
      <vt:lpstr>Leaf structure</vt:lpstr>
      <vt:lpstr>Leaf adaptations – carnivorous plants</vt:lpstr>
      <vt:lpstr>Water potential</vt:lpstr>
      <vt:lpstr>Solute potential</vt:lpstr>
      <vt:lpstr>Solute potential</vt:lpstr>
      <vt:lpstr>Pressure potential</vt:lpstr>
      <vt:lpstr>Turgor pressure</vt:lpstr>
      <vt:lpstr>Movement of water</vt:lpstr>
      <vt:lpstr>Cohesion-tension  theory</vt:lpstr>
      <vt:lpstr>Sap through phloem</vt:lpstr>
      <vt:lpstr>Sucrose transport</vt:lpstr>
      <vt:lpstr>Responses to light</vt:lpstr>
      <vt:lpstr>Red-light response</vt:lpstr>
      <vt:lpstr>Red light response</vt:lpstr>
      <vt:lpstr>blue-light response</vt:lpstr>
      <vt:lpstr>Blue-light response</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30 - PLANT FORM AND PHYSIOLOGY</dc:title>
  <dc:creator>Spuddy McSpare</dc:creator>
  <cp:lastModifiedBy>Latoya Paul</cp:lastModifiedBy>
  <cp:revision>199</cp:revision>
  <cp:lastPrinted>2013-06-26T17:04:41Z</cp:lastPrinted>
  <dcterms:created xsi:type="dcterms:W3CDTF">2012-06-04T02:13:36Z</dcterms:created>
  <dcterms:modified xsi:type="dcterms:W3CDTF">2022-07-26T23:10:38Z</dcterms:modified>
</cp:coreProperties>
</file>