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9"/>
  </p:notesMasterIdLst>
  <p:handoutMasterIdLst>
    <p:handoutMasterId r:id="rId20"/>
  </p:handoutMasterIdLst>
  <p:sldIdLst>
    <p:sldId id="256" r:id="rId2"/>
    <p:sldId id="273" r:id="rId3"/>
    <p:sldId id="295" r:id="rId4"/>
    <p:sldId id="282" r:id="rId5"/>
    <p:sldId id="296" r:id="rId6"/>
    <p:sldId id="284" r:id="rId7"/>
    <p:sldId id="297" r:id="rId8"/>
    <p:sldId id="298" r:id="rId9"/>
    <p:sldId id="278" r:id="rId10"/>
    <p:sldId id="285" r:id="rId11"/>
    <p:sldId id="286" r:id="rId12"/>
    <p:sldId id="299" r:id="rId13"/>
    <p:sldId id="288" r:id="rId14"/>
    <p:sldId id="300" r:id="rId15"/>
    <p:sldId id="289" r:id="rId16"/>
    <p:sldId id="290"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092" autoAdjust="0"/>
  </p:normalViewPr>
  <p:slideViewPr>
    <p:cSldViewPr snapToGrid="0" snapToObjects="1">
      <p:cViewPr varScale="1">
        <p:scale>
          <a:sx n="72" d="100"/>
          <a:sy n="72" d="100"/>
        </p:scale>
        <p:origin x="225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8/14/18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F50F7-D52D-41F6-84AE-F69B1B9F8286}" type="datetimeFigureOut">
              <a:rPr lang="en-US" smtClean="0"/>
              <a:t>8/14/18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26F2D-B0D9-471B-BD44-7328C282E511}" type="slidenum">
              <a:rPr lang="en-US" smtClean="0"/>
              <a:t>‹#›</a:t>
            </a:fld>
            <a:endParaRPr lang="en-US"/>
          </a:p>
        </p:txBody>
      </p:sp>
    </p:spTree>
    <p:extLst>
      <p:ext uri="{BB962C8B-B14F-4D97-AF65-F5344CB8AC3E}">
        <p14:creationId xmlns:p14="http://schemas.microsoft.com/office/powerpoint/2010/main" val="289700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August 14,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14,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14,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14,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hyperlink" Target="http://creativecommons.org/licenses/by-nc-sa/4.0/" TargetMode="External"/><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901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31 SOIL AND PLANT NUTRITION</a:t>
            </a:r>
          </a:p>
          <a:p>
            <a:pPr algn="ctr"/>
            <a:r>
              <a:rPr lang="en-US" sz="1600" cap="none" dirty="0">
                <a:solidFill>
                  <a:schemeClr val="tx1"/>
                </a:solidFill>
                <a:latin typeface="+mn-lt"/>
              </a:rPr>
              <a:t>PowerPoint Image Slideshow</a:t>
            </a:r>
          </a:p>
        </p:txBody>
      </p:sp>
      <p:sp>
        <p:nvSpPr>
          <p:cNvPr id="2" name="Title">
            <a:extLst>
              <a:ext uri="{FF2B5EF4-FFF2-40B4-BE49-F238E27FC236}">
                <a16:creationId xmlns="" xmlns:a16="http://schemas.microsoft.com/office/drawing/2014/main" id="{2CCB9B31-5085-4922-B8D9-3BF77FDE47C4}"/>
              </a:ext>
            </a:extLst>
          </p:cNvPr>
          <p:cNvSpPr>
            <a:spLocks noGrp="1"/>
          </p:cNvSpPr>
          <p:nvPr>
            <p:ph type="title" idx="4294967295"/>
          </p:nvPr>
        </p:nvSpPr>
        <p:spPr>
          <a:xfrm>
            <a:off x="0" y="704614"/>
            <a:ext cx="9144000" cy="734641"/>
          </a:xfrm>
        </p:spPr>
        <p:txBody>
          <a:bodyPr>
            <a:normAutofit/>
          </a:bodyPr>
          <a:lstStyle/>
          <a:p>
            <a:pPr algn="ctr"/>
            <a:r>
              <a:rPr lang="en-US" sz="3600" dirty="0" smtClean="0"/>
              <a:t>BIOLOGY 2e</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862" y="2502569"/>
            <a:ext cx="2824276" cy="3609474"/>
          </a:xfrm>
          <a:prstGeom prst="rect">
            <a:avLst/>
          </a:prstGeom>
        </p:spPr>
      </p:pic>
      <p:pic>
        <p:nvPicPr>
          <p:cNvPr id="7" name="Picture 6" descr="OSX-Horiz-TM-RGB-201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endParaRPr lang="en-US" sz="105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igure Legend"/>
          <p:cNvSpPr>
            <a:spLocks noGrp="1"/>
          </p:cNvSpPr>
          <p:nvPr>
            <p:ph type="body" sz="quarter" idx="14"/>
          </p:nvPr>
        </p:nvSpPr>
        <p:spPr>
          <a:xfrm>
            <a:off x="4606925" y="1107617"/>
            <a:ext cx="3913188" cy="5256973"/>
          </a:xfrm>
        </p:spPr>
        <p:txBody>
          <a:bodyPr>
            <a:noAutofit/>
          </a:bodyPr>
          <a:lstStyle/>
          <a:p>
            <a:r>
              <a:rPr lang="en-US" sz="2400" dirty="0">
                <a:solidFill>
                  <a:srgbClr val="000000"/>
                </a:solidFill>
              </a:rPr>
              <a:t>The San Joaquin soil profile has an O horizon, A horizon, B horizon, and C horizon. (credit: modification of work by USDA)</a:t>
            </a:r>
          </a:p>
        </p:txBody>
      </p:sp>
      <p:pic>
        <p:nvPicPr>
          <p:cNvPr id="2" name="Figure" descr=" In the photo, soil has been cut away to reveal the soil profile. The O horizon is at the soil surface and is a rich black color. The brown A horizon starts beneath the O horizon and extends to about two-and-a-half feet beneath the surface. The B horizon is reddish brown and extends from the bottom of the A horizon to about two feet deep. The C horizon extends from the bottom of the B horizon to the bottom of the photo at a depth of four feet. The C horizon is light brown and has a coarser consistency than the A or B horiz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533" b="-1253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smtClean="0">
                <a:solidFill>
                  <a:srgbClr val="6CB255"/>
                </a:solidFill>
              </a:rPr>
              <a:t>Soil profile</a:t>
            </a:r>
            <a:endParaRPr lang="en-US" sz="2400" dirty="0">
              <a:solidFill>
                <a:srgbClr val="6CB255"/>
              </a:solidFill>
            </a:endParaRPr>
          </a:p>
        </p:txBody>
      </p:sp>
    </p:spTree>
    <p:extLst>
      <p:ext uri="{BB962C8B-B14F-4D97-AF65-F5344CB8AC3E}">
        <p14:creationId xmlns:p14="http://schemas.microsoft.com/office/powerpoint/2010/main" val="296411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Figure" descr=" Photo shows a man standing next to a wall of soil in a pit that is as deep as he is t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58" b="-125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2400" dirty="0">
                <a:solidFill>
                  <a:srgbClr val="000000"/>
                </a:solidFill>
              </a:rPr>
              <a:t>This soil scientist is studying the horizons and composition of soil at a research </a:t>
            </a:r>
            <a:r>
              <a:rPr lang="it-IT" sz="2400" dirty="0">
                <a:solidFill>
                  <a:srgbClr val="000000"/>
                </a:solidFill>
              </a:rPr>
              <a:t>site. (credit: USDA)</a:t>
            </a:r>
            <a:endParaRPr lang="en-US" sz="24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smtClean="0">
                <a:solidFill>
                  <a:srgbClr val="6CB255"/>
                </a:solidFill>
              </a:rPr>
              <a:t>Studying soil composition</a:t>
            </a:r>
            <a:endParaRPr lang="en-US" sz="2400" dirty="0">
              <a:solidFill>
                <a:srgbClr val="6CB255"/>
              </a:solidFill>
            </a:endParaRPr>
          </a:p>
        </p:txBody>
      </p:sp>
    </p:spTree>
    <p:extLst>
      <p:ext uri="{BB962C8B-B14F-4D97-AF65-F5344CB8AC3E}">
        <p14:creationId xmlns:p14="http://schemas.microsoft.com/office/powerpoint/2010/main" val="235898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62912" cy="659535"/>
          </a:xfrm>
        </p:spPr>
        <p:txBody>
          <a:bodyPr/>
          <a:lstStyle/>
          <a:p>
            <a:r>
              <a:rPr lang="en-US" dirty="0" smtClean="0"/>
              <a:t>Nitrogen fixation</a:t>
            </a:r>
            <a:endParaRPr lang="en-US" dirty="0"/>
          </a:p>
        </p:txBody>
      </p:sp>
      <p:sp>
        <p:nvSpPr>
          <p:cNvPr id="4" name="Text Placeholder 3"/>
          <p:cNvSpPr>
            <a:spLocks noGrp="1"/>
          </p:cNvSpPr>
          <p:nvPr>
            <p:ph type="body" sz="quarter" idx="14"/>
          </p:nvPr>
        </p:nvSpPr>
        <p:spPr>
          <a:xfrm>
            <a:off x="457200" y="878542"/>
            <a:ext cx="8062912" cy="5423647"/>
          </a:xfrm>
        </p:spPr>
        <p:txBody>
          <a:bodyPr>
            <a:noAutofit/>
          </a:bodyPr>
          <a:lstStyle/>
          <a:p>
            <a:r>
              <a:rPr lang="en-US" sz="2400" dirty="0"/>
              <a:t>B</a:t>
            </a:r>
            <a:r>
              <a:rPr lang="en-US" sz="2400" dirty="0" smtClean="0"/>
              <a:t>iological </a:t>
            </a:r>
            <a:r>
              <a:rPr lang="en-US" sz="2400" dirty="0"/>
              <a:t>nitrogen fixation (BNF) is the conversion of atmospheric nitrogen (N</a:t>
            </a:r>
            <a:r>
              <a:rPr lang="en-US" sz="2400" baseline="-25000" dirty="0"/>
              <a:t>2</a:t>
            </a:r>
            <a:r>
              <a:rPr lang="en-US" sz="2400" dirty="0"/>
              <a:t>) into ammonia (NH</a:t>
            </a:r>
            <a:r>
              <a:rPr lang="en-US" sz="2400" baseline="-25000" dirty="0"/>
              <a:t>3</a:t>
            </a:r>
            <a:r>
              <a:rPr lang="en-US" sz="2400" dirty="0"/>
              <a:t>), exclusively carried out by prokaryotes such as soil bacteria or cyanobacteria</a:t>
            </a:r>
            <a:r>
              <a:rPr lang="en-US" sz="2400" dirty="0" smtClean="0"/>
              <a:t>.</a:t>
            </a:r>
          </a:p>
          <a:p>
            <a:endParaRPr lang="en-US" sz="2400" dirty="0" smtClean="0"/>
          </a:p>
          <a:p>
            <a:r>
              <a:rPr lang="en-US" sz="2400" dirty="0" smtClean="0"/>
              <a:t>Equation:</a:t>
            </a:r>
            <a:endParaRPr lang="en-US" sz="2400" dirty="0"/>
          </a:p>
          <a:p>
            <a:r>
              <a:rPr lang="is-IS" dirty="0"/>
              <a:t>N2+16 ATP + 8 e− + 8 H+ → 2NH3 + 16 ADP + 16 Pi + H2</a:t>
            </a:r>
            <a:r>
              <a:rPr lang="is-IS" sz="2400" dirty="0"/>
              <a:t/>
            </a:r>
            <a:br>
              <a:rPr lang="is-IS" sz="2400" dirty="0"/>
            </a:br>
            <a:endParaRPr lang="is-IS" sz="2400" dirty="0" smtClean="0"/>
          </a:p>
          <a:p>
            <a:endParaRPr lang="is-IS" sz="2400" dirty="0"/>
          </a:p>
          <a:p>
            <a:r>
              <a:rPr lang="en-US" sz="2400" dirty="0"/>
              <a:t>The most important source of BNF is the symbiotic interaction between soil bacteria and legume </a:t>
            </a:r>
            <a:r>
              <a:rPr lang="en-US" sz="2400" dirty="0" smtClean="0"/>
              <a:t>plants.</a:t>
            </a:r>
          </a:p>
        </p:txBody>
      </p:sp>
    </p:spTree>
    <p:extLst>
      <p:ext uri="{BB962C8B-B14F-4D97-AF65-F5344CB8AC3E}">
        <p14:creationId xmlns:p14="http://schemas.microsoft.com/office/powerpoint/2010/main" val="94584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fontScale="92500" lnSpcReduction="10000"/>
          </a:bodyPr>
          <a:lstStyle/>
          <a:p>
            <a:r>
              <a:rPr lang="en-US" sz="1600" dirty="0"/>
              <a:t>Soybean roots contain </a:t>
            </a:r>
            <a:r>
              <a:rPr lang="en-US" sz="1600" dirty="0">
                <a:solidFill>
                  <a:srgbClr val="6CB255"/>
                </a:solidFill>
              </a:rPr>
              <a:t>(a)</a:t>
            </a:r>
            <a:r>
              <a:rPr lang="en-US" sz="1600" dirty="0"/>
              <a:t> nitrogen-fixing nodules. Cells within the nodules are infected with </a:t>
            </a:r>
            <a:r>
              <a:rPr lang="en-US" sz="1600" i="1" dirty="0" err="1"/>
              <a:t>Bradyrhyzobium</a:t>
            </a:r>
            <a:r>
              <a:rPr lang="en-US" sz="1600" i="1" dirty="0"/>
              <a:t> </a:t>
            </a:r>
            <a:r>
              <a:rPr lang="en-US" sz="1600" i="1" dirty="0" err="1"/>
              <a:t>japonicum</a:t>
            </a:r>
            <a:r>
              <a:rPr lang="en-US" sz="1600" i="1" dirty="0"/>
              <a:t>, </a:t>
            </a:r>
            <a:r>
              <a:rPr lang="en-US" sz="1600" dirty="0"/>
              <a:t>a rhizobia or “root-loving” bacterium. The bacteria are encased in </a:t>
            </a:r>
            <a:r>
              <a:rPr lang="en-US" sz="1600" dirty="0">
                <a:solidFill>
                  <a:srgbClr val="6CB255"/>
                </a:solidFill>
              </a:rPr>
              <a:t>(b)</a:t>
            </a:r>
            <a:r>
              <a:rPr lang="en-US" sz="1600" dirty="0"/>
              <a:t> vesicles inside the cell, as can be seen in this transmission electron micrograph. (credit a: modification of work by USDA; credit b: modification of work by Louisa Howard, Dartmouth Electron Microscope Facility; scale-bar data from Matt Russell)</a:t>
            </a:r>
          </a:p>
        </p:txBody>
      </p:sp>
      <p:pic>
        <p:nvPicPr>
          <p:cNvPr id="2" name="Figure" descr=" Part A is a photo of legume roots, which are long and thin with hair-like appendages. Nodules are bulbous protrusions extending from the root. Part B is a transmission electron micrograph of a nodule cell cross section. Black oval-shaped vesicles containing rhizobia are visible. The vesicles are surrounded by a white layer and are scattered unevenly throughout the cell, which is gr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14" b="-614"/>
          <a:stretch>
            <a:fillRect/>
          </a:stretch>
        </p:blipFill>
        <p:spPr/>
      </p:pic>
      <p:sp>
        <p:nvSpPr>
          <p:cNvPr id="5" name="Figure Number"/>
          <p:cNvSpPr>
            <a:spLocks noGrp="1"/>
          </p:cNvSpPr>
          <p:nvPr>
            <p:ph type="title"/>
          </p:nvPr>
        </p:nvSpPr>
        <p:spPr/>
        <p:txBody>
          <a:bodyPr/>
          <a:lstStyle/>
          <a:p>
            <a:r>
              <a:rPr lang="en-US" dirty="0" smtClean="0"/>
              <a:t>Nitrogen Fixation</a:t>
            </a:r>
            <a:endParaRPr lang="en-US" dirty="0"/>
          </a:p>
        </p:txBody>
      </p:sp>
    </p:spTree>
    <p:extLst>
      <p:ext uri="{BB962C8B-B14F-4D97-AF65-F5344CB8AC3E}">
        <p14:creationId xmlns:p14="http://schemas.microsoft.com/office/powerpoint/2010/main" val="1019482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62912" cy="659535"/>
          </a:xfrm>
        </p:spPr>
        <p:txBody>
          <a:bodyPr/>
          <a:lstStyle/>
          <a:p>
            <a:r>
              <a:rPr lang="en-US" dirty="0" err="1"/>
              <a:t>Mycorrhizae</a:t>
            </a:r>
            <a:endParaRPr lang="en-US" dirty="0"/>
          </a:p>
        </p:txBody>
      </p:sp>
      <p:sp>
        <p:nvSpPr>
          <p:cNvPr id="4" name="Text Placeholder 3"/>
          <p:cNvSpPr>
            <a:spLocks noGrp="1"/>
          </p:cNvSpPr>
          <p:nvPr>
            <p:ph type="body" sz="quarter" idx="14"/>
          </p:nvPr>
        </p:nvSpPr>
        <p:spPr>
          <a:xfrm>
            <a:off x="457200" y="878542"/>
            <a:ext cx="8062912" cy="5423647"/>
          </a:xfrm>
        </p:spPr>
        <p:txBody>
          <a:bodyPr>
            <a:noAutofit/>
          </a:bodyPr>
          <a:lstStyle/>
          <a:p>
            <a:pPr marL="457200" indent="-457200">
              <a:buFont typeface="Arial" charset="0"/>
              <a:buChar char="•"/>
            </a:pPr>
            <a:r>
              <a:rPr lang="en-US" sz="2800" dirty="0"/>
              <a:t>M</a:t>
            </a:r>
            <a:r>
              <a:rPr lang="en-US" sz="2800" dirty="0" smtClean="0"/>
              <a:t>ost </a:t>
            </a:r>
            <a:r>
              <a:rPr lang="en-US" sz="2800" dirty="0"/>
              <a:t>plants rely on fungi to facilitate the uptake of minerals from the soil. </a:t>
            </a:r>
            <a:endParaRPr lang="en-US" sz="2800" dirty="0" smtClean="0"/>
          </a:p>
          <a:p>
            <a:pPr marL="457200" indent="-457200">
              <a:buFont typeface="Arial" charset="0"/>
              <a:buChar char="•"/>
            </a:pPr>
            <a:r>
              <a:rPr lang="en-US" sz="2800" dirty="0" smtClean="0"/>
              <a:t>Fungi </a:t>
            </a:r>
            <a:r>
              <a:rPr lang="en-US" sz="2800" dirty="0"/>
              <a:t>form symbiotic associations called </a:t>
            </a:r>
            <a:r>
              <a:rPr lang="en-US" sz="2800" dirty="0" err="1"/>
              <a:t>mycorrhizae</a:t>
            </a:r>
            <a:r>
              <a:rPr lang="en-US" sz="2800" dirty="0"/>
              <a:t> with plant roots, in which the fungi </a:t>
            </a:r>
            <a:r>
              <a:rPr lang="en-US" sz="2800" dirty="0" smtClean="0"/>
              <a:t>are </a:t>
            </a:r>
            <a:r>
              <a:rPr lang="en-US" sz="2800" dirty="0"/>
              <a:t>integrated into the physical structure of the root. </a:t>
            </a:r>
            <a:endParaRPr lang="en-US" sz="2800" dirty="0" smtClean="0"/>
          </a:p>
          <a:p>
            <a:pPr marL="457200" indent="-457200">
              <a:buFont typeface="Arial" charset="0"/>
              <a:buChar char="•"/>
            </a:pPr>
            <a:r>
              <a:rPr lang="en-US" sz="2800" dirty="0" smtClean="0"/>
              <a:t>The </a:t>
            </a:r>
            <a:r>
              <a:rPr lang="en-US" sz="2800" dirty="0"/>
              <a:t>benefit to fungi is that they can obtain up to 20 percent of the total carbon accessed by plants. </a:t>
            </a:r>
            <a:endParaRPr lang="en-US" sz="2800" dirty="0" smtClean="0"/>
          </a:p>
        </p:txBody>
      </p:sp>
    </p:spTree>
    <p:extLst>
      <p:ext uri="{BB962C8B-B14F-4D97-AF65-F5344CB8AC3E}">
        <p14:creationId xmlns:p14="http://schemas.microsoft.com/office/powerpoint/2010/main" val="94161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t>Root tips proliferate in the presence of </a:t>
            </a:r>
            <a:r>
              <a:rPr lang="en-US" sz="1600" dirty="0" err="1"/>
              <a:t>mycorrhizal</a:t>
            </a:r>
            <a:r>
              <a:rPr lang="en-US" sz="1600" dirty="0"/>
              <a:t> infection, which appears as </a:t>
            </a:r>
            <a:r>
              <a:rPr lang="en-US" sz="1600" dirty="0" err="1"/>
              <a:t>offwhite</a:t>
            </a:r>
            <a:r>
              <a:rPr lang="en-US" sz="1600" dirty="0"/>
              <a:t> fuzz in this image. (credit: modification of work by Nilsson et al., BMC Bioinformatics 2005)</a:t>
            </a:r>
          </a:p>
        </p:txBody>
      </p:sp>
      <p:pic>
        <p:nvPicPr>
          <p:cNvPr id="2" name="Figure" descr=" Photo shows a root with many branching tips. The surface of the root is fuzzy in appear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p:pic>
      <p:sp>
        <p:nvSpPr>
          <p:cNvPr id="5" name="Figure Number"/>
          <p:cNvSpPr>
            <a:spLocks noGrp="1"/>
          </p:cNvSpPr>
          <p:nvPr>
            <p:ph type="title"/>
          </p:nvPr>
        </p:nvSpPr>
        <p:spPr/>
        <p:txBody>
          <a:bodyPr/>
          <a:lstStyle/>
          <a:p>
            <a:r>
              <a:rPr lang="en-US" dirty="0" err="1"/>
              <a:t>Mycorrhizae</a:t>
            </a:r>
            <a:endParaRPr lang="en-US" dirty="0"/>
          </a:p>
        </p:txBody>
      </p:sp>
    </p:spTree>
    <p:extLst>
      <p:ext uri="{BB962C8B-B14F-4D97-AF65-F5344CB8AC3E}">
        <p14:creationId xmlns:p14="http://schemas.microsoft.com/office/powerpoint/2010/main" val="398591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224117" y="1810871"/>
            <a:ext cx="8062912" cy="4145705"/>
          </a:xfrm>
        </p:spPr>
        <p:txBody>
          <a:bodyPr>
            <a:normAutofit/>
          </a:bodyPr>
          <a:lstStyle/>
          <a:p>
            <a:pPr marL="342900" indent="-342900">
              <a:buFont typeface="Arial" charset="0"/>
              <a:buChar char="•"/>
            </a:pPr>
            <a:r>
              <a:rPr lang="en-US" dirty="0" smtClean="0"/>
              <a:t>Rely on host for nutrients, water, or food.  </a:t>
            </a:r>
          </a:p>
          <a:p>
            <a:pPr marL="342900" indent="-342900">
              <a:buFont typeface="Arial" charset="0"/>
              <a:buChar char="•"/>
            </a:pPr>
            <a:r>
              <a:rPr lang="en-US" dirty="0" smtClean="0"/>
              <a:t>Over 4100 species of parasitic plants.</a:t>
            </a:r>
          </a:p>
          <a:p>
            <a:pPr marL="342900" indent="-342900">
              <a:buFont typeface="Arial" charset="0"/>
              <a:buChar char="•"/>
            </a:pPr>
            <a:r>
              <a:rPr lang="en-US" dirty="0" smtClean="0"/>
              <a:t>Some have chlorophyll, others do not.</a:t>
            </a:r>
          </a:p>
          <a:p>
            <a:r>
              <a:rPr lang="en-US" sz="1600" dirty="0" smtClean="0"/>
              <a:t>  </a:t>
            </a:r>
          </a:p>
          <a:p>
            <a:r>
              <a:rPr lang="en-US" sz="1600" dirty="0" smtClean="0"/>
              <a:t>The </a:t>
            </a:r>
            <a:r>
              <a:rPr lang="en-US" sz="1600" dirty="0"/>
              <a:t>dodder is a </a:t>
            </a:r>
            <a:r>
              <a:rPr lang="en-US" sz="1600" dirty="0" err="1"/>
              <a:t>holoparasite</a:t>
            </a:r>
            <a:r>
              <a:rPr lang="en-US" sz="1600" dirty="0"/>
              <a:t> that penetrates the host’s vascular tissue and diverts nutrients for its own growth. Note that the vines of the dodder, which has white flowers, are beige. The dodder has no chlorophyll and cannot produce its own food. (credit: “</a:t>
            </a:r>
            <a:r>
              <a:rPr lang="en-US" sz="1600" dirty="0" err="1"/>
              <a:t>Lalithamba</a:t>
            </a:r>
            <a:r>
              <a:rPr lang="en-US" sz="1600" dirty="0"/>
              <a:t>”/Flickr)</a:t>
            </a:r>
          </a:p>
        </p:txBody>
      </p:sp>
      <p:pic>
        <p:nvPicPr>
          <p:cNvPr id="2" name="Figure" descr=" Photo shows a beige vine with small white flowers. The vine is wrapped around a woody stem of a plant with green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70" r="-30670"/>
          <a:stretch>
            <a:fillRect/>
          </a:stretch>
        </p:blipFill>
        <p:spPr>
          <a:xfrm>
            <a:off x="4721738" y="241326"/>
            <a:ext cx="5292818" cy="2297586"/>
          </a:xfrm>
        </p:spPr>
      </p:pic>
      <p:sp>
        <p:nvSpPr>
          <p:cNvPr id="5" name="Figure Number"/>
          <p:cNvSpPr>
            <a:spLocks noGrp="1"/>
          </p:cNvSpPr>
          <p:nvPr>
            <p:ph type="title"/>
          </p:nvPr>
        </p:nvSpPr>
        <p:spPr/>
        <p:txBody>
          <a:bodyPr/>
          <a:lstStyle/>
          <a:p>
            <a:r>
              <a:rPr lang="en-US" dirty="0" smtClean="0"/>
              <a:t>Parasitic plants</a:t>
            </a:r>
            <a:endParaRPr lang="en-US" dirty="0"/>
          </a:p>
        </p:txBody>
      </p:sp>
    </p:spTree>
    <p:extLst>
      <p:ext uri="{BB962C8B-B14F-4D97-AF65-F5344CB8AC3E}">
        <p14:creationId xmlns:p14="http://schemas.microsoft.com/office/powerpoint/2010/main" val="317830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313765" y="3768217"/>
            <a:ext cx="8062912" cy="1166382"/>
          </a:xfrm>
        </p:spPr>
        <p:txBody>
          <a:bodyPr>
            <a:noAutofit/>
          </a:bodyPr>
          <a:lstStyle/>
          <a:p>
            <a:pPr marL="285750" indent="-285750">
              <a:buFont typeface="Arial" charset="0"/>
              <a:buChar char="•"/>
            </a:pPr>
            <a:r>
              <a:rPr lang="en-US" sz="1800" dirty="0"/>
              <a:t>A </a:t>
            </a:r>
            <a:r>
              <a:rPr lang="en-US" sz="1800" b="1" dirty="0"/>
              <a:t>saprophyte</a:t>
            </a:r>
            <a:r>
              <a:rPr lang="en-US" sz="1800" dirty="0"/>
              <a:t> is a plant that does not have chlorophyll and gets its food from dead matter, similar to bacteria and </a:t>
            </a:r>
            <a:r>
              <a:rPr lang="en-US" sz="1800" dirty="0" smtClean="0"/>
              <a:t>fungi.</a:t>
            </a:r>
            <a:endParaRPr lang="en-US" sz="1800" dirty="0"/>
          </a:p>
          <a:p>
            <a:pPr marL="285750" indent="-285750">
              <a:buFont typeface="Arial" charset="0"/>
              <a:buChar char="•"/>
            </a:pPr>
            <a:r>
              <a:rPr lang="en-US" sz="1800" dirty="0"/>
              <a:t>U</a:t>
            </a:r>
            <a:r>
              <a:rPr lang="en-US" sz="1800" dirty="0" smtClean="0"/>
              <a:t>se </a:t>
            </a:r>
            <a:r>
              <a:rPr lang="en-US" sz="1800" dirty="0"/>
              <a:t>enzymes to convert organic food materials into simpler forms from which they can absorb </a:t>
            </a:r>
            <a:r>
              <a:rPr lang="en-US" sz="1800" dirty="0" smtClean="0"/>
              <a:t>nutrients.</a:t>
            </a:r>
          </a:p>
          <a:p>
            <a:pPr marL="285750" indent="-285750">
              <a:buFont typeface="Arial" charset="0"/>
              <a:buChar char="•"/>
            </a:pPr>
            <a:r>
              <a:rPr lang="en-US" sz="1800" dirty="0" smtClean="0"/>
              <a:t>Often rely on fungi that directly digest the dead matter.  </a:t>
            </a:r>
            <a:endParaRPr lang="en-US" sz="1800" dirty="0"/>
          </a:p>
        </p:txBody>
      </p:sp>
      <p:pic>
        <p:nvPicPr>
          <p:cNvPr id="3" name="Figure" descr=" Photo shows a plant with light pink stems reminiscent of asparagus. Bud-like appendages grow from the tips of the ste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091" r="-49091"/>
          <a:stretch>
            <a:fillRect/>
          </a:stretch>
        </p:blipFill>
        <p:spPr>
          <a:xfrm>
            <a:off x="3012141" y="571093"/>
            <a:ext cx="6942324" cy="3013629"/>
          </a:xfrm>
        </p:spPr>
      </p:pic>
      <p:sp>
        <p:nvSpPr>
          <p:cNvPr id="5" name="Figure Number"/>
          <p:cNvSpPr>
            <a:spLocks noGrp="1"/>
          </p:cNvSpPr>
          <p:nvPr>
            <p:ph type="title"/>
          </p:nvPr>
        </p:nvSpPr>
        <p:spPr/>
        <p:txBody>
          <a:bodyPr/>
          <a:lstStyle/>
          <a:p>
            <a:r>
              <a:rPr lang="en-US" b="1" dirty="0" smtClean="0"/>
              <a:t>saprophytes</a:t>
            </a:r>
            <a:endParaRPr lang="en-US" dirty="0"/>
          </a:p>
        </p:txBody>
      </p:sp>
    </p:spTree>
    <p:extLst>
      <p:ext uri="{BB962C8B-B14F-4D97-AF65-F5344CB8AC3E}">
        <p14:creationId xmlns:p14="http://schemas.microsoft.com/office/powerpoint/2010/main" val="41468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igure Legend"/>
          <p:cNvSpPr>
            <a:spLocks noGrp="1"/>
          </p:cNvSpPr>
          <p:nvPr>
            <p:ph type="body" sz="quarter" idx="14"/>
          </p:nvPr>
        </p:nvSpPr>
        <p:spPr>
          <a:xfrm>
            <a:off x="4606925" y="1107617"/>
            <a:ext cx="3913188" cy="5256973"/>
          </a:xfrm>
        </p:spPr>
        <p:txBody>
          <a:bodyPr>
            <a:noAutofit/>
          </a:bodyPr>
          <a:lstStyle/>
          <a:p>
            <a:r>
              <a:rPr lang="en-US" sz="2400" dirty="0" smtClean="0">
                <a:solidFill>
                  <a:schemeClr val="tx1"/>
                </a:solidFill>
              </a:rPr>
              <a:t>Most plans obtain water from the soil.</a:t>
            </a:r>
          </a:p>
          <a:p>
            <a:endParaRPr lang="en-US" sz="2400" dirty="0">
              <a:solidFill>
                <a:schemeClr val="tx1"/>
              </a:solidFill>
            </a:endParaRPr>
          </a:p>
          <a:p>
            <a:r>
              <a:rPr lang="en-US" sz="2400" dirty="0" smtClean="0">
                <a:solidFill>
                  <a:schemeClr val="tx1"/>
                </a:solidFill>
              </a:rPr>
              <a:t>Water </a:t>
            </a:r>
            <a:r>
              <a:rPr lang="en-US" sz="2400" dirty="0">
                <a:solidFill>
                  <a:schemeClr val="tx1"/>
                </a:solidFill>
              </a:rPr>
              <a:t>is absorbed through the root hairs and moves up the xylem to the leaves.</a:t>
            </a:r>
          </a:p>
        </p:txBody>
      </p:sp>
      <p:pic>
        <p:nvPicPr>
          <p:cNvPr id="2" name="Figure" descr=" Illustration shows a root tip. The tip of the root is bare, and hairs grow further up. A cross section at the top of the root reveals xylem tissue interspersed by four ovals containing phloem at the periphe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095" b="-12095"/>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smtClean="0">
                <a:solidFill>
                  <a:srgbClr val="6CB255"/>
                </a:solidFill>
              </a:rPr>
              <a:t>Essential materials</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062912" cy="659535"/>
          </a:xfrm>
        </p:spPr>
        <p:txBody>
          <a:bodyPr/>
          <a:lstStyle/>
          <a:p>
            <a:r>
              <a:rPr lang="en-US" dirty="0" smtClean="0"/>
              <a:t>Essential nutrients</a:t>
            </a:r>
            <a:endParaRPr lang="en-US" dirty="0"/>
          </a:p>
        </p:txBody>
      </p:sp>
      <p:graphicFrame>
        <p:nvGraphicFramePr>
          <p:cNvPr id="5" name="Picture Placeholder 4"/>
          <p:cNvGraphicFramePr>
            <a:graphicFrameLocks noGrp="1"/>
          </p:cNvGraphicFramePr>
          <p:nvPr>
            <p:ph type="pic" sz="quarter" idx="13"/>
            <p:extLst>
              <p:ext uri="{D42A27DB-BD31-4B8C-83A1-F6EECF244321}">
                <p14:modId xmlns:p14="http://schemas.microsoft.com/office/powerpoint/2010/main" val="1911572263"/>
              </p:ext>
            </p:extLst>
          </p:nvPr>
        </p:nvGraphicFramePr>
        <p:xfrm>
          <a:off x="620384" y="659535"/>
          <a:ext cx="7736542" cy="5818211"/>
        </p:xfrm>
        <a:graphic>
          <a:graphicData uri="http://schemas.openxmlformats.org/drawingml/2006/table">
            <a:tbl>
              <a:tblPr/>
              <a:tblGrid>
                <a:gridCol w="3868271"/>
                <a:gridCol w="3868271"/>
              </a:tblGrid>
              <a:tr h="429443">
                <a:tc>
                  <a:txBody>
                    <a:bodyPr/>
                    <a:lstStyle/>
                    <a:p>
                      <a:pPr algn="l" fontAlgn="b"/>
                      <a:r>
                        <a:rPr lang="en-US" sz="1800" b="1">
                          <a:effectLst/>
                        </a:rPr>
                        <a:t>Macronutrients</a:t>
                      </a:r>
                    </a:p>
                  </a:txBody>
                  <a:tcPr marL="62064" marR="62064" marT="62064" marB="62064" anchor="b">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algn="l" fontAlgn="b"/>
                      <a:r>
                        <a:rPr lang="en-US" sz="1800" b="1" dirty="0">
                          <a:effectLst/>
                        </a:rPr>
                        <a:t>Micronutrients</a:t>
                      </a:r>
                    </a:p>
                  </a:txBody>
                  <a:tcPr marL="62064" marR="62064" marT="62064" marB="62064" anchor="b">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429443">
                <a:tc>
                  <a:txBody>
                    <a:bodyPr/>
                    <a:lstStyle/>
                    <a:p>
                      <a:pPr fontAlgn="t"/>
                      <a:r>
                        <a:rPr lang="en-US" sz="2400">
                          <a:effectLst/>
                        </a:rPr>
                        <a:t>Carbon (C)</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r>
                        <a:rPr lang="en-US" sz="2400">
                          <a:effectLst/>
                        </a:rPr>
                        <a:t>Iron (Fe)</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r>
              <a:tr h="429443">
                <a:tc>
                  <a:txBody>
                    <a:bodyPr/>
                    <a:lstStyle/>
                    <a:p>
                      <a:pPr fontAlgn="t"/>
                      <a:r>
                        <a:rPr lang="en-US" sz="2400" dirty="0">
                          <a:effectLst/>
                        </a:rPr>
                        <a:t>Hydrogen (H)</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2400">
                          <a:effectLst/>
                        </a:rPr>
                        <a:t>Manganese (Mn)</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429443">
                <a:tc>
                  <a:txBody>
                    <a:bodyPr/>
                    <a:lstStyle/>
                    <a:p>
                      <a:pPr fontAlgn="t"/>
                      <a:r>
                        <a:rPr lang="en-US" sz="2400">
                          <a:effectLst/>
                        </a:rPr>
                        <a:t>Oxygen (O)</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r>
                        <a:rPr lang="en-US" sz="2400">
                          <a:effectLst/>
                        </a:rPr>
                        <a:t>Boron (B)</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r>
              <a:tr h="429443">
                <a:tc>
                  <a:txBody>
                    <a:bodyPr/>
                    <a:lstStyle/>
                    <a:p>
                      <a:pPr fontAlgn="t"/>
                      <a:r>
                        <a:rPr lang="en-US" sz="2400">
                          <a:effectLst/>
                        </a:rPr>
                        <a:t>Nitrogen (N)</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2400">
                          <a:effectLst/>
                        </a:rPr>
                        <a:t>Molybdenum (Mo)</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429443">
                <a:tc>
                  <a:txBody>
                    <a:bodyPr/>
                    <a:lstStyle/>
                    <a:p>
                      <a:pPr fontAlgn="t"/>
                      <a:r>
                        <a:rPr lang="en-US" sz="2400">
                          <a:effectLst/>
                        </a:rPr>
                        <a:t>Phosphorus (P)</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r>
                        <a:rPr lang="en-US" sz="2400">
                          <a:effectLst/>
                        </a:rPr>
                        <a:t>Copper (Cu)</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r>
              <a:tr h="429443">
                <a:tc>
                  <a:txBody>
                    <a:bodyPr/>
                    <a:lstStyle/>
                    <a:p>
                      <a:pPr fontAlgn="t"/>
                      <a:r>
                        <a:rPr lang="en-US" sz="2400">
                          <a:effectLst/>
                        </a:rPr>
                        <a:t>Potassium (K)</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2400">
                          <a:effectLst/>
                        </a:rPr>
                        <a:t>Zinc (Zn)</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429443">
                <a:tc>
                  <a:txBody>
                    <a:bodyPr/>
                    <a:lstStyle/>
                    <a:p>
                      <a:pPr fontAlgn="t"/>
                      <a:r>
                        <a:rPr lang="en-US" sz="2400" dirty="0">
                          <a:effectLst/>
                        </a:rPr>
                        <a:t>Calcium (Ca)</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r>
                        <a:rPr lang="en-US" sz="2400">
                          <a:effectLst/>
                        </a:rPr>
                        <a:t>Chlorine (Cl)</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r>
              <a:tr h="429443">
                <a:tc>
                  <a:txBody>
                    <a:bodyPr/>
                    <a:lstStyle/>
                    <a:p>
                      <a:pPr fontAlgn="t"/>
                      <a:r>
                        <a:rPr lang="en-US" sz="2400">
                          <a:effectLst/>
                        </a:rPr>
                        <a:t>Magnesium (Mg)</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2400">
                          <a:effectLst/>
                        </a:rPr>
                        <a:t>Nickel (Ni)</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429443">
                <a:tc>
                  <a:txBody>
                    <a:bodyPr/>
                    <a:lstStyle/>
                    <a:p>
                      <a:pPr fontAlgn="t"/>
                      <a:r>
                        <a:rPr lang="en-US" sz="2400">
                          <a:effectLst/>
                        </a:rPr>
                        <a:t>Sulfur (S)</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c>
                  <a:txBody>
                    <a:bodyPr/>
                    <a:lstStyle/>
                    <a:p>
                      <a:pPr fontAlgn="t"/>
                      <a:r>
                        <a:rPr lang="en-US" sz="2400">
                          <a:effectLst/>
                        </a:rPr>
                        <a:t>Cobalt (Co)</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9F9F9"/>
                    </a:solidFill>
                  </a:tcPr>
                </a:tc>
              </a:tr>
              <a:tr h="429443">
                <a:tc>
                  <a:txBody>
                    <a:bodyPr/>
                    <a:lstStyle/>
                    <a:p>
                      <a:pPr fontAlgn="t"/>
                      <a:endParaRPr lang="en-US" sz="2400">
                        <a:effectLst/>
                      </a:endParaRP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2400">
                          <a:effectLst/>
                        </a:rPr>
                        <a:t>Sodium (Na)</a:t>
                      </a:r>
                    </a:p>
                  </a:txBody>
                  <a:tcPr marL="62064" marR="62064" marT="62064" marB="62064">
                    <a:lnL>
                      <a:noFill/>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r>
              <a:tr h="429443">
                <a:tc>
                  <a:txBody>
                    <a:bodyPr/>
                    <a:lstStyle/>
                    <a:p>
                      <a:pPr fontAlgn="t"/>
                      <a:endParaRPr lang="en-US" sz="2400">
                        <a:effectLst/>
                      </a:endParaRPr>
                    </a:p>
                  </a:txBody>
                  <a:tcPr marL="62064" marR="62064" marT="62064" marB="62064">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t"/>
                      <a:r>
                        <a:rPr lang="en-US" sz="2400" dirty="0">
                          <a:effectLst/>
                        </a:rPr>
                        <a:t>Silicon (Si)</a:t>
                      </a:r>
                    </a:p>
                  </a:txBody>
                  <a:tcPr marL="62064" marR="62064" marT="62064" marB="62064">
                    <a:lnL>
                      <a:noFill/>
                    </a:lnL>
                    <a:lnR>
                      <a:noFill/>
                    </a:lnR>
                    <a:lnT w="12700" cap="flat" cmpd="sng" algn="ctr">
                      <a:solidFill>
                        <a:srgbClr val="DDDDDD"/>
                      </a:solidFill>
                      <a:prstDash val="solid"/>
                      <a:round/>
                      <a:headEnd type="none" w="med" len="med"/>
                      <a:tailEnd type="none" w="med" len="med"/>
                    </a:lnT>
                    <a:lnB>
                      <a:noFill/>
                    </a:lnB>
                    <a:solidFill>
                      <a:srgbClr val="F9F9F9"/>
                    </a:solidFill>
                  </a:tcPr>
                </a:tc>
              </a:tr>
            </a:tbl>
          </a:graphicData>
        </a:graphic>
      </p:graphicFrame>
    </p:spTree>
    <p:extLst>
      <p:ext uri="{BB962C8B-B14F-4D97-AF65-F5344CB8AC3E}">
        <p14:creationId xmlns:p14="http://schemas.microsoft.com/office/powerpoint/2010/main" val="652822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t>Cellulose, the main structural component of the plant cell wall, makes up over thirty percent of plant matter. It is the most abundant organic compound on earth. Plants are able to make their own cellulose, but need carbon from the soil to do so.</a:t>
            </a:r>
          </a:p>
        </p:txBody>
      </p:sp>
      <p:pic>
        <p:nvPicPr>
          <p:cNvPr id="2" name="Figure" descr="Three cellulose fibers and the chemical structure of cellulose is shown. Cellulose consists of unbranched chains of glucose subunits that form long, straight fib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261" r="-20261"/>
          <a:stretch>
            <a:fillRect/>
          </a:stretch>
        </p:blipFill>
        <p:spPr/>
      </p:pic>
      <p:sp>
        <p:nvSpPr>
          <p:cNvPr id="5" name="Figure Number"/>
          <p:cNvSpPr>
            <a:spLocks noGrp="1"/>
          </p:cNvSpPr>
          <p:nvPr>
            <p:ph type="title"/>
          </p:nvPr>
        </p:nvSpPr>
        <p:spPr/>
        <p:txBody>
          <a:bodyPr/>
          <a:lstStyle/>
          <a:p>
            <a:r>
              <a:rPr lang="en-US" dirty="0" smtClean="0"/>
              <a:t>cellulose</a:t>
            </a:r>
            <a:endParaRPr lang="en-US" dirty="0"/>
          </a:p>
        </p:txBody>
      </p:sp>
    </p:spTree>
    <p:extLst>
      <p:ext uri="{BB962C8B-B14F-4D97-AF65-F5344CB8AC3E}">
        <p14:creationId xmlns:p14="http://schemas.microsoft.com/office/powerpoint/2010/main" val="44288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62912" cy="659535"/>
          </a:xfrm>
        </p:spPr>
        <p:txBody>
          <a:bodyPr/>
          <a:lstStyle/>
          <a:p>
            <a:r>
              <a:rPr lang="en-US" dirty="0" smtClean="0"/>
              <a:t>Soil composition</a:t>
            </a:r>
            <a:endParaRPr lang="en-US" dirty="0"/>
          </a:p>
        </p:txBody>
      </p:sp>
      <p:sp>
        <p:nvSpPr>
          <p:cNvPr id="4" name="Text Placeholder 3"/>
          <p:cNvSpPr>
            <a:spLocks noGrp="1"/>
          </p:cNvSpPr>
          <p:nvPr>
            <p:ph type="body" sz="quarter" idx="14"/>
          </p:nvPr>
        </p:nvSpPr>
        <p:spPr>
          <a:xfrm>
            <a:off x="457200" y="878542"/>
            <a:ext cx="8062912" cy="5423647"/>
          </a:xfrm>
        </p:spPr>
        <p:txBody>
          <a:bodyPr>
            <a:normAutofit fontScale="85000" lnSpcReduction="20000"/>
          </a:bodyPr>
          <a:lstStyle/>
          <a:p>
            <a:r>
              <a:rPr lang="en-US" sz="2300" dirty="0"/>
              <a:t>Soils can be divided into two groups: </a:t>
            </a:r>
            <a:endParaRPr lang="en-US" sz="2300" dirty="0" smtClean="0"/>
          </a:p>
          <a:p>
            <a:pPr marL="342900" indent="-342900">
              <a:buFont typeface="Arial" charset="0"/>
              <a:buChar char="•"/>
            </a:pPr>
            <a:r>
              <a:rPr lang="en-US" sz="2300" b="1" dirty="0"/>
              <a:t>O</a:t>
            </a:r>
            <a:r>
              <a:rPr lang="en-US" sz="2300" b="1" dirty="0" smtClean="0"/>
              <a:t>rganic </a:t>
            </a:r>
            <a:r>
              <a:rPr lang="en-US" sz="2300" b="1" dirty="0"/>
              <a:t>soils</a:t>
            </a:r>
            <a:r>
              <a:rPr lang="en-US" sz="2300" dirty="0"/>
              <a:t> </a:t>
            </a:r>
            <a:r>
              <a:rPr lang="en-US" sz="2300" dirty="0" smtClean="0"/>
              <a:t>are </a:t>
            </a:r>
            <a:r>
              <a:rPr lang="en-US" sz="2300" dirty="0"/>
              <a:t>formed from sedimentation and primarily composed of organic matter, </a:t>
            </a:r>
            <a:endParaRPr lang="en-US" sz="2300" dirty="0" smtClean="0"/>
          </a:p>
          <a:p>
            <a:pPr marL="342900" indent="-342900">
              <a:buFont typeface="Arial" charset="0"/>
              <a:buChar char="•"/>
            </a:pPr>
            <a:r>
              <a:rPr lang="en-US" sz="2300" b="1" dirty="0"/>
              <a:t>M</a:t>
            </a:r>
            <a:r>
              <a:rPr lang="en-US" sz="2300" b="1" dirty="0" smtClean="0"/>
              <a:t>ineral soils</a:t>
            </a:r>
            <a:r>
              <a:rPr lang="en-US" sz="2300" dirty="0"/>
              <a:t> </a:t>
            </a:r>
            <a:r>
              <a:rPr lang="en-US" sz="2300" dirty="0" smtClean="0"/>
              <a:t>are </a:t>
            </a:r>
            <a:r>
              <a:rPr lang="en-US" sz="2300" dirty="0"/>
              <a:t>formed from the weathering of rocks and are primarily composed of inorganic </a:t>
            </a:r>
            <a:r>
              <a:rPr lang="en-US" sz="2300" dirty="0" smtClean="0"/>
              <a:t>material.</a:t>
            </a:r>
          </a:p>
          <a:p>
            <a:pPr marL="1074420" lvl="1" indent="-342900">
              <a:buFont typeface="Arial" charset="0"/>
              <a:buChar char="•"/>
            </a:pPr>
            <a:r>
              <a:rPr lang="en-US" sz="2300" dirty="0"/>
              <a:t> </a:t>
            </a:r>
            <a:r>
              <a:rPr lang="en-US" sz="2300" dirty="0" smtClean="0"/>
              <a:t>Mineral </a:t>
            </a:r>
            <a:r>
              <a:rPr lang="en-US" sz="2300" dirty="0"/>
              <a:t>soils are predominant in terrestrial ecosystems, where soils may be covered by water for part of the year or exposed to the atmosphere.</a:t>
            </a:r>
            <a:endParaRPr lang="en-US" sz="2300" dirty="0" smtClean="0"/>
          </a:p>
          <a:p>
            <a:endParaRPr lang="en-US" sz="2300" dirty="0"/>
          </a:p>
          <a:p>
            <a:endParaRPr lang="en-US" sz="2300" dirty="0" smtClean="0"/>
          </a:p>
          <a:p>
            <a:endParaRPr lang="en-US" sz="2300" dirty="0"/>
          </a:p>
          <a:p>
            <a:r>
              <a:rPr lang="en-US" sz="2300" dirty="0" smtClean="0"/>
              <a:t>Soil consists of these major components:</a:t>
            </a:r>
          </a:p>
          <a:p>
            <a:pPr marL="342900" indent="-342900">
              <a:buFont typeface="Arial" charset="0"/>
              <a:buChar char="•"/>
            </a:pPr>
            <a:r>
              <a:rPr lang="en-US" sz="2300" dirty="0" smtClean="0"/>
              <a:t>inorganic mineral matter, about 40 to 45 percent of the soil volume</a:t>
            </a:r>
          </a:p>
          <a:p>
            <a:pPr marL="342900" indent="-342900">
              <a:buFont typeface="Arial" charset="0"/>
              <a:buChar char="•"/>
            </a:pPr>
            <a:r>
              <a:rPr lang="en-US" sz="2300" dirty="0" smtClean="0"/>
              <a:t>organic matter, about 5 percent of the soil volume</a:t>
            </a:r>
          </a:p>
          <a:p>
            <a:pPr marL="342900" indent="-342900">
              <a:buFont typeface="Arial" charset="0"/>
              <a:buChar char="•"/>
            </a:pPr>
            <a:r>
              <a:rPr lang="en-US" sz="2300" dirty="0" smtClean="0"/>
              <a:t>water and air, about 50 percent of the soil volume</a:t>
            </a:r>
          </a:p>
          <a:p>
            <a:endParaRPr lang="en-US" dirty="0"/>
          </a:p>
        </p:txBody>
      </p:sp>
    </p:spTree>
    <p:extLst>
      <p:ext uri="{BB962C8B-B14F-4D97-AF65-F5344CB8AC3E}">
        <p14:creationId xmlns:p14="http://schemas.microsoft.com/office/powerpoint/2010/main" val="448734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t>The four major components of soil are shown: inorganic minerals, organic matter, water, and air.</a:t>
            </a:r>
          </a:p>
        </p:txBody>
      </p:sp>
      <p:pic>
        <p:nvPicPr>
          <p:cNvPr id="2" name="Figure" descr=" Illustration shows a pie graph that outlines the composition of soil. Forty-five percent is inorganic mineral matter, 25 percent is water, 25 percent is air, and 5 percent is organic matter, including microorganisms and macroorganis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850" r="-55850"/>
          <a:stretch>
            <a:fillRect/>
          </a:stretch>
        </p:blipFill>
        <p:spPr/>
      </p:pic>
      <p:sp>
        <p:nvSpPr>
          <p:cNvPr id="5" name="Figure Number"/>
          <p:cNvSpPr>
            <a:spLocks noGrp="1"/>
          </p:cNvSpPr>
          <p:nvPr>
            <p:ph type="title"/>
          </p:nvPr>
        </p:nvSpPr>
        <p:spPr/>
        <p:txBody>
          <a:bodyPr/>
          <a:lstStyle/>
          <a:p>
            <a:r>
              <a:rPr lang="en-US" dirty="0" smtClean="0"/>
              <a:t>Soil composition</a:t>
            </a:r>
            <a:endParaRPr lang="en-US" dirty="0"/>
          </a:p>
        </p:txBody>
      </p:sp>
    </p:spTree>
    <p:extLst>
      <p:ext uri="{BB962C8B-B14F-4D97-AF65-F5344CB8AC3E}">
        <p14:creationId xmlns:p14="http://schemas.microsoft.com/office/powerpoint/2010/main" val="120941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62912" cy="659535"/>
          </a:xfrm>
        </p:spPr>
        <p:txBody>
          <a:bodyPr/>
          <a:lstStyle/>
          <a:p>
            <a:r>
              <a:rPr lang="en-US" dirty="0" smtClean="0"/>
              <a:t>Soil composition</a:t>
            </a:r>
            <a:endParaRPr lang="en-US" dirty="0"/>
          </a:p>
        </p:txBody>
      </p:sp>
      <p:sp>
        <p:nvSpPr>
          <p:cNvPr id="4" name="Text Placeholder 3"/>
          <p:cNvSpPr>
            <a:spLocks noGrp="1"/>
          </p:cNvSpPr>
          <p:nvPr>
            <p:ph type="body" sz="quarter" idx="14"/>
          </p:nvPr>
        </p:nvSpPr>
        <p:spPr>
          <a:xfrm>
            <a:off x="457200" y="878542"/>
            <a:ext cx="8062912" cy="5423647"/>
          </a:xfrm>
        </p:spPr>
        <p:txBody>
          <a:bodyPr>
            <a:normAutofit/>
          </a:bodyPr>
          <a:lstStyle/>
          <a:p>
            <a:r>
              <a:rPr lang="en-US" dirty="0"/>
              <a:t>The organic material of soil, called </a:t>
            </a:r>
            <a:r>
              <a:rPr lang="en-US" b="1" dirty="0"/>
              <a:t>humus</a:t>
            </a:r>
            <a:r>
              <a:rPr lang="en-US" dirty="0"/>
              <a:t>, is made up of microorganisms (dead and alive), and dead animals and plants in varying stages of decay</a:t>
            </a:r>
            <a:r>
              <a:rPr lang="en-US" dirty="0" smtClean="0"/>
              <a:t>.</a:t>
            </a:r>
          </a:p>
          <a:p>
            <a:endParaRPr lang="en-US" dirty="0" smtClean="0"/>
          </a:p>
          <a:p>
            <a:r>
              <a:rPr lang="en-US" dirty="0" smtClean="0"/>
              <a:t>The </a:t>
            </a:r>
            <a:r>
              <a:rPr lang="en-US" dirty="0"/>
              <a:t>inorganic material of soil consists of rock, slowly broken down into smaller particles that vary in size. </a:t>
            </a:r>
            <a:endParaRPr lang="en-US" dirty="0" smtClean="0"/>
          </a:p>
          <a:p>
            <a:endParaRPr lang="en-US" dirty="0"/>
          </a:p>
          <a:p>
            <a:pPr marL="342900" indent="-342900">
              <a:buFont typeface="Arial" charset="0"/>
              <a:buChar char="•"/>
            </a:pPr>
            <a:r>
              <a:rPr lang="en-US" b="1" dirty="0" smtClean="0"/>
              <a:t>Sand</a:t>
            </a:r>
            <a:r>
              <a:rPr lang="en-US" dirty="0" smtClean="0"/>
              <a:t>: Soil </a:t>
            </a:r>
            <a:r>
              <a:rPr lang="en-US" dirty="0"/>
              <a:t>particles that are 0.1 to 2 mm in </a:t>
            </a:r>
            <a:r>
              <a:rPr lang="en-US" dirty="0" smtClean="0"/>
              <a:t>diameter. </a:t>
            </a:r>
          </a:p>
          <a:p>
            <a:pPr marL="342900" indent="-342900">
              <a:buFont typeface="Arial" charset="0"/>
              <a:buChar char="•"/>
            </a:pPr>
            <a:r>
              <a:rPr lang="en-US" b="1" dirty="0" smtClean="0"/>
              <a:t>Silt</a:t>
            </a:r>
            <a:r>
              <a:rPr lang="en-US" dirty="0" smtClean="0"/>
              <a:t>: Soil </a:t>
            </a:r>
            <a:r>
              <a:rPr lang="en-US" dirty="0"/>
              <a:t>particles between 0.002 and 0.1 </a:t>
            </a:r>
            <a:r>
              <a:rPr lang="en-US" dirty="0" smtClean="0"/>
              <a:t>mm.</a:t>
            </a:r>
          </a:p>
          <a:p>
            <a:pPr marL="342900" indent="-342900">
              <a:buFont typeface="Arial" charset="0"/>
              <a:buChar char="•"/>
            </a:pPr>
            <a:r>
              <a:rPr lang="en-US" b="1" dirty="0" smtClean="0"/>
              <a:t>Clay</a:t>
            </a:r>
            <a:r>
              <a:rPr lang="en-US" dirty="0" smtClean="0"/>
              <a:t>: Smaller </a:t>
            </a:r>
            <a:r>
              <a:rPr lang="en-US" dirty="0"/>
              <a:t>particles, less than 0.002 mm in </a:t>
            </a:r>
            <a:r>
              <a:rPr lang="en-US" dirty="0" smtClean="0"/>
              <a:t>diameter.</a:t>
            </a:r>
          </a:p>
          <a:p>
            <a:pPr marL="342900" indent="-342900">
              <a:buFont typeface="Arial" charset="0"/>
              <a:buChar char="•"/>
            </a:pPr>
            <a:r>
              <a:rPr lang="en-US" b="1" dirty="0" smtClean="0"/>
              <a:t>Loams</a:t>
            </a:r>
            <a:r>
              <a:rPr lang="en-US" dirty="0" smtClean="0"/>
              <a:t>: soils that have no </a:t>
            </a:r>
            <a:r>
              <a:rPr lang="en-US" dirty="0"/>
              <a:t>dominant particle size and contain a mixture of sand, silt, and </a:t>
            </a:r>
            <a:r>
              <a:rPr lang="en-US" dirty="0" smtClean="0"/>
              <a:t>humus.</a:t>
            </a:r>
            <a:endParaRPr lang="en-US" dirty="0"/>
          </a:p>
        </p:txBody>
      </p:sp>
    </p:spTree>
    <p:extLst>
      <p:ext uri="{BB962C8B-B14F-4D97-AF65-F5344CB8AC3E}">
        <p14:creationId xmlns:p14="http://schemas.microsoft.com/office/powerpoint/2010/main" val="63075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62912" cy="659535"/>
          </a:xfrm>
        </p:spPr>
        <p:txBody>
          <a:bodyPr/>
          <a:lstStyle/>
          <a:p>
            <a:r>
              <a:rPr lang="en-US" dirty="0" smtClean="0"/>
              <a:t>Soil formation</a:t>
            </a:r>
            <a:endParaRPr lang="en-US" dirty="0"/>
          </a:p>
        </p:txBody>
      </p:sp>
      <p:sp>
        <p:nvSpPr>
          <p:cNvPr id="4" name="Text Placeholder 3"/>
          <p:cNvSpPr>
            <a:spLocks noGrp="1"/>
          </p:cNvSpPr>
          <p:nvPr>
            <p:ph type="body" sz="quarter" idx="14"/>
          </p:nvPr>
        </p:nvSpPr>
        <p:spPr>
          <a:xfrm>
            <a:off x="457200" y="878542"/>
            <a:ext cx="8062912" cy="5423647"/>
          </a:xfrm>
        </p:spPr>
        <p:txBody>
          <a:bodyPr>
            <a:normAutofit lnSpcReduction="10000"/>
          </a:bodyPr>
          <a:lstStyle/>
          <a:p>
            <a:r>
              <a:rPr lang="en-US" dirty="0"/>
              <a:t>The soil profile has four distinct layers: 1) O horizon; 2) A horizon; 3) B horizon, or subsoil; and 4) C horizon, or soil </a:t>
            </a:r>
            <a:r>
              <a:rPr lang="en-US" dirty="0" smtClean="0"/>
              <a:t>base. </a:t>
            </a:r>
          </a:p>
          <a:p>
            <a:pPr marL="342900" indent="-342900">
              <a:buFont typeface="Arial" charset="0"/>
              <a:buChar char="•"/>
            </a:pPr>
            <a:r>
              <a:rPr lang="en-US" dirty="0" smtClean="0"/>
              <a:t>The</a:t>
            </a:r>
            <a:r>
              <a:rPr lang="en-US" dirty="0"/>
              <a:t> </a:t>
            </a:r>
            <a:r>
              <a:rPr lang="en-US" b="1" dirty="0"/>
              <a:t>O horizon</a:t>
            </a:r>
            <a:r>
              <a:rPr lang="en-US" dirty="0"/>
              <a:t> has freshly decomposing organic matter—humus—at its surface, with decomposed vegetation at its base. </a:t>
            </a:r>
            <a:endParaRPr lang="en-US" dirty="0" smtClean="0"/>
          </a:p>
          <a:p>
            <a:pPr marL="342900" indent="-342900">
              <a:buFont typeface="Arial" charset="0"/>
              <a:buChar char="•"/>
            </a:pPr>
            <a:r>
              <a:rPr lang="en-US" dirty="0" smtClean="0"/>
              <a:t>The</a:t>
            </a:r>
            <a:r>
              <a:rPr lang="en-US" dirty="0"/>
              <a:t> </a:t>
            </a:r>
            <a:r>
              <a:rPr lang="en-US" b="1" dirty="0"/>
              <a:t>A horizon</a:t>
            </a:r>
            <a:r>
              <a:rPr lang="en-US" dirty="0"/>
              <a:t> consists of a mixture of organic material with inorganic products of weathering, and it is therefore the beginning of true mineral soil. </a:t>
            </a:r>
            <a:endParaRPr lang="en-US" dirty="0" smtClean="0"/>
          </a:p>
          <a:p>
            <a:pPr marL="342900" indent="-342900">
              <a:buFont typeface="Arial" charset="0"/>
              <a:buChar char="•"/>
            </a:pPr>
            <a:r>
              <a:rPr lang="en-US" dirty="0" smtClean="0"/>
              <a:t>The</a:t>
            </a:r>
            <a:r>
              <a:rPr lang="en-US" dirty="0"/>
              <a:t> </a:t>
            </a:r>
            <a:r>
              <a:rPr lang="en-US" b="1" dirty="0"/>
              <a:t>B horizon</a:t>
            </a:r>
            <a:r>
              <a:rPr lang="en-US" dirty="0"/>
              <a:t> is an accumulation of mostly fine material that has moved downward, resulting in a dense layer in the soil. In some soils, the B horizon contains nodules or a layer of calcium carbonate. </a:t>
            </a:r>
            <a:endParaRPr lang="en-US" dirty="0" smtClean="0"/>
          </a:p>
          <a:p>
            <a:pPr marL="342900" indent="-342900">
              <a:buFont typeface="Arial" charset="0"/>
              <a:buChar char="•"/>
            </a:pPr>
            <a:r>
              <a:rPr lang="en-US" dirty="0" smtClean="0"/>
              <a:t>The</a:t>
            </a:r>
            <a:r>
              <a:rPr lang="en-US" dirty="0"/>
              <a:t> </a:t>
            </a:r>
            <a:r>
              <a:rPr lang="en-US" b="1" dirty="0"/>
              <a:t>C horizon</a:t>
            </a:r>
            <a:r>
              <a:rPr lang="en-US" dirty="0"/>
              <a:t>, or soil base, includes the parent material, plus the organic and inorganic material that is broken down to form soil</a:t>
            </a:r>
            <a:r>
              <a:rPr lang="en-US" dirty="0" smtClean="0"/>
              <a:t>.</a:t>
            </a:r>
          </a:p>
          <a:p>
            <a:endParaRPr lang="en-US" dirty="0"/>
          </a:p>
          <a:p>
            <a:r>
              <a:rPr lang="en-US" dirty="0" smtClean="0"/>
              <a:t>Beneath </a:t>
            </a:r>
            <a:r>
              <a:rPr lang="en-US" dirty="0"/>
              <a:t>the C horizon lies bedrock.</a:t>
            </a:r>
          </a:p>
        </p:txBody>
      </p:sp>
    </p:spTree>
    <p:extLst>
      <p:ext uri="{BB962C8B-B14F-4D97-AF65-F5344CB8AC3E}">
        <p14:creationId xmlns:p14="http://schemas.microsoft.com/office/powerpoint/2010/main" val="88225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Figure" descr=" Illustration shows a cross-section of soil layers, or horizons. The top layer, from zero to two inches, is the O horizon. The O horizon is a rich, deep brown color. From two to ten inches is the A horizon. This layer is slightly lighter in color than the O horizon, and extensive root systems are visible. From ten to thirty inches is the B horizon. The B horizon is reddish brown. Longer roots extend to the bottom of this layer. The C  horizon extends from 30 to 48 inches. This layer is rocky and devoid of roo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45" b="-3445"/>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dirty="0">
                <a:solidFill>
                  <a:schemeClr val="tx1"/>
                </a:solidFill>
              </a:rPr>
              <a:t>This soil profile shows the different soil layers (O horizon, A horizon, B horizon, and C horizon) found in typical soils. (credit: modification of work by USDA)</a:t>
            </a:r>
          </a:p>
        </p:txBody>
      </p:sp>
      <p:sp>
        <p:nvSpPr>
          <p:cNvPr id="5" name="Figure Number"/>
          <p:cNvSpPr>
            <a:spLocks noGrp="1"/>
          </p:cNvSpPr>
          <p:nvPr>
            <p:ph type="title"/>
          </p:nvPr>
        </p:nvSpPr>
        <p:spPr/>
        <p:txBody>
          <a:bodyPr>
            <a:normAutofit/>
          </a:bodyPr>
          <a:lstStyle/>
          <a:p>
            <a:pPr algn="r"/>
            <a:r>
              <a:rPr lang="en-US" sz="2400" dirty="0" smtClean="0">
                <a:solidFill>
                  <a:srgbClr val="6CB255"/>
                </a:solidFill>
              </a:rPr>
              <a:t>Soil profile</a:t>
            </a:r>
            <a:endParaRPr lang="en-US" sz="2400" dirty="0">
              <a:solidFill>
                <a:srgbClr val="6CB255"/>
              </a:solidFill>
            </a:endParaRPr>
          </a:p>
        </p:txBody>
      </p:sp>
    </p:spTree>
    <p:extLst>
      <p:ext uri="{BB962C8B-B14F-4D97-AF65-F5344CB8AC3E}">
        <p14:creationId xmlns:p14="http://schemas.microsoft.com/office/powerpoint/2010/main" val="1793688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588</TotalTime>
  <Words>653</Words>
  <Application>Microsoft Macintosh PowerPoint</Application>
  <PresentationFormat>On-screen Show (4:3)</PresentationFormat>
  <Paragraphs>95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 Black</vt:lpstr>
      <vt:lpstr>Calibri</vt:lpstr>
      <vt:lpstr>Arial</vt:lpstr>
      <vt:lpstr>Essential</vt:lpstr>
      <vt:lpstr>BIOLOGY 2e</vt:lpstr>
      <vt:lpstr>Essential materials</vt:lpstr>
      <vt:lpstr>Essential nutrients</vt:lpstr>
      <vt:lpstr>cellulose</vt:lpstr>
      <vt:lpstr>Soil composition</vt:lpstr>
      <vt:lpstr>Soil composition</vt:lpstr>
      <vt:lpstr>Soil composition</vt:lpstr>
      <vt:lpstr>Soil formation</vt:lpstr>
      <vt:lpstr>Soil profile</vt:lpstr>
      <vt:lpstr>Soil profile</vt:lpstr>
      <vt:lpstr>Studying soil composition</vt:lpstr>
      <vt:lpstr>Nitrogen fixation</vt:lpstr>
      <vt:lpstr>Nitrogen Fixation</vt:lpstr>
      <vt:lpstr>Mycorrhizae</vt:lpstr>
      <vt:lpstr>Mycorrhizae</vt:lpstr>
      <vt:lpstr>Parasitic plants</vt:lpstr>
      <vt:lpstr>saprophytes</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31 - SOIL AND PLANT NUTRITION</dc:title>
  <dc:creator>Spuddy McSpare</dc:creator>
  <cp:lastModifiedBy>Microsoft Office User</cp:lastModifiedBy>
  <cp:revision>62</cp:revision>
  <dcterms:created xsi:type="dcterms:W3CDTF">2012-06-04T02:13:36Z</dcterms:created>
  <dcterms:modified xsi:type="dcterms:W3CDTF">2018-08-14T15:12:08Z</dcterms:modified>
</cp:coreProperties>
</file>