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8"/>
  </p:handoutMasterIdLst>
  <p:sldIdLst>
    <p:sldId id="256" r:id="rId2"/>
    <p:sldId id="312" r:id="rId3"/>
    <p:sldId id="436" r:id="rId4"/>
    <p:sldId id="427" r:id="rId5"/>
    <p:sldId id="437" r:id="rId6"/>
    <p:sldId id="438" r:id="rId7"/>
    <p:sldId id="399" r:id="rId8"/>
    <p:sldId id="346" r:id="rId9"/>
    <p:sldId id="439" r:id="rId10"/>
    <p:sldId id="440" r:id="rId11"/>
    <p:sldId id="428" r:id="rId12"/>
    <p:sldId id="426" r:id="rId13"/>
    <p:sldId id="441" r:id="rId14"/>
    <p:sldId id="442" r:id="rId15"/>
    <p:sldId id="443" r:id="rId16"/>
    <p:sldId id="429" r:id="rId17"/>
    <p:sldId id="444" r:id="rId18"/>
    <p:sldId id="400" r:id="rId19"/>
    <p:sldId id="402" r:id="rId20"/>
    <p:sldId id="445" r:id="rId21"/>
    <p:sldId id="314" r:id="rId22"/>
    <p:sldId id="403" r:id="rId23"/>
    <p:sldId id="405" r:id="rId24"/>
    <p:sldId id="435" r:id="rId25"/>
    <p:sldId id="446" r:id="rId26"/>
    <p:sldId id="447" r:id="rId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59">
          <p15:clr>
            <a:srgbClr val="A4A3A4"/>
          </p15:clr>
        </p15:guide>
        <p15:guide id="4" pos="636">
          <p15:clr>
            <a:srgbClr val="A4A3A4"/>
          </p15:clr>
        </p15:guide>
        <p15:guide id="5" pos="46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750"/>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7372" autoAdjust="0"/>
  </p:normalViewPr>
  <p:slideViewPr>
    <p:cSldViewPr snapToGrid="0" snapToObjects="1">
      <p:cViewPr varScale="1">
        <p:scale>
          <a:sx n="99" d="100"/>
          <a:sy n="99" d="100"/>
        </p:scale>
        <p:origin x="115" y="72"/>
      </p:cViewPr>
      <p:guideLst>
        <p:guide orient="horz" pos="2160"/>
        <p:guide pos="2880"/>
        <p:guide orient="horz" pos="359"/>
        <p:guide pos="636"/>
        <p:guide pos="4693"/>
      </p:guideLst>
    </p:cSldViewPr>
  </p:slideViewPr>
  <p:outlineViewPr>
    <p:cViewPr>
      <p:scale>
        <a:sx n="33" d="100"/>
        <a:sy n="33" d="100"/>
      </p:scale>
      <p:origin x="0" y="44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48D041A-73BB-E643-A8C7-50D88C2F22F5}" type="datetimeFigureOut">
              <a:rPr lang="en-US" smtClean="0"/>
              <a:t>7/26/2022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26,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26,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26,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26,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26, 2022</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maxpixel.freegreatpicture.com/Leaves-Germ-Leaves-Plug-Seeds-Wildling-Seedling-1284663" TargetMode="External"/><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hyperlink" Target="https://creativecommons.org/publicdomain/zero/1.0/deed.en"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publicdomain/zero/1.0/deed.en" TargetMode="External"/><Relationship Id="rId2" Type="http://schemas.openxmlformats.org/officeDocument/2006/relationships/hyperlink" Target="https://commons.wikimedia.org/wiki/File:Drupe_fruit_diagram-en.svg" TargetMode="Externa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publicdomain/zero/1.0/deed.en" TargetMode="External"/><Relationship Id="rId2" Type="http://schemas.openxmlformats.org/officeDocument/2006/relationships/hyperlink" Target="https://commons.wikimedia.org/wiki/File:Monocot_vs_Dicot.svg" TargetMode="Externa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diagram-flower-mature-anatomy-41571/" TargetMode="Externa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s://creativecommons.org/publicdomain/zero/1.0/deed.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hyperlink" Target="https://commons.wikimedia.org/wiki/File:Aquilegia_floral_whorls.jpg" TargetMode="Externa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s://commons.wikimedia.org/wiki/File:Columbine_Aquilegia_'Blue_Butterflies'_Flower_Front_2120px.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BIOLOGY 2e</a:t>
            </a:r>
          </a:p>
          <a:p>
            <a:pPr algn="ctr"/>
            <a:endParaRPr lang="en-US" sz="1800" cap="none" dirty="0">
              <a:solidFill>
                <a:schemeClr val="accent3">
                  <a:lumMod val="20000"/>
                  <a:lumOff val="80000"/>
                </a:schemeClr>
              </a:solidFill>
              <a:latin typeface="+mn-lt"/>
            </a:endParaRPr>
          </a:p>
          <a:p>
            <a:pPr algn="ctr"/>
            <a:r>
              <a:rPr lang="en-US" sz="2000" b="1" cap="none" spc="0" dirty="0">
                <a:solidFill>
                  <a:srgbClr val="212F62"/>
                </a:solidFill>
                <a:latin typeface="+mn-lt"/>
              </a:rPr>
              <a:t>Chapter 32 </a:t>
            </a:r>
            <a:r>
              <a:rPr lang="en-US" sz="2000" b="1" cap="none" spc="0" dirty="0">
                <a:solidFill>
                  <a:srgbClr val="212F62"/>
                </a:solidFill>
                <a:latin typeface="+mn-lt"/>
                <a:cs typeface="Arial"/>
              </a:rPr>
              <a:t>PLANT REPRODUCTION</a:t>
            </a:r>
          </a:p>
          <a:p>
            <a:pPr algn="ctr"/>
            <a:r>
              <a:rPr lang="en-US" sz="1600" cap="none" dirty="0">
                <a:solidFill>
                  <a:schemeClr val="tx1"/>
                </a:solidFill>
                <a:latin typeface="+mn-lt"/>
              </a:rPr>
              <a:t>PowerPoint Image Slideshow</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59862" y="2502569"/>
            <a:ext cx="2824276" cy="3609474"/>
          </a:xfrm>
          <a:prstGeom prst="rect">
            <a:avLst/>
          </a:prstGeom>
        </p:spPr>
      </p:pic>
      <p:pic>
        <p:nvPicPr>
          <p:cNvPr id="7" name="Picture 6" descr="OSX-Horiz-TM-RGB-2015.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5600" y="5878757"/>
            <a:ext cx="2034556" cy="466571"/>
          </a:xfrm>
          <a:prstGeom prst="rect">
            <a:avLst/>
          </a:prstGeom>
        </p:spPr>
      </p:pic>
      <p:sp>
        <p:nvSpPr>
          <p:cNvPr id="8" name="TextBox 7"/>
          <p:cNvSpPr txBox="1"/>
          <p:nvPr/>
        </p:nvSpPr>
        <p:spPr>
          <a:xfrm>
            <a:off x="257174" y="5661919"/>
            <a:ext cx="1957388" cy="900246"/>
          </a:xfrm>
          <a:prstGeom prst="rect">
            <a:avLst/>
          </a:prstGeom>
          <a:noFill/>
        </p:spPr>
        <p:txBody>
          <a:bodyPr wrap="square" rtlCol="0">
            <a:spAutoFit/>
          </a:bodyPr>
          <a:lstStyle/>
          <a:p>
            <a:r>
              <a:rPr lang="en-US" sz="1050" dirty="0"/>
              <a:t>This work is licensed under a </a:t>
            </a:r>
            <a:r>
              <a:rPr lang="en-US" sz="1050" dirty="0">
                <a:hlinkClick r:id="rId4"/>
              </a:rPr>
              <a:t>Creative Commons Attribution-NonCommercial-ShareAlike 4.0 International License</a:t>
            </a:r>
            <a:r>
              <a:rPr lang="en-US" sz="1050" dirty="0"/>
              <a:t>.</a:t>
            </a: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4326" y="5089207"/>
            <a:ext cx="1257300" cy="440055"/>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Male Gametophyte</a:t>
            </a:r>
          </a:p>
        </p:txBody>
      </p:sp>
      <p:pic>
        <p:nvPicPr>
          <p:cNvPr id="8" name="Picture 7" descr="Shown is (a) a cross section of an anther at two developmental stages. The immature anther (top) contains four microsporangia, or pollen sacs. Each microsporangium contains hundreds of microspore mother cells that will each give rise to four pollen grains. The tapetum supports the development and maturation of the pollen grains. Upon maturation of the pollen (bottom), the pollen sac walls split open and the pollen grains (male gametophytes) are released, as shown in the (b) micrograph of an immature lily anther. In these scanning electron micrographs, pollen sacs are ready to burst, releasing their grains. (credit a: modification of work by LibreTexts; b: modification of work by Robert R. Wise; scale-bar data from Matt Russell)"/>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3573" y="1066589"/>
            <a:ext cx="7396854" cy="5490169"/>
          </a:xfrm>
          <a:prstGeom prst="rect">
            <a:avLst/>
          </a:prstGeom>
        </p:spPr>
      </p:pic>
    </p:spTree>
    <p:extLst>
      <p:ext uri="{BB962C8B-B14F-4D97-AF65-F5344CB8AC3E}">
        <p14:creationId xmlns:p14="http://schemas.microsoft.com/office/powerpoint/2010/main" val="346599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Pollination </a:t>
            </a:r>
          </a:p>
        </p:txBody>
      </p:sp>
      <p:sp>
        <p:nvSpPr>
          <p:cNvPr id="11" name="Text Placeholder 10"/>
          <p:cNvSpPr>
            <a:spLocks noGrp="1"/>
          </p:cNvSpPr>
          <p:nvPr>
            <p:ph type="body" sz="quarter" idx="14"/>
          </p:nvPr>
        </p:nvSpPr>
        <p:spPr>
          <a:xfrm>
            <a:off x="413780" y="1107618"/>
            <a:ext cx="4221315" cy="5592300"/>
          </a:xfrm>
        </p:spPr>
        <p:txBody>
          <a:bodyPr wrap="square">
            <a:spAutoFit/>
          </a:bodyPr>
          <a:lstStyle/>
          <a:p>
            <a:pPr marL="342900" indent="-342900">
              <a:buFont typeface="Arial"/>
              <a:buChar char="•"/>
            </a:pPr>
            <a:r>
              <a:rPr lang="en-US" dirty="0">
                <a:solidFill>
                  <a:srgbClr val="000000"/>
                </a:solidFill>
              </a:rPr>
              <a:t>Mechanical transfer of pollen from anther to stigma</a:t>
            </a:r>
          </a:p>
          <a:p>
            <a:pPr marL="342900" indent="-342900">
              <a:buFont typeface="Arial"/>
              <a:buChar char="•"/>
            </a:pPr>
            <a:r>
              <a:rPr lang="en-US" dirty="0">
                <a:solidFill>
                  <a:srgbClr val="000000"/>
                </a:solidFill>
              </a:rPr>
              <a:t>May or may not be followed by fertilization </a:t>
            </a:r>
          </a:p>
          <a:p>
            <a:pPr marL="342900" indent="-342900">
              <a:buFont typeface="Arial"/>
              <a:buChar char="•"/>
            </a:pPr>
            <a:r>
              <a:rPr lang="en-US" dirty="0">
                <a:solidFill>
                  <a:srgbClr val="000000"/>
                </a:solidFill>
              </a:rPr>
              <a:t>Pollen grain grows </a:t>
            </a:r>
            <a:r>
              <a:rPr lang="en-US" b="1" dirty="0">
                <a:solidFill>
                  <a:srgbClr val="000000"/>
                </a:solidFill>
              </a:rPr>
              <a:t>pollen tube </a:t>
            </a:r>
          </a:p>
          <a:p>
            <a:pPr marL="573088" lvl="1" indent="-227013">
              <a:buFont typeface="Arial"/>
              <a:buChar char="•"/>
            </a:pPr>
            <a:r>
              <a:rPr lang="en-US" sz="1800" dirty="0">
                <a:solidFill>
                  <a:srgbClr val="000000"/>
                </a:solidFill>
              </a:rPr>
              <a:t>Guided to embryo sac by pheromones </a:t>
            </a:r>
          </a:p>
          <a:p>
            <a:pPr marL="573088" lvl="1" indent="-227013">
              <a:buFont typeface="Arial"/>
              <a:buChar char="•"/>
            </a:pPr>
            <a:r>
              <a:rPr lang="en-US" sz="1800" dirty="0">
                <a:solidFill>
                  <a:srgbClr val="000000"/>
                </a:solidFill>
              </a:rPr>
              <a:t>Pollen tube enter embryo sac via </a:t>
            </a:r>
            <a:r>
              <a:rPr lang="en-US" sz="1800" b="1" dirty="0" err="1">
                <a:solidFill>
                  <a:srgbClr val="000000"/>
                </a:solidFill>
              </a:rPr>
              <a:t>micropyle</a:t>
            </a:r>
            <a:endParaRPr lang="en-US" sz="1800" b="1" dirty="0">
              <a:solidFill>
                <a:srgbClr val="000000"/>
              </a:solidFill>
            </a:endParaRPr>
          </a:p>
          <a:p>
            <a:pPr marL="342900" indent="-342900">
              <a:buFont typeface="Arial"/>
              <a:buChar char="•"/>
            </a:pPr>
            <a:endParaRPr lang="en-US" sz="2400" dirty="0">
              <a:solidFill>
                <a:srgbClr val="000000"/>
              </a:solidFill>
            </a:endParaRPr>
          </a:p>
          <a:p>
            <a:pPr marL="342900" indent="-342900">
              <a:buFont typeface="Arial"/>
              <a:buChar char="•"/>
            </a:pPr>
            <a:r>
              <a:rPr lang="en-US" dirty="0">
                <a:solidFill>
                  <a:srgbClr val="000000"/>
                </a:solidFill>
              </a:rPr>
              <a:t>One of the two pollen grain cells lags behind</a:t>
            </a:r>
          </a:p>
          <a:p>
            <a:pPr marL="573088" lvl="1" indent="-227013">
              <a:buFont typeface="Arial"/>
              <a:buChar char="•"/>
            </a:pPr>
            <a:r>
              <a:rPr lang="en-US" sz="1800" dirty="0">
                <a:solidFill>
                  <a:srgbClr val="000000"/>
                </a:solidFill>
              </a:rPr>
              <a:t>This generative cell divides to produce two sperm cells</a:t>
            </a:r>
          </a:p>
          <a:p>
            <a:pPr marL="573088" lvl="1" indent="-227013">
              <a:buFont typeface="Arial"/>
              <a:buChar char="•"/>
            </a:pPr>
            <a:r>
              <a:rPr lang="en-US" sz="1800" dirty="0">
                <a:solidFill>
                  <a:srgbClr val="000000"/>
                </a:solidFill>
              </a:rPr>
              <a:t>No flagella on sperm</a:t>
            </a:r>
          </a:p>
        </p:txBody>
      </p:sp>
      <p:grpSp>
        <p:nvGrpSpPr>
          <p:cNvPr id="3" name="Group 2" descr="In angiosperms, one sperm fertilizes the egg to form the 2n zygote, and the other sperm fertilizes the central cell to form the 3n endosperm. This is called a double fertilization."/>
          <p:cNvGrpSpPr/>
          <p:nvPr/>
        </p:nvGrpSpPr>
        <p:grpSpPr>
          <a:xfrm>
            <a:off x="4590963" y="1107617"/>
            <a:ext cx="4299301" cy="4038219"/>
            <a:chOff x="4590963" y="1107617"/>
            <a:chExt cx="4299301" cy="4038219"/>
          </a:xfrm>
        </p:grpSpPr>
        <p:pic>
          <p:nvPicPr>
            <p:cNvPr id="4" name="Picture 2" descr="File:Figure 32 02 07.jpg"/>
            <p:cNvPicPr>
              <a:picLocks noChangeAspect="1" noChangeArrowheads="1"/>
            </p:cNvPicPr>
            <p:nvPr/>
          </p:nvPicPr>
          <p:blipFill rotWithShape="1">
            <a:blip r:embed="rId2" cstate="screen"/>
            <a:srcRect r="45569"/>
            <a:stretch/>
          </p:blipFill>
          <p:spPr bwMode="auto">
            <a:xfrm>
              <a:off x="4590963" y="1107617"/>
              <a:ext cx="4299301" cy="4038219"/>
            </a:xfrm>
            <a:prstGeom prst="rect">
              <a:avLst/>
            </a:prstGeom>
            <a:ln>
              <a:noFill/>
            </a:ln>
            <a:effectLst/>
          </p:spPr>
        </p:pic>
        <p:sp>
          <p:nvSpPr>
            <p:cNvPr id="5" name="Rectangle 4"/>
            <p:cNvSpPr/>
            <p:nvPr/>
          </p:nvSpPr>
          <p:spPr>
            <a:xfrm>
              <a:off x="8271529" y="2084267"/>
              <a:ext cx="618735" cy="9227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360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Pollination Occurs by various means</a:t>
            </a:r>
          </a:p>
        </p:txBody>
      </p:sp>
      <p:sp>
        <p:nvSpPr>
          <p:cNvPr id="11" name="Text Placeholder 10"/>
          <p:cNvSpPr>
            <a:spLocks noGrp="1"/>
          </p:cNvSpPr>
          <p:nvPr>
            <p:ph type="body" sz="quarter" idx="14"/>
          </p:nvPr>
        </p:nvSpPr>
        <p:spPr>
          <a:xfrm>
            <a:off x="457200" y="988202"/>
            <a:ext cx="8291207" cy="5524589"/>
          </a:xfrm>
        </p:spPr>
        <p:txBody>
          <a:bodyPr wrap="square">
            <a:spAutoFit/>
          </a:bodyPr>
          <a:lstStyle/>
          <a:p>
            <a:pPr marL="342900" indent="-342900">
              <a:buFont typeface="Arial"/>
              <a:buChar char="•"/>
            </a:pPr>
            <a:r>
              <a:rPr lang="en-US" sz="2400" dirty="0">
                <a:solidFill>
                  <a:srgbClr val="000000"/>
                </a:solidFill>
              </a:rPr>
              <a:t>Insects</a:t>
            </a:r>
          </a:p>
          <a:p>
            <a:pPr marL="573088" lvl="1" indent="-227013">
              <a:buFont typeface="Arial"/>
              <a:buChar char="•"/>
            </a:pPr>
            <a:r>
              <a:rPr lang="en-US" dirty="0">
                <a:solidFill>
                  <a:srgbClr val="000000"/>
                </a:solidFill>
              </a:rPr>
              <a:t>Shape of flower suits pollinator; example: flat flowers for moths </a:t>
            </a:r>
          </a:p>
          <a:p>
            <a:pPr marL="342900" indent="-342900">
              <a:buFont typeface="Arial"/>
              <a:buChar char="•"/>
            </a:pPr>
            <a:r>
              <a:rPr lang="en-US" sz="2400" dirty="0">
                <a:solidFill>
                  <a:srgbClr val="000000"/>
                </a:solidFill>
              </a:rPr>
              <a:t>Bats</a:t>
            </a:r>
          </a:p>
          <a:p>
            <a:pPr marL="573088" lvl="1" indent="-227013">
              <a:buFont typeface="Arial"/>
              <a:buChar char="•"/>
            </a:pPr>
            <a:r>
              <a:rPr lang="en-US" dirty="0">
                <a:solidFill>
                  <a:srgbClr val="000000"/>
                </a:solidFill>
              </a:rPr>
              <a:t>Flowers are typically large and bright to be visible at night and allow for the larger head of a bat.</a:t>
            </a:r>
          </a:p>
          <a:p>
            <a:pPr marL="342900" indent="-342900">
              <a:buFont typeface="Arial"/>
              <a:buChar char="•"/>
            </a:pPr>
            <a:r>
              <a:rPr lang="en-US" sz="2400" dirty="0">
                <a:solidFill>
                  <a:srgbClr val="000000"/>
                </a:solidFill>
              </a:rPr>
              <a:t>Birds</a:t>
            </a:r>
          </a:p>
          <a:p>
            <a:pPr marL="573088" lvl="1" indent="-227013">
              <a:buFont typeface="Arial"/>
              <a:buChar char="•"/>
            </a:pPr>
            <a:r>
              <a:rPr lang="en-US" dirty="0">
                <a:solidFill>
                  <a:srgbClr val="000000"/>
                </a:solidFill>
              </a:rPr>
              <a:t>Plants are typically sturdier than those pollinated by insects</a:t>
            </a:r>
          </a:p>
          <a:p>
            <a:pPr marL="573088" lvl="1" indent="-227013">
              <a:buFont typeface="Arial"/>
              <a:buChar char="•"/>
            </a:pPr>
            <a:r>
              <a:rPr lang="en-US" dirty="0">
                <a:solidFill>
                  <a:srgbClr val="000000"/>
                </a:solidFill>
              </a:rPr>
              <a:t>Flowers are usually separated from other flowers, and are bright and odorless </a:t>
            </a:r>
          </a:p>
          <a:p>
            <a:pPr marL="342900" indent="-342900">
              <a:buFont typeface="Arial"/>
              <a:buChar char="•"/>
            </a:pPr>
            <a:r>
              <a:rPr lang="en-US" sz="2400" dirty="0">
                <a:solidFill>
                  <a:srgbClr val="000000"/>
                </a:solidFill>
              </a:rPr>
              <a:t>Wind:</a:t>
            </a:r>
          </a:p>
          <a:p>
            <a:pPr marL="573088" lvl="1" indent="-227013">
              <a:buFont typeface="Arial"/>
              <a:buChar char="•"/>
            </a:pPr>
            <a:r>
              <a:rPr lang="en-US" dirty="0">
                <a:solidFill>
                  <a:srgbClr val="000000"/>
                </a:solidFill>
              </a:rPr>
              <a:t>Flowers emerge before leaves; microsporangia hang out of flower</a:t>
            </a:r>
          </a:p>
          <a:p>
            <a:pPr marL="342900" indent="-342900">
              <a:buFont typeface="Arial"/>
              <a:buChar char="•"/>
            </a:pPr>
            <a:r>
              <a:rPr lang="en-US" sz="2400" dirty="0">
                <a:solidFill>
                  <a:srgbClr val="000000"/>
                </a:solidFill>
              </a:rPr>
              <a:t>Water</a:t>
            </a:r>
          </a:p>
          <a:p>
            <a:pPr marL="342900" indent="-342900">
              <a:buFont typeface="Arial"/>
              <a:buChar char="•"/>
            </a:pPr>
            <a:r>
              <a:rPr lang="en-US" sz="2400" dirty="0">
                <a:solidFill>
                  <a:srgbClr val="000000"/>
                </a:solidFill>
              </a:rPr>
              <a:t>Deception </a:t>
            </a:r>
          </a:p>
        </p:txBody>
      </p:sp>
    </p:spTree>
    <p:extLst>
      <p:ext uri="{BB962C8B-B14F-4D97-AF65-F5344CB8AC3E}">
        <p14:creationId xmlns:p14="http://schemas.microsoft.com/office/powerpoint/2010/main" val="351214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Double fertilization – 2 sperm</a:t>
            </a:r>
          </a:p>
        </p:txBody>
      </p:sp>
      <p:sp>
        <p:nvSpPr>
          <p:cNvPr id="11" name="Text Placeholder 10"/>
          <p:cNvSpPr>
            <a:spLocks noGrp="1"/>
          </p:cNvSpPr>
          <p:nvPr>
            <p:ph type="body" sz="quarter" idx="14"/>
          </p:nvPr>
        </p:nvSpPr>
        <p:spPr>
          <a:xfrm>
            <a:off x="413780" y="1107618"/>
            <a:ext cx="4221315" cy="4462760"/>
          </a:xfrm>
        </p:spPr>
        <p:txBody>
          <a:bodyPr wrap="square">
            <a:spAutoFit/>
          </a:bodyPr>
          <a:lstStyle/>
          <a:p>
            <a:pPr marL="342900" indent="-342900">
              <a:buFont typeface="Arial"/>
              <a:buChar char="•"/>
            </a:pPr>
            <a:r>
              <a:rPr lang="en-US" dirty="0">
                <a:solidFill>
                  <a:srgbClr val="000000"/>
                </a:solidFill>
              </a:rPr>
              <a:t>One sperm unites with egg to form diploid </a:t>
            </a:r>
            <a:r>
              <a:rPr lang="en-US" b="1" dirty="0">
                <a:solidFill>
                  <a:srgbClr val="000000"/>
                </a:solidFill>
              </a:rPr>
              <a:t>zygote</a:t>
            </a:r>
          </a:p>
          <a:p>
            <a:pPr marL="573088" lvl="1" indent="-227013">
              <a:buFont typeface="Arial"/>
              <a:buChar char="•"/>
            </a:pPr>
            <a:r>
              <a:rPr lang="en-US" dirty="0">
                <a:solidFill>
                  <a:srgbClr val="000000"/>
                </a:solidFill>
              </a:rPr>
              <a:t>New sporophyte</a:t>
            </a:r>
          </a:p>
          <a:p>
            <a:pPr marL="342900" indent="-342900">
              <a:buFont typeface="Arial"/>
              <a:buChar char="•"/>
            </a:pPr>
            <a:endParaRPr lang="en-US" dirty="0">
              <a:solidFill>
                <a:srgbClr val="000000"/>
              </a:solidFill>
            </a:endParaRPr>
          </a:p>
          <a:p>
            <a:pPr marL="342900" indent="-342900">
              <a:buFont typeface="Arial"/>
              <a:buChar char="•"/>
            </a:pPr>
            <a:r>
              <a:rPr lang="en-US" dirty="0">
                <a:solidFill>
                  <a:srgbClr val="000000"/>
                </a:solidFill>
              </a:rPr>
              <a:t>Other sperm unites with the two polar nuclei to form the </a:t>
            </a:r>
            <a:r>
              <a:rPr lang="en-US" i="1" u="sng" dirty="0">
                <a:solidFill>
                  <a:srgbClr val="000000"/>
                </a:solidFill>
              </a:rPr>
              <a:t>triploid</a:t>
            </a:r>
            <a:r>
              <a:rPr lang="en-US" dirty="0">
                <a:solidFill>
                  <a:srgbClr val="000000"/>
                </a:solidFill>
              </a:rPr>
              <a:t> </a:t>
            </a:r>
            <a:r>
              <a:rPr lang="en-US" b="1" dirty="0">
                <a:solidFill>
                  <a:srgbClr val="000000"/>
                </a:solidFill>
              </a:rPr>
              <a:t>endosperm</a:t>
            </a:r>
            <a:r>
              <a:rPr lang="en-US" dirty="0">
                <a:solidFill>
                  <a:srgbClr val="000000"/>
                </a:solidFill>
              </a:rPr>
              <a:t> </a:t>
            </a:r>
          </a:p>
          <a:p>
            <a:pPr marL="573088" lvl="1" indent="-227013">
              <a:buFont typeface="Arial"/>
              <a:buChar char="•"/>
            </a:pPr>
            <a:r>
              <a:rPr lang="en-US" dirty="0">
                <a:solidFill>
                  <a:srgbClr val="000000"/>
                </a:solidFill>
              </a:rPr>
              <a:t>Provides nutrients to embryo</a:t>
            </a:r>
          </a:p>
          <a:p>
            <a:pPr marL="342900" indent="-342900">
              <a:buFont typeface="Arial"/>
              <a:buChar char="•"/>
            </a:pPr>
            <a:endParaRPr lang="en-US" dirty="0">
              <a:solidFill>
                <a:srgbClr val="000000"/>
              </a:solidFill>
            </a:endParaRPr>
          </a:p>
          <a:p>
            <a:pPr marL="342900" indent="-342900">
              <a:buFont typeface="Arial"/>
              <a:buChar char="•"/>
            </a:pPr>
            <a:r>
              <a:rPr lang="en-US" dirty="0">
                <a:solidFill>
                  <a:srgbClr val="000000"/>
                </a:solidFill>
              </a:rPr>
              <a:t>Watch this video:</a:t>
            </a:r>
            <a:br>
              <a:rPr lang="en-US" dirty="0">
                <a:solidFill>
                  <a:srgbClr val="000000"/>
                </a:solidFill>
              </a:rPr>
            </a:br>
            <a:r>
              <a:rPr lang="en-US" sz="1800" u="sng" dirty="0">
                <a:solidFill>
                  <a:srgbClr val="0000FF"/>
                </a:solidFill>
              </a:rPr>
              <a:t>https://</a:t>
            </a:r>
            <a:r>
              <a:rPr lang="en-US" sz="1800" u="sng" dirty="0" err="1">
                <a:solidFill>
                  <a:srgbClr val="0000FF"/>
                </a:solidFill>
              </a:rPr>
              <a:t>www.youtube.com</a:t>
            </a:r>
            <a:r>
              <a:rPr lang="en-US" sz="1800" u="sng" dirty="0">
                <a:solidFill>
                  <a:srgbClr val="0000FF"/>
                </a:solidFill>
              </a:rPr>
              <a:t>/</a:t>
            </a:r>
            <a:r>
              <a:rPr lang="en-US" sz="1800" u="sng" dirty="0" err="1">
                <a:solidFill>
                  <a:srgbClr val="0000FF"/>
                </a:solidFill>
              </a:rPr>
              <a:t>watch?v</a:t>
            </a:r>
            <a:r>
              <a:rPr lang="en-US" sz="1800" u="sng" dirty="0">
                <a:solidFill>
                  <a:srgbClr val="0000FF"/>
                </a:solidFill>
              </a:rPr>
              <a:t>=bUjVHUf4d1I </a:t>
            </a:r>
          </a:p>
        </p:txBody>
      </p:sp>
      <p:grpSp>
        <p:nvGrpSpPr>
          <p:cNvPr id="7" name="Group 6" descr="In angiosperms, one sperm fertilizes the egg to form the 2n zygote, and the other sperm fertilizes the central cell to form the 3n endosperm. This is called a double fertilization."/>
          <p:cNvGrpSpPr/>
          <p:nvPr/>
        </p:nvGrpSpPr>
        <p:grpSpPr>
          <a:xfrm>
            <a:off x="4461415" y="1107617"/>
            <a:ext cx="4258380" cy="4399512"/>
            <a:chOff x="4635095" y="1107617"/>
            <a:chExt cx="4258380" cy="4399512"/>
          </a:xfrm>
        </p:grpSpPr>
        <p:pic>
          <p:nvPicPr>
            <p:cNvPr id="6" name="Picture 2" descr="File:Figure 32 02 07.jpg"/>
            <p:cNvPicPr>
              <a:picLocks noChangeAspect="1" noChangeArrowheads="1"/>
            </p:cNvPicPr>
            <p:nvPr/>
          </p:nvPicPr>
          <p:blipFill rotWithShape="1">
            <a:blip r:embed="rId2" cstate="screen"/>
            <a:srcRect l="50633"/>
            <a:stretch/>
          </p:blipFill>
          <p:spPr bwMode="auto">
            <a:xfrm>
              <a:off x="4645238" y="1107617"/>
              <a:ext cx="4248237" cy="4399512"/>
            </a:xfrm>
            <a:prstGeom prst="rect">
              <a:avLst/>
            </a:prstGeom>
            <a:ln>
              <a:noFill/>
            </a:ln>
            <a:effectLst/>
          </p:spPr>
        </p:pic>
        <p:sp>
          <p:nvSpPr>
            <p:cNvPr id="3" name="Rectangle 2"/>
            <p:cNvSpPr/>
            <p:nvPr/>
          </p:nvSpPr>
          <p:spPr>
            <a:xfrm>
              <a:off x="4635095" y="1291812"/>
              <a:ext cx="618735" cy="1432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35096" y="2908164"/>
              <a:ext cx="676628" cy="266789"/>
            </a:xfrm>
            <a:custGeom>
              <a:avLst/>
              <a:gdLst>
                <a:gd name="connsiteX0" fmla="*/ 0 w 752481"/>
                <a:gd name="connsiteY0" fmla="*/ 0 h 262929"/>
                <a:gd name="connsiteX1" fmla="*/ 752481 w 752481"/>
                <a:gd name="connsiteY1" fmla="*/ 0 h 262929"/>
                <a:gd name="connsiteX2" fmla="*/ 752481 w 752481"/>
                <a:gd name="connsiteY2" fmla="*/ 262929 h 262929"/>
                <a:gd name="connsiteX3" fmla="*/ 0 w 752481"/>
                <a:gd name="connsiteY3" fmla="*/ 262929 h 262929"/>
                <a:gd name="connsiteX4" fmla="*/ 0 w 752481"/>
                <a:gd name="connsiteY4" fmla="*/ 0 h 262929"/>
                <a:gd name="connsiteX0" fmla="*/ 0 w 752481"/>
                <a:gd name="connsiteY0" fmla="*/ 0 h 262929"/>
                <a:gd name="connsiteX1" fmla="*/ 752481 w 752481"/>
                <a:gd name="connsiteY1" fmla="*/ 0 h 262929"/>
                <a:gd name="connsiteX2" fmla="*/ 660454 w 752481"/>
                <a:gd name="connsiteY2" fmla="*/ 262929 h 262929"/>
                <a:gd name="connsiteX3" fmla="*/ 0 w 752481"/>
                <a:gd name="connsiteY3" fmla="*/ 262929 h 262929"/>
                <a:gd name="connsiteX4" fmla="*/ 0 w 752481"/>
                <a:gd name="connsiteY4" fmla="*/ 0 h 262929"/>
                <a:gd name="connsiteX0" fmla="*/ 0 w 752481"/>
                <a:gd name="connsiteY0" fmla="*/ 0 h 266789"/>
                <a:gd name="connsiteX1" fmla="*/ 752481 w 752481"/>
                <a:gd name="connsiteY1" fmla="*/ 0 h 266789"/>
                <a:gd name="connsiteX2" fmla="*/ 643281 w 752481"/>
                <a:gd name="connsiteY2" fmla="*/ 266789 h 266789"/>
                <a:gd name="connsiteX3" fmla="*/ 0 w 752481"/>
                <a:gd name="connsiteY3" fmla="*/ 262929 h 266789"/>
                <a:gd name="connsiteX4" fmla="*/ 0 w 752481"/>
                <a:gd name="connsiteY4" fmla="*/ 0 h 266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81" h="266789">
                  <a:moveTo>
                    <a:pt x="0" y="0"/>
                  </a:moveTo>
                  <a:lnTo>
                    <a:pt x="752481" y="0"/>
                  </a:lnTo>
                  <a:lnTo>
                    <a:pt x="643281" y="266789"/>
                  </a:lnTo>
                  <a:lnTo>
                    <a:pt x="0" y="262929"/>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125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Seeds</a:t>
            </a:r>
          </a:p>
        </p:txBody>
      </p:sp>
      <p:sp>
        <p:nvSpPr>
          <p:cNvPr id="11" name="Text Placeholder 10"/>
          <p:cNvSpPr>
            <a:spLocks noGrp="1"/>
          </p:cNvSpPr>
          <p:nvPr>
            <p:ph type="body" sz="quarter" idx="14"/>
          </p:nvPr>
        </p:nvSpPr>
        <p:spPr>
          <a:xfrm>
            <a:off x="413779" y="1107618"/>
            <a:ext cx="4468446" cy="5426102"/>
          </a:xfrm>
        </p:spPr>
        <p:txBody>
          <a:bodyPr wrap="square">
            <a:spAutoFit/>
          </a:bodyPr>
          <a:lstStyle/>
          <a:p>
            <a:pPr marL="342900" indent="-342900">
              <a:buFont typeface="Arial"/>
              <a:buChar char="•"/>
            </a:pPr>
            <a:r>
              <a:rPr lang="en-US" dirty="0">
                <a:solidFill>
                  <a:srgbClr val="000000"/>
                </a:solidFill>
              </a:rPr>
              <a:t>Seed is made up of 3 generations:</a:t>
            </a:r>
          </a:p>
          <a:p>
            <a:pPr marL="573088" lvl="1" indent="-227013">
              <a:buFont typeface="Arial"/>
              <a:buChar char="•"/>
            </a:pPr>
            <a:r>
              <a:rPr lang="en-US" sz="1800" dirty="0">
                <a:solidFill>
                  <a:srgbClr val="000000"/>
                </a:solidFill>
              </a:rPr>
              <a:t>Integument parts are parent sporophyte</a:t>
            </a:r>
          </a:p>
          <a:p>
            <a:pPr marL="573088" lvl="1" indent="-227013">
              <a:buFont typeface="Arial"/>
              <a:buChar char="•"/>
            </a:pPr>
            <a:r>
              <a:rPr lang="en-US" sz="1800" dirty="0">
                <a:solidFill>
                  <a:srgbClr val="000000"/>
                </a:solidFill>
              </a:rPr>
              <a:t>Endosperm is parent gametophyte</a:t>
            </a:r>
          </a:p>
          <a:p>
            <a:pPr marL="573088" lvl="1" indent="-227013">
              <a:buFont typeface="Arial"/>
              <a:buChar char="•"/>
            </a:pPr>
            <a:r>
              <a:rPr lang="en-US" sz="1800" dirty="0">
                <a:solidFill>
                  <a:srgbClr val="000000"/>
                </a:solidFill>
              </a:rPr>
              <a:t>Embryo is new offspring</a:t>
            </a:r>
          </a:p>
          <a:p>
            <a:pPr marL="342900" indent="-342900">
              <a:buFont typeface="Arial"/>
              <a:buChar char="•"/>
            </a:pPr>
            <a:r>
              <a:rPr lang="en-US" dirty="0">
                <a:solidFill>
                  <a:srgbClr val="000000"/>
                </a:solidFill>
              </a:rPr>
              <a:t>In many angiosperms, embryo development is arrested soon</a:t>
            </a:r>
            <a:br>
              <a:rPr lang="en-US" dirty="0">
                <a:solidFill>
                  <a:srgbClr val="000000"/>
                </a:solidFill>
              </a:rPr>
            </a:br>
            <a:r>
              <a:rPr lang="en-US" dirty="0">
                <a:solidFill>
                  <a:srgbClr val="000000"/>
                </a:solidFill>
              </a:rPr>
              <a:t>after </a:t>
            </a:r>
            <a:r>
              <a:rPr lang="en-US" b="1" dirty="0">
                <a:solidFill>
                  <a:srgbClr val="000000"/>
                </a:solidFill>
              </a:rPr>
              <a:t>meristems</a:t>
            </a:r>
            <a:r>
              <a:rPr lang="en-US" dirty="0">
                <a:solidFill>
                  <a:srgbClr val="000000"/>
                </a:solidFill>
              </a:rPr>
              <a:t> &amp; </a:t>
            </a:r>
            <a:r>
              <a:rPr lang="en-US" b="1" dirty="0">
                <a:solidFill>
                  <a:srgbClr val="000000"/>
                </a:solidFill>
              </a:rPr>
              <a:t>cotyledons</a:t>
            </a:r>
            <a:r>
              <a:rPr lang="en-US" dirty="0">
                <a:solidFill>
                  <a:srgbClr val="000000"/>
                </a:solidFill>
              </a:rPr>
              <a:t> (embryonic leaves) differentiate</a:t>
            </a:r>
          </a:p>
          <a:p>
            <a:pPr marL="342900" indent="-342900">
              <a:buFont typeface="Arial"/>
              <a:buChar char="•"/>
            </a:pPr>
            <a:r>
              <a:rPr lang="en-US" dirty="0">
                <a:solidFill>
                  <a:srgbClr val="000000"/>
                </a:solidFill>
              </a:rPr>
              <a:t>Integuments develop into a relatively impermeable </a:t>
            </a:r>
            <a:r>
              <a:rPr lang="en-US" b="1" dirty="0">
                <a:solidFill>
                  <a:srgbClr val="000000"/>
                </a:solidFill>
              </a:rPr>
              <a:t>seed coat</a:t>
            </a:r>
          </a:p>
          <a:p>
            <a:pPr marL="573088" lvl="1" indent="-227013">
              <a:buFont typeface="Arial"/>
              <a:buChar char="•"/>
            </a:pPr>
            <a:r>
              <a:rPr lang="en-US" sz="1800" dirty="0">
                <a:solidFill>
                  <a:srgbClr val="000000"/>
                </a:solidFill>
              </a:rPr>
              <a:t>Encloses the seed with its dormant embryo and stored food</a:t>
            </a:r>
          </a:p>
          <a:p>
            <a:pPr marL="573088" lvl="1" indent="-227013">
              <a:buFont typeface="Arial"/>
              <a:buChar char="•"/>
            </a:pPr>
            <a:r>
              <a:rPr lang="en-US" sz="1800" dirty="0">
                <a:solidFill>
                  <a:srgbClr val="000000"/>
                </a:solidFill>
              </a:rPr>
              <a:t>May remain dormant for many years</a:t>
            </a:r>
          </a:p>
          <a:p>
            <a:pPr marL="573088" lvl="1" indent="-227013">
              <a:buFont typeface="Arial"/>
              <a:buChar char="•"/>
            </a:pPr>
            <a:r>
              <a:rPr lang="en-US" sz="1800" dirty="0">
                <a:solidFill>
                  <a:srgbClr val="000000"/>
                </a:solidFill>
              </a:rPr>
              <a:t>Germinate when conditions are favorable</a:t>
            </a:r>
          </a:p>
        </p:txBody>
      </p:sp>
      <p:pic>
        <p:nvPicPr>
          <p:cNvPr id="7" name="Picture 2" descr=" Micrograph A shows a seed in the initial stage of development. The proembryo grows inside an oval-shaped ovary with an opening at the bottom. The basal cell is at the bottom ovary, and suspensor cells are above it. The globular proembryo grows at the top of the suspensor. Micrograph B shows the second stage of development, in which the embryo grows into a heart-shape. Each bump in the heart is a cotyledon. Micrograph C shows the third stage of development. The embryo has grown longer and wider, and the cotyledons have grown into long extensions resembling bunny ears bent so they fit inside the seed. Cells inside the embryo grow in vertical columns. The central column, between the two ears, is called the embryonic axis. Micrograph D shows the fourth stage of development. The bunny ears are now as large as the main part of the embryo, and completely folded over. The base of the embryo is the root meristem, and the space between the two ears is the shoot meristem. A seed coat has formed over the ovary."/>
          <p:cNvPicPr>
            <a:picLocks noChangeAspect="1" noChangeArrowheads="1"/>
          </p:cNvPicPr>
          <p:nvPr/>
        </p:nvPicPr>
        <p:blipFill>
          <a:blip r:embed="rId2" cstate="screen"/>
          <a:srcRect/>
          <a:stretch>
            <a:fillRect/>
          </a:stretch>
        </p:blipFill>
        <p:spPr bwMode="auto">
          <a:xfrm>
            <a:off x="4882225" y="1107618"/>
            <a:ext cx="4044023" cy="4862940"/>
          </a:xfrm>
          <a:prstGeom prst="rect">
            <a:avLst/>
          </a:prstGeom>
          <a:ln>
            <a:noFill/>
          </a:ln>
          <a:effectLst/>
        </p:spPr>
      </p:pic>
    </p:spTree>
    <p:extLst>
      <p:ext uri="{BB962C8B-B14F-4D97-AF65-F5344CB8AC3E}">
        <p14:creationId xmlns:p14="http://schemas.microsoft.com/office/powerpoint/2010/main" val="341675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Seeds</a:t>
            </a:r>
          </a:p>
        </p:txBody>
      </p:sp>
      <p:sp>
        <p:nvSpPr>
          <p:cNvPr id="11" name="Text Placeholder 10"/>
          <p:cNvSpPr>
            <a:spLocks noGrp="1"/>
          </p:cNvSpPr>
          <p:nvPr>
            <p:ph type="body" sz="quarter" idx="14"/>
          </p:nvPr>
        </p:nvSpPr>
        <p:spPr>
          <a:xfrm>
            <a:off x="413778" y="1107618"/>
            <a:ext cx="7516140" cy="2908488"/>
          </a:xfrm>
        </p:spPr>
        <p:txBody>
          <a:bodyPr wrap="square">
            <a:spAutoFit/>
          </a:bodyPr>
          <a:lstStyle/>
          <a:p>
            <a:pPr marL="342900" indent="-342900">
              <a:buFont typeface="Arial"/>
              <a:buChar char="•"/>
            </a:pPr>
            <a:r>
              <a:rPr lang="en-US" sz="2400" dirty="0">
                <a:solidFill>
                  <a:srgbClr val="000000"/>
                </a:solidFill>
              </a:rPr>
              <a:t>Seeds are an important adaptation</a:t>
            </a:r>
          </a:p>
          <a:p>
            <a:pPr marL="685800" lvl="1" indent="-339725">
              <a:buFont typeface="+mj-lt"/>
              <a:buAutoNum type="arabicPeriod"/>
            </a:pPr>
            <a:r>
              <a:rPr lang="en-US" sz="2200" dirty="0">
                <a:solidFill>
                  <a:srgbClr val="000000"/>
                </a:solidFill>
              </a:rPr>
              <a:t>Maintain dormancy under unfavorable conditions</a:t>
            </a:r>
          </a:p>
          <a:p>
            <a:pPr marL="685800" lvl="1" indent="-339725">
              <a:buFont typeface="+mj-lt"/>
              <a:buAutoNum type="arabicPeriod"/>
            </a:pPr>
            <a:r>
              <a:rPr lang="en-US" sz="2200" dirty="0">
                <a:solidFill>
                  <a:srgbClr val="000000"/>
                </a:solidFill>
              </a:rPr>
              <a:t>Protect young plant when it is most vulnerable</a:t>
            </a:r>
          </a:p>
          <a:p>
            <a:pPr marL="685800" lvl="1" indent="-339725">
              <a:buFont typeface="+mj-lt"/>
              <a:buAutoNum type="arabicPeriod"/>
            </a:pPr>
            <a:r>
              <a:rPr lang="en-US" sz="2200" dirty="0">
                <a:solidFill>
                  <a:srgbClr val="000000"/>
                </a:solidFill>
              </a:rPr>
              <a:t>Provide food for the embryo until it can produce its own food</a:t>
            </a:r>
          </a:p>
          <a:p>
            <a:pPr marL="685800" lvl="1" indent="-339725">
              <a:buFont typeface="+mj-lt"/>
              <a:buAutoNum type="arabicPeriod"/>
            </a:pPr>
            <a:r>
              <a:rPr lang="en-US" sz="2200" dirty="0">
                <a:solidFill>
                  <a:srgbClr val="000000"/>
                </a:solidFill>
              </a:rPr>
              <a:t>Facilitate dispersal of the embryo</a:t>
            </a:r>
          </a:p>
          <a:p>
            <a:pPr marL="717550" indent="-363538">
              <a:buFont typeface="+mj-lt"/>
              <a:buAutoNum type="arabicPeriod"/>
            </a:pPr>
            <a:endParaRPr lang="en-US" sz="2200" dirty="0">
              <a:solidFill>
                <a:srgbClr val="000000"/>
              </a:solidFill>
            </a:endParaRPr>
          </a:p>
        </p:txBody>
      </p:sp>
    </p:spTree>
    <p:extLst>
      <p:ext uri="{BB962C8B-B14F-4D97-AF65-F5344CB8AC3E}">
        <p14:creationId xmlns:p14="http://schemas.microsoft.com/office/powerpoint/2010/main" val="3118539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rmAutofit/>
          </a:bodyPr>
          <a:lstStyle/>
          <a:p>
            <a:r>
              <a:rPr lang="en-US" dirty="0"/>
              <a:t>SEEDS</a:t>
            </a:r>
          </a:p>
        </p:txBody>
      </p:sp>
      <p:sp>
        <p:nvSpPr>
          <p:cNvPr id="11" name="Text Placeholder 10"/>
          <p:cNvSpPr>
            <a:spLocks noGrp="1"/>
          </p:cNvSpPr>
          <p:nvPr>
            <p:ph type="body" sz="quarter" idx="14"/>
          </p:nvPr>
        </p:nvSpPr>
        <p:spPr>
          <a:xfrm>
            <a:off x="457201" y="4365712"/>
            <a:ext cx="7723135" cy="2215991"/>
          </a:xfrm>
        </p:spPr>
        <p:txBody>
          <a:bodyPr wrap="square">
            <a:spAutoFit/>
          </a:bodyPr>
          <a:lstStyle/>
          <a:p>
            <a:pPr marL="342900" indent="-342900">
              <a:buFont typeface="Arial"/>
              <a:buChar char="•"/>
            </a:pPr>
            <a:r>
              <a:rPr lang="en-US" dirty="0">
                <a:solidFill>
                  <a:srgbClr val="000000"/>
                </a:solidFill>
              </a:rPr>
              <a:t>Once a seed coat forms, most of the embryo’s metabolic activities cease</a:t>
            </a:r>
          </a:p>
          <a:p>
            <a:pPr marL="342900" indent="-342900">
              <a:buFont typeface="Arial"/>
              <a:buChar char="•"/>
            </a:pPr>
            <a:r>
              <a:rPr lang="en-US" dirty="0">
                <a:solidFill>
                  <a:srgbClr val="000000"/>
                </a:solidFill>
              </a:rPr>
              <a:t>Germination cannot take place until water and oxygen reach the embryo</a:t>
            </a:r>
          </a:p>
          <a:p>
            <a:pPr marL="342900" indent="-342900">
              <a:buFont typeface="Arial"/>
              <a:buChar char="•"/>
            </a:pPr>
            <a:r>
              <a:rPr lang="en-US" dirty="0">
                <a:solidFill>
                  <a:srgbClr val="000000"/>
                </a:solidFill>
              </a:rPr>
              <a:t>Seeds of some plants have been known to remain viable for thousands of years </a:t>
            </a:r>
          </a:p>
        </p:txBody>
      </p:sp>
      <p:pic>
        <p:nvPicPr>
          <p:cNvPr id="5" name="Picture 2" descr="Seedling, Germ Leaves, Wildling, Plug, Seeds, Leaves"/>
          <p:cNvPicPr>
            <a:picLocks noChangeAspect="1" noChangeArrowheads="1"/>
          </p:cNvPicPr>
          <p:nvPr/>
        </p:nvPicPr>
        <p:blipFill>
          <a:blip r:embed="rId2" cstate="screen"/>
          <a:srcRect/>
          <a:stretch>
            <a:fillRect/>
          </a:stretch>
        </p:blipFill>
        <p:spPr bwMode="auto">
          <a:xfrm>
            <a:off x="2099792" y="900861"/>
            <a:ext cx="4944417" cy="3296279"/>
          </a:xfrm>
          <a:prstGeom prst="rect">
            <a:avLst/>
          </a:prstGeom>
          <a:ln>
            <a:noFill/>
          </a:ln>
          <a:effectLst/>
        </p:spPr>
      </p:pic>
      <p:sp>
        <p:nvSpPr>
          <p:cNvPr id="6" name="Rectangle 5"/>
          <p:cNvSpPr/>
          <p:nvPr/>
        </p:nvSpPr>
        <p:spPr>
          <a:xfrm>
            <a:off x="3540710" y="6509234"/>
            <a:ext cx="5486400" cy="246221"/>
          </a:xfrm>
          <a:prstGeom prst="rect">
            <a:avLst/>
          </a:prstGeom>
        </p:spPr>
        <p:txBody>
          <a:bodyPr wrap="square">
            <a:spAutoFit/>
          </a:bodyPr>
          <a:lstStyle/>
          <a:p>
            <a:pPr algn="r"/>
            <a:r>
              <a:rPr lang="en-US" sz="1000" dirty="0"/>
              <a:t>Caption: </a:t>
            </a:r>
            <a:r>
              <a:rPr lang="en-US" sz="1000" u="sng" dirty="0">
                <a:hlinkClick r:id="rId3"/>
              </a:rPr>
              <a:t>Seedling</a:t>
            </a:r>
            <a:r>
              <a:rPr lang="en-US" sz="1000" dirty="0"/>
              <a:t>, </a:t>
            </a:r>
            <a:r>
              <a:rPr lang="en-US" sz="1000" u="sng" dirty="0">
                <a:hlinkClick r:id="rId4"/>
              </a:rPr>
              <a:t>Public Domain</a:t>
            </a:r>
            <a:endParaRPr lang="en-US" sz="1000" dirty="0"/>
          </a:p>
        </p:txBody>
      </p:sp>
    </p:spTree>
    <p:extLst>
      <p:ext uri="{BB962C8B-B14F-4D97-AF65-F5344CB8AC3E}">
        <p14:creationId xmlns:p14="http://schemas.microsoft.com/office/powerpoint/2010/main" val="3793740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rmAutofit/>
          </a:bodyPr>
          <a:lstStyle/>
          <a:p>
            <a:r>
              <a:rPr lang="en-US" dirty="0"/>
              <a:t>SEEDS</a:t>
            </a:r>
          </a:p>
        </p:txBody>
      </p:sp>
      <p:sp>
        <p:nvSpPr>
          <p:cNvPr id="11" name="Text Placeholder 10"/>
          <p:cNvSpPr>
            <a:spLocks noGrp="1"/>
          </p:cNvSpPr>
          <p:nvPr>
            <p:ph type="body" sz="quarter" idx="14"/>
          </p:nvPr>
        </p:nvSpPr>
        <p:spPr>
          <a:xfrm>
            <a:off x="457202" y="1175776"/>
            <a:ext cx="4390184" cy="2828467"/>
          </a:xfrm>
        </p:spPr>
        <p:txBody>
          <a:bodyPr wrap="square">
            <a:spAutoFit/>
          </a:bodyPr>
          <a:lstStyle/>
          <a:p>
            <a:pPr marL="342900" indent="-342900">
              <a:buFont typeface="Arial"/>
              <a:buChar char="•"/>
            </a:pPr>
            <a:r>
              <a:rPr lang="en-US" sz="2400" dirty="0">
                <a:solidFill>
                  <a:srgbClr val="000000"/>
                </a:solidFill>
              </a:rPr>
              <a:t>Specific adaptations ensure that seeds will germinate only under appropriate conditions</a:t>
            </a:r>
          </a:p>
          <a:p>
            <a:pPr marL="573088" lvl="1" indent="-227013">
              <a:buFont typeface="Arial"/>
              <a:buChar char="•"/>
            </a:pPr>
            <a:r>
              <a:rPr lang="en-US" sz="2200" dirty="0">
                <a:solidFill>
                  <a:srgbClr val="000000"/>
                </a:solidFill>
              </a:rPr>
              <a:t>Some seeds lie within tough cones that do not open until exposed to fire</a:t>
            </a:r>
          </a:p>
        </p:txBody>
      </p:sp>
      <p:pic>
        <p:nvPicPr>
          <p:cNvPr id="6" name="Picture 4" descr="https://upload.wikimedia.org/wikipedia/commons/8/81/Rim_Fire_20130817-FS-UNK-0051_%289661854793%29.jpg"/>
          <p:cNvPicPr>
            <a:picLocks noChangeAspect="1" noChangeArrowheads="1"/>
          </p:cNvPicPr>
          <p:nvPr/>
        </p:nvPicPr>
        <p:blipFill>
          <a:blip r:embed="rId2" cstate="screen"/>
          <a:srcRect/>
          <a:stretch>
            <a:fillRect/>
          </a:stretch>
        </p:blipFill>
        <p:spPr bwMode="auto">
          <a:xfrm>
            <a:off x="5156137" y="1219200"/>
            <a:ext cx="3457053" cy="5185580"/>
          </a:xfrm>
          <a:prstGeom prst="rect">
            <a:avLst/>
          </a:prstGeom>
          <a:ln>
            <a:noFill/>
          </a:ln>
          <a:effectLst/>
        </p:spPr>
      </p:pic>
    </p:spTree>
    <p:extLst>
      <p:ext uri="{BB962C8B-B14F-4D97-AF65-F5344CB8AC3E}">
        <p14:creationId xmlns:p14="http://schemas.microsoft.com/office/powerpoint/2010/main" val="329128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altLang="en-US" dirty="0"/>
              <a:t>SEEDS</a:t>
            </a:r>
            <a:endParaRPr lang="en-US" altLang="en-US" dirty="0">
              <a:solidFill>
                <a:schemeClr val="tx2"/>
              </a:solidFill>
            </a:endParaRPr>
          </a:p>
        </p:txBody>
      </p:sp>
      <p:pic>
        <p:nvPicPr>
          <p:cNvPr id="5" name="Picture 4" descr="The structures of dicot and monocot seeds are shown. Dicots (left) have two cotyledons. Monocots, such as corn (right), have one cotyledon, called the scutellum; it channels nutrition to the growing embryo. Both monocot and dicot embryos have a plumule that forms the leaves, a hypocotyl that forms the stem, and a radicle that forms the root. The embryonic axis comprises everything between the plumule and the radicle, not including the cotyledon(s)."/>
          <p:cNvPicPr>
            <a:picLocks noChangeAspect="1"/>
          </p:cNvPicPr>
          <p:nvPr/>
        </p:nvPicPr>
        <p:blipFill>
          <a:blip r:embed="rId2"/>
          <a:stretch>
            <a:fillRect/>
          </a:stretch>
        </p:blipFill>
        <p:spPr>
          <a:xfrm>
            <a:off x="540773" y="1011257"/>
            <a:ext cx="8062455" cy="5424956"/>
          </a:xfrm>
          <a:prstGeom prst="rect">
            <a:avLst/>
          </a:prstGeom>
        </p:spPr>
      </p:pic>
    </p:spTree>
    <p:extLst>
      <p:ext uri="{BB962C8B-B14F-4D97-AF65-F5344CB8AC3E}">
        <p14:creationId xmlns:p14="http://schemas.microsoft.com/office/powerpoint/2010/main" val="49057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Fruits</a:t>
            </a:r>
          </a:p>
        </p:txBody>
      </p:sp>
      <p:sp>
        <p:nvSpPr>
          <p:cNvPr id="11" name="Text Placeholder 10"/>
          <p:cNvSpPr>
            <a:spLocks noGrp="1"/>
          </p:cNvSpPr>
          <p:nvPr>
            <p:ph type="body" sz="quarter" idx="14"/>
          </p:nvPr>
        </p:nvSpPr>
        <p:spPr>
          <a:xfrm>
            <a:off x="457203" y="4284496"/>
            <a:ext cx="8062910" cy="2182136"/>
          </a:xfrm>
        </p:spPr>
        <p:txBody>
          <a:bodyPr wrap="square">
            <a:spAutoFit/>
          </a:bodyPr>
          <a:lstStyle/>
          <a:p>
            <a:pPr marL="342900" indent="-342900">
              <a:buFont typeface="Arial"/>
              <a:buChar char="•"/>
            </a:pPr>
            <a:r>
              <a:rPr lang="en-US" sz="2200" dirty="0">
                <a:solidFill>
                  <a:srgbClr val="000000"/>
                </a:solidFill>
              </a:rPr>
              <a:t>Most simply defined as </a:t>
            </a:r>
            <a:r>
              <a:rPr lang="en-US" sz="2200" i="1" dirty="0">
                <a:solidFill>
                  <a:srgbClr val="000000"/>
                </a:solidFill>
              </a:rPr>
              <a:t>mature ovaries</a:t>
            </a:r>
            <a:r>
              <a:rPr lang="en-US" sz="2200" dirty="0">
                <a:solidFill>
                  <a:srgbClr val="000000"/>
                </a:solidFill>
              </a:rPr>
              <a:t> (carpels) </a:t>
            </a:r>
          </a:p>
          <a:p>
            <a:pPr marL="342900" indent="-342900">
              <a:buFont typeface="Arial"/>
              <a:buChar char="•"/>
            </a:pPr>
            <a:r>
              <a:rPr lang="en-US" sz="2200" dirty="0">
                <a:solidFill>
                  <a:srgbClr val="000000"/>
                </a:solidFill>
              </a:rPr>
              <a:t>During seed formation, the flower ovary begins to develop into fruit</a:t>
            </a:r>
          </a:p>
          <a:p>
            <a:pPr marL="342900" indent="-342900">
              <a:buFont typeface="Arial"/>
              <a:buChar char="•"/>
            </a:pPr>
            <a:r>
              <a:rPr lang="en-US" sz="2200" dirty="0">
                <a:solidFill>
                  <a:srgbClr val="000000"/>
                </a:solidFill>
              </a:rPr>
              <a:t>It is possible for fruits to develop without seed development</a:t>
            </a:r>
          </a:p>
          <a:p>
            <a:pPr marL="573088" lvl="1" indent="-227013">
              <a:buFont typeface="Arial"/>
              <a:buChar char="•"/>
            </a:pPr>
            <a:r>
              <a:rPr lang="en-US" dirty="0">
                <a:solidFill>
                  <a:srgbClr val="000000"/>
                </a:solidFill>
              </a:rPr>
              <a:t>Bananas are propagated asexually</a:t>
            </a:r>
            <a:endParaRPr lang="en-US" sz="2400" dirty="0">
              <a:solidFill>
                <a:srgbClr val="000000"/>
              </a:solidFill>
            </a:endParaRPr>
          </a:p>
        </p:txBody>
      </p:sp>
      <p:pic>
        <p:nvPicPr>
          <p:cNvPr id="4" name="Picture 1" descr="C:\Users\Kyle Bartow\Downloads\fruits-82524_1920.jpg"/>
          <p:cNvPicPr>
            <a:picLocks noChangeAspect="1" noChangeArrowheads="1"/>
          </p:cNvPicPr>
          <p:nvPr/>
        </p:nvPicPr>
        <p:blipFill>
          <a:blip r:embed="rId2" cstate="screen"/>
          <a:srcRect/>
          <a:stretch>
            <a:fillRect/>
          </a:stretch>
        </p:blipFill>
        <p:spPr bwMode="auto">
          <a:xfrm>
            <a:off x="2121245" y="944285"/>
            <a:ext cx="4901511" cy="3267674"/>
          </a:xfrm>
          <a:prstGeom prst="rect">
            <a:avLst/>
          </a:prstGeom>
          <a:ln>
            <a:noFill/>
          </a:ln>
          <a:effectLst/>
        </p:spPr>
      </p:pic>
      <p:sp>
        <p:nvSpPr>
          <p:cNvPr id="5" name="TextBox 4"/>
          <p:cNvSpPr txBox="1"/>
          <p:nvPr/>
        </p:nvSpPr>
        <p:spPr>
          <a:xfrm>
            <a:off x="3659398" y="6490156"/>
            <a:ext cx="5419472" cy="246221"/>
          </a:xfrm>
          <a:prstGeom prst="rect">
            <a:avLst/>
          </a:prstGeom>
          <a:noFill/>
        </p:spPr>
        <p:txBody>
          <a:bodyPr wrap="none" rtlCol="0">
            <a:spAutoFit/>
          </a:bodyPr>
          <a:lstStyle/>
          <a:p>
            <a:pPr algn="r"/>
            <a:r>
              <a:rPr lang="en-US" sz="1000" dirty="0"/>
              <a:t>Download for free at </a:t>
            </a:r>
            <a:r>
              <a:rPr lang="en-US" sz="1000" u="sng" dirty="0">
                <a:hlinkClick r:id="rId3"/>
              </a:rPr>
              <a:t>http://cnx.org/contents/185cbf87-c72e-48f5-b51e-f14f21b5eabd@10.61</a:t>
            </a:r>
            <a:endParaRPr lang="en-US" sz="1000" dirty="0"/>
          </a:p>
        </p:txBody>
      </p:sp>
    </p:spTree>
    <p:extLst>
      <p:ext uri="{BB962C8B-B14F-4D97-AF65-F5344CB8AC3E}">
        <p14:creationId xmlns:p14="http://schemas.microsoft.com/office/powerpoint/2010/main" val="152230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Alternation of generations</a:t>
            </a:r>
          </a:p>
        </p:txBody>
      </p:sp>
      <p:sp>
        <p:nvSpPr>
          <p:cNvPr id="11" name="Text Placeholder 10"/>
          <p:cNvSpPr>
            <a:spLocks noGrp="1"/>
          </p:cNvSpPr>
          <p:nvPr>
            <p:ph type="body" sz="quarter" idx="14"/>
          </p:nvPr>
        </p:nvSpPr>
        <p:spPr>
          <a:xfrm>
            <a:off x="457200" y="1107618"/>
            <a:ext cx="8344687" cy="4118050"/>
          </a:xfrm>
        </p:spPr>
        <p:txBody>
          <a:bodyPr wrap="square">
            <a:spAutoFit/>
          </a:bodyPr>
          <a:lstStyle/>
          <a:p>
            <a:r>
              <a:rPr lang="en-US" sz="2400" dirty="0">
                <a:solidFill>
                  <a:srgbClr val="000000"/>
                </a:solidFill>
              </a:rPr>
              <a:t>Plants have two distinct stages in their lifecycle: the gametophyte stage and the sporophyte stage. </a:t>
            </a:r>
          </a:p>
          <a:p>
            <a:pPr marL="346075" indent="-346075">
              <a:buFont typeface="Arial"/>
              <a:buChar char="•"/>
            </a:pPr>
            <a:r>
              <a:rPr lang="en-US" sz="2200" dirty="0">
                <a:solidFill>
                  <a:srgbClr val="000000"/>
                </a:solidFill>
              </a:rPr>
              <a:t>The haploid </a:t>
            </a:r>
            <a:r>
              <a:rPr lang="en-US" sz="2200" b="1" dirty="0">
                <a:solidFill>
                  <a:srgbClr val="000000"/>
                </a:solidFill>
              </a:rPr>
              <a:t>gametophyte</a:t>
            </a:r>
            <a:r>
              <a:rPr lang="en-US" sz="2200" dirty="0">
                <a:solidFill>
                  <a:srgbClr val="000000"/>
                </a:solidFill>
              </a:rPr>
              <a:t> produces the male and female gametes by mitosis in distinct multicellular structures. </a:t>
            </a:r>
          </a:p>
          <a:p>
            <a:pPr marL="346075" indent="-346075">
              <a:buFont typeface="Arial"/>
              <a:buChar char="•"/>
            </a:pPr>
            <a:r>
              <a:rPr lang="en-US" sz="2200" dirty="0">
                <a:solidFill>
                  <a:srgbClr val="000000"/>
                </a:solidFill>
              </a:rPr>
              <a:t>Fusion of the male and females gametes forms the diploid zygote, which develops into the </a:t>
            </a:r>
            <a:r>
              <a:rPr lang="en-US" sz="2200" b="1" dirty="0">
                <a:solidFill>
                  <a:srgbClr val="000000"/>
                </a:solidFill>
              </a:rPr>
              <a:t>sporophyte</a:t>
            </a:r>
            <a:r>
              <a:rPr lang="en-US" sz="2200" dirty="0">
                <a:solidFill>
                  <a:srgbClr val="000000"/>
                </a:solidFill>
              </a:rPr>
              <a:t>. </a:t>
            </a:r>
          </a:p>
          <a:p>
            <a:pPr marL="346075" indent="-346075">
              <a:buFont typeface="Arial"/>
              <a:buChar char="•"/>
            </a:pPr>
            <a:r>
              <a:rPr lang="en-US" sz="2200" dirty="0">
                <a:solidFill>
                  <a:srgbClr val="000000"/>
                </a:solidFill>
              </a:rPr>
              <a:t>The diploid sporophyte produces spores by meiosis, which divide by mitosis to produce the haploid gametophyte. </a:t>
            </a:r>
          </a:p>
          <a:p>
            <a:pPr marL="346075" indent="-346075">
              <a:buFont typeface="Arial"/>
              <a:buChar char="•"/>
            </a:pPr>
            <a:r>
              <a:rPr lang="en-US" sz="2200" dirty="0">
                <a:solidFill>
                  <a:srgbClr val="000000"/>
                </a:solidFill>
              </a:rPr>
              <a:t>The new gametophyte produces gametes, and the cycle continues. </a:t>
            </a:r>
          </a:p>
        </p:txBody>
      </p:sp>
    </p:spTree>
    <p:extLst>
      <p:ext uri="{BB962C8B-B14F-4D97-AF65-F5344CB8AC3E}">
        <p14:creationId xmlns:p14="http://schemas.microsoft.com/office/powerpoint/2010/main" val="169122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Fruits</a:t>
            </a:r>
          </a:p>
        </p:txBody>
      </p:sp>
      <p:sp>
        <p:nvSpPr>
          <p:cNvPr id="11" name="Text Placeholder 10"/>
          <p:cNvSpPr>
            <a:spLocks noGrp="1"/>
          </p:cNvSpPr>
          <p:nvPr>
            <p:ph type="body" sz="quarter" idx="14"/>
          </p:nvPr>
        </p:nvSpPr>
        <p:spPr>
          <a:xfrm>
            <a:off x="457203" y="4172599"/>
            <a:ext cx="8062910" cy="2317557"/>
          </a:xfrm>
        </p:spPr>
        <p:txBody>
          <a:bodyPr wrap="square">
            <a:spAutoFit/>
          </a:bodyPr>
          <a:lstStyle/>
          <a:p>
            <a:pPr marL="342900" indent="-342900">
              <a:buFont typeface="Arial"/>
              <a:buChar char="•"/>
            </a:pPr>
            <a:r>
              <a:rPr lang="en-US" sz="2200" dirty="0">
                <a:solidFill>
                  <a:srgbClr val="000000"/>
                </a:solidFill>
              </a:rPr>
              <a:t>The ovary wall is termed the </a:t>
            </a:r>
            <a:r>
              <a:rPr lang="en-US" sz="2200" b="1" dirty="0">
                <a:solidFill>
                  <a:srgbClr val="000000"/>
                </a:solidFill>
              </a:rPr>
              <a:t>pericarp</a:t>
            </a:r>
            <a:r>
              <a:rPr lang="en-US" sz="2200" dirty="0">
                <a:solidFill>
                  <a:srgbClr val="000000"/>
                </a:solidFill>
              </a:rPr>
              <a:t> </a:t>
            </a:r>
          </a:p>
          <a:p>
            <a:pPr marL="573088" lvl="1" indent="-227013">
              <a:buFont typeface="Arial"/>
              <a:buChar char="•"/>
            </a:pPr>
            <a:r>
              <a:rPr lang="en-US" dirty="0">
                <a:solidFill>
                  <a:srgbClr val="000000"/>
                </a:solidFill>
              </a:rPr>
              <a:t>With 3 layers: </a:t>
            </a:r>
          </a:p>
          <a:p>
            <a:pPr marL="798513" lvl="2" indent="-225425">
              <a:buFont typeface="Arial"/>
              <a:buChar char="•"/>
            </a:pPr>
            <a:r>
              <a:rPr lang="en-US" b="1" dirty="0" err="1">
                <a:solidFill>
                  <a:srgbClr val="000000"/>
                </a:solidFill>
              </a:rPr>
              <a:t>Exocarp</a:t>
            </a:r>
            <a:r>
              <a:rPr lang="en-US" dirty="0">
                <a:solidFill>
                  <a:srgbClr val="000000"/>
                </a:solidFill>
              </a:rPr>
              <a:t> – skin or rind</a:t>
            </a:r>
          </a:p>
          <a:p>
            <a:pPr marL="798513" lvl="2" indent="-225425">
              <a:buFont typeface="Arial"/>
              <a:buChar char="•"/>
            </a:pPr>
            <a:r>
              <a:rPr lang="en-US" b="1" dirty="0" err="1">
                <a:solidFill>
                  <a:srgbClr val="000000"/>
                </a:solidFill>
              </a:rPr>
              <a:t>Mesocarp</a:t>
            </a:r>
            <a:r>
              <a:rPr lang="en-US" dirty="0">
                <a:solidFill>
                  <a:srgbClr val="000000"/>
                </a:solidFill>
              </a:rPr>
              <a:t> – flesh or pulp</a:t>
            </a:r>
          </a:p>
          <a:p>
            <a:pPr marL="798513" lvl="2" indent="-225425">
              <a:buFont typeface="Arial"/>
              <a:buChar char="•"/>
            </a:pPr>
            <a:r>
              <a:rPr lang="en-US" b="1" dirty="0">
                <a:solidFill>
                  <a:srgbClr val="000000"/>
                </a:solidFill>
              </a:rPr>
              <a:t>Endocarp</a:t>
            </a:r>
            <a:r>
              <a:rPr lang="en-US" dirty="0">
                <a:solidFill>
                  <a:srgbClr val="000000"/>
                </a:solidFill>
              </a:rPr>
              <a:t> – surrounds seeds (pit)</a:t>
            </a:r>
          </a:p>
          <a:p>
            <a:pPr marL="573088" lvl="1" indent="-227013">
              <a:buFont typeface="Arial"/>
              <a:buChar char="•"/>
            </a:pPr>
            <a:r>
              <a:rPr lang="en-US" dirty="0">
                <a:solidFill>
                  <a:srgbClr val="000000"/>
                </a:solidFill>
              </a:rPr>
              <a:t>Their fate determines fruit type</a:t>
            </a:r>
          </a:p>
        </p:txBody>
      </p:sp>
      <p:sp>
        <p:nvSpPr>
          <p:cNvPr id="8" name="Rectangle 7"/>
          <p:cNvSpPr/>
          <p:nvPr/>
        </p:nvSpPr>
        <p:spPr>
          <a:xfrm>
            <a:off x="1509373" y="6490156"/>
            <a:ext cx="7558642" cy="246221"/>
          </a:xfrm>
          <a:prstGeom prst="rect">
            <a:avLst/>
          </a:prstGeom>
        </p:spPr>
        <p:txBody>
          <a:bodyPr wrap="square">
            <a:spAutoFit/>
          </a:bodyPr>
          <a:lstStyle/>
          <a:p>
            <a:pPr algn="r"/>
            <a:r>
              <a:rPr lang="en-US" sz="1000" dirty="0"/>
              <a:t>Caption: </a:t>
            </a:r>
            <a:r>
              <a:rPr lang="en-US" sz="1000" u="sng" dirty="0">
                <a:hlinkClick r:id="rId2"/>
              </a:rPr>
              <a:t>Peach as an example of a drupe fruit, with a hard endocarp</a:t>
            </a:r>
            <a:r>
              <a:rPr lang="en-US" sz="1000" dirty="0"/>
              <a:t> ©Mariana Ruiz </a:t>
            </a:r>
            <a:r>
              <a:rPr lang="en-US" sz="1000" dirty="0" err="1"/>
              <a:t>Villareal</a:t>
            </a:r>
            <a:r>
              <a:rPr lang="en-US" sz="1000" dirty="0"/>
              <a:t>, </a:t>
            </a:r>
            <a:r>
              <a:rPr lang="en-US" sz="1000" u="sng" dirty="0">
                <a:hlinkClick r:id="rId3"/>
              </a:rPr>
              <a:t>Public Domain</a:t>
            </a:r>
            <a:endParaRPr lang="en-US" sz="1000" dirty="0"/>
          </a:p>
        </p:txBody>
      </p:sp>
      <p:pic>
        <p:nvPicPr>
          <p:cNvPr id="9" name="Picture 2" descr="Image result for drupe"/>
          <p:cNvPicPr>
            <a:picLocks noChangeAspect="1" noChangeArrowheads="1"/>
          </p:cNvPicPr>
          <p:nvPr/>
        </p:nvPicPr>
        <p:blipFill rotWithShape="1">
          <a:blip r:embed="rId4" cstate="screen"/>
          <a:srcRect t="3703" b="5680"/>
          <a:stretch/>
        </p:blipFill>
        <p:spPr bwMode="auto">
          <a:xfrm>
            <a:off x="2209800" y="900861"/>
            <a:ext cx="4724400" cy="3191536"/>
          </a:xfrm>
          <a:prstGeom prst="rect">
            <a:avLst/>
          </a:prstGeom>
          <a:ln>
            <a:noFill/>
          </a:ln>
          <a:effectLst/>
        </p:spPr>
      </p:pic>
    </p:spTree>
    <p:extLst>
      <p:ext uri="{BB962C8B-B14F-4D97-AF65-F5344CB8AC3E}">
        <p14:creationId xmlns:p14="http://schemas.microsoft.com/office/powerpoint/2010/main" val="1895146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66"/>
            <a:ext cx="8062912" cy="659535"/>
          </a:xfrm>
        </p:spPr>
        <p:txBody>
          <a:bodyPr/>
          <a:lstStyle/>
          <a:p>
            <a:r>
              <a:rPr lang="en-US" dirty="0"/>
              <a:t>Fruit Types</a:t>
            </a:r>
          </a:p>
        </p:txBody>
      </p:sp>
      <p:sp>
        <p:nvSpPr>
          <p:cNvPr id="11" name="Text Placeholder 10"/>
          <p:cNvSpPr>
            <a:spLocks noGrp="1"/>
          </p:cNvSpPr>
          <p:nvPr>
            <p:ph type="body" sz="quarter" idx="14"/>
          </p:nvPr>
        </p:nvSpPr>
        <p:spPr>
          <a:xfrm>
            <a:off x="586156" y="1131411"/>
            <a:ext cx="3299942" cy="3062377"/>
          </a:xfrm>
        </p:spPr>
        <p:txBody>
          <a:bodyPr wrap="square">
            <a:spAutoFit/>
          </a:bodyPr>
          <a:lstStyle/>
          <a:p>
            <a:pPr marL="342900" indent="-342900">
              <a:buFont typeface="Arial"/>
              <a:buChar char="•"/>
            </a:pPr>
            <a:r>
              <a:rPr lang="en-US" sz="2400" dirty="0">
                <a:solidFill>
                  <a:srgbClr val="000000"/>
                </a:solidFill>
              </a:rPr>
              <a:t>Berries</a:t>
            </a:r>
          </a:p>
          <a:p>
            <a:pPr marL="342900" indent="-342900">
              <a:buFont typeface="Arial"/>
              <a:buChar char="•"/>
            </a:pPr>
            <a:r>
              <a:rPr lang="en-US" sz="2400" dirty="0">
                <a:solidFill>
                  <a:srgbClr val="000000"/>
                </a:solidFill>
              </a:rPr>
              <a:t>Legumes</a:t>
            </a:r>
          </a:p>
          <a:p>
            <a:pPr marL="342900" indent="-342900">
              <a:buFont typeface="Arial"/>
              <a:buChar char="•"/>
            </a:pPr>
            <a:r>
              <a:rPr lang="en-US" sz="2400" dirty="0">
                <a:solidFill>
                  <a:srgbClr val="000000"/>
                </a:solidFill>
              </a:rPr>
              <a:t>Drupes</a:t>
            </a:r>
          </a:p>
          <a:p>
            <a:pPr marL="342900" indent="-342900">
              <a:buFont typeface="Arial"/>
              <a:buChar char="•"/>
            </a:pPr>
            <a:r>
              <a:rPr lang="en-US" sz="2400" dirty="0">
                <a:solidFill>
                  <a:srgbClr val="000000"/>
                </a:solidFill>
              </a:rPr>
              <a:t>Samaras</a:t>
            </a:r>
          </a:p>
          <a:p>
            <a:pPr marL="342900" indent="-342900">
              <a:buFont typeface="Arial"/>
              <a:buChar char="•"/>
            </a:pPr>
            <a:r>
              <a:rPr lang="en-US" sz="2400" dirty="0">
                <a:solidFill>
                  <a:srgbClr val="000000"/>
                </a:solidFill>
              </a:rPr>
              <a:t>Aggregate Fruits</a:t>
            </a:r>
          </a:p>
          <a:p>
            <a:pPr marL="342900" indent="-342900">
              <a:buFont typeface="Arial"/>
              <a:buChar char="•"/>
            </a:pPr>
            <a:r>
              <a:rPr lang="en-US" sz="2400" dirty="0">
                <a:solidFill>
                  <a:srgbClr val="000000"/>
                </a:solidFill>
              </a:rPr>
              <a:t>Multiple Fruits</a:t>
            </a:r>
          </a:p>
        </p:txBody>
      </p:sp>
    </p:spTree>
    <p:extLst>
      <p:ext uri="{BB962C8B-B14F-4D97-AF65-F5344CB8AC3E}">
        <p14:creationId xmlns:p14="http://schemas.microsoft.com/office/powerpoint/2010/main" val="4027224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Monocots versus </a:t>
            </a:r>
            <a:r>
              <a:rPr lang="en-US" dirty="0" err="1"/>
              <a:t>Eudicots</a:t>
            </a:r>
            <a:r>
              <a:rPr lang="en-US" dirty="0"/>
              <a:t> (Dicots)</a:t>
            </a:r>
          </a:p>
        </p:txBody>
      </p:sp>
      <p:sp>
        <p:nvSpPr>
          <p:cNvPr id="8" name="Rectangle 7"/>
          <p:cNvSpPr/>
          <p:nvPr/>
        </p:nvSpPr>
        <p:spPr>
          <a:xfrm>
            <a:off x="4330700" y="6479050"/>
            <a:ext cx="4724400" cy="246221"/>
          </a:xfrm>
          <a:prstGeom prst="rect">
            <a:avLst/>
          </a:prstGeom>
        </p:spPr>
        <p:txBody>
          <a:bodyPr wrap="square">
            <a:spAutoFit/>
          </a:bodyPr>
          <a:lstStyle/>
          <a:p>
            <a:pPr algn="r"/>
            <a:r>
              <a:rPr lang="en-US" sz="1000" dirty="0"/>
              <a:t>Caption: </a:t>
            </a:r>
            <a:r>
              <a:rPr lang="en-US" sz="1000" dirty="0">
                <a:hlinkClick r:id="rId2"/>
              </a:rPr>
              <a:t>Monocot vs Dicot </a:t>
            </a:r>
            <a:r>
              <a:rPr lang="en-US" sz="1000" dirty="0"/>
              <a:t>©FlowerPower207, </a:t>
            </a:r>
            <a:r>
              <a:rPr lang="en-US" sz="1000" u="sng" dirty="0">
                <a:hlinkClick r:id="rId3"/>
              </a:rPr>
              <a:t>Public Domain</a:t>
            </a:r>
            <a:endParaRPr lang="en-US" sz="1000" dirty="0"/>
          </a:p>
        </p:txBody>
      </p:sp>
      <p:pic>
        <p:nvPicPr>
          <p:cNvPr id="9" name="Content Placeholder 3" descr="monocots versus eudico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796" y="1092200"/>
            <a:ext cx="6992408" cy="5244306"/>
          </a:xfrm>
          <a:prstGeom prst="rect">
            <a:avLst/>
          </a:prstGeom>
          <a:ln>
            <a:noFill/>
          </a:ln>
          <a:effectLst/>
        </p:spPr>
      </p:pic>
    </p:spTree>
    <p:extLst>
      <p:ext uri="{BB962C8B-B14F-4D97-AF65-F5344CB8AC3E}">
        <p14:creationId xmlns:p14="http://schemas.microsoft.com/office/powerpoint/2010/main" val="2209701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7497"/>
            <a:ext cx="8062912" cy="659535"/>
          </a:xfrm>
        </p:spPr>
        <p:txBody>
          <a:bodyPr>
            <a:noAutofit/>
          </a:bodyPr>
          <a:lstStyle/>
          <a:p>
            <a:r>
              <a:rPr lang="en-US" dirty="0"/>
              <a:t>Asexual Reproduction</a:t>
            </a:r>
          </a:p>
        </p:txBody>
      </p:sp>
      <p:sp>
        <p:nvSpPr>
          <p:cNvPr id="8" name="Text Placeholder 10"/>
          <p:cNvSpPr>
            <a:spLocks noGrp="1"/>
          </p:cNvSpPr>
          <p:nvPr>
            <p:ph type="body" sz="quarter" idx="14"/>
          </p:nvPr>
        </p:nvSpPr>
        <p:spPr>
          <a:xfrm>
            <a:off x="564446" y="1265677"/>
            <a:ext cx="8043587" cy="1871282"/>
          </a:xfrm>
        </p:spPr>
        <p:txBody>
          <a:bodyPr wrap="square">
            <a:spAutoFit/>
          </a:bodyPr>
          <a:lstStyle/>
          <a:p>
            <a:pPr marL="342900" indent="-342900">
              <a:buFont typeface="Arial"/>
              <a:buChar char="•"/>
            </a:pPr>
            <a:r>
              <a:rPr lang="en-US" sz="2400" dirty="0"/>
              <a:t>Some plants can produce seeds without fertilization. </a:t>
            </a:r>
          </a:p>
          <a:p>
            <a:pPr marL="342900" indent="-342900">
              <a:buFont typeface="Arial"/>
              <a:buChar char="•"/>
            </a:pPr>
            <a:r>
              <a:rPr lang="en-US" sz="2400" dirty="0"/>
              <a:t>Either the ovule or part of the ovary, which is diploid in nature, gives rise to a new seed. </a:t>
            </a:r>
          </a:p>
          <a:p>
            <a:pPr marL="342900" indent="-342900">
              <a:buFont typeface="Arial"/>
              <a:buChar char="•"/>
            </a:pPr>
            <a:r>
              <a:rPr lang="en-US" sz="2400" dirty="0"/>
              <a:t>This method of reproduction is known as </a:t>
            </a:r>
            <a:r>
              <a:rPr lang="en-US" sz="2400" b="1" dirty="0" err="1"/>
              <a:t>apomixis</a:t>
            </a:r>
            <a:r>
              <a:rPr lang="en-US" sz="2400" dirty="0"/>
              <a:t>.</a:t>
            </a:r>
          </a:p>
        </p:txBody>
      </p:sp>
    </p:spTree>
    <p:extLst>
      <p:ext uri="{BB962C8B-B14F-4D97-AF65-F5344CB8AC3E}">
        <p14:creationId xmlns:p14="http://schemas.microsoft.com/office/powerpoint/2010/main" val="1463536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7684"/>
            <a:ext cx="8062912" cy="659535"/>
          </a:xfrm>
        </p:spPr>
        <p:txBody>
          <a:bodyPr>
            <a:noAutofit/>
          </a:bodyPr>
          <a:lstStyle/>
          <a:p>
            <a:r>
              <a:rPr lang="en-US" dirty="0"/>
              <a:t>Asexual Reproduction: Stolon</a:t>
            </a:r>
          </a:p>
        </p:txBody>
      </p:sp>
      <p:sp>
        <p:nvSpPr>
          <p:cNvPr id="9" name="Text Placeholder 10"/>
          <p:cNvSpPr txBox="1">
            <a:spLocks/>
          </p:cNvSpPr>
          <p:nvPr/>
        </p:nvSpPr>
        <p:spPr>
          <a:xfrm>
            <a:off x="457200" y="1219200"/>
            <a:ext cx="3466099" cy="2308324"/>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400" dirty="0"/>
              <a:t>A stolon, or runner, is a stem that runs along the ground. At the nodes, it forms adventitious roots and buds that grow into a new plant.</a:t>
            </a:r>
          </a:p>
        </p:txBody>
      </p:sp>
      <p:pic>
        <p:nvPicPr>
          <p:cNvPr id="7" name="Content Placeholder 8" descr="A stolon, or runner, is a stem that runs along the ground. At the nodes, it forms adventitious roots and buds that grow into a new plan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17311" y="1333500"/>
            <a:ext cx="4417101" cy="4457700"/>
          </a:xfrm>
          <a:prstGeom prst="rect">
            <a:avLst/>
          </a:prstGeom>
        </p:spPr>
      </p:pic>
    </p:spTree>
    <p:extLst>
      <p:ext uri="{BB962C8B-B14F-4D97-AF65-F5344CB8AC3E}">
        <p14:creationId xmlns:p14="http://schemas.microsoft.com/office/powerpoint/2010/main" val="3662682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7684"/>
            <a:ext cx="8062912" cy="659535"/>
          </a:xfrm>
        </p:spPr>
        <p:txBody>
          <a:bodyPr>
            <a:noAutofit/>
          </a:bodyPr>
          <a:lstStyle/>
          <a:p>
            <a:r>
              <a:rPr lang="en-US" dirty="0"/>
              <a:t>Asexual Reproduction: Grafting</a:t>
            </a:r>
          </a:p>
        </p:txBody>
      </p:sp>
      <p:sp>
        <p:nvSpPr>
          <p:cNvPr id="9" name="Text Placeholder 10"/>
          <p:cNvSpPr txBox="1">
            <a:spLocks/>
          </p:cNvSpPr>
          <p:nvPr/>
        </p:nvSpPr>
        <p:spPr>
          <a:xfrm>
            <a:off x="564446" y="1219200"/>
            <a:ext cx="3270954" cy="4087272"/>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400" dirty="0"/>
              <a:t>Two plant species are used; part of the stem of the desirable plant is grafted onto a rooted plant called the stock. </a:t>
            </a:r>
          </a:p>
          <a:p>
            <a:endParaRPr lang="en-US" sz="2400" dirty="0"/>
          </a:p>
          <a:p>
            <a:r>
              <a:rPr lang="en-US" sz="2400" dirty="0"/>
              <a:t>The part that is grafted or attached is called the </a:t>
            </a:r>
            <a:r>
              <a:rPr lang="en-US" sz="2400" b="1" dirty="0"/>
              <a:t>scion</a:t>
            </a:r>
            <a:r>
              <a:rPr lang="en-US" sz="2400" dirty="0"/>
              <a:t>.</a:t>
            </a:r>
          </a:p>
        </p:txBody>
      </p:sp>
      <p:pic>
        <p:nvPicPr>
          <p:cNvPr id="8" name="Picture 7" descr="The stem of the plant to be grafted is known as the scion, and the root is called the stock."/>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17310" y="1333500"/>
            <a:ext cx="4417102" cy="4457700"/>
          </a:xfrm>
          <a:prstGeom prst="rect">
            <a:avLst/>
          </a:prstGeom>
        </p:spPr>
      </p:pic>
    </p:spTree>
    <p:extLst>
      <p:ext uri="{BB962C8B-B14F-4D97-AF65-F5344CB8AC3E}">
        <p14:creationId xmlns:p14="http://schemas.microsoft.com/office/powerpoint/2010/main" val="1957890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4684"/>
            <a:ext cx="8062912" cy="659535"/>
          </a:xfrm>
        </p:spPr>
        <p:txBody>
          <a:bodyPr>
            <a:noAutofit/>
          </a:bodyPr>
          <a:lstStyle/>
          <a:p>
            <a:r>
              <a:rPr lang="en-US" dirty="0"/>
              <a:t>Asexual Reproduction: Cutting and Layering</a:t>
            </a:r>
          </a:p>
        </p:txBody>
      </p:sp>
      <p:sp>
        <p:nvSpPr>
          <p:cNvPr id="9" name="Text Placeholder 10"/>
          <p:cNvSpPr txBox="1">
            <a:spLocks/>
          </p:cNvSpPr>
          <p:nvPr/>
        </p:nvSpPr>
        <p:spPr>
          <a:xfrm>
            <a:off x="564446" y="1219200"/>
            <a:ext cx="3499554" cy="3868751"/>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400" b="1" dirty="0"/>
              <a:t>Cuttings</a:t>
            </a:r>
            <a:r>
              <a:rPr lang="en-US" sz="2400" dirty="0"/>
              <a:t>: a portion of the stem containing nodes and internodes is placed in moist soil and allowed to root.</a:t>
            </a:r>
          </a:p>
          <a:p>
            <a:endParaRPr lang="en-US" sz="2400" dirty="0"/>
          </a:p>
          <a:p>
            <a:endParaRPr lang="en-US" sz="2400" dirty="0"/>
          </a:p>
          <a:p>
            <a:r>
              <a:rPr lang="en-US" sz="2400" b="1" dirty="0"/>
              <a:t>Layering</a:t>
            </a:r>
            <a:r>
              <a:rPr lang="en-US" sz="2400" dirty="0"/>
              <a:t> a stem is bent and covered with soil. </a:t>
            </a:r>
          </a:p>
        </p:txBody>
      </p:sp>
      <p:pic>
        <p:nvPicPr>
          <p:cNvPr id="6" name="Picture 5" descr="In layering, a part of the stem is buried so that it forms a new plant. (credit: modification of work by Pearson Scott Foresman, donated to the Wikimedia Foundatio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68799" y="1219199"/>
            <a:ext cx="4356101" cy="3971739"/>
          </a:xfrm>
          <a:prstGeom prst="rect">
            <a:avLst/>
          </a:prstGeom>
        </p:spPr>
      </p:pic>
    </p:spTree>
    <p:extLst>
      <p:ext uri="{BB962C8B-B14F-4D97-AF65-F5344CB8AC3E}">
        <p14:creationId xmlns:p14="http://schemas.microsoft.com/office/powerpoint/2010/main" val="121540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Alternation of generations</a:t>
            </a:r>
          </a:p>
        </p:txBody>
      </p:sp>
      <p:pic>
        <p:nvPicPr>
          <p:cNvPr id="5" name="Content Placeholder 2" descr="This is the alternation of generations, and is typical of plant reproduction (Figure). The alternation of generations in angiosperms is depicted in this diagram. (credit: modification of work by Peter Coxhea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5112" y="1331370"/>
            <a:ext cx="8093776" cy="3028216"/>
          </a:xfrm>
          <a:prstGeom prst="rect">
            <a:avLst/>
          </a:prstGeom>
        </p:spPr>
      </p:pic>
    </p:spTree>
    <p:extLst>
      <p:ext uri="{BB962C8B-B14F-4D97-AF65-F5344CB8AC3E}">
        <p14:creationId xmlns:p14="http://schemas.microsoft.com/office/powerpoint/2010/main" val="169007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598"/>
            <a:ext cx="8062912" cy="659535"/>
          </a:xfrm>
        </p:spPr>
        <p:txBody>
          <a:bodyPr>
            <a:noAutofit/>
          </a:bodyPr>
          <a:lstStyle/>
          <a:p>
            <a:r>
              <a:rPr lang="en-US" dirty="0"/>
              <a:t>Flowers house the gametophyte generation</a:t>
            </a:r>
          </a:p>
        </p:txBody>
      </p:sp>
      <p:sp>
        <p:nvSpPr>
          <p:cNvPr id="11" name="Text Placeholder 10"/>
          <p:cNvSpPr>
            <a:spLocks noGrp="1"/>
          </p:cNvSpPr>
          <p:nvPr>
            <p:ph type="body" sz="quarter" idx="14"/>
          </p:nvPr>
        </p:nvSpPr>
        <p:spPr>
          <a:xfrm>
            <a:off x="457200" y="3940967"/>
            <a:ext cx="8344687" cy="2569934"/>
          </a:xfrm>
        </p:spPr>
        <p:txBody>
          <a:bodyPr wrap="square">
            <a:spAutoFit/>
          </a:bodyPr>
          <a:lstStyle/>
          <a:p>
            <a:pPr marL="346075" indent="-346075">
              <a:lnSpc>
                <a:spcPts val="2400"/>
              </a:lnSpc>
              <a:buFont typeface="Arial"/>
              <a:buChar char="•"/>
            </a:pPr>
            <a:r>
              <a:rPr lang="en-US" sz="2400" dirty="0">
                <a:solidFill>
                  <a:srgbClr val="000000"/>
                </a:solidFill>
              </a:rPr>
              <a:t>Flower morphology</a:t>
            </a:r>
          </a:p>
          <a:p>
            <a:pPr marL="573088" lvl="1" indent="-227013">
              <a:lnSpc>
                <a:spcPts val="2400"/>
              </a:lnSpc>
              <a:buFont typeface="Arial"/>
              <a:buChar char="•"/>
            </a:pPr>
            <a:r>
              <a:rPr lang="en-US" dirty="0">
                <a:solidFill>
                  <a:srgbClr val="000000"/>
                </a:solidFill>
              </a:rPr>
              <a:t>Modified stems bearing modified leaves</a:t>
            </a:r>
          </a:p>
          <a:p>
            <a:pPr marL="573088" lvl="1" indent="-227013">
              <a:lnSpc>
                <a:spcPts val="2400"/>
              </a:lnSpc>
              <a:buFont typeface="Arial"/>
              <a:buChar char="•"/>
            </a:pPr>
            <a:r>
              <a:rPr lang="en-US" dirty="0" err="1">
                <a:solidFill>
                  <a:srgbClr val="000000"/>
                </a:solidFill>
              </a:rPr>
              <a:t>Primordium</a:t>
            </a:r>
            <a:r>
              <a:rPr lang="en-US" dirty="0">
                <a:solidFill>
                  <a:srgbClr val="000000"/>
                </a:solidFill>
              </a:rPr>
              <a:t> develops into a bud at the end of a stalk called the </a:t>
            </a:r>
            <a:r>
              <a:rPr lang="en-US" b="1" dirty="0">
                <a:solidFill>
                  <a:srgbClr val="000000"/>
                </a:solidFill>
              </a:rPr>
              <a:t>pedicel</a:t>
            </a:r>
          </a:p>
          <a:p>
            <a:pPr marL="573088" lvl="1" indent="-227013">
              <a:lnSpc>
                <a:spcPts val="2400"/>
              </a:lnSpc>
              <a:buFont typeface="Arial"/>
              <a:buChar char="•"/>
            </a:pPr>
            <a:r>
              <a:rPr lang="en-US" dirty="0">
                <a:solidFill>
                  <a:srgbClr val="000000"/>
                </a:solidFill>
              </a:rPr>
              <a:t>Pedicel expands at the tip to form a </a:t>
            </a:r>
            <a:r>
              <a:rPr lang="en-US" b="1" dirty="0">
                <a:solidFill>
                  <a:srgbClr val="000000"/>
                </a:solidFill>
              </a:rPr>
              <a:t>receptacle</a:t>
            </a:r>
            <a:r>
              <a:rPr lang="en-US" dirty="0">
                <a:solidFill>
                  <a:srgbClr val="000000"/>
                </a:solidFill>
              </a:rPr>
              <a:t>, to which other parts attach</a:t>
            </a:r>
          </a:p>
          <a:p>
            <a:pPr marL="573088" lvl="1" indent="-227013">
              <a:lnSpc>
                <a:spcPts val="2400"/>
              </a:lnSpc>
              <a:buFont typeface="Arial"/>
              <a:buChar char="•"/>
            </a:pPr>
            <a:r>
              <a:rPr lang="en-US" dirty="0">
                <a:solidFill>
                  <a:srgbClr val="000000"/>
                </a:solidFill>
              </a:rPr>
              <a:t>Flower parts are organized in circles called </a:t>
            </a:r>
            <a:r>
              <a:rPr lang="en-US" b="1" dirty="0">
                <a:solidFill>
                  <a:srgbClr val="000000"/>
                </a:solidFill>
              </a:rPr>
              <a:t>whorls</a:t>
            </a:r>
          </a:p>
        </p:txBody>
      </p:sp>
      <p:pic>
        <p:nvPicPr>
          <p:cNvPr id="4" name="Picture 2" descr="Image result for flower anatomy"/>
          <p:cNvPicPr>
            <a:picLocks noChangeAspect="1" noChangeArrowheads="1"/>
          </p:cNvPicPr>
          <p:nvPr/>
        </p:nvPicPr>
        <p:blipFill>
          <a:blip r:embed="rId2" cstate="screen"/>
          <a:srcRect/>
          <a:stretch>
            <a:fillRect/>
          </a:stretch>
        </p:blipFill>
        <p:spPr bwMode="auto">
          <a:xfrm>
            <a:off x="1728331" y="1020277"/>
            <a:ext cx="5687339" cy="2942002"/>
          </a:xfrm>
          <a:prstGeom prst="rect">
            <a:avLst/>
          </a:prstGeom>
          <a:ln>
            <a:noFill/>
          </a:ln>
          <a:effectLst/>
        </p:spPr>
      </p:pic>
      <p:sp>
        <p:nvSpPr>
          <p:cNvPr id="5" name="Rectangle 4"/>
          <p:cNvSpPr/>
          <p:nvPr/>
        </p:nvSpPr>
        <p:spPr>
          <a:xfrm>
            <a:off x="3742400" y="6506590"/>
            <a:ext cx="5290256" cy="246221"/>
          </a:xfrm>
          <a:prstGeom prst="rect">
            <a:avLst/>
          </a:prstGeom>
        </p:spPr>
        <p:txBody>
          <a:bodyPr wrap="square">
            <a:spAutoFit/>
          </a:bodyPr>
          <a:lstStyle/>
          <a:p>
            <a:pPr algn="r"/>
            <a:r>
              <a:rPr lang="en-US" sz="1000" dirty="0"/>
              <a:t>Caption: </a:t>
            </a:r>
            <a:r>
              <a:rPr lang="en-US" sz="1000" u="sng" dirty="0">
                <a:hlinkClick r:id="rId3"/>
              </a:rPr>
              <a:t>Mature flower anatomy</a:t>
            </a:r>
            <a:r>
              <a:rPr lang="en-US" sz="1000" dirty="0"/>
              <a:t> ©</a:t>
            </a:r>
            <a:r>
              <a:rPr lang="en-US" sz="1000" dirty="0" err="1"/>
              <a:t>Clker</a:t>
            </a:r>
            <a:r>
              <a:rPr lang="en-US" sz="1000" dirty="0"/>
              <a:t>-Free-Vector-Images, </a:t>
            </a:r>
            <a:r>
              <a:rPr lang="en-US" sz="1000" u="sng" dirty="0">
                <a:hlinkClick r:id="rId4"/>
              </a:rPr>
              <a:t>Public Domain</a:t>
            </a:r>
            <a:endParaRPr lang="en-US" sz="1000" dirty="0"/>
          </a:p>
        </p:txBody>
      </p:sp>
    </p:spTree>
    <p:extLst>
      <p:ext uri="{BB962C8B-B14F-4D97-AF65-F5344CB8AC3E}">
        <p14:creationId xmlns:p14="http://schemas.microsoft.com/office/powerpoint/2010/main" val="227459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598"/>
            <a:ext cx="8062912" cy="659535"/>
          </a:xfrm>
        </p:spPr>
        <p:txBody>
          <a:bodyPr>
            <a:noAutofit/>
          </a:bodyPr>
          <a:lstStyle/>
          <a:p>
            <a:r>
              <a:rPr lang="en-US" dirty="0"/>
              <a:t>Flowers house the gametophyte generation</a:t>
            </a:r>
          </a:p>
        </p:txBody>
      </p:sp>
      <p:pic>
        <p:nvPicPr>
          <p:cNvPr id="7" name="Picture 6" descr="The four main parts of the flower are the calyx, corolla, androecium, and gynoecium. The androecium is the sum of all the male reproductive organs, and the gynoecium is the sum of the female reproductive organs. (credit: modification of work by Mariana Ruiz Villareal)"/>
          <p:cNvPicPr>
            <a:picLocks noChangeAspect="1"/>
          </p:cNvPicPr>
          <p:nvPr/>
        </p:nvPicPr>
        <p:blipFill>
          <a:blip r:embed="rId2"/>
          <a:stretch>
            <a:fillRect/>
          </a:stretch>
        </p:blipFill>
        <p:spPr>
          <a:xfrm>
            <a:off x="1183789" y="1065110"/>
            <a:ext cx="6776422" cy="5437368"/>
          </a:xfrm>
          <a:prstGeom prst="rect">
            <a:avLst/>
          </a:prstGeom>
        </p:spPr>
      </p:pic>
    </p:spTree>
    <p:extLst>
      <p:ext uri="{BB962C8B-B14F-4D97-AF65-F5344CB8AC3E}">
        <p14:creationId xmlns:p14="http://schemas.microsoft.com/office/powerpoint/2010/main" val="319214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598"/>
            <a:ext cx="8062912" cy="659535"/>
          </a:xfrm>
        </p:spPr>
        <p:txBody>
          <a:bodyPr>
            <a:noAutofit/>
          </a:bodyPr>
          <a:lstStyle/>
          <a:p>
            <a:r>
              <a:rPr lang="en-US" dirty="0"/>
              <a:t>Flowers house the gametophyte generation</a:t>
            </a:r>
          </a:p>
        </p:txBody>
      </p:sp>
      <p:sp>
        <p:nvSpPr>
          <p:cNvPr id="11" name="Text Placeholder 10"/>
          <p:cNvSpPr>
            <a:spLocks noGrp="1"/>
          </p:cNvSpPr>
          <p:nvPr>
            <p:ph type="body" sz="quarter" idx="14"/>
          </p:nvPr>
        </p:nvSpPr>
        <p:spPr>
          <a:xfrm>
            <a:off x="457200" y="1303066"/>
            <a:ext cx="4525255" cy="3887218"/>
          </a:xfrm>
        </p:spPr>
        <p:txBody>
          <a:bodyPr wrap="square">
            <a:spAutoFit/>
          </a:bodyPr>
          <a:lstStyle/>
          <a:p>
            <a:pPr marL="346075" indent="-346075">
              <a:buFont typeface="Arial"/>
              <a:buChar char="•"/>
            </a:pPr>
            <a:r>
              <a:rPr lang="en-US" sz="2400" dirty="0">
                <a:solidFill>
                  <a:srgbClr val="000000"/>
                </a:solidFill>
              </a:rPr>
              <a:t>Flower whorls</a:t>
            </a:r>
          </a:p>
          <a:p>
            <a:pPr marL="573088" lvl="1" indent="-227013">
              <a:buFont typeface="Arial"/>
              <a:buChar char="•"/>
            </a:pPr>
            <a:r>
              <a:rPr lang="en-US" sz="2200" dirty="0">
                <a:solidFill>
                  <a:srgbClr val="000000"/>
                </a:solidFill>
              </a:rPr>
              <a:t>Outermost whorl – </a:t>
            </a:r>
            <a:r>
              <a:rPr lang="en-US" sz="2200" b="1" dirty="0">
                <a:solidFill>
                  <a:srgbClr val="000000"/>
                </a:solidFill>
              </a:rPr>
              <a:t>sepals</a:t>
            </a:r>
          </a:p>
          <a:p>
            <a:pPr marL="573088" lvl="1" indent="-227013">
              <a:buFont typeface="Arial"/>
              <a:buChar char="•"/>
            </a:pPr>
            <a:r>
              <a:rPr lang="en-US" sz="2200" dirty="0">
                <a:solidFill>
                  <a:srgbClr val="000000"/>
                </a:solidFill>
              </a:rPr>
              <a:t>Second whorl – </a:t>
            </a:r>
            <a:r>
              <a:rPr lang="en-US" sz="2200" b="1" dirty="0">
                <a:solidFill>
                  <a:srgbClr val="000000"/>
                </a:solidFill>
              </a:rPr>
              <a:t>petals</a:t>
            </a:r>
          </a:p>
          <a:p>
            <a:pPr marL="573088" lvl="1" indent="-227013">
              <a:buFont typeface="Arial"/>
              <a:buChar char="•"/>
            </a:pPr>
            <a:r>
              <a:rPr lang="en-US" sz="2200" dirty="0">
                <a:solidFill>
                  <a:srgbClr val="000000"/>
                </a:solidFill>
              </a:rPr>
              <a:t>Third whorl – </a:t>
            </a:r>
            <a:r>
              <a:rPr lang="en-US" sz="2200" b="1" dirty="0">
                <a:solidFill>
                  <a:srgbClr val="000000"/>
                </a:solidFill>
              </a:rPr>
              <a:t>stamens</a:t>
            </a:r>
          </a:p>
          <a:p>
            <a:pPr marL="798513" lvl="2" indent="-225425">
              <a:buFont typeface="Arial"/>
              <a:buChar char="•"/>
            </a:pPr>
            <a:r>
              <a:rPr lang="en-US" sz="2000" dirty="0">
                <a:solidFill>
                  <a:srgbClr val="000000"/>
                </a:solidFill>
              </a:rPr>
              <a:t>Pollen is the male gametophyte</a:t>
            </a:r>
          </a:p>
          <a:p>
            <a:pPr marL="798513" lvl="2" indent="-225425">
              <a:buFont typeface="Arial"/>
              <a:buChar char="•"/>
            </a:pPr>
            <a:r>
              <a:rPr lang="en-US" sz="2000" dirty="0">
                <a:solidFill>
                  <a:srgbClr val="000000"/>
                </a:solidFill>
              </a:rPr>
              <a:t>Each stamen has a pollen-bearing anther and a filament (stalk)</a:t>
            </a:r>
          </a:p>
          <a:p>
            <a:pPr marL="573088" lvl="1" indent="-227013">
              <a:buFont typeface="Arial"/>
              <a:buChar char="•"/>
            </a:pPr>
            <a:r>
              <a:rPr lang="en-US" sz="2200" dirty="0">
                <a:solidFill>
                  <a:srgbClr val="000000"/>
                </a:solidFill>
              </a:rPr>
              <a:t>Innermost whorl – carpel(s) </a:t>
            </a:r>
          </a:p>
          <a:p>
            <a:pPr marL="798513" lvl="2" indent="-225425">
              <a:buFont typeface="Arial"/>
              <a:buChar char="•"/>
            </a:pPr>
            <a:r>
              <a:rPr lang="en-US" sz="2000" dirty="0">
                <a:solidFill>
                  <a:srgbClr val="000000"/>
                </a:solidFill>
              </a:rPr>
              <a:t>House the female gametophyte</a:t>
            </a:r>
          </a:p>
        </p:txBody>
      </p:sp>
      <p:sp>
        <p:nvSpPr>
          <p:cNvPr id="6" name="Rectangle 5"/>
          <p:cNvSpPr/>
          <p:nvPr/>
        </p:nvSpPr>
        <p:spPr>
          <a:xfrm>
            <a:off x="5074123" y="6495938"/>
            <a:ext cx="3962400" cy="246221"/>
          </a:xfrm>
          <a:prstGeom prst="rect">
            <a:avLst/>
          </a:prstGeom>
        </p:spPr>
        <p:txBody>
          <a:bodyPr wrap="square">
            <a:spAutoFit/>
          </a:bodyPr>
          <a:lstStyle/>
          <a:p>
            <a:pPr algn="r"/>
            <a:r>
              <a:rPr lang="en-US" sz="1000" dirty="0"/>
              <a:t>Caption: </a:t>
            </a:r>
            <a:r>
              <a:rPr lang="en-US" sz="1000" u="sng" dirty="0">
                <a:hlinkClick r:id="rId2"/>
              </a:rPr>
              <a:t>Aquilegia floral whorls</a:t>
            </a:r>
            <a:r>
              <a:rPr lang="en-US" sz="1000" dirty="0"/>
              <a:t> ©</a:t>
            </a:r>
            <a:r>
              <a:rPr lang="en-US" sz="1000" dirty="0" err="1"/>
              <a:t>Pavle</a:t>
            </a:r>
            <a:r>
              <a:rPr lang="en-US" sz="1000" dirty="0"/>
              <a:t> </a:t>
            </a:r>
            <a:r>
              <a:rPr lang="en-US" sz="1000" dirty="0" err="1"/>
              <a:t>Cikovac</a:t>
            </a:r>
            <a:r>
              <a:rPr lang="en-US" sz="1000" dirty="0"/>
              <a:t>, </a:t>
            </a:r>
            <a:r>
              <a:rPr lang="en-US" sz="1000" u="sng" dirty="0">
                <a:hlinkClick r:id="rId3"/>
              </a:rPr>
              <a:t>ShareAlike</a:t>
            </a:r>
            <a:endParaRPr lang="en-US" sz="1000" dirty="0"/>
          </a:p>
        </p:txBody>
      </p:sp>
      <p:sp>
        <p:nvSpPr>
          <p:cNvPr id="7" name="Rectangle 6" descr=": Picture of a Columbine (Aquilegia 'Blue Butterflies') flower "/>
          <p:cNvSpPr/>
          <p:nvPr/>
        </p:nvSpPr>
        <p:spPr>
          <a:xfrm>
            <a:off x="3099058" y="6315921"/>
            <a:ext cx="5937465" cy="246221"/>
          </a:xfrm>
          <a:prstGeom prst="rect">
            <a:avLst/>
          </a:prstGeom>
        </p:spPr>
        <p:txBody>
          <a:bodyPr wrap="square">
            <a:spAutoFit/>
          </a:bodyPr>
          <a:lstStyle/>
          <a:p>
            <a:pPr algn="r"/>
            <a:r>
              <a:rPr lang="en-US" sz="1000" dirty="0"/>
              <a:t>Caption: </a:t>
            </a:r>
            <a:r>
              <a:rPr lang="en-US" sz="1000" u="sng" dirty="0">
                <a:hlinkClick r:id="rId4"/>
              </a:rPr>
              <a:t>Picture of a Columbine (Aquilegia 'Blue Butterflies') flower</a:t>
            </a:r>
            <a:r>
              <a:rPr lang="en-US" sz="1000" dirty="0"/>
              <a:t> ©Derek Ramsey, </a:t>
            </a:r>
            <a:r>
              <a:rPr lang="en-US" sz="1000" u="sng" dirty="0">
                <a:hlinkClick r:id="rId3"/>
              </a:rPr>
              <a:t>ShareAlike</a:t>
            </a:r>
            <a:endParaRPr lang="en-US" sz="1000" dirty="0"/>
          </a:p>
        </p:txBody>
      </p:sp>
      <p:grpSp>
        <p:nvGrpSpPr>
          <p:cNvPr id="10" name="Group 9" descr="Top: Aquilegia floral whorls ©Pavle Cikovac&#10;Bottom: : Aquilegia floral whorls "/>
          <p:cNvGrpSpPr/>
          <p:nvPr/>
        </p:nvGrpSpPr>
        <p:grpSpPr>
          <a:xfrm>
            <a:off x="5666321" y="792994"/>
            <a:ext cx="2895600" cy="5452373"/>
            <a:chOff x="5666321" y="792994"/>
            <a:chExt cx="2895600" cy="5452373"/>
          </a:xfrm>
        </p:grpSpPr>
        <p:pic>
          <p:nvPicPr>
            <p:cNvPr id="8" name="Picture 2" descr="File:Aquilegia floral whorls.jpg"/>
            <p:cNvPicPr>
              <a:picLocks noChangeAspect="1" noChangeArrowheads="1"/>
            </p:cNvPicPr>
            <p:nvPr/>
          </p:nvPicPr>
          <p:blipFill>
            <a:blip r:embed="rId5" cstate="screen"/>
            <a:srcRect/>
            <a:stretch>
              <a:fillRect/>
            </a:stretch>
          </p:blipFill>
          <p:spPr bwMode="auto">
            <a:xfrm>
              <a:off x="5666321" y="792994"/>
              <a:ext cx="2895600" cy="2919974"/>
            </a:xfrm>
            <a:prstGeom prst="rect">
              <a:avLst/>
            </a:prstGeom>
            <a:ln>
              <a:noFill/>
            </a:ln>
            <a:effectLst/>
          </p:spPr>
        </p:pic>
        <p:pic>
          <p:nvPicPr>
            <p:cNvPr id="9" name="Picture 6" descr="Image result for aquilegia"/>
            <p:cNvPicPr>
              <a:picLocks noChangeAspect="1" noChangeArrowheads="1"/>
            </p:cNvPicPr>
            <p:nvPr/>
          </p:nvPicPr>
          <p:blipFill rotWithShape="1">
            <a:blip r:embed="rId6" cstate="screen"/>
            <a:srcRect t="7615" b="3704"/>
            <a:stretch/>
          </p:blipFill>
          <p:spPr bwMode="auto">
            <a:xfrm>
              <a:off x="5666321" y="3822850"/>
              <a:ext cx="2895600" cy="2422517"/>
            </a:xfrm>
            <a:prstGeom prst="rect">
              <a:avLst/>
            </a:prstGeom>
            <a:ln>
              <a:noFill/>
            </a:ln>
            <a:effectLst/>
          </p:spPr>
        </p:pic>
      </p:grpSp>
    </p:spTree>
    <p:extLst>
      <p:ext uri="{BB962C8B-B14F-4D97-AF65-F5344CB8AC3E}">
        <p14:creationId xmlns:p14="http://schemas.microsoft.com/office/powerpoint/2010/main" val="27559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rmAutofit/>
          </a:bodyPr>
          <a:lstStyle/>
          <a:p>
            <a:r>
              <a:rPr lang="en-US" dirty="0"/>
              <a:t>PARTS OF THE FLOWER</a:t>
            </a:r>
          </a:p>
        </p:txBody>
      </p:sp>
      <p:sp>
        <p:nvSpPr>
          <p:cNvPr id="3" name="TextBox 2"/>
          <p:cNvSpPr txBox="1"/>
          <p:nvPr/>
        </p:nvSpPr>
        <p:spPr>
          <a:xfrm>
            <a:off x="3152915" y="2211640"/>
            <a:ext cx="184666" cy="369332"/>
          </a:xfrm>
          <a:prstGeom prst="rect">
            <a:avLst/>
          </a:prstGeom>
          <a:noFill/>
        </p:spPr>
        <p:txBody>
          <a:bodyPr wrap="none" rtlCol="0">
            <a:spAutoFit/>
          </a:bodyPr>
          <a:lstStyle/>
          <a:p>
            <a:endParaRPr lang="en-US" dirty="0"/>
          </a:p>
        </p:txBody>
      </p:sp>
      <p:sp>
        <p:nvSpPr>
          <p:cNvPr id="6" name="Text Placeholder 10"/>
          <p:cNvSpPr>
            <a:spLocks noGrp="1"/>
          </p:cNvSpPr>
          <p:nvPr>
            <p:ph type="body" sz="quarter" idx="14"/>
          </p:nvPr>
        </p:nvSpPr>
        <p:spPr>
          <a:xfrm>
            <a:off x="457200" y="1683115"/>
            <a:ext cx="8344687" cy="3330313"/>
          </a:xfrm>
        </p:spPr>
        <p:txBody>
          <a:bodyPr wrap="square">
            <a:spAutoFit/>
          </a:bodyPr>
          <a:lstStyle/>
          <a:p>
            <a:pPr marL="342900" indent="-342900">
              <a:lnSpc>
                <a:spcPts val="2200"/>
              </a:lnSpc>
              <a:buFont typeface="Arial"/>
              <a:buChar char="•"/>
            </a:pPr>
            <a:r>
              <a:rPr lang="en-US" sz="2400" dirty="0">
                <a:solidFill>
                  <a:srgbClr val="000000"/>
                </a:solidFill>
              </a:rPr>
              <a:t>Carpel – Female part of the flower</a:t>
            </a:r>
          </a:p>
          <a:p>
            <a:pPr marL="573088" lvl="1" indent="-214313">
              <a:lnSpc>
                <a:spcPts val="2200"/>
              </a:lnSpc>
              <a:buFont typeface="Arial"/>
              <a:buChar char="•"/>
            </a:pPr>
            <a:r>
              <a:rPr lang="en-US" sz="2200" b="1" dirty="0">
                <a:solidFill>
                  <a:srgbClr val="000000"/>
                </a:solidFill>
              </a:rPr>
              <a:t>Ovary</a:t>
            </a:r>
            <a:r>
              <a:rPr lang="en-US" sz="2200" dirty="0">
                <a:solidFill>
                  <a:srgbClr val="000000"/>
                </a:solidFill>
              </a:rPr>
              <a:t> – contains ovule (contains </a:t>
            </a:r>
            <a:r>
              <a:rPr lang="en-US" sz="2200" dirty="0" err="1">
                <a:solidFill>
                  <a:srgbClr val="000000"/>
                </a:solidFill>
              </a:rPr>
              <a:t>megagametophyte</a:t>
            </a:r>
            <a:r>
              <a:rPr lang="en-US" sz="2200" dirty="0">
                <a:solidFill>
                  <a:srgbClr val="000000"/>
                </a:solidFill>
              </a:rPr>
              <a:t>)</a:t>
            </a:r>
          </a:p>
          <a:p>
            <a:pPr marL="798513" lvl="2" indent="-225425">
              <a:lnSpc>
                <a:spcPts val="2200"/>
              </a:lnSpc>
              <a:buFont typeface="Arial"/>
              <a:buChar char="•"/>
            </a:pPr>
            <a:r>
              <a:rPr lang="en-US" sz="2000" b="1" dirty="0">
                <a:solidFill>
                  <a:srgbClr val="000000"/>
                </a:solidFill>
              </a:rPr>
              <a:t>Ovary becomes fruit</a:t>
            </a:r>
          </a:p>
          <a:p>
            <a:pPr marL="798513" lvl="2" indent="-225425">
              <a:lnSpc>
                <a:spcPts val="2200"/>
              </a:lnSpc>
              <a:buFont typeface="Arial"/>
              <a:buChar char="•"/>
            </a:pPr>
            <a:r>
              <a:rPr lang="en-US" sz="2000" b="1" dirty="0">
                <a:solidFill>
                  <a:srgbClr val="000000"/>
                </a:solidFill>
              </a:rPr>
              <a:t>Ovule becomes seed</a:t>
            </a:r>
          </a:p>
          <a:p>
            <a:pPr marL="573088" lvl="1" indent="-214313">
              <a:lnSpc>
                <a:spcPts val="2200"/>
              </a:lnSpc>
              <a:buFont typeface="Arial"/>
              <a:buChar char="•"/>
            </a:pPr>
            <a:r>
              <a:rPr lang="en-US" sz="2200" b="1" dirty="0">
                <a:solidFill>
                  <a:srgbClr val="000000"/>
                </a:solidFill>
              </a:rPr>
              <a:t>Stigma</a:t>
            </a:r>
            <a:r>
              <a:rPr lang="en-US" sz="2200" dirty="0">
                <a:solidFill>
                  <a:srgbClr val="000000"/>
                </a:solidFill>
              </a:rPr>
              <a:t> – tip where pollen lands</a:t>
            </a:r>
          </a:p>
          <a:p>
            <a:pPr marL="573088" lvl="1" indent="-214313">
              <a:lnSpc>
                <a:spcPts val="2200"/>
              </a:lnSpc>
              <a:buFont typeface="Arial"/>
              <a:buChar char="•"/>
            </a:pPr>
            <a:r>
              <a:rPr lang="en-US" sz="2200" b="1" dirty="0">
                <a:solidFill>
                  <a:srgbClr val="000000"/>
                </a:solidFill>
              </a:rPr>
              <a:t>Style</a:t>
            </a:r>
            <a:r>
              <a:rPr lang="en-US" sz="2200" dirty="0">
                <a:solidFill>
                  <a:srgbClr val="000000"/>
                </a:solidFill>
              </a:rPr>
              <a:t> – neck or stalk leading to ovary</a:t>
            </a:r>
          </a:p>
          <a:p>
            <a:pPr marL="342900" indent="-342900">
              <a:lnSpc>
                <a:spcPts val="2200"/>
              </a:lnSpc>
              <a:buFont typeface="Arial"/>
              <a:buChar char="•"/>
            </a:pPr>
            <a:r>
              <a:rPr lang="en-US" sz="2400" dirty="0">
                <a:solidFill>
                  <a:srgbClr val="000000"/>
                </a:solidFill>
              </a:rPr>
              <a:t>Stamen – male part of flower</a:t>
            </a:r>
          </a:p>
          <a:p>
            <a:pPr marL="573088" lvl="1" indent="-227013">
              <a:lnSpc>
                <a:spcPts val="2200"/>
              </a:lnSpc>
              <a:buFont typeface="Arial"/>
              <a:buChar char="•"/>
            </a:pPr>
            <a:r>
              <a:rPr lang="en-US" sz="2200" dirty="0">
                <a:solidFill>
                  <a:srgbClr val="000000"/>
                </a:solidFill>
              </a:rPr>
              <a:t>Anther – contains pollen grains (</a:t>
            </a:r>
            <a:r>
              <a:rPr lang="en-US" sz="2200" dirty="0" err="1">
                <a:solidFill>
                  <a:srgbClr val="000000"/>
                </a:solidFill>
              </a:rPr>
              <a:t>micorgametophytes</a:t>
            </a:r>
            <a:r>
              <a:rPr lang="en-US" sz="2200" dirty="0">
                <a:solidFill>
                  <a:srgbClr val="000000"/>
                </a:solidFill>
              </a:rPr>
              <a:t>)</a:t>
            </a:r>
          </a:p>
          <a:p>
            <a:pPr marL="573088" lvl="1" indent="-227013">
              <a:lnSpc>
                <a:spcPts val="2200"/>
              </a:lnSpc>
              <a:buFont typeface="Arial"/>
              <a:buChar char="•"/>
            </a:pPr>
            <a:r>
              <a:rPr lang="en-US" sz="2200" dirty="0">
                <a:solidFill>
                  <a:srgbClr val="000000"/>
                </a:solidFill>
              </a:rPr>
              <a:t>Filament – holds anther up</a:t>
            </a:r>
          </a:p>
        </p:txBody>
      </p:sp>
      <p:sp>
        <p:nvSpPr>
          <p:cNvPr id="7" name="Text Placeholder 10"/>
          <p:cNvSpPr txBox="1">
            <a:spLocks/>
          </p:cNvSpPr>
          <p:nvPr/>
        </p:nvSpPr>
        <p:spPr>
          <a:xfrm>
            <a:off x="457200" y="933931"/>
            <a:ext cx="8344687" cy="388995"/>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6075" lvl="1" indent="-346075">
              <a:lnSpc>
                <a:spcPts val="2200"/>
              </a:lnSpc>
              <a:buFont typeface="Arial"/>
              <a:buChar char="•"/>
            </a:pPr>
            <a:r>
              <a:rPr lang="en-US" sz="2400" dirty="0">
                <a:solidFill>
                  <a:srgbClr val="000000"/>
                </a:solidFill>
              </a:rPr>
              <a:t>Made up of the sporophyte </a:t>
            </a:r>
          </a:p>
        </p:txBody>
      </p:sp>
    </p:spTree>
    <p:extLst>
      <p:ext uri="{BB962C8B-B14F-4D97-AF65-F5344CB8AC3E}">
        <p14:creationId xmlns:p14="http://schemas.microsoft.com/office/powerpoint/2010/main" val="274914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 shown in this diagram of the embryo sac in angiosperms, the ovule is covered by integuments and has an opening called a micropyle. Inside the embryo sac are three antipodal cells, two synergids, a central cell, and the egg cell."/>
          <p:cNvPicPr>
            <a:picLocks noChangeAspect="1"/>
          </p:cNvPicPr>
          <p:nvPr/>
        </p:nvPicPr>
        <p:blipFill>
          <a:blip r:embed="rId2"/>
          <a:stretch>
            <a:fillRect/>
          </a:stretch>
        </p:blipFill>
        <p:spPr>
          <a:xfrm>
            <a:off x="2200472" y="900860"/>
            <a:ext cx="4743056" cy="4125263"/>
          </a:xfrm>
          <a:prstGeom prst="rect">
            <a:avLst/>
          </a:prstGeom>
        </p:spPr>
      </p:pic>
      <p:sp>
        <p:nvSpPr>
          <p:cNvPr id="2" name="Title 1"/>
          <p:cNvSpPr>
            <a:spLocks noGrp="1"/>
          </p:cNvSpPr>
          <p:nvPr>
            <p:ph type="title"/>
          </p:nvPr>
        </p:nvSpPr>
        <p:spPr>
          <a:xfrm>
            <a:off x="457200" y="241326"/>
            <a:ext cx="8062912" cy="659535"/>
          </a:xfrm>
        </p:spPr>
        <p:txBody>
          <a:bodyPr/>
          <a:lstStyle/>
          <a:p>
            <a:r>
              <a:rPr lang="en-US" dirty="0"/>
              <a:t>Female Gametophyte</a:t>
            </a:r>
          </a:p>
        </p:txBody>
      </p:sp>
      <p:sp>
        <p:nvSpPr>
          <p:cNvPr id="11" name="Text Placeholder 10"/>
          <p:cNvSpPr>
            <a:spLocks noGrp="1"/>
          </p:cNvSpPr>
          <p:nvPr>
            <p:ph type="body" sz="quarter" idx="14"/>
          </p:nvPr>
        </p:nvSpPr>
        <p:spPr>
          <a:xfrm>
            <a:off x="457199" y="4833355"/>
            <a:ext cx="8411355" cy="1351139"/>
          </a:xfrm>
        </p:spPr>
        <p:txBody>
          <a:bodyPr wrap="square">
            <a:spAutoFit/>
          </a:bodyPr>
          <a:lstStyle/>
          <a:p>
            <a:pPr marL="342900" indent="-342900">
              <a:buFont typeface="Arial"/>
              <a:buChar char="•"/>
            </a:pPr>
            <a:r>
              <a:rPr lang="en-US" sz="2400" dirty="0">
                <a:solidFill>
                  <a:srgbClr val="000000"/>
                </a:solidFill>
              </a:rPr>
              <a:t>Single </a:t>
            </a:r>
            <a:r>
              <a:rPr lang="en-US" sz="2400" i="1" dirty="0">
                <a:solidFill>
                  <a:srgbClr val="000000"/>
                </a:solidFill>
              </a:rPr>
              <a:t>2n</a:t>
            </a:r>
            <a:r>
              <a:rPr lang="en-US" sz="2400" dirty="0">
                <a:solidFill>
                  <a:srgbClr val="000000"/>
                </a:solidFill>
              </a:rPr>
              <a:t> megaspore mother cell in ovule undergoes meiosis</a:t>
            </a:r>
          </a:p>
          <a:p>
            <a:pPr marL="573088" lvl="1" indent="-227013">
              <a:buFont typeface="Arial"/>
              <a:buChar char="•"/>
            </a:pPr>
            <a:r>
              <a:rPr lang="en-US" sz="2200" dirty="0">
                <a:solidFill>
                  <a:srgbClr val="000000"/>
                </a:solidFill>
              </a:rPr>
              <a:t>Produces 7 cells</a:t>
            </a:r>
          </a:p>
        </p:txBody>
      </p:sp>
    </p:spTree>
    <p:extLst>
      <p:ext uri="{BB962C8B-B14F-4D97-AF65-F5344CB8AC3E}">
        <p14:creationId xmlns:p14="http://schemas.microsoft.com/office/powerpoint/2010/main" val="2789461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Male Gametophyte</a:t>
            </a:r>
          </a:p>
        </p:txBody>
      </p:sp>
      <p:sp>
        <p:nvSpPr>
          <p:cNvPr id="11" name="Text Placeholder 10"/>
          <p:cNvSpPr>
            <a:spLocks noGrp="1"/>
          </p:cNvSpPr>
          <p:nvPr>
            <p:ph type="body" sz="quarter" idx="14"/>
          </p:nvPr>
        </p:nvSpPr>
        <p:spPr>
          <a:xfrm>
            <a:off x="457199" y="1183125"/>
            <a:ext cx="4286445" cy="4767458"/>
          </a:xfrm>
        </p:spPr>
        <p:txBody>
          <a:bodyPr wrap="square">
            <a:spAutoFit/>
          </a:bodyPr>
          <a:lstStyle/>
          <a:p>
            <a:pPr marL="342900" indent="-342900">
              <a:buFont typeface="Arial"/>
              <a:buChar char="•"/>
            </a:pPr>
            <a:r>
              <a:rPr lang="en-US" sz="2400" dirty="0">
                <a:solidFill>
                  <a:srgbClr val="000000"/>
                </a:solidFill>
              </a:rPr>
              <a:t>Pollen production occurs in the anthers</a:t>
            </a:r>
          </a:p>
          <a:p>
            <a:pPr marL="573088" lvl="1" indent="-227013">
              <a:buFont typeface="Arial"/>
              <a:buChar char="•"/>
            </a:pPr>
            <a:r>
              <a:rPr lang="en-US" sz="2200" dirty="0">
                <a:solidFill>
                  <a:srgbClr val="000000"/>
                </a:solidFill>
              </a:rPr>
              <a:t>It is similar but less complex than female gametophyte formation</a:t>
            </a:r>
          </a:p>
          <a:p>
            <a:pPr marL="573088" lvl="1" indent="-227013">
              <a:buFont typeface="Arial"/>
              <a:buChar char="•"/>
            </a:pPr>
            <a:r>
              <a:rPr lang="en-US" sz="2200" dirty="0">
                <a:solidFill>
                  <a:srgbClr val="000000"/>
                </a:solidFill>
              </a:rPr>
              <a:t>Nuclei of microspores undergo mitosis to form </a:t>
            </a:r>
            <a:r>
              <a:rPr lang="en-US" sz="2200" dirty="0" err="1">
                <a:solidFill>
                  <a:srgbClr val="000000"/>
                </a:solidFill>
              </a:rPr>
              <a:t>binucleate</a:t>
            </a:r>
            <a:r>
              <a:rPr lang="en-US" sz="2200" dirty="0">
                <a:solidFill>
                  <a:srgbClr val="000000"/>
                </a:solidFill>
              </a:rPr>
              <a:t> pollen grains (male gametophyte)</a:t>
            </a:r>
          </a:p>
          <a:p>
            <a:pPr marL="800100" lvl="2" indent="-227013">
              <a:buFont typeface="Arial"/>
              <a:buChar char="•"/>
            </a:pPr>
            <a:r>
              <a:rPr lang="en-US" sz="2000" dirty="0">
                <a:solidFill>
                  <a:srgbClr val="000000"/>
                </a:solidFill>
              </a:rPr>
              <a:t>1 generative cell - sperm</a:t>
            </a:r>
          </a:p>
          <a:p>
            <a:pPr marL="800100" lvl="2" indent="-227013">
              <a:buFont typeface="Arial"/>
              <a:buChar char="•"/>
            </a:pPr>
            <a:r>
              <a:rPr lang="en-US" sz="2000" dirty="0">
                <a:solidFill>
                  <a:srgbClr val="000000"/>
                </a:solidFill>
              </a:rPr>
              <a:t>1 tube cell – produces pollen tube in stigma for sperm to travel to egg</a:t>
            </a:r>
          </a:p>
        </p:txBody>
      </p:sp>
      <p:grpSp>
        <p:nvGrpSpPr>
          <p:cNvPr id="7" name="Group 6" descr="Nuclei of microspores undergo mitosis to form binucleate pollen grains (male gametophyte)&#10;"/>
          <p:cNvGrpSpPr/>
          <p:nvPr/>
        </p:nvGrpSpPr>
        <p:grpSpPr>
          <a:xfrm>
            <a:off x="4917325" y="818438"/>
            <a:ext cx="3735851" cy="5785216"/>
            <a:chOff x="5062901" y="1043872"/>
            <a:chExt cx="3590275" cy="5559782"/>
          </a:xfrm>
        </p:grpSpPr>
        <p:grpSp>
          <p:nvGrpSpPr>
            <p:cNvPr id="3" name="Group 2"/>
            <p:cNvGrpSpPr/>
            <p:nvPr/>
          </p:nvGrpSpPr>
          <p:grpSpPr>
            <a:xfrm>
              <a:off x="5112071" y="1183125"/>
              <a:ext cx="3541105" cy="5295627"/>
              <a:chOff x="5112071" y="1183125"/>
              <a:chExt cx="3541105" cy="5295627"/>
            </a:xfrm>
          </p:grpSpPr>
          <p:pic>
            <p:nvPicPr>
              <p:cNvPr id="5" name="Picture 2" descr=" The parts of the flower are shown. The base of the perianth, which includes petals and sepals, is called the flora axis. A narrowing called the articulation separates the floral axis from the lower pedicel, which attached the flower to a stem. Microsporangia are in the anthers. Microspores, or mother cells form inside the microsporangia. The microspore undergoes meiosis, producing four cells, each of which becomes a grain of pollen with a hard coating. The pollen grain undergoes mitosis, producing a generative cell and a tube cell. Macrospores form inside vase-like carpel, in the ovules, which are in the ovaries. The macrospores undergo meiosis, producing four cells. The cells then undergo mitosis, producing three antipodals, two polar nuclei, and egg and two synergids, each with a nucleus. Together, these cells are called the megagametophyte, or embryo sac. Pollination occurs when a pollen grain lands on the stigma, the flat structure at the top of the carpel.  The tube nucleus grows into the long style, to the ovary. There, the generative cell of the sperm fertilizes the egg."/>
              <p:cNvPicPr>
                <a:picLocks noChangeAspect="1" noChangeArrowheads="1"/>
              </p:cNvPicPr>
              <p:nvPr/>
            </p:nvPicPr>
            <p:blipFill rotWithShape="1">
              <a:blip r:embed="rId2" cstate="screen"/>
              <a:srcRect l="63975" t="57251" r="53" b="23656"/>
              <a:stretch/>
            </p:blipFill>
            <p:spPr bwMode="auto">
              <a:xfrm>
                <a:off x="5112071" y="4300377"/>
                <a:ext cx="3540621" cy="2178375"/>
              </a:xfrm>
              <a:prstGeom prst="rect">
                <a:avLst/>
              </a:prstGeom>
              <a:ln>
                <a:noFill/>
              </a:ln>
              <a:effectLst/>
            </p:spPr>
          </p:pic>
          <p:pic>
            <p:nvPicPr>
              <p:cNvPr id="6" name="Picture 2" descr=" The parts of the flower are shown. The base of the perianth, which includes petals and sepals, is called the flora axis. A narrowing called the articulation separates the floral axis from the lower pedicel, which attached the flower to a stem. Microsporangia are in the anthers. Microspores, or mother cells form inside the microsporangia. The microspore undergoes meiosis, producing four cells, each of which becomes a grain of pollen with a hard coating. The pollen grain undergoes mitosis, producing a generative cell and a tube cell. Macrospores form inside vase-like carpel, in the ovules, which are in the ovaries. The macrospores undergo meiosis, producing four cells. The cells then undergo mitosis, producing three antipodals, two polar nuclei, and egg and two synergids, each with a nucleus. Together, these cells are called the megagametophyte, or embryo sac. Pollination occurs when a pollen grain lands on the stigma, the flat structure at the top of the carpel.  The tube nucleus grows into the long style, to the ovary. There, the generative cell of the sperm fertilizes the egg."/>
              <p:cNvPicPr>
                <a:picLocks noChangeAspect="1" noChangeArrowheads="1"/>
              </p:cNvPicPr>
              <p:nvPr/>
            </p:nvPicPr>
            <p:blipFill rotWithShape="1">
              <a:blip r:embed="rId2" cstate="screen"/>
              <a:srcRect l="67119" t="5334" b="70666"/>
              <a:stretch/>
            </p:blipFill>
            <p:spPr bwMode="auto">
              <a:xfrm>
                <a:off x="5117821" y="1183125"/>
                <a:ext cx="3535355" cy="2991188"/>
              </a:xfrm>
              <a:prstGeom prst="rect">
                <a:avLst/>
              </a:prstGeom>
              <a:ln>
                <a:noFill/>
              </a:ln>
              <a:effectLst/>
            </p:spPr>
          </p:pic>
        </p:grpSp>
        <p:sp>
          <p:nvSpPr>
            <p:cNvPr id="8" name="Rectangle 7"/>
            <p:cNvSpPr/>
            <p:nvPr/>
          </p:nvSpPr>
          <p:spPr>
            <a:xfrm>
              <a:off x="5062901" y="5994007"/>
              <a:ext cx="874797" cy="6096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062901" y="1043872"/>
              <a:ext cx="874797" cy="23539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062901" y="3637832"/>
              <a:ext cx="874797" cy="5364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692492" y="1890086"/>
              <a:ext cx="1005057" cy="558193"/>
            </a:xfrm>
            <a:custGeom>
              <a:avLst/>
              <a:gdLst>
                <a:gd name="connsiteX0" fmla="*/ 0 w 874797"/>
                <a:gd name="connsiteY0" fmla="*/ 0 h 536481"/>
                <a:gd name="connsiteX1" fmla="*/ 874797 w 874797"/>
                <a:gd name="connsiteY1" fmla="*/ 0 h 536481"/>
                <a:gd name="connsiteX2" fmla="*/ 874797 w 874797"/>
                <a:gd name="connsiteY2" fmla="*/ 536481 h 536481"/>
                <a:gd name="connsiteX3" fmla="*/ 0 w 874797"/>
                <a:gd name="connsiteY3" fmla="*/ 536481 h 536481"/>
                <a:gd name="connsiteX4" fmla="*/ 0 w 874797"/>
                <a:gd name="connsiteY4" fmla="*/ 0 h 536481"/>
                <a:gd name="connsiteX0" fmla="*/ 0 w 874797"/>
                <a:gd name="connsiteY0" fmla="*/ 0 h 536481"/>
                <a:gd name="connsiteX1" fmla="*/ 668552 w 874797"/>
                <a:gd name="connsiteY1" fmla="*/ 10855 h 536481"/>
                <a:gd name="connsiteX2" fmla="*/ 874797 w 874797"/>
                <a:gd name="connsiteY2" fmla="*/ 536481 h 536481"/>
                <a:gd name="connsiteX3" fmla="*/ 0 w 874797"/>
                <a:gd name="connsiteY3" fmla="*/ 536481 h 536481"/>
                <a:gd name="connsiteX4" fmla="*/ 0 w 874797"/>
                <a:gd name="connsiteY4" fmla="*/ 0 h 536481"/>
                <a:gd name="connsiteX0" fmla="*/ 0 w 874797"/>
                <a:gd name="connsiteY0" fmla="*/ 10856 h 547337"/>
                <a:gd name="connsiteX1" fmla="*/ 614277 w 874797"/>
                <a:gd name="connsiteY1" fmla="*/ 0 h 547337"/>
                <a:gd name="connsiteX2" fmla="*/ 874797 w 874797"/>
                <a:gd name="connsiteY2" fmla="*/ 547337 h 547337"/>
                <a:gd name="connsiteX3" fmla="*/ 0 w 874797"/>
                <a:gd name="connsiteY3" fmla="*/ 547337 h 547337"/>
                <a:gd name="connsiteX4" fmla="*/ 0 w 874797"/>
                <a:gd name="connsiteY4" fmla="*/ 10856 h 547337"/>
                <a:gd name="connsiteX0" fmla="*/ 0 w 1005057"/>
                <a:gd name="connsiteY0" fmla="*/ 10856 h 558193"/>
                <a:gd name="connsiteX1" fmla="*/ 614277 w 1005057"/>
                <a:gd name="connsiteY1" fmla="*/ 0 h 558193"/>
                <a:gd name="connsiteX2" fmla="*/ 1005057 w 1005057"/>
                <a:gd name="connsiteY2" fmla="*/ 558193 h 558193"/>
                <a:gd name="connsiteX3" fmla="*/ 0 w 1005057"/>
                <a:gd name="connsiteY3" fmla="*/ 547337 h 558193"/>
                <a:gd name="connsiteX4" fmla="*/ 0 w 1005057"/>
                <a:gd name="connsiteY4" fmla="*/ 10856 h 558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057" h="558193">
                  <a:moveTo>
                    <a:pt x="0" y="10856"/>
                  </a:moveTo>
                  <a:lnTo>
                    <a:pt x="614277" y="0"/>
                  </a:lnTo>
                  <a:lnTo>
                    <a:pt x="1005057" y="558193"/>
                  </a:lnTo>
                  <a:lnTo>
                    <a:pt x="0" y="547337"/>
                  </a:lnTo>
                  <a:lnTo>
                    <a:pt x="0" y="10856"/>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11054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1820</TotalTime>
  <Words>1027</Words>
  <Application>Microsoft Office PowerPoint</Application>
  <PresentationFormat>On-screen Show (4:3)</PresentationFormat>
  <Paragraphs>145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Black</vt:lpstr>
      <vt:lpstr>Calibri</vt:lpstr>
      <vt:lpstr>Essential</vt:lpstr>
      <vt:lpstr>PowerPoint Presentation</vt:lpstr>
      <vt:lpstr>Alternation of generations</vt:lpstr>
      <vt:lpstr>Alternation of generations</vt:lpstr>
      <vt:lpstr>Flowers house the gametophyte generation</vt:lpstr>
      <vt:lpstr>Flowers house the gametophyte generation</vt:lpstr>
      <vt:lpstr>Flowers house the gametophyte generation</vt:lpstr>
      <vt:lpstr>PARTS OF THE FLOWER</vt:lpstr>
      <vt:lpstr>Female Gametophyte</vt:lpstr>
      <vt:lpstr>Male Gametophyte</vt:lpstr>
      <vt:lpstr>Male Gametophyte</vt:lpstr>
      <vt:lpstr>Pollination </vt:lpstr>
      <vt:lpstr>Pollination Occurs by various means</vt:lpstr>
      <vt:lpstr>Double fertilization – 2 sperm</vt:lpstr>
      <vt:lpstr>Seeds</vt:lpstr>
      <vt:lpstr>Seeds</vt:lpstr>
      <vt:lpstr>SEEDS</vt:lpstr>
      <vt:lpstr>SEEDS</vt:lpstr>
      <vt:lpstr>SEEDS</vt:lpstr>
      <vt:lpstr>Fruits</vt:lpstr>
      <vt:lpstr>Fruits</vt:lpstr>
      <vt:lpstr>Fruit Types</vt:lpstr>
      <vt:lpstr>Monocots versus Eudicots (Dicots)</vt:lpstr>
      <vt:lpstr>Asexual Reproduction</vt:lpstr>
      <vt:lpstr>Asexual Reproduction: Stolon</vt:lpstr>
      <vt:lpstr>Asexual Reproduction: Grafting</vt:lpstr>
      <vt:lpstr>Asexual Reproduction: Cutting and Layering</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Latoya Paul</cp:lastModifiedBy>
  <cp:revision>585</cp:revision>
  <cp:lastPrinted>2018-07-28T01:19:14Z</cp:lastPrinted>
  <dcterms:created xsi:type="dcterms:W3CDTF">2012-06-04T02:13:36Z</dcterms:created>
  <dcterms:modified xsi:type="dcterms:W3CDTF">2022-07-26T23:24:58Z</dcterms:modified>
</cp:coreProperties>
</file>