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6"/>
  </p:notesMasterIdLst>
  <p:sldIdLst>
    <p:sldId id="256" r:id="rId2"/>
    <p:sldId id="339" r:id="rId3"/>
    <p:sldId id="340" r:id="rId4"/>
    <p:sldId id="341" r:id="rId5"/>
    <p:sldId id="342" r:id="rId6"/>
    <p:sldId id="343" r:id="rId7"/>
    <p:sldId id="344" r:id="rId8"/>
    <p:sldId id="345" r:id="rId9"/>
    <p:sldId id="346" r:id="rId10"/>
    <p:sldId id="338" r:id="rId11"/>
    <p:sldId id="347" r:id="rId12"/>
    <p:sldId id="348" r:id="rId13"/>
    <p:sldId id="349" r:id="rId14"/>
    <p:sldId id="350" r:id="rId15"/>
    <p:sldId id="351" r:id="rId16"/>
    <p:sldId id="354" r:id="rId17"/>
    <p:sldId id="352" r:id="rId18"/>
    <p:sldId id="353" r:id="rId19"/>
    <p:sldId id="355" r:id="rId20"/>
    <p:sldId id="357" r:id="rId21"/>
    <p:sldId id="356" r:id="rId22"/>
    <p:sldId id="358" r:id="rId23"/>
    <p:sldId id="359" r:id="rId24"/>
    <p:sldId id="360" r:id="rId25"/>
    <p:sldId id="361" r:id="rId26"/>
    <p:sldId id="362" r:id="rId27"/>
    <p:sldId id="363" r:id="rId28"/>
    <p:sldId id="364" r:id="rId29"/>
    <p:sldId id="366" r:id="rId30"/>
    <p:sldId id="365" r:id="rId31"/>
    <p:sldId id="367" r:id="rId32"/>
    <p:sldId id="368" r:id="rId33"/>
    <p:sldId id="369" r:id="rId34"/>
    <p:sldId id="370" r:id="rId35"/>
    <p:sldId id="371" r:id="rId36"/>
    <p:sldId id="372" r:id="rId37"/>
    <p:sldId id="373" r:id="rId38"/>
    <p:sldId id="374" r:id="rId39"/>
    <p:sldId id="375" r:id="rId40"/>
    <p:sldId id="377" r:id="rId41"/>
    <p:sldId id="378" r:id="rId42"/>
    <p:sldId id="376" r:id="rId43"/>
    <p:sldId id="379" r:id="rId44"/>
    <p:sldId id="273"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6393" autoAdjust="0"/>
  </p:normalViewPr>
  <p:slideViewPr>
    <p:cSldViewPr snapToGrid="0">
      <p:cViewPr varScale="1">
        <p:scale>
          <a:sx n="76" d="100"/>
          <a:sy n="76" d="100"/>
        </p:scale>
        <p:origin x="216" y="488"/>
      </p:cViewPr>
      <p:guideLst>
        <p:guide orient="horz" pos="2160"/>
        <p:guide pos="3840"/>
      </p:guideLst>
    </p:cSldViewPr>
  </p:slideViewPr>
  <p:outlineViewPr>
    <p:cViewPr>
      <p:scale>
        <a:sx n="33" d="100"/>
        <a:sy n="33" d="100"/>
      </p:scale>
      <p:origin x="0" y="-18678"/>
    </p:cViewPr>
  </p:outlin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5/31/22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biology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d3sppFprW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nx.org/contents/2e737be8-ea65-48c3-aa0a-9f35b4c6a966@10.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nx.org/contents/2e737be8-ea65-48c3-aa0a-9f35b4c6a966@10.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ruceforciea.com/etextchapters/etexthumananatrevmay12.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ea typeface="Tahoma" panose="020B0604030504040204" pitchFamily="34" charset="0"/>
                <a:cs typeface="Tahoma" panose="020B0604030504040204" pitchFamily="34" charset="0"/>
              </a:rPr>
              <a:t>All text in these slides is taken </a:t>
            </a:r>
            <a:r>
              <a:rPr lang="en-US" dirty="0">
                <a:ea typeface="Tahoma" panose="020B0604030504040204" pitchFamily="34" charset="0"/>
                <a:cs typeface="Tahoma" panose="020B0604030504040204" pitchFamily="34" charset="0"/>
              </a:rPr>
              <a:t>from </a:t>
            </a:r>
            <a:r>
              <a:rPr lang="en-US" dirty="0">
                <a:ea typeface="Tahoma" panose="020B0604030504040204" pitchFamily="34" charset="0"/>
                <a:cs typeface="Tahoma" panose="020B0604030504040204" pitchFamily="34" charset="0"/>
                <a:hlinkClick r:id="rId3"/>
              </a:rPr>
              <a:t>https://courses.lumenlearning.com/wm-biology1/</a:t>
            </a:r>
            <a:r>
              <a:rPr lang="en-US" dirty="0">
                <a:ea typeface="Tahoma" panose="020B0604030504040204" pitchFamily="34" charset="0"/>
                <a:cs typeface="Tahoma" panose="020B0604030504040204" pitchFamily="34" charset="0"/>
              </a:rPr>
              <a:t> </a:t>
            </a:r>
            <a:r>
              <a:rPr lang="en-US" sz="1200" b="0" i="0" u="none" strike="noStrike" kern="1200" dirty="0">
                <a:solidFill>
                  <a:schemeClr val="tx1"/>
                </a:solidFill>
                <a:effectLst/>
                <a:ea typeface="Tahoma" panose="020B0604030504040204" pitchFamily="34" charset="0"/>
                <a:cs typeface="Tahoma" panose="020B0604030504040204" pitchFamily="34" charset="0"/>
              </a:rPr>
              <a:t>where it is published under one or more open licenses.</a:t>
            </a:r>
            <a:endParaRPr lang="en-US" b="0" dirty="0">
              <a:effectLst/>
              <a:ea typeface="Tahoma" panose="020B0604030504040204" pitchFamily="34" charset="0"/>
              <a:cs typeface="Tahoma" panose="020B0604030504040204" pitchFamily="34" charset="0"/>
            </a:endParaRPr>
          </a:p>
          <a:p>
            <a:r>
              <a:rPr lang="en-US" sz="1200" b="0" i="0" u="none" strike="noStrike" kern="1200" dirty="0">
                <a:solidFill>
                  <a:schemeClr val="tx1"/>
                </a:solidFill>
                <a:effectLst/>
                <a:ea typeface="Tahoma" panose="020B0604030504040204" pitchFamily="34" charset="0"/>
                <a:cs typeface="Tahoma" panose="020B0604030504040204" pitchFamily="34" charset="0"/>
              </a:rPr>
              <a:t>All images in these slides are attributed in the notes of the slide on which they appear and licensed as indicated.</a:t>
            </a:r>
          </a:p>
          <a:p>
            <a:endParaRPr lang="en-US" sz="1200" b="0" i="0" u="none" strike="noStrike" kern="1200" dirty="0">
              <a:solidFill>
                <a:schemeClr val="tx1"/>
              </a:solidFill>
              <a:effectLst/>
              <a:ea typeface="Tahoma" panose="020B0604030504040204" pitchFamily="34" charset="0"/>
              <a:cs typeface="Tahoma" panose="020B0604030504040204" pitchFamily="34" charset="0"/>
            </a:endParaRPr>
          </a:p>
          <a:p>
            <a:r>
              <a:rPr lang="en-US" sz="1200" b="0" i="0" kern="1200" dirty="0">
                <a:solidFill>
                  <a:schemeClr val="tx1"/>
                </a:solidFill>
                <a:effectLst/>
                <a:latin typeface="Tahoma" panose="020B0604030504040204" pitchFamily="34" charset="0"/>
                <a:ea typeface="+mn-ea"/>
                <a:cs typeface="+mn-cs"/>
              </a:rPr>
              <a:t>Cover Image: "Peacock Feathers." Authored by: Andre Mouton. Provided by: </a:t>
            </a:r>
            <a:r>
              <a:rPr lang="en-US" sz="1200" b="0" i="0" kern="1200" dirty="0" err="1">
                <a:solidFill>
                  <a:schemeClr val="tx1"/>
                </a:solidFill>
                <a:effectLst/>
                <a:latin typeface="Tahoma" panose="020B0604030504040204" pitchFamily="34" charset="0"/>
                <a:ea typeface="+mn-ea"/>
                <a:cs typeface="+mn-cs"/>
              </a:rPr>
              <a:t>Unsplash</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https://unsplash.com/photos/_d3sppFprWI</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endParaRPr lang="en-US" sz="1200" b="0" i="0" u="none" strike="noStrike" kern="1200" dirty="0">
              <a:solidFill>
                <a:schemeClr val="tx1"/>
              </a:solidFill>
              <a:effectLs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Protect the heart and lungs</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80162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modification of work by Mariana Ruiz </a:t>
            </a:r>
            <a:r>
              <a:rPr lang="en-US" dirty="0" err="1">
                <a:effectLst/>
              </a:rPr>
              <a:t>Villareal</a:t>
            </a:r>
            <a:r>
              <a:rPr lang="en-US" dirty="0">
                <a:effectLst/>
              </a:rPr>
              <a:t>)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329421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42598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16547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2430494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185451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Biology. </a:t>
            </a:r>
            <a:r>
              <a:rPr lang="en-US" b="1" dirty="0">
                <a:effectLst/>
              </a:rPr>
              <a:t>Provided by</a:t>
            </a:r>
            <a:r>
              <a:rPr lang="en-US" dirty="0">
                <a:effectLst/>
              </a:rPr>
              <a:t>: </a:t>
            </a:r>
            <a:r>
              <a:rPr lang="en-US" dirty="0" err="1">
                <a:effectLst/>
              </a:rPr>
              <a:t>OpenStax</a:t>
            </a:r>
            <a:r>
              <a:rPr lang="en-US" dirty="0">
                <a:effectLst/>
              </a:rPr>
              <a:t> CNX. </a:t>
            </a:r>
            <a:r>
              <a:rPr lang="en-US" b="1" dirty="0">
                <a:effectLst/>
              </a:rPr>
              <a:t>Located at</a:t>
            </a:r>
            <a:r>
              <a:rPr lang="en-US" dirty="0">
                <a:effectLst/>
              </a:rPr>
              <a:t>: </a:t>
            </a:r>
            <a:r>
              <a:rPr lang="en-US" dirty="0">
                <a:effectLst/>
                <a:hlinkClick r:id="rId3"/>
              </a:rPr>
              <a:t>http://cnx.org/contents/185cbf87-c72e-48f5-b51e-f14f21b5eabd@10.8</a:t>
            </a:r>
            <a:r>
              <a:rPr lang="en-US" dirty="0">
                <a:effectLst/>
              </a:rPr>
              <a:t>. </a:t>
            </a:r>
            <a:r>
              <a:rPr lang="en-US" b="1" dirty="0">
                <a:effectLst/>
              </a:rPr>
              <a:t>License</a:t>
            </a:r>
            <a:r>
              <a:rPr lang="en-US" dirty="0">
                <a:effectLst/>
              </a:rPr>
              <a:t>: </a:t>
            </a:r>
            <a:r>
              <a:rPr lang="en-US" i="1" dirty="0">
                <a:effectLst/>
                <a:hlinkClick r:id="rId4"/>
              </a:rPr>
              <a:t>CC BY: Attribution</a:t>
            </a:r>
            <a:r>
              <a:rPr lang="en-US" dirty="0">
                <a:effectLst/>
              </a:rPr>
              <a:t>. </a:t>
            </a:r>
            <a:r>
              <a:rPr lang="en-US" b="1" dirty="0">
                <a:effectLst/>
              </a:rPr>
              <a:t>License Terms</a:t>
            </a:r>
            <a:r>
              <a:rPr lang="en-US" dirty="0">
                <a:effectLst/>
              </a:rPr>
              <a:t>: Download for free at http://cnx.org/contents/185cbf87-c72e-48f5-b51e-f14f21b5eabd@10.8</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2357743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Biology. </a:t>
            </a:r>
            <a:r>
              <a:rPr lang="en-US" b="1" dirty="0">
                <a:effectLst/>
              </a:rPr>
              <a:t>Provided by</a:t>
            </a:r>
            <a:r>
              <a:rPr lang="en-US" dirty="0">
                <a:effectLst/>
              </a:rPr>
              <a:t>: </a:t>
            </a:r>
            <a:r>
              <a:rPr lang="en-US" dirty="0" err="1">
                <a:effectLst/>
              </a:rPr>
              <a:t>OpenStax</a:t>
            </a:r>
            <a:r>
              <a:rPr lang="en-US" dirty="0">
                <a:effectLst/>
              </a:rPr>
              <a:t> CNX. </a:t>
            </a:r>
            <a:r>
              <a:rPr lang="en-US" b="1" dirty="0">
                <a:effectLst/>
              </a:rPr>
              <a:t>Located at</a:t>
            </a:r>
            <a:r>
              <a:rPr lang="en-US" dirty="0">
                <a:effectLst/>
              </a:rPr>
              <a:t>: </a:t>
            </a:r>
            <a:r>
              <a:rPr lang="en-US" dirty="0">
                <a:effectLst/>
                <a:hlinkClick r:id="rId3"/>
              </a:rPr>
              <a:t>http://cnx.org/contents/185cbf87-c72e-48f5-b51e-f14f21b5eabd@10.8</a:t>
            </a:r>
            <a:r>
              <a:rPr lang="en-US" dirty="0">
                <a:effectLst/>
              </a:rPr>
              <a:t>. </a:t>
            </a:r>
            <a:r>
              <a:rPr lang="en-US" b="1" dirty="0">
                <a:effectLst/>
              </a:rPr>
              <a:t>License</a:t>
            </a:r>
            <a:r>
              <a:rPr lang="en-US" dirty="0">
                <a:effectLst/>
              </a:rPr>
              <a:t>: </a:t>
            </a:r>
            <a:r>
              <a:rPr lang="en-US" i="1" dirty="0">
                <a:effectLst/>
                <a:hlinkClick r:id="rId4"/>
              </a:rPr>
              <a:t>CC BY: Attribution</a:t>
            </a:r>
            <a:r>
              <a:rPr lang="en-US" dirty="0">
                <a:effectLst/>
              </a:rPr>
              <a:t>. </a:t>
            </a:r>
            <a:r>
              <a:rPr lang="en-US" b="1" dirty="0">
                <a:effectLst/>
              </a:rPr>
              <a:t>License Terms</a:t>
            </a:r>
            <a:r>
              <a:rPr lang="en-US" dirty="0">
                <a:effectLst/>
              </a:rPr>
              <a:t>: Download for free at http://cnx.org/contents/185cbf87-c72e-48f5-b51e-f14f21b5eabd@10.8</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4182658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modification of work by NCI, NIH)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http://cnx.org/contents/2e737be8-ea65-48c3-aa0a-9f35b4c6a966@10.1</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302589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http://cnx.org/contents/2e737be8-ea65-48c3-aa0a-9f35b4c6a966@10.1</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150164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“Amada44”/Wikimedia Commons)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3121355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315695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(b credit: modification of work by Gray’s Anatomy)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28</a:t>
            </a:fld>
            <a:endParaRPr lang="en-US" dirty="0"/>
          </a:p>
        </p:txBody>
      </p:sp>
    </p:spTree>
    <p:extLst>
      <p:ext uri="{BB962C8B-B14F-4D97-AF65-F5344CB8AC3E}">
        <p14:creationId xmlns:p14="http://schemas.microsoft.com/office/powerpoint/2010/main" val="1827326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30</a:t>
            </a:fld>
            <a:endParaRPr lang="en-US" dirty="0"/>
          </a:p>
        </p:txBody>
      </p:sp>
    </p:spTree>
    <p:extLst>
      <p:ext uri="{BB962C8B-B14F-4D97-AF65-F5344CB8AC3E}">
        <p14:creationId xmlns:p14="http://schemas.microsoft.com/office/powerpoint/2010/main" val="4130624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31</a:t>
            </a:fld>
            <a:endParaRPr lang="en-US" dirty="0"/>
          </a:p>
        </p:txBody>
      </p:sp>
    </p:spTree>
    <p:extLst>
      <p:ext uri="{BB962C8B-B14F-4D97-AF65-F5344CB8AC3E}">
        <p14:creationId xmlns:p14="http://schemas.microsoft.com/office/powerpoint/2010/main" val="1560521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modification of work by NCI, NIH; scale-bar data from Matt Russell)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32</a:t>
            </a:fld>
            <a:endParaRPr lang="en-US" dirty="0"/>
          </a:p>
        </p:txBody>
      </p:sp>
    </p:spTree>
    <p:extLst>
      <p:ext uri="{BB962C8B-B14F-4D97-AF65-F5344CB8AC3E}">
        <p14:creationId xmlns:p14="http://schemas.microsoft.com/office/powerpoint/2010/main" val="15528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33</a:t>
            </a:fld>
            <a:endParaRPr lang="en-US" dirty="0"/>
          </a:p>
        </p:txBody>
      </p:sp>
    </p:spTree>
    <p:extLst>
      <p:ext uri="{BB962C8B-B14F-4D97-AF65-F5344CB8AC3E}">
        <p14:creationId xmlns:p14="http://schemas.microsoft.com/office/powerpoint/2010/main" val="311763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34</a:t>
            </a:fld>
            <a:endParaRPr lang="en-US" dirty="0"/>
          </a:p>
        </p:txBody>
      </p:sp>
    </p:spTree>
    <p:extLst>
      <p:ext uri="{BB962C8B-B14F-4D97-AF65-F5344CB8AC3E}">
        <p14:creationId xmlns:p14="http://schemas.microsoft.com/office/powerpoint/2010/main" val="39923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 Zone Diagram. </a:t>
            </a:r>
            <a:r>
              <a:rPr lang="en-US" b="1" dirty="0"/>
              <a:t>Authored by</a:t>
            </a:r>
            <a:r>
              <a:rPr lang="en-US" dirty="0"/>
              <a:t>: Bruce </a:t>
            </a:r>
            <a:r>
              <a:rPr lang="en-US" dirty="0" err="1"/>
              <a:t>Forciea</a:t>
            </a:r>
            <a:r>
              <a:rPr lang="en-US" dirty="0"/>
              <a:t>. </a:t>
            </a:r>
            <a:r>
              <a:rPr lang="en-US" b="1" dirty="0"/>
              <a:t>Located at</a:t>
            </a:r>
            <a:r>
              <a:rPr lang="en-US" dirty="0"/>
              <a:t>: </a:t>
            </a:r>
            <a:r>
              <a:rPr lang="en-US" dirty="0">
                <a:hlinkClick r:id="rId3"/>
              </a:rPr>
              <a:t>http://www.bruceforciea.com/etextchapters/etexthumananatrevmay12.pdf</a:t>
            </a:r>
            <a:r>
              <a:rPr lang="en-US" dirty="0"/>
              <a:t>. </a:t>
            </a:r>
            <a:r>
              <a:rPr lang="en-US" b="1" dirty="0"/>
              <a:t>License</a:t>
            </a:r>
            <a:r>
              <a:rPr lang="en-US" dirty="0"/>
              <a:t>: </a:t>
            </a:r>
            <a:r>
              <a:rPr lang="en-US" i="1" dirty="0">
                <a:hlinkClick r:id="rId4"/>
              </a:rPr>
              <a:t>CC BY: Attribution</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35</a:t>
            </a:fld>
            <a:endParaRPr lang="en-US" dirty="0"/>
          </a:p>
        </p:txBody>
      </p:sp>
    </p:spTree>
    <p:extLst>
      <p:ext uri="{BB962C8B-B14F-4D97-AF65-F5344CB8AC3E}">
        <p14:creationId xmlns:p14="http://schemas.microsoft.com/office/powerpoint/2010/main" val="2999946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36</a:t>
            </a:fld>
            <a:endParaRPr lang="en-US" dirty="0"/>
          </a:p>
        </p:txBody>
      </p:sp>
    </p:spTree>
    <p:extLst>
      <p:ext uri="{BB962C8B-B14F-4D97-AF65-F5344CB8AC3E}">
        <p14:creationId xmlns:p14="http://schemas.microsoft.com/office/powerpoint/2010/main" val="174868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37</a:t>
            </a:fld>
            <a:endParaRPr lang="en-US" dirty="0"/>
          </a:p>
        </p:txBody>
      </p:sp>
    </p:spTree>
    <p:extLst>
      <p:ext uri="{BB962C8B-B14F-4D97-AF65-F5344CB8AC3E}">
        <p14:creationId xmlns:p14="http://schemas.microsoft.com/office/powerpoint/2010/main" val="421857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198698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38</a:t>
            </a:fld>
            <a:endParaRPr lang="en-US" dirty="0"/>
          </a:p>
        </p:txBody>
      </p:sp>
    </p:spTree>
    <p:extLst>
      <p:ext uri="{BB962C8B-B14F-4D97-AF65-F5344CB8AC3E}">
        <p14:creationId xmlns:p14="http://schemas.microsoft.com/office/powerpoint/2010/main" val="2854664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Calcium is essential for both bones and muscles to function properly.</a:t>
            </a:r>
          </a:p>
        </p:txBody>
      </p:sp>
      <p:sp>
        <p:nvSpPr>
          <p:cNvPr id="4" name="Slide Number Placeholder 3"/>
          <p:cNvSpPr>
            <a:spLocks noGrp="1"/>
          </p:cNvSpPr>
          <p:nvPr>
            <p:ph type="sldNum" sz="quarter" idx="10"/>
          </p:nvPr>
        </p:nvSpPr>
        <p:spPr/>
        <p:txBody>
          <a:bodyPr/>
          <a:lstStyle/>
          <a:p>
            <a:fld id="{B1E6DF9A-4138-4CE9-A2AE-AB9413786FF0}" type="slidenum">
              <a:rPr lang="en-US" smtClean="0"/>
              <a:pPr/>
              <a:t>43</a:t>
            </a:fld>
            <a:endParaRPr lang="en-US" dirty="0"/>
          </a:p>
        </p:txBody>
      </p:sp>
    </p:spTree>
    <p:extLst>
      <p:ext uri="{BB962C8B-B14F-4D97-AF65-F5344CB8AC3E}">
        <p14:creationId xmlns:p14="http://schemas.microsoft.com/office/powerpoint/2010/main" val="2055452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44</a:t>
            </a:fld>
            <a:endParaRPr lang="en-US"/>
          </a:p>
        </p:txBody>
      </p:sp>
    </p:spTree>
    <p:extLst>
      <p:ext uri="{BB962C8B-B14F-4D97-AF65-F5344CB8AC3E}">
        <p14:creationId xmlns:p14="http://schemas.microsoft.com/office/powerpoint/2010/main" val="10810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Ross Murphy)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247024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modification of work by Mariana Ruiz </a:t>
            </a:r>
            <a:r>
              <a:rPr lang="en-US" dirty="0" err="1"/>
              <a:t>Villareal</a:t>
            </a:r>
            <a:r>
              <a:rPr lang="en-US" dirty="0"/>
              <a:t>) in 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308749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modification of work by Mariana Ruiz </a:t>
            </a:r>
            <a:r>
              <a:rPr lang="en-US" dirty="0" err="1"/>
              <a:t>Villareal</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221413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13671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a: modification of work by Uwe </a:t>
            </a:r>
            <a:r>
              <a:rPr lang="en-US" dirty="0" err="1">
                <a:effectLst/>
              </a:rPr>
              <a:t>Gille</a:t>
            </a:r>
            <a:r>
              <a:rPr lang="en-US" dirty="0">
                <a:effectLst/>
              </a:rPr>
              <a:t> based on original work by Gray’s Anatomy; credit b: modification of work by NCI, NIH)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210150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(credit: modification of work by NCI, NIH) in </a:t>
            </a:r>
            <a:r>
              <a:rPr lang="en-US" dirty="0"/>
              <a:t>Biology. </a:t>
            </a:r>
            <a:r>
              <a:rPr lang="en-US" b="1" dirty="0"/>
              <a:t>Provided by</a:t>
            </a:r>
            <a:r>
              <a:rPr lang="en-US" dirty="0"/>
              <a:t>: </a:t>
            </a:r>
            <a:r>
              <a:rPr lang="en-US" dirty="0" err="1"/>
              <a:t>OpenStax</a:t>
            </a:r>
            <a:r>
              <a:rPr lang="en-US" dirty="0"/>
              <a:t> CNX. </a:t>
            </a:r>
            <a:r>
              <a:rPr lang="en-US" b="1" dirty="0"/>
              <a:t>Located at</a:t>
            </a:r>
            <a:r>
              <a:rPr lang="en-US" dirty="0"/>
              <a:t>: </a:t>
            </a:r>
            <a:r>
              <a:rPr lang="en-US" dirty="0">
                <a:hlinkClick r:id="rId3"/>
              </a:rPr>
              <a:t>http://cnx.org/contents/185cbf87-c72e-48f5-b51e-f14f21b5eabd@10.8</a:t>
            </a:r>
            <a:r>
              <a:rPr lang="en-US" dirty="0"/>
              <a:t>. </a:t>
            </a:r>
            <a:r>
              <a:rPr lang="en-US" b="1" dirty="0"/>
              <a:t>License</a:t>
            </a:r>
            <a:r>
              <a:rPr lang="en-US" dirty="0"/>
              <a:t>: </a:t>
            </a:r>
            <a:r>
              <a:rPr lang="en-US" i="1" dirty="0">
                <a:hlinkClick r:id="rId4"/>
              </a:rPr>
              <a:t>CC BY: Attribution</a:t>
            </a:r>
            <a:r>
              <a:rPr lang="en-US" dirty="0"/>
              <a:t>. </a:t>
            </a:r>
            <a:r>
              <a:rPr lang="en-US" b="1" dirty="0"/>
              <a:t>License Terms</a:t>
            </a:r>
            <a:r>
              <a:rPr lang="en-US" dirty="0"/>
              <a:t>: Download for free at http://cnx.org/contents/185cbf87-c72e-48f5-b51e-f14f21b5eabd@10.8</a:t>
            </a:r>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359614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A4047">
            <a:alpha val="25000"/>
          </a:srgbClr>
        </a:solid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81186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26479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6258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5401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8682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04502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4100145002"/>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Musculoskeletal System </a:t>
            </a:r>
          </a:p>
        </p:txBody>
      </p:sp>
      <p:sp>
        <p:nvSpPr>
          <p:cNvPr id="4" name="Subtitle 3"/>
          <p:cNvSpPr>
            <a:spLocks noGrp="1"/>
          </p:cNvSpPr>
          <p:nvPr>
            <p:ph type="subTitle" idx="1"/>
          </p:nvPr>
        </p:nvSpPr>
        <p:spPr/>
        <p:txBody>
          <a:bodyPr/>
          <a:lstStyle/>
          <a:p>
            <a:r>
              <a:rPr lang="en-US" dirty="0"/>
              <a:t>General Biology II</a:t>
            </a:r>
          </a:p>
        </p:txBody>
      </p:sp>
    </p:spTree>
    <p:extLst>
      <p:ext uri="{BB962C8B-B14F-4D97-AF65-F5344CB8AC3E}">
        <p14:creationId xmlns:p14="http://schemas.microsoft.com/office/powerpoint/2010/main" val="1457531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Question #1</a:t>
            </a:r>
            <a:endParaRPr lang="en-US" dirty="0"/>
          </a:p>
        </p:txBody>
      </p:sp>
      <p:sp>
        <p:nvSpPr>
          <p:cNvPr id="3" name="Content Placeholder 2"/>
          <p:cNvSpPr>
            <a:spLocks noGrp="1"/>
          </p:cNvSpPr>
          <p:nvPr>
            <p:ph type="body" idx="1"/>
          </p:nvPr>
        </p:nvSpPr>
        <p:spPr/>
        <p:txBody>
          <a:bodyPr/>
          <a:lstStyle/>
          <a:p>
            <a:pPr marL="0" indent="0">
              <a:buNone/>
            </a:pPr>
            <a:r>
              <a:rPr lang="en-US" dirty="0"/>
              <a:t>What is the function of the thoracic cage?</a:t>
            </a:r>
          </a:p>
        </p:txBody>
      </p:sp>
    </p:spTree>
    <p:extLst>
      <p:ext uri="{BB962C8B-B14F-4D97-AF65-F5344CB8AC3E}">
        <p14:creationId xmlns:p14="http://schemas.microsoft.com/office/powerpoint/2010/main" val="305941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Appendicular Skeleton</a:t>
            </a:r>
          </a:p>
        </p:txBody>
      </p:sp>
      <p:pic>
        <p:nvPicPr>
          <p:cNvPr id="5" name="Content Placeholder 4" descr="Illustration shows the appendicular skeleton, which consists of arms, legs, shoulder bones, and the pelvic girdl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569325" y="0"/>
            <a:ext cx="3622675" cy="6807200"/>
          </a:xfrm>
        </p:spPr>
      </p:pic>
    </p:spTree>
    <p:extLst>
      <p:ext uri="{BB962C8B-B14F-4D97-AF65-F5344CB8AC3E}">
        <p14:creationId xmlns:p14="http://schemas.microsoft.com/office/powerpoint/2010/main" val="413613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Pectoral Girdle</a:t>
            </a:r>
          </a:p>
        </p:txBody>
      </p:sp>
      <p:pic>
        <p:nvPicPr>
          <p:cNvPr id="5" name="Content Placeholder 4" descr="Illustration shows the pectoral girdles of the shoulder. Each girdle consists of a long, thin clavicle that runs from the sternum to the arm and a flat, triangular scapula that extends down from the clavicle. Viewed from the back, the upper part of the scapula has a prominent protrusion, called a spin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43087" y="2345027"/>
            <a:ext cx="8505825" cy="2549525"/>
          </a:xfrm>
        </p:spPr>
      </p:pic>
    </p:spTree>
    <p:extLst>
      <p:ext uri="{BB962C8B-B14F-4D97-AF65-F5344CB8AC3E}">
        <p14:creationId xmlns:p14="http://schemas.microsoft.com/office/powerpoint/2010/main" val="18984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365129"/>
            <a:ext cx="2326821" cy="2753629"/>
          </a:xfrm>
        </p:spPr>
        <p:txBody>
          <a:bodyPr/>
          <a:lstStyle/>
          <a:p>
            <a:r>
              <a:rPr lang="en-US" dirty="0"/>
              <a:t>The Upper Limb</a:t>
            </a:r>
          </a:p>
        </p:txBody>
      </p:sp>
      <p:pic>
        <p:nvPicPr>
          <p:cNvPr id="5" name="Content Placeholder 4" descr="Illustration shows a skeletal human arm. The humerus is the bone of the upper arm. The radius is the thick bone in the forearm, and the ulna is the thin bone. The carpals are the bones of the wrist, the metacarpals are bones of the hand, and phalanges are bones of the finger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329363" y="0"/>
            <a:ext cx="5862637" cy="6515100"/>
          </a:xfrm>
        </p:spPr>
      </p:pic>
    </p:spTree>
    <p:extLst>
      <p:ext uri="{BB962C8B-B14F-4D97-AF65-F5344CB8AC3E}">
        <p14:creationId xmlns:p14="http://schemas.microsoft.com/office/powerpoint/2010/main" val="368321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Pelvic Girdle</a:t>
            </a:r>
          </a:p>
        </p:txBody>
      </p:sp>
      <p:pic>
        <p:nvPicPr>
          <p:cNvPr id="5" name="Content Placeholder 4" descr="Illustration compares male and female pelvic bones. In both males and females, a wide, rounded bone called the ilium attaches to each side of the spine. The ilium curves toward the front, where it narrows into the ischium. A loop-shaped bone extends down from the place where the ilium meets the ischium, and connects back to the ilium in the front center of the body."/>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46250" y="2291051"/>
            <a:ext cx="8699500" cy="3017837"/>
          </a:xfrm>
        </p:spPr>
      </p:pic>
    </p:spTree>
    <p:extLst>
      <p:ext uri="{BB962C8B-B14F-4D97-AF65-F5344CB8AC3E}">
        <p14:creationId xmlns:p14="http://schemas.microsoft.com/office/powerpoint/2010/main" val="22803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Lower Limb</a:t>
            </a:r>
          </a:p>
        </p:txBody>
      </p:sp>
      <p:pic>
        <p:nvPicPr>
          <p:cNvPr id="5" name="Content Placeholder 4" descr="Illustration shows a leg. The bone of the upper leg is the femur. The tibia is the thicker, front bone of the lower leg, and the fibula is the rear bone. The tarsals are the bones of the ankle. The metatarsals are the bones of the foot, and the phalanges are the bones of the toe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939088" y="66675"/>
            <a:ext cx="4252912" cy="6726238"/>
          </a:xfrm>
        </p:spPr>
      </p:pic>
    </p:spTree>
    <p:extLst>
      <p:ext uri="{BB962C8B-B14F-4D97-AF65-F5344CB8AC3E}">
        <p14:creationId xmlns:p14="http://schemas.microsoft.com/office/powerpoint/2010/main" val="261044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and Calcification</a:t>
            </a:r>
          </a:p>
        </p:txBody>
      </p:sp>
      <p:sp>
        <p:nvSpPr>
          <p:cNvPr id="3" name="Content Placeholder 2"/>
          <p:cNvSpPr>
            <a:spLocks noGrp="1"/>
          </p:cNvSpPr>
          <p:nvPr>
            <p:ph type="body" idx="1"/>
          </p:nvPr>
        </p:nvSpPr>
        <p:spPr/>
        <p:txBody>
          <a:bodyPr/>
          <a:lstStyle/>
          <a:p>
            <a:r>
              <a:rPr lang="en-US" dirty="0"/>
              <a:t>Bone, or osseous tissue, is a connective tissue that constitutes the endoskeleton</a:t>
            </a:r>
          </a:p>
          <a:p>
            <a:r>
              <a:rPr lang="en-US" dirty="0"/>
              <a:t>It contains specialized cells and a matrix of mineral salts and collagen fibers</a:t>
            </a:r>
          </a:p>
          <a:p>
            <a:r>
              <a:rPr lang="en-US" dirty="0"/>
              <a:t>The mineral salts primarily include hydroxyapatite, a mineral formed from calcium phosphate</a:t>
            </a:r>
          </a:p>
          <a:p>
            <a:r>
              <a:rPr lang="en-US" dirty="0"/>
              <a:t>Calcification is the process of deposition of mineral salts on the collagen fiber matrix that crystallizes and hardens the tissue</a:t>
            </a:r>
          </a:p>
        </p:txBody>
      </p:sp>
    </p:spTree>
    <p:extLst>
      <p:ext uri="{BB962C8B-B14F-4D97-AF65-F5344CB8AC3E}">
        <p14:creationId xmlns:p14="http://schemas.microsoft.com/office/powerpoint/2010/main" val="353709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7" y="365129"/>
            <a:ext cx="3659478" cy="1325563"/>
          </a:xfrm>
        </p:spPr>
        <p:txBody>
          <a:bodyPr/>
          <a:lstStyle/>
          <a:p>
            <a:r>
              <a:rPr lang="en-US" dirty="0"/>
              <a:t>Types of Bones</a:t>
            </a:r>
          </a:p>
        </p:txBody>
      </p:sp>
      <p:pic>
        <p:nvPicPr>
          <p:cNvPr id="5" name="Content Placeholder 4" descr="Illustration shows classification of different bone types. The sternum at the front, middle of the rib cage is a flat bone. The femur is a long bone. The patella is a sesamoid bone. The vertebrae are irregular bones, and the bones of the foot are short bone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903913" y="127000"/>
            <a:ext cx="6288087" cy="6731000"/>
          </a:xfrm>
        </p:spPr>
      </p:pic>
    </p:spTree>
    <p:extLst>
      <p:ext uri="{BB962C8B-B14F-4D97-AF65-F5344CB8AC3E}">
        <p14:creationId xmlns:p14="http://schemas.microsoft.com/office/powerpoint/2010/main" val="199500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365129"/>
            <a:ext cx="4582391" cy="1325563"/>
          </a:xfrm>
        </p:spPr>
        <p:txBody>
          <a:bodyPr/>
          <a:lstStyle/>
          <a:p>
            <a:r>
              <a:rPr lang="en-US" dirty="0"/>
              <a:t>Long Bones</a:t>
            </a:r>
          </a:p>
        </p:txBody>
      </p:sp>
      <p:sp>
        <p:nvSpPr>
          <p:cNvPr id="3" name="Content Placeholder 2"/>
          <p:cNvSpPr>
            <a:spLocks noGrp="1"/>
          </p:cNvSpPr>
          <p:nvPr>
            <p:ph type="body" idx="1"/>
          </p:nvPr>
        </p:nvSpPr>
        <p:spPr>
          <a:xfrm>
            <a:off x="942109" y="1825625"/>
            <a:ext cx="4713021" cy="4689475"/>
          </a:xfrm>
        </p:spPr>
        <p:txBody>
          <a:bodyPr>
            <a:normAutofit/>
          </a:bodyPr>
          <a:lstStyle/>
          <a:p>
            <a:pPr marL="0" indent="0">
              <a:buNone/>
            </a:pPr>
            <a:r>
              <a:rPr lang="en-US" dirty="0"/>
              <a:t>Long bones are longer than they are wide and have a shaft and two ends. The diaphysis, or central shaft, contains bone marrow in a marrow cavity. The rounded ends, the epiphyses, are covered with articular cartilage and are filled with red bone marrow, which produces blood cells</a:t>
            </a:r>
          </a:p>
        </p:txBody>
      </p:sp>
      <p:pic>
        <p:nvPicPr>
          <p:cNvPr id="5" name="Picture 4" descr="Illustration shows a long bone, which is wide at both ends and narrow in the middle. The narrow middle is called the diaphysis and the long ends are called the epiphyses. The epiphyses are filled with spongy bone perforated with holes, and the ends are made up of articular cartilage. A hollow opening in the middle of the diaphysis is called the medullary cav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259" y="365128"/>
            <a:ext cx="4600457" cy="6335486"/>
          </a:xfrm>
          <a:prstGeom prst="rect">
            <a:avLst/>
          </a:prstGeom>
        </p:spPr>
      </p:pic>
    </p:spTree>
    <p:extLst>
      <p:ext uri="{BB962C8B-B14F-4D97-AF65-F5344CB8AC3E}">
        <p14:creationId xmlns:p14="http://schemas.microsoft.com/office/powerpoint/2010/main" val="41440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 Bone</a:t>
            </a:r>
          </a:p>
        </p:txBody>
      </p:sp>
      <p:sp>
        <p:nvSpPr>
          <p:cNvPr id="3" name="Content Placeholder 2"/>
          <p:cNvSpPr>
            <a:spLocks noGrp="1"/>
          </p:cNvSpPr>
          <p:nvPr>
            <p:ph type="body" idx="1"/>
          </p:nvPr>
        </p:nvSpPr>
        <p:spPr>
          <a:xfrm>
            <a:off x="838201" y="1825625"/>
            <a:ext cx="4245430" cy="4351338"/>
          </a:xfrm>
        </p:spPr>
        <p:txBody>
          <a:bodyPr/>
          <a:lstStyle/>
          <a:p>
            <a:pPr marL="0" indent="0">
              <a:buNone/>
            </a:pPr>
            <a:r>
              <a:rPr lang="en-US" dirty="0"/>
              <a:t>Compact bone tissue is composed of osteons and forms the external layer of all bones</a:t>
            </a:r>
          </a:p>
        </p:txBody>
      </p:sp>
      <p:pic>
        <p:nvPicPr>
          <p:cNvPr id="5" name="Picture 4" descr="Illustration shows a cross-section of a bone. The compact outer part of the bone is made up of cylindrical osteons that run its length. Each osteon is made up of a matrix of lamellae that surround a central Haversian canal. Arteries, veins and nerve fibers run through the Haversian canals. The spongy inner bone consists of porous trabecula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888" y="1690692"/>
            <a:ext cx="4395463" cy="3889375"/>
          </a:xfrm>
          <a:prstGeom prst="rect">
            <a:avLst/>
          </a:prstGeom>
        </p:spPr>
      </p:pic>
    </p:spTree>
    <p:extLst>
      <p:ext uri="{BB962C8B-B14F-4D97-AF65-F5344CB8AC3E}">
        <p14:creationId xmlns:p14="http://schemas.microsoft.com/office/powerpoint/2010/main" val="117901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Skeletons: Hydrostatic</a:t>
            </a:r>
          </a:p>
        </p:txBody>
      </p:sp>
      <p:pic>
        <p:nvPicPr>
          <p:cNvPr id="5" name="Picture 4" descr="Photo shows a white sea star with red bumps along the tops and tips of its ar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50" y="1825625"/>
            <a:ext cx="4727228" cy="2895427"/>
          </a:xfrm>
          <a:prstGeom prst="rect">
            <a:avLst/>
          </a:prstGeom>
        </p:spPr>
      </p:pic>
      <p:sp>
        <p:nvSpPr>
          <p:cNvPr id="3" name="Content Placeholder 2"/>
          <p:cNvSpPr>
            <a:spLocks noGrp="1"/>
          </p:cNvSpPr>
          <p:nvPr>
            <p:ph type="body" idx="1"/>
          </p:nvPr>
        </p:nvSpPr>
        <p:spPr>
          <a:xfrm>
            <a:off x="6378924" y="1825625"/>
            <a:ext cx="4727226" cy="4351338"/>
          </a:xfrm>
        </p:spPr>
        <p:txBody>
          <a:bodyPr>
            <a:normAutofit/>
          </a:bodyPr>
          <a:lstStyle/>
          <a:p>
            <a:pPr marL="0" indent="0">
              <a:buNone/>
            </a:pPr>
            <a:r>
              <a:rPr lang="en-US" dirty="0"/>
              <a:t>A hydrostatic skeleton is formed by a fluid-filled compartment held under hydrostatic pressure; movement is created by the muscles producing pressure on the fluid</a:t>
            </a:r>
          </a:p>
        </p:txBody>
      </p:sp>
    </p:spTree>
    <p:extLst>
      <p:ext uri="{BB962C8B-B14F-4D97-AF65-F5344CB8AC3E}">
        <p14:creationId xmlns:p14="http://schemas.microsoft.com/office/powerpoint/2010/main" val="253541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Spongy Bone</a:t>
            </a:r>
          </a:p>
        </p:txBody>
      </p:sp>
      <p:sp>
        <p:nvSpPr>
          <p:cNvPr id="3" name="Content Placeholder 2"/>
          <p:cNvSpPr>
            <a:spLocks noGrp="1"/>
          </p:cNvSpPr>
          <p:nvPr>
            <p:ph type="body" idx="1"/>
          </p:nvPr>
        </p:nvSpPr>
        <p:spPr>
          <a:xfrm>
            <a:off x="838201" y="1825625"/>
            <a:ext cx="5584372" cy="4351338"/>
          </a:xfrm>
        </p:spPr>
        <p:txBody>
          <a:bodyPr/>
          <a:lstStyle/>
          <a:p>
            <a:pPr marL="0" indent="0">
              <a:buNone/>
            </a:pPr>
            <a:r>
              <a:rPr lang="en-US" dirty="0"/>
              <a:t>Spongy bone tissue is composed of trabeculae and forms the inner part of all bones. Trabeculae in spongy bone are arranged such that one side of the bone bears tension and the other withstands compression</a:t>
            </a:r>
          </a:p>
        </p:txBody>
      </p:sp>
      <p:pic>
        <p:nvPicPr>
          <p:cNvPr id="5" name="Picture 4" descr="Illustration shows tension lines in a long bone, which start out perpendicular to the epiphysis and then turn and run along the length of the bone. Compression lines run the length of the bone opposite the side of the tension 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126" y="1690691"/>
            <a:ext cx="3316224" cy="3200400"/>
          </a:xfrm>
          <a:prstGeom prst="rect">
            <a:avLst/>
          </a:prstGeom>
        </p:spPr>
      </p:pic>
    </p:spTree>
    <p:extLst>
      <p:ext uri="{BB962C8B-B14F-4D97-AF65-F5344CB8AC3E}">
        <p14:creationId xmlns:p14="http://schemas.microsoft.com/office/powerpoint/2010/main" val="355405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Osteoblasts</a:t>
            </a:r>
          </a:p>
        </p:txBody>
      </p:sp>
      <p:sp>
        <p:nvSpPr>
          <p:cNvPr id="3" name="Content Placeholder 2"/>
          <p:cNvSpPr>
            <a:spLocks noGrp="1"/>
          </p:cNvSpPr>
          <p:nvPr>
            <p:ph type="body" idx="1"/>
          </p:nvPr>
        </p:nvSpPr>
        <p:spPr/>
        <p:txBody>
          <a:bodyPr>
            <a:normAutofit/>
          </a:bodyPr>
          <a:lstStyle/>
          <a:p>
            <a:pPr marL="0" indent="0">
              <a:buNone/>
            </a:pPr>
            <a:r>
              <a:rPr lang="en-US" dirty="0"/>
              <a:t>Osteoblasts are bone cells that are responsible for bone formation. Osteoblasts synthesize and secrete the organic part and inorganic part of the extracellular matrix of bone tissue, and collagen fibers. Osteoblasts become trapped in these secretions and differentiate into less active osteocytes</a:t>
            </a:r>
          </a:p>
        </p:txBody>
      </p:sp>
    </p:spTree>
    <p:extLst>
      <p:ext uri="{BB962C8B-B14F-4D97-AF65-F5344CB8AC3E}">
        <p14:creationId xmlns:p14="http://schemas.microsoft.com/office/powerpoint/2010/main" val="295676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Osteoclasts</a:t>
            </a:r>
          </a:p>
        </p:txBody>
      </p:sp>
      <p:sp>
        <p:nvSpPr>
          <p:cNvPr id="3" name="Content Placeholder 2"/>
          <p:cNvSpPr>
            <a:spLocks noGrp="1"/>
          </p:cNvSpPr>
          <p:nvPr>
            <p:ph type="body" idx="1"/>
          </p:nvPr>
        </p:nvSpPr>
        <p:spPr/>
        <p:txBody>
          <a:bodyPr>
            <a:normAutofit/>
          </a:bodyPr>
          <a:lstStyle/>
          <a:p>
            <a:pPr marL="0" indent="0">
              <a:buNone/>
            </a:pPr>
            <a:r>
              <a:rPr lang="en-US" dirty="0"/>
              <a:t>Osteoclasts are large bone cells with up to 50 nuclei that remove bone structure by releasing lysosomal enzymes and acids that dissolve the bony matrix. These minerals, released from bones into the blood, help regulate calcium concentrations in body fluids. Bone may also be resorbed for remodeling, if the applied stresses have changed</a:t>
            </a:r>
          </a:p>
        </p:txBody>
      </p:sp>
    </p:spTree>
    <p:extLst>
      <p:ext uri="{BB962C8B-B14F-4D97-AF65-F5344CB8AC3E}">
        <p14:creationId xmlns:p14="http://schemas.microsoft.com/office/powerpoint/2010/main" val="355366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Osteocytes</a:t>
            </a:r>
          </a:p>
        </p:txBody>
      </p:sp>
      <p:sp>
        <p:nvSpPr>
          <p:cNvPr id="3" name="Content Placeholder 2"/>
          <p:cNvSpPr>
            <a:spLocks noGrp="1"/>
          </p:cNvSpPr>
          <p:nvPr>
            <p:ph type="body" idx="1"/>
          </p:nvPr>
        </p:nvSpPr>
        <p:spPr/>
        <p:txBody>
          <a:bodyPr/>
          <a:lstStyle/>
          <a:p>
            <a:pPr marL="0" indent="0">
              <a:buNone/>
            </a:pPr>
            <a:r>
              <a:rPr lang="en-US" dirty="0"/>
              <a:t>Osteocytes are mature bone cells and are the main cells in bony connective tissue</a:t>
            </a:r>
          </a:p>
          <a:p>
            <a:r>
              <a:rPr lang="en-US" dirty="0"/>
              <a:t>These cells cannot divide</a:t>
            </a:r>
          </a:p>
          <a:p>
            <a:r>
              <a:rPr lang="en-US" dirty="0"/>
              <a:t>Osteocytes maintain normal bone structure by recycling the mineral salts in the bony matrix</a:t>
            </a:r>
          </a:p>
        </p:txBody>
      </p:sp>
    </p:spTree>
    <p:extLst>
      <p:ext uri="{BB962C8B-B14F-4D97-AF65-F5344CB8AC3E}">
        <p14:creationId xmlns:p14="http://schemas.microsoft.com/office/powerpoint/2010/main" val="195621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Osteoprogenitor</a:t>
            </a:r>
            <a:r>
              <a:rPr lang="en-US" dirty="0"/>
              <a:t> Cells</a:t>
            </a:r>
          </a:p>
        </p:txBody>
      </p:sp>
      <p:sp>
        <p:nvSpPr>
          <p:cNvPr id="3" name="Content Placeholder 2"/>
          <p:cNvSpPr>
            <a:spLocks noGrp="1"/>
          </p:cNvSpPr>
          <p:nvPr>
            <p:ph type="body" idx="1"/>
          </p:nvPr>
        </p:nvSpPr>
        <p:spPr/>
        <p:txBody>
          <a:bodyPr/>
          <a:lstStyle/>
          <a:p>
            <a:pPr marL="0" indent="0">
              <a:buNone/>
            </a:pPr>
            <a:r>
              <a:rPr lang="en-US" dirty="0" err="1"/>
              <a:t>Osteoprogenitor</a:t>
            </a:r>
            <a:r>
              <a:rPr lang="en-US" dirty="0"/>
              <a:t> cells are squamous stem cells that divide to produce daughter cells that differentiate into osteoblasts</a:t>
            </a:r>
          </a:p>
          <a:p>
            <a:r>
              <a:rPr lang="en-US" dirty="0" err="1"/>
              <a:t>Osteoprogenitor</a:t>
            </a:r>
            <a:r>
              <a:rPr lang="en-US" dirty="0"/>
              <a:t> cells are important in the repair of fractures</a:t>
            </a:r>
          </a:p>
        </p:txBody>
      </p:sp>
    </p:spTree>
    <p:extLst>
      <p:ext uri="{BB962C8B-B14F-4D97-AF65-F5344CB8AC3E}">
        <p14:creationId xmlns:p14="http://schemas.microsoft.com/office/powerpoint/2010/main" val="230025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Endochondral Ossification</a:t>
            </a:r>
          </a:p>
        </p:txBody>
      </p:sp>
      <p:pic>
        <p:nvPicPr>
          <p:cNvPr id="5" name="Content Placeholder 4" descr="Illustration shows bone growth, which begins with a hyaline cartilage model that has the appearance of a small bone. A primary ossification center forms in the center of the narrow part of the bone, and a bone collar forms around the outside. The periosteum forms around the outside of the bone. Next, blood vessels begin to form in the bone and secondary ossification centers form in the epiphyses. The primary ossification center hollows out to form the medullary cavity, and an epiphyseal plate grows, separating the epiphyses from the diaphysi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68475" y="2142116"/>
            <a:ext cx="8655050" cy="3195637"/>
          </a:xfrm>
        </p:spPr>
      </p:pic>
    </p:spTree>
    <p:extLst>
      <p:ext uri="{BB962C8B-B14F-4D97-AF65-F5344CB8AC3E}">
        <p14:creationId xmlns:p14="http://schemas.microsoft.com/office/powerpoint/2010/main" val="235288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Joints</a:t>
            </a:r>
          </a:p>
        </p:txBody>
      </p:sp>
      <p:sp>
        <p:nvSpPr>
          <p:cNvPr id="3" name="Content Placeholder 2"/>
          <p:cNvSpPr>
            <a:spLocks noGrp="1"/>
          </p:cNvSpPr>
          <p:nvPr>
            <p:ph type="body" idx="1"/>
          </p:nvPr>
        </p:nvSpPr>
        <p:spPr/>
        <p:txBody>
          <a:bodyPr/>
          <a:lstStyle/>
          <a:p>
            <a:pPr marL="0" indent="0">
              <a:buNone/>
            </a:pPr>
            <a:r>
              <a:rPr lang="en-US" dirty="0"/>
              <a:t>The functional classification divides joints into three categories: synarthroses, amphiarthroses, and diarthroses:</a:t>
            </a:r>
          </a:p>
          <a:p>
            <a:r>
              <a:rPr lang="en-US" dirty="0"/>
              <a:t>Synarthroses are a joints that are immovable. This includes sutures, </a:t>
            </a:r>
            <a:r>
              <a:rPr lang="en-US" dirty="0" err="1"/>
              <a:t>gomphoses</a:t>
            </a:r>
            <a:r>
              <a:rPr lang="en-US" dirty="0"/>
              <a:t>, and </a:t>
            </a:r>
            <a:r>
              <a:rPr lang="en-US" dirty="0" err="1"/>
              <a:t>synchondroses</a:t>
            </a:r>
            <a:r>
              <a:rPr lang="en-US" dirty="0"/>
              <a:t>.</a:t>
            </a:r>
          </a:p>
          <a:p>
            <a:r>
              <a:rPr lang="en-US" dirty="0"/>
              <a:t>Amphiarthroses are joints that allow slight movement, including syndesmoses and symphyses.</a:t>
            </a:r>
          </a:p>
          <a:p>
            <a:r>
              <a:rPr lang="en-US" dirty="0"/>
              <a:t>Diarthroses are joints that allow for free movement of the joint, as in synovial joints.</a:t>
            </a:r>
          </a:p>
          <a:p>
            <a:endParaRPr lang="en-US" dirty="0"/>
          </a:p>
        </p:txBody>
      </p:sp>
    </p:spTree>
    <p:extLst>
      <p:ext uri="{BB962C8B-B14F-4D97-AF65-F5344CB8AC3E}">
        <p14:creationId xmlns:p14="http://schemas.microsoft.com/office/powerpoint/2010/main" val="254794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Fibrous Joints</a:t>
            </a:r>
          </a:p>
        </p:txBody>
      </p:sp>
      <p:sp>
        <p:nvSpPr>
          <p:cNvPr id="3" name="Content Placeholder 2"/>
          <p:cNvSpPr>
            <a:spLocks noGrp="1"/>
          </p:cNvSpPr>
          <p:nvPr>
            <p:ph type="body" idx="1"/>
          </p:nvPr>
        </p:nvSpPr>
        <p:spPr/>
        <p:txBody>
          <a:bodyPr/>
          <a:lstStyle/>
          <a:p>
            <a:pPr marL="0" indent="0">
              <a:buNone/>
            </a:pPr>
            <a:r>
              <a:rPr lang="en-US" dirty="0"/>
              <a:t>The bones of fibrous joints are held together by fibrous connective tissue. There is no cavity, or space, present between the bones and so most fibrous joints do not move at all, or are only capable of minor movements. There are three types of fibrous joints:</a:t>
            </a:r>
          </a:p>
          <a:p>
            <a:r>
              <a:rPr lang="en-US" dirty="0"/>
              <a:t>Sutures</a:t>
            </a:r>
          </a:p>
          <a:p>
            <a:r>
              <a:rPr lang="en-US" dirty="0"/>
              <a:t>Syndesmoses</a:t>
            </a:r>
          </a:p>
          <a:p>
            <a:r>
              <a:rPr lang="en-US" dirty="0" err="1"/>
              <a:t>Gomphoses</a:t>
            </a:r>
            <a:endParaRPr lang="en-US" dirty="0"/>
          </a:p>
        </p:txBody>
      </p:sp>
    </p:spTree>
    <p:extLst>
      <p:ext uri="{BB962C8B-B14F-4D97-AF65-F5344CB8AC3E}">
        <p14:creationId xmlns:p14="http://schemas.microsoft.com/office/powerpoint/2010/main" val="1193703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Sutures and </a:t>
            </a:r>
            <a:r>
              <a:rPr lang="en-US" dirty="0" err="1"/>
              <a:t>Gomphosis</a:t>
            </a:r>
            <a:endParaRPr lang="en-US" dirty="0"/>
          </a:p>
        </p:txBody>
      </p:sp>
      <p:pic>
        <p:nvPicPr>
          <p:cNvPr id="5" name="Content Placeholder 4" descr="Part a shows sutures that knit the back part of the skull together with the front and lower parts. Part b shows a gomphosis connecting a tooth to the jaw. The gomphoses have a porous appearanc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30437" y="1879168"/>
            <a:ext cx="7731125" cy="4138612"/>
          </a:xfrm>
        </p:spPr>
      </p:pic>
    </p:spTree>
    <p:extLst>
      <p:ext uri="{BB962C8B-B14F-4D97-AF65-F5344CB8AC3E}">
        <p14:creationId xmlns:p14="http://schemas.microsoft.com/office/powerpoint/2010/main" val="1540979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Cartilaginous Joints</a:t>
            </a:r>
          </a:p>
        </p:txBody>
      </p:sp>
      <p:sp>
        <p:nvSpPr>
          <p:cNvPr id="3" name="Content Placeholder 2"/>
          <p:cNvSpPr>
            <a:spLocks noGrp="1"/>
          </p:cNvSpPr>
          <p:nvPr>
            <p:ph type="body" idx="1"/>
          </p:nvPr>
        </p:nvSpPr>
        <p:spPr/>
        <p:txBody>
          <a:bodyPr/>
          <a:lstStyle/>
          <a:p>
            <a:pPr marL="0" indent="0">
              <a:buNone/>
            </a:pPr>
            <a:r>
              <a:rPr lang="en-US" dirty="0"/>
              <a:t>The bones are connected by cartilage. The two types of cartilaginous joints allow for very little movement: </a:t>
            </a:r>
          </a:p>
          <a:p>
            <a:r>
              <a:rPr lang="en-US" dirty="0"/>
              <a:t>In a </a:t>
            </a:r>
            <a:r>
              <a:rPr lang="en-US" dirty="0" err="1"/>
              <a:t>synchondrosis</a:t>
            </a:r>
            <a:r>
              <a:rPr lang="en-US" dirty="0"/>
              <a:t>, the bones are joined by hyaline cartilage. </a:t>
            </a:r>
            <a:r>
              <a:rPr lang="en-US" dirty="0" err="1"/>
              <a:t>Synchondroses</a:t>
            </a:r>
            <a:r>
              <a:rPr lang="en-US" dirty="0"/>
              <a:t> are found in the epiphyseal plates of growing bones in children</a:t>
            </a:r>
          </a:p>
          <a:p>
            <a:r>
              <a:rPr lang="en-US" dirty="0"/>
              <a:t>In symphyses, hyaline cartilage covers the end of the bone but the connection between bones occurs through fibrocartilage. Symphyses are found at the joints between vertebrae</a:t>
            </a:r>
          </a:p>
        </p:txBody>
      </p:sp>
    </p:spTree>
    <p:extLst>
      <p:ext uri="{BB962C8B-B14F-4D97-AF65-F5344CB8AC3E}">
        <p14:creationId xmlns:p14="http://schemas.microsoft.com/office/powerpoint/2010/main" val="161630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Exoskeleton</a:t>
            </a:r>
          </a:p>
        </p:txBody>
      </p:sp>
      <p:pic>
        <p:nvPicPr>
          <p:cNvPr id="7" name="Picture 6" descr="Photo shows a crab with orange legs and a black body crawling on a t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705" y="1825625"/>
            <a:ext cx="4727228" cy="3557239"/>
          </a:xfrm>
          <a:prstGeom prst="rect">
            <a:avLst/>
          </a:prstGeom>
        </p:spPr>
      </p:pic>
      <p:sp>
        <p:nvSpPr>
          <p:cNvPr id="3" name="Content Placeholder 2"/>
          <p:cNvSpPr>
            <a:spLocks noGrp="1"/>
          </p:cNvSpPr>
          <p:nvPr>
            <p:ph type="body" idx="1"/>
          </p:nvPr>
        </p:nvSpPr>
        <p:spPr>
          <a:xfrm>
            <a:off x="6365069" y="1825625"/>
            <a:ext cx="4727226" cy="4351338"/>
          </a:xfrm>
        </p:spPr>
        <p:txBody>
          <a:bodyPr>
            <a:normAutofit/>
          </a:bodyPr>
          <a:lstStyle/>
          <a:p>
            <a:pPr marL="0" indent="0">
              <a:buNone/>
            </a:pPr>
            <a:r>
              <a:rPr lang="en-US" dirty="0"/>
              <a:t>An exoskeleton is a hard external skeleton that protects the outer surface of an organism and enables movement through muscles attached on the inside</a:t>
            </a:r>
          </a:p>
        </p:txBody>
      </p:sp>
    </p:spTree>
    <p:extLst>
      <p:ext uri="{BB962C8B-B14F-4D97-AF65-F5344CB8AC3E}">
        <p14:creationId xmlns:p14="http://schemas.microsoft.com/office/powerpoint/2010/main" val="3681865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Synovial Joints</a:t>
            </a:r>
          </a:p>
        </p:txBody>
      </p:sp>
      <p:pic>
        <p:nvPicPr>
          <p:cNvPr id="5" name="Content Placeholder 4" descr="Illustration shows a synovial joint between two bones. An I-beam–shaped synovial cavity exists between the bones, and articular cartilage wraps around the tips of the bones. Ligaments connect the two bones togethe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438900" y="200025"/>
            <a:ext cx="5753100" cy="6657975"/>
          </a:xfrm>
        </p:spPr>
      </p:pic>
    </p:spTree>
    <p:extLst>
      <p:ext uri="{BB962C8B-B14F-4D97-AF65-F5344CB8AC3E}">
        <p14:creationId xmlns:p14="http://schemas.microsoft.com/office/powerpoint/2010/main" val="413269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365128"/>
            <a:ext cx="4063279" cy="1772954"/>
          </a:xfrm>
        </p:spPr>
        <p:txBody>
          <a:bodyPr/>
          <a:lstStyle/>
          <a:p>
            <a:r>
              <a:rPr lang="en-US" dirty="0"/>
              <a:t>Types of Synovial Joints</a:t>
            </a:r>
          </a:p>
        </p:txBody>
      </p:sp>
      <p:pic>
        <p:nvPicPr>
          <p:cNvPr id="6" name="Content Placeholder 5" descr="Illustration shows joints of the body. The neck is a pivot joint that allows rotation. The hip is a ball-and-socket joint that allows a swiveling movement. The elbow is a hinge joint that allows movement in one direction. The wrist has a saddle joint to allow back-and forth-movement, and a condyloid joint to allow up-and-down movement. The tarsals of the foot have a plane joint that allows back-and-forth movemen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529388" y="114300"/>
            <a:ext cx="5662612" cy="6569075"/>
          </a:xfrm>
        </p:spPr>
      </p:pic>
    </p:spTree>
    <p:extLst>
      <p:ext uri="{BB962C8B-B14F-4D97-AF65-F5344CB8AC3E}">
        <p14:creationId xmlns:p14="http://schemas.microsoft.com/office/powerpoint/2010/main" val="2180249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Muscle Tissue</a:t>
            </a:r>
          </a:p>
        </p:txBody>
      </p:sp>
      <p:pic>
        <p:nvPicPr>
          <p:cNvPr id="5" name="Content Placeholder 4" descr="The skeletal muscle cells are long and arranged in parallel bands that give the appearance of striations. Each cell has a multiple nuclei. Smooth muscle cells have no striations and only one nuclei per cell. Cardiac muscles are striated but have only one nucleu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85962" y="2745654"/>
            <a:ext cx="8220075" cy="1990725"/>
          </a:xfrm>
        </p:spPr>
      </p:pic>
    </p:spTree>
    <p:extLst>
      <p:ext uri="{BB962C8B-B14F-4D97-AF65-F5344CB8AC3E}">
        <p14:creationId xmlns:p14="http://schemas.microsoft.com/office/powerpoint/2010/main" val="2279241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Skeletal Muscle Fiber Structure</a:t>
            </a:r>
          </a:p>
        </p:txBody>
      </p:sp>
      <p:pic>
        <p:nvPicPr>
          <p:cNvPr id="5" name="Content Placeholder 4" descr="Illustration shows a long, tubular skeletal muscle cell that runs the length of a muscle fiber. Bundles of fibers called myofibrils run the length of the cell. The myofibrils have a banded appearanc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52625" y="2129270"/>
            <a:ext cx="8286750" cy="3244850"/>
          </a:xfrm>
        </p:spPr>
      </p:pic>
    </p:spTree>
    <p:extLst>
      <p:ext uri="{BB962C8B-B14F-4D97-AF65-F5344CB8AC3E}">
        <p14:creationId xmlns:p14="http://schemas.microsoft.com/office/powerpoint/2010/main" val="242360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Myofibril</a:t>
            </a:r>
          </a:p>
        </p:txBody>
      </p:sp>
      <p:pic>
        <p:nvPicPr>
          <p:cNvPr id="5" name="Content Placeholder 4" descr="Illustration shows part of a tubular myofibril, which consists of many sarcomeres. Zigzagging lines, called Z lines, run perpendicular to the fiber. Each sarcomere starts at one Z line and ends at the next. A straight perpendicular line, called an M line, exists halfway between each Z line. Thick filaments extend out from the M lines, parallel to the length of the myofibril. Thin filaments extend from the Z lines, and extend into the space between the thick filament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09787" y="1690690"/>
            <a:ext cx="7972425" cy="4919662"/>
          </a:xfrm>
        </p:spPr>
      </p:pic>
    </p:spTree>
    <p:extLst>
      <p:ext uri="{BB962C8B-B14F-4D97-AF65-F5344CB8AC3E}">
        <p14:creationId xmlns:p14="http://schemas.microsoft.com/office/powerpoint/2010/main" val="4154521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 Zones in the Sarcomere</a:t>
            </a:r>
          </a:p>
        </p:txBody>
      </p:sp>
      <p:pic>
        <p:nvPicPr>
          <p:cNvPr id="6" name="Content Placeholder 5" descr="Two sarcomeres next to one another. Zigzagging lines, called Z lines, made up of Z discs, mark the boundary of a sarcomere. Each sarcomere starts at one Z line and ends at the next. A straight perpendicular line, called an M line, exists in the center of each sarcomere. The area around the M line is called the H Zone. The center area of each sarcomere is called the A Band. The area where one sarcomere meets another is called the I Band."/>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152650" y="2388177"/>
            <a:ext cx="7886700" cy="3087688"/>
          </a:xfrm>
        </p:spPr>
      </p:pic>
    </p:spTree>
    <p:extLst>
      <p:ext uri="{BB962C8B-B14F-4D97-AF65-F5344CB8AC3E}">
        <p14:creationId xmlns:p14="http://schemas.microsoft.com/office/powerpoint/2010/main" val="1702653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Sliding Filament Model of Contraction</a:t>
            </a:r>
          </a:p>
        </p:txBody>
      </p:sp>
      <p:pic>
        <p:nvPicPr>
          <p:cNvPr id="5" name="Content Placeholder 4" descr=" Part A of the illustration shows a relaxed muscle fiber. Two zigzagging Z lines extend from top to bottom. Thin actin filaments extend left and right from each Z line. Between the Z lines is a vertical M line. Thick myosin filaments extend left and right from the M line. The thick and thin filaments partially overlap. The A band represents the length that the thick filaments extend from both sides of the M line. The I band represents the part of the thin filaments that does not overlap with the thick filaments. Part B shows a contracted muscle fiber. In the contracted fiber, the thick and thin filaments completely overlap. The A band is the same length as in the uncontracted muscle, but the I band has shrunken to the width of the Z lin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314700" y="1690690"/>
            <a:ext cx="5562600" cy="4992687"/>
          </a:xfrm>
        </p:spPr>
      </p:pic>
    </p:spTree>
    <p:extLst>
      <p:ext uri="{BB962C8B-B14F-4D97-AF65-F5344CB8AC3E}">
        <p14:creationId xmlns:p14="http://schemas.microsoft.com/office/powerpoint/2010/main" val="3236647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7" y="365129"/>
            <a:ext cx="5066399" cy="1325563"/>
          </a:xfrm>
        </p:spPr>
        <p:txBody>
          <a:bodyPr/>
          <a:lstStyle/>
          <a:p>
            <a:r>
              <a:rPr lang="en-US" dirty="0"/>
              <a:t>ATP and Muscle Contraction</a:t>
            </a:r>
          </a:p>
        </p:txBody>
      </p:sp>
      <p:sp>
        <p:nvSpPr>
          <p:cNvPr id="10" name="Content Placeholder 9"/>
          <p:cNvSpPr>
            <a:spLocks noGrp="1"/>
          </p:cNvSpPr>
          <p:nvPr>
            <p:ph type="body" idx="1"/>
          </p:nvPr>
        </p:nvSpPr>
        <p:spPr>
          <a:xfrm>
            <a:off x="1025237" y="1825625"/>
            <a:ext cx="4748036" cy="4351338"/>
          </a:xfrm>
        </p:spPr>
        <p:txBody>
          <a:bodyPr/>
          <a:lstStyle/>
          <a:p>
            <a:pPr marL="28575" indent="0">
              <a:buNone/>
            </a:pPr>
            <a:r>
              <a:rPr lang="en-US" dirty="0"/>
              <a:t>The cross-bridge muscle contraction cycle, which is triggered by Ca2+ binding to the actin active site, is shown. With each contraction cycle, actin moves relative to myosin</a:t>
            </a:r>
          </a:p>
        </p:txBody>
      </p:sp>
      <p:pic>
        <p:nvPicPr>
          <p:cNvPr id="6" name="Picture 5" descr="Illustration shows two actin filaments coiled with tropomyosin in a helix, sitting beside a myosin filament. Each actin filament is made of round actin subunits linked in a chain. A bulbous myosin head with ADP and Pi attached sticks up from the myosin filament. The contraction cycle begins when calcium binds to the actin filament, allowing the myosin head to from a cross-bridge. During the power stroke, the myosin head bends and ADP and phosphate are released. As a result, the actin filament moves relative to the myosin filament. A new molecule of ATP binds to the myosin head, causing it to detach. The ATP hydrolyzes to ADP and Pi, returning the myosin head to the cocked posi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365" y="172067"/>
            <a:ext cx="4432514" cy="6538976"/>
          </a:xfrm>
          <a:prstGeom prst="rect">
            <a:avLst/>
          </a:prstGeom>
        </p:spPr>
      </p:pic>
    </p:spTree>
    <p:extLst>
      <p:ext uri="{BB962C8B-B14F-4D97-AF65-F5344CB8AC3E}">
        <p14:creationId xmlns:p14="http://schemas.microsoft.com/office/powerpoint/2010/main" val="250738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365128"/>
            <a:ext cx="3511139" cy="3642096"/>
          </a:xfrm>
        </p:spPr>
        <p:txBody>
          <a:bodyPr/>
          <a:lstStyle/>
          <a:p>
            <a:r>
              <a:rPr lang="en-US" dirty="0"/>
              <a:t>Excitation-Contraction Coupling </a:t>
            </a:r>
          </a:p>
        </p:txBody>
      </p:sp>
      <p:pic>
        <p:nvPicPr>
          <p:cNvPr id="5" name="Picture 4" descr="There are four steps in the start of a muscle contraction. Step 1: Acetylcholine released from synaptic vesicles in the axon terminal binds to receptors on the muscle cell plasma membrane. Step 2: An action potential is initiated that travels down the T tubule. Step 3: Calcium ions are released from the sarcoplasmic reticulum in response to the change in voltage. Step 4: Calcium ions bind to troponin, exposing active sites on actin. Cross-bridge formation occurs and muscles contract. Three additional steps are part of the end of a muscle contraction. Step 5: Acetylcholine is removed from the synaptic cleft by acetylcholinesterase. Step 6: Calcium ions are transported back into the sarcoplasmic reticulum. Step 7: Tropomyosin covers active sites on actin preventing cross-bridge formation, so the muscle contraction e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30" y="0"/>
            <a:ext cx="6270171" cy="6858000"/>
          </a:xfrm>
          <a:prstGeom prst="rect">
            <a:avLst/>
          </a:prstGeom>
        </p:spPr>
      </p:pic>
    </p:spTree>
    <p:extLst>
      <p:ext uri="{BB962C8B-B14F-4D97-AF65-F5344CB8AC3E}">
        <p14:creationId xmlns:p14="http://schemas.microsoft.com/office/powerpoint/2010/main" val="3087853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of a skeletal muscle contraction:</a:t>
            </a:r>
          </a:p>
        </p:txBody>
      </p:sp>
      <p:sp>
        <p:nvSpPr>
          <p:cNvPr id="3" name="Content Placeholder 2"/>
          <p:cNvSpPr>
            <a:spLocks noGrp="1"/>
          </p:cNvSpPr>
          <p:nvPr>
            <p:ph type="body" idx="1"/>
          </p:nvPr>
        </p:nvSpPr>
        <p:spPr/>
        <p:txBody>
          <a:bodyPr>
            <a:normAutofit/>
          </a:bodyPr>
          <a:lstStyle/>
          <a:p>
            <a:pPr marL="457200" indent="-457200">
              <a:buFont typeface="+mj-lt"/>
              <a:buAutoNum type="arabicPeriod"/>
            </a:pPr>
            <a:r>
              <a:rPr lang="en-US" dirty="0"/>
              <a:t>An action potential reaches the axon of the motor neuron</a:t>
            </a:r>
          </a:p>
          <a:p>
            <a:pPr marL="457200" indent="-457200">
              <a:buFont typeface="+mj-lt"/>
              <a:buAutoNum type="arabicPeriod"/>
            </a:pPr>
            <a:r>
              <a:rPr lang="en-US" dirty="0"/>
              <a:t>The action potential activates voltage gated calcium ion channels on the axon, and calcium rushes in</a:t>
            </a:r>
          </a:p>
          <a:p>
            <a:pPr marL="457200" indent="-457200">
              <a:buFont typeface="+mj-lt"/>
              <a:buAutoNum type="arabicPeriod"/>
            </a:pPr>
            <a:r>
              <a:rPr lang="en-US" dirty="0"/>
              <a:t>The calcium causes acetylcholine vesicles in the axon to fuse with the membrane, releasing the acetylcholine into the cleft between the axon and the motor end plate of the muscle fiber</a:t>
            </a:r>
          </a:p>
          <a:p>
            <a:pPr marL="457200" indent="-457200">
              <a:buFont typeface="+mj-lt"/>
              <a:buAutoNum type="arabicPeriod"/>
            </a:pPr>
            <a:r>
              <a:rPr lang="en-US" dirty="0"/>
              <a:t>The skeletal muscle fiber is excited by large </a:t>
            </a:r>
            <a:r>
              <a:rPr lang="en-US" dirty="0" err="1"/>
              <a:t>mylenated</a:t>
            </a:r>
            <a:r>
              <a:rPr lang="en-US" dirty="0"/>
              <a:t> nerve fibers which attach to the neuromuscular junction. There is one neuromuscular junction for each fiber</a:t>
            </a:r>
          </a:p>
          <a:p>
            <a:endParaRPr lang="en-US" dirty="0"/>
          </a:p>
        </p:txBody>
      </p:sp>
    </p:spTree>
    <p:extLst>
      <p:ext uri="{BB962C8B-B14F-4D97-AF65-F5344CB8AC3E}">
        <p14:creationId xmlns:p14="http://schemas.microsoft.com/office/powerpoint/2010/main" val="258416089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Endoskeleton</a:t>
            </a:r>
          </a:p>
        </p:txBody>
      </p:sp>
      <p:pic>
        <p:nvPicPr>
          <p:cNvPr id="5" name="Picture 4" descr="Photo shows a human skeleton riding a bucking horse skele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481" y="1904282"/>
            <a:ext cx="4462330" cy="4272681"/>
          </a:xfrm>
          <a:prstGeom prst="rect">
            <a:avLst/>
          </a:prstGeom>
        </p:spPr>
      </p:pic>
      <p:sp>
        <p:nvSpPr>
          <p:cNvPr id="3" name="Content Placeholder 2"/>
          <p:cNvSpPr>
            <a:spLocks noGrp="1"/>
          </p:cNvSpPr>
          <p:nvPr>
            <p:ph type="body" idx="1"/>
          </p:nvPr>
        </p:nvSpPr>
        <p:spPr>
          <a:xfrm>
            <a:off x="6234545" y="1825625"/>
            <a:ext cx="4946974" cy="4351338"/>
          </a:xfrm>
        </p:spPr>
        <p:txBody>
          <a:bodyPr>
            <a:normAutofit/>
          </a:bodyPr>
          <a:lstStyle/>
          <a:p>
            <a:pPr marL="0" indent="0">
              <a:buNone/>
            </a:pPr>
            <a:r>
              <a:rPr lang="en-US" dirty="0"/>
              <a:t>An endoskeleton is an internal skeleton composed of hard, mineralized tissue that also enables movement by attachment to muscles</a:t>
            </a:r>
          </a:p>
        </p:txBody>
      </p:sp>
    </p:spTree>
    <p:extLst>
      <p:ext uri="{BB962C8B-B14F-4D97-AF65-F5344CB8AC3E}">
        <p14:creationId xmlns:p14="http://schemas.microsoft.com/office/powerpoint/2010/main" val="3133289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Muscle Contraction Continued</a:t>
            </a:r>
          </a:p>
        </p:txBody>
      </p:sp>
      <p:sp>
        <p:nvSpPr>
          <p:cNvPr id="3" name="Content Placeholder 2"/>
          <p:cNvSpPr>
            <a:spLocks noGrp="1"/>
          </p:cNvSpPr>
          <p:nvPr>
            <p:ph type="body" idx="1"/>
          </p:nvPr>
        </p:nvSpPr>
        <p:spPr>
          <a:xfrm>
            <a:off x="1011382" y="1825625"/>
            <a:ext cx="10342418" cy="4787446"/>
          </a:xfrm>
        </p:spPr>
        <p:txBody>
          <a:bodyPr>
            <a:normAutofit lnSpcReduction="10000"/>
          </a:bodyPr>
          <a:lstStyle/>
          <a:p>
            <a:pPr marL="457200" indent="-457200">
              <a:lnSpc>
                <a:spcPct val="120000"/>
              </a:lnSpc>
              <a:buFont typeface="+mj-lt"/>
              <a:buAutoNum type="arabicPeriod" startAt="5"/>
            </a:pPr>
            <a:r>
              <a:rPr lang="en-US" dirty="0"/>
              <a:t>The acetylcholine diffuses across the cleft and binds to nicotinic receptors on the motor end plate, opening channels in the membrane for sodium and potassium. Sodium rushes in, and potassium rushes out. However, because sodium is more permeable, the muscle fiber membrane becomes more positively charged, triggering an action potential</a:t>
            </a:r>
          </a:p>
          <a:p>
            <a:pPr marL="457200" indent="-457200">
              <a:lnSpc>
                <a:spcPct val="120000"/>
              </a:lnSpc>
              <a:buFont typeface="+mj-lt"/>
              <a:buAutoNum type="arabicPeriod" startAt="5"/>
            </a:pPr>
            <a:r>
              <a:rPr lang="en-US" dirty="0"/>
              <a:t>The action potential on the muscle fiber causes the sarcoplasmic reticulum to release calcium ions(Ca++)</a:t>
            </a:r>
          </a:p>
          <a:p>
            <a:pPr marL="457200" indent="-457200">
              <a:lnSpc>
                <a:spcPct val="120000"/>
              </a:lnSpc>
              <a:buFont typeface="+mj-lt"/>
              <a:buAutoNum type="arabicPeriod" startAt="5"/>
            </a:pPr>
            <a:r>
              <a:rPr lang="en-US" dirty="0"/>
              <a:t>The calcium binds to the troponin present on the thin filaments of the myofibrils. The troponin then allosterically modulates the tropomyosin. Normally the tropomyosin physically obstructs binding sites for cross-bridge; once calcium binds to the troponin, the troponin forces the tropomyosin to move out of the way, unblocking the binding sites</a:t>
            </a:r>
          </a:p>
          <a:p>
            <a:endParaRPr lang="en-US" dirty="0"/>
          </a:p>
        </p:txBody>
      </p:sp>
    </p:spTree>
    <p:extLst>
      <p:ext uri="{BB962C8B-B14F-4D97-AF65-F5344CB8AC3E}">
        <p14:creationId xmlns:p14="http://schemas.microsoft.com/office/powerpoint/2010/main" val="213337030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Steps of Muscle Contraction</a:t>
            </a:r>
          </a:p>
        </p:txBody>
      </p:sp>
      <p:sp>
        <p:nvSpPr>
          <p:cNvPr id="3" name="Content Placeholder 2"/>
          <p:cNvSpPr>
            <a:spLocks noGrp="1"/>
          </p:cNvSpPr>
          <p:nvPr>
            <p:ph type="body" idx="1"/>
          </p:nvPr>
        </p:nvSpPr>
        <p:spPr>
          <a:xfrm>
            <a:off x="955964" y="1534887"/>
            <a:ext cx="10397836" cy="5323114"/>
          </a:xfrm>
        </p:spPr>
        <p:txBody>
          <a:bodyPr>
            <a:normAutofit/>
          </a:bodyPr>
          <a:lstStyle/>
          <a:p>
            <a:pPr marL="457200" indent="-457200">
              <a:lnSpc>
                <a:spcPct val="120000"/>
              </a:lnSpc>
              <a:buFont typeface="+mj-lt"/>
              <a:buAutoNum type="arabicPeriod" startAt="8"/>
            </a:pPr>
            <a:r>
              <a:rPr lang="en-US" dirty="0"/>
              <a:t>The cross-bridge (which is already in a ready-state) binds to the newly uncovered binding sites. It then delivers a power stroke</a:t>
            </a:r>
          </a:p>
          <a:p>
            <a:pPr marL="457200" indent="-457200">
              <a:lnSpc>
                <a:spcPct val="120000"/>
              </a:lnSpc>
              <a:buFont typeface="+mj-lt"/>
              <a:buAutoNum type="arabicPeriod" startAt="8"/>
            </a:pPr>
            <a:r>
              <a:rPr lang="en-US" dirty="0"/>
              <a:t>ATP binds the cross-bridge, forcing it to conform in such a way as to break the actin-myosin bond. Another ATP is split to energize the cross bridge again</a:t>
            </a:r>
          </a:p>
          <a:p>
            <a:pPr marL="457200" indent="-457200">
              <a:lnSpc>
                <a:spcPct val="120000"/>
              </a:lnSpc>
              <a:buFont typeface="+mj-lt"/>
              <a:buAutoNum type="arabicPeriod" startAt="8"/>
            </a:pPr>
            <a:r>
              <a:rPr lang="en-US" dirty="0"/>
              <a:t>Steps 7 and 8 repeat as long as calcium is present on thin filament</a:t>
            </a:r>
          </a:p>
          <a:p>
            <a:pPr marL="457200" indent="-457200">
              <a:lnSpc>
                <a:spcPct val="120000"/>
              </a:lnSpc>
              <a:buFont typeface="+mj-lt"/>
              <a:buAutoNum type="arabicPeriod" startAt="8"/>
            </a:pPr>
            <a:r>
              <a:rPr lang="en-US" dirty="0"/>
              <a:t>Throughout this process, the calcium is actively pumped back into the sarcoplasmic reticulum. When no longer present on the thin filament, the tropomyosin changes back to its previous state, so as to block the binding sites again. The cross-bridge then ceases binding to the thin filament, and the contractions cease as well</a:t>
            </a:r>
          </a:p>
          <a:p>
            <a:pPr marL="457200" indent="-457200">
              <a:lnSpc>
                <a:spcPct val="120000"/>
              </a:lnSpc>
              <a:buFont typeface="+mj-lt"/>
              <a:buAutoNum type="arabicPeriod" startAt="8"/>
            </a:pPr>
            <a:r>
              <a:rPr lang="en-US" dirty="0"/>
              <a:t>Muscle contraction remains as long as Ca</a:t>
            </a:r>
            <a:r>
              <a:rPr lang="en-US" baseline="30000" dirty="0"/>
              <a:t>+2</a:t>
            </a:r>
            <a:r>
              <a:rPr lang="en-US" dirty="0"/>
              <a:t> is abundant in sarcoplasm</a:t>
            </a:r>
          </a:p>
          <a:p>
            <a:endParaRPr lang="en-US" dirty="0"/>
          </a:p>
          <a:p>
            <a:endParaRPr lang="en-US" dirty="0"/>
          </a:p>
        </p:txBody>
      </p:sp>
    </p:spTree>
    <p:extLst>
      <p:ext uri="{BB962C8B-B14F-4D97-AF65-F5344CB8AC3E}">
        <p14:creationId xmlns:p14="http://schemas.microsoft.com/office/powerpoint/2010/main" val="1428143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Muscle Contractions</a:t>
            </a:r>
          </a:p>
        </p:txBody>
      </p:sp>
      <p:sp>
        <p:nvSpPr>
          <p:cNvPr id="3" name="Content Placeholder 2"/>
          <p:cNvSpPr>
            <a:spLocks noGrp="1"/>
          </p:cNvSpPr>
          <p:nvPr>
            <p:ph type="body" idx="1"/>
          </p:nvPr>
        </p:nvSpPr>
        <p:spPr>
          <a:xfrm>
            <a:off x="942109" y="1825625"/>
            <a:ext cx="10411691" cy="4689475"/>
          </a:xfrm>
        </p:spPr>
        <p:txBody>
          <a:bodyPr>
            <a:normAutofit fontScale="92500"/>
          </a:bodyPr>
          <a:lstStyle/>
          <a:p>
            <a:pPr>
              <a:lnSpc>
                <a:spcPct val="120000"/>
              </a:lnSpc>
            </a:pPr>
            <a:r>
              <a:rPr lang="en-US" dirty="0"/>
              <a:t>Isometric contraction: muscle does not shorten during contraction and does not require the sliding of myofibrils but muscles are stiff</a:t>
            </a:r>
          </a:p>
          <a:p>
            <a:pPr>
              <a:lnSpc>
                <a:spcPct val="120000"/>
              </a:lnSpc>
            </a:pPr>
            <a:r>
              <a:rPr lang="en-US" dirty="0"/>
              <a:t>Isotonic contraction: inertia is used to move or work. More energy is used by the muscle and contraction lasts longer than isometric contraction. Isotonic muscle contraction is divided into two categories: </a:t>
            </a:r>
          </a:p>
          <a:p>
            <a:pPr lvl="1">
              <a:lnSpc>
                <a:spcPct val="120000"/>
              </a:lnSpc>
            </a:pPr>
            <a:r>
              <a:rPr lang="en-US" dirty="0"/>
              <a:t>concentric, where the muscle fibers shorten as the muscle contracts (</a:t>
            </a:r>
            <a:r>
              <a:rPr lang="en-US" dirty="0" err="1"/>
              <a:t>ie</a:t>
            </a:r>
            <a:r>
              <a:rPr lang="en-US" dirty="0"/>
              <a:t>. biceps brachialis on the up phase of a biceps curl)</a:t>
            </a:r>
          </a:p>
          <a:p>
            <a:pPr lvl="1">
              <a:lnSpc>
                <a:spcPct val="120000"/>
              </a:lnSpc>
            </a:pPr>
            <a:r>
              <a:rPr lang="en-US" dirty="0"/>
              <a:t>eccentric, where the muscle fibers lengthen as they contract (</a:t>
            </a:r>
            <a:r>
              <a:rPr lang="en-US" dirty="0" err="1"/>
              <a:t>ie</a:t>
            </a:r>
            <a:r>
              <a:rPr lang="en-US" dirty="0"/>
              <a:t>. biceps brachialis on the down phase of a biceps curl)</a:t>
            </a:r>
          </a:p>
          <a:p>
            <a:pPr>
              <a:lnSpc>
                <a:spcPct val="120000"/>
              </a:lnSpc>
            </a:pPr>
            <a:r>
              <a:rPr lang="en-US" dirty="0"/>
              <a:t>Twitch: exciting the nerve to a muscle or by passing electrical stimulus through muscle itself. Some fibers contract quickly while others contract slowly</a:t>
            </a:r>
          </a:p>
          <a:p>
            <a:pPr>
              <a:lnSpc>
                <a:spcPct val="120000"/>
              </a:lnSpc>
            </a:pPr>
            <a:r>
              <a:rPr lang="en-US" dirty="0"/>
              <a:t>Tonic: maintaining postural tone against the force of gravity</a:t>
            </a:r>
          </a:p>
          <a:p>
            <a:endParaRPr lang="en-US" dirty="0"/>
          </a:p>
        </p:txBody>
      </p:sp>
    </p:spTree>
    <p:extLst>
      <p:ext uri="{BB962C8B-B14F-4D97-AF65-F5344CB8AC3E}">
        <p14:creationId xmlns:p14="http://schemas.microsoft.com/office/powerpoint/2010/main" val="2823169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 #2</a:t>
            </a:r>
          </a:p>
        </p:txBody>
      </p:sp>
      <p:sp>
        <p:nvSpPr>
          <p:cNvPr id="3" name="Content Placeholder 2"/>
          <p:cNvSpPr>
            <a:spLocks noGrp="1"/>
          </p:cNvSpPr>
          <p:nvPr>
            <p:ph type="body" idx="1"/>
          </p:nvPr>
        </p:nvSpPr>
        <p:spPr/>
        <p:txBody>
          <a:bodyPr/>
          <a:lstStyle/>
          <a:p>
            <a:pPr marL="0" indent="0">
              <a:buNone/>
            </a:pPr>
            <a:r>
              <a:rPr lang="en-US" dirty="0"/>
              <a:t>Why is it important to eat a diet rich in Calcium?</a:t>
            </a:r>
          </a:p>
        </p:txBody>
      </p:sp>
    </p:spTree>
    <p:extLst>
      <p:ext uri="{BB962C8B-B14F-4D97-AF65-F5344CB8AC3E}">
        <p14:creationId xmlns:p14="http://schemas.microsoft.com/office/powerpoint/2010/main" val="705631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What are the different types of skeletal systems?</a:t>
            </a:r>
          </a:p>
          <a:p>
            <a:r>
              <a:rPr lang="en-US" dirty="0"/>
              <a:t>What is the structure and function of bones?</a:t>
            </a:r>
          </a:p>
          <a:p>
            <a:r>
              <a:rPr lang="en-US" dirty="0"/>
              <a:t>How do Biologists classify the different types of joints on the basis of structure?</a:t>
            </a:r>
          </a:p>
          <a:p>
            <a:r>
              <a:rPr lang="en-US"/>
              <a:t>What is the </a:t>
            </a:r>
            <a:r>
              <a:rPr lang="en-US" dirty="0"/>
              <a:t>role of muscles </a:t>
            </a:r>
            <a:r>
              <a:rPr lang="en-US"/>
              <a:t>in locomotion?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Axial Skeleton</a:t>
            </a:r>
          </a:p>
        </p:txBody>
      </p:sp>
      <p:pic>
        <p:nvPicPr>
          <p:cNvPr id="5" name="Content Placeholder 4" descr="On a human skeleton, the parts of the axial skeleton are highlighted."/>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6364"/>
          <a:stretch/>
        </p:blipFill>
        <p:spPr>
          <a:xfrm>
            <a:off x="6540500" y="0"/>
            <a:ext cx="5651500" cy="6858000"/>
          </a:xfrm>
          <a:prstGeom prst="rect">
            <a:avLst/>
          </a:prstGeom>
        </p:spPr>
      </p:pic>
    </p:spTree>
    <p:extLst>
      <p:ext uri="{BB962C8B-B14F-4D97-AF65-F5344CB8AC3E}">
        <p14:creationId xmlns:p14="http://schemas.microsoft.com/office/powerpoint/2010/main" val="286215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Skull</a:t>
            </a:r>
          </a:p>
        </p:txBody>
      </p:sp>
      <p:sp>
        <p:nvSpPr>
          <p:cNvPr id="3" name="Content Placeholder 2"/>
          <p:cNvSpPr>
            <a:spLocks noGrp="1"/>
          </p:cNvSpPr>
          <p:nvPr>
            <p:ph type="body" idx="1"/>
          </p:nvPr>
        </p:nvSpPr>
        <p:spPr>
          <a:xfrm>
            <a:off x="838200" y="1678115"/>
            <a:ext cx="10515600" cy="4498848"/>
          </a:xfrm>
        </p:spPr>
        <p:txBody>
          <a:bodyPr/>
          <a:lstStyle/>
          <a:p>
            <a:pPr marL="28575" indent="0">
              <a:buNone/>
            </a:pPr>
            <a:r>
              <a:rPr lang="en-US" dirty="0"/>
              <a:t>The bones of the skull support the structures of the face and protect the brain</a:t>
            </a:r>
          </a:p>
        </p:txBody>
      </p:sp>
      <p:pic>
        <p:nvPicPr>
          <p:cNvPr id="5" name="Picture 4" descr="The eight cranial bones of the skull are sh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384" y="2359152"/>
            <a:ext cx="6809232" cy="4498848"/>
          </a:xfrm>
          <a:prstGeom prst="rect">
            <a:avLst/>
          </a:prstGeom>
        </p:spPr>
      </p:pic>
    </p:spTree>
    <p:extLst>
      <p:ext uri="{BB962C8B-B14F-4D97-AF65-F5344CB8AC3E}">
        <p14:creationId xmlns:p14="http://schemas.microsoft.com/office/powerpoint/2010/main" val="237609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Cranial and Facial Bones</a:t>
            </a:r>
          </a:p>
        </p:txBody>
      </p:sp>
      <p:pic>
        <p:nvPicPr>
          <p:cNvPr id="5" name="Content Placeholder 4" descr="Illustration shows a front-end view of a skull. The frontal bone is the prominent bone that makes up most of the top of the skull. The parietal bone sphenoid bones make up the side of the skull. Two nasal bones make up the bridge of the nose. The zygomatic bone is the cheek bone. The vomer is a single bone in the middle of the nose. The maxilla makes up the upper jaw, and the mandible is the lower jaw. The lacrimal is a bone on the inner center of they eye. The nasal conchae are bones inside the nose."/>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30512" y="1690690"/>
            <a:ext cx="6530975" cy="4351337"/>
          </a:xfrm>
        </p:spPr>
      </p:pic>
    </p:spTree>
    <p:extLst>
      <p:ext uri="{BB962C8B-B14F-4D97-AF65-F5344CB8AC3E}">
        <p14:creationId xmlns:p14="http://schemas.microsoft.com/office/powerpoint/2010/main" val="154285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Vertebral Column</a:t>
            </a:r>
          </a:p>
        </p:txBody>
      </p:sp>
      <p:pic>
        <p:nvPicPr>
          <p:cNvPr id="5" name="Content Placeholder 4" descr="Illustration A shows all the vertebrae in a vertebral column. Illustration B shows that different sections of vertebrae curve in different directions. The cervical vertebrae in the neck curve toward the front of the body. The thoracic vertebrae, which extend from the neck to the bottom of the rib cage, curve toward the back of the body. The lumbar vertebrae, which extend to the bottom of the back, curve toward the front again. The sacrum and the coccygeal vertebrae make up the sacral curve that curves toward the back."/>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964873" y="1690690"/>
            <a:ext cx="5965825" cy="4838700"/>
          </a:xfrm>
        </p:spPr>
      </p:pic>
    </p:spTree>
    <p:extLst>
      <p:ext uri="{BB962C8B-B14F-4D97-AF65-F5344CB8AC3E}">
        <p14:creationId xmlns:p14="http://schemas.microsoft.com/office/powerpoint/2010/main" val="317184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Thoracic Cage</a:t>
            </a:r>
          </a:p>
        </p:txBody>
      </p:sp>
      <p:pic>
        <p:nvPicPr>
          <p:cNvPr id="5" name="Content Placeholder 4" descr="Illustration shows the rib cage and the sternum, which is the bone in the front and center of the upper body. The rib bones, which end about three quarters of the way around the body, do not connect directly to the sternum; instead, costal cartilage connects the rib bones to the sternum."/>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07673" y="1690690"/>
            <a:ext cx="6181725" cy="5032375"/>
          </a:xfrm>
        </p:spPr>
      </p:pic>
    </p:spTree>
    <p:extLst>
      <p:ext uri="{BB962C8B-B14F-4D97-AF65-F5344CB8AC3E}">
        <p14:creationId xmlns:p14="http://schemas.microsoft.com/office/powerpoint/2010/main" val="1097064951"/>
      </p:ext>
    </p:extLst>
  </p:cSld>
  <p:clrMapOvr>
    <a:masterClrMapping/>
  </p:clrMapOvr>
</p:sld>
</file>

<file path=ppt/theme/theme1.xml><?xml version="1.0" encoding="utf-8"?>
<a:theme xmlns:a="http://schemas.openxmlformats.org/drawingml/2006/main" name="Theme2020">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020" id="{00977985-12D8-EC49-A63B-74525E3696D0}" vid="{962D5CC6-41C5-7D4B-831B-E034D57722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Theme2020</Template>
  <TotalTime>9478</TotalTime>
  <Words>2880</Words>
  <Application>Microsoft Macintosh PowerPoint</Application>
  <PresentationFormat>Widescreen</PresentationFormat>
  <Paragraphs>165</Paragraphs>
  <Slides>44</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Century Gothic</vt:lpstr>
      <vt:lpstr>Tahoma</vt:lpstr>
      <vt:lpstr>Theme2020</vt:lpstr>
      <vt:lpstr>The Musculoskeletal System </vt:lpstr>
      <vt:lpstr>Types of Skeletons: Hydrostatic</vt:lpstr>
      <vt:lpstr>Exoskeleton</vt:lpstr>
      <vt:lpstr>Endoskeleton</vt:lpstr>
      <vt:lpstr>Axial Skeleton</vt:lpstr>
      <vt:lpstr>The Skull</vt:lpstr>
      <vt:lpstr>Cranial and Facial Bones</vt:lpstr>
      <vt:lpstr>Vertebral Column</vt:lpstr>
      <vt:lpstr>Thoracic Cage</vt:lpstr>
      <vt:lpstr>Practice Question #1</vt:lpstr>
      <vt:lpstr>Human Appendicular Skeleton</vt:lpstr>
      <vt:lpstr>Pectoral Girdle</vt:lpstr>
      <vt:lpstr>The Upper Limb</vt:lpstr>
      <vt:lpstr>The Pelvic Girdle</vt:lpstr>
      <vt:lpstr>The Lower Limb</vt:lpstr>
      <vt:lpstr>Bone and Calcification</vt:lpstr>
      <vt:lpstr>Types of Bones</vt:lpstr>
      <vt:lpstr>Long Bones</vt:lpstr>
      <vt:lpstr>Compact Bone</vt:lpstr>
      <vt:lpstr>Spongy Bone</vt:lpstr>
      <vt:lpstr>Osteoblasts</vt:lpstr>
      <vt:lpstr>Osteoclasts</vt:lpstr>
      <vt:lpstr>Osteocytes</vt:lpstr>
      <vt:lpstr>Osteoprogenitor Cells</vt:lpstr>
      <vt:lpstr>Endochondral Ossification</vt:lpstr>
      <vt:lpstr>Classification of Joints</vt:lpstr>
      <vt:lpstr>Fibrous Joints</vt:lpstr>
      <vt:lpstr>Sutures and Gomphosis</vt:lpstr>
      <vt:lpstr>Cartilaginous Joints</vt:lpstr>
      <vt:lpstr>Synovial Joints</vt:lpstr>
      <vt:lpstr>Types of Synovial Joints</vt:lpstr>
      <vt:lpstr>Types of Muscle Tissue</vt:lpstr>
      <vt:lpstr>Skeletal Muscle Fiber Structure</vt:lpstr>
      <vt:lpstr>Myofibril</vt:lpstr>
      <vt:lpstr>H Zones in the Sarcomere</vt:lpstr>
      <vt:lpstr>Sliding Filament Model of Contraction</vt:lpstr>
      <vt:lpstr>ATP and Muscle Contraction</vt:lpstr>
      <vt:lpstr>Excitation-Contraction Coupling </vt:lpstr>
      <vt:lpstr>Steps of a skeletal muscle contraction:</vt:lpstr>
      <vt:lpstr>Steps of Muscle Contraction Continued</vt:lpstr>
      <vt:lpstr>More Steps of Muscle Contraction</vt:lpstr>
      <vt:lpstr>Types of Muscle Contractions</vt:lpstr>
      <vt:lpstr>Practice Question #2</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Marcos Villalba</cp:lastModifiedBy>
  <cp:revision>399</cp:revision>
  <dcterms:created xsi:type="dcterms:W3CDTF">2017-01-24T14:54:50Z</dcterms:created>
  <dcterms:modified xsi:type="dcterms:W3CDTF">2022-06-01T03:43:55Z</dcterms:modified>
</cp:coreProperties>
</file>