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0"/>
  </p:notesMasterIdLst>
  <p:handoutMasterIdLst>
    <p:handoutMasterId r:id="rId21"/>
  </p:handoutMasterIdLst>
  <p:sldIdLst>
    <p:sldId id="256" r:id="rId2"/>
    <p:sldId id="279" r:id="rId3"/>
    <p:sldId id="273" r:id="rId4"/>
    <p:sldId id="277" r:id="rId5"/>
    <p:sldId id="281" r:id="rId6"/>
    <p:sldId id="282" r:id="rId7"/>
    <p:sldId id="283" r:id="rId8"/>
    <p:sldId id="284" r:id="rId9"/>
    <p:sldId id="285" r:id="rId10"/>
    <p:sldId id="286" r:id="rId11"/>
    <p:sldId id="287" r:id="rId12"/>
    <p:sldId id="278" r:id="rId13"/>
    <p:sldId id="289" r:id="rId14"/>
    <p:sldId id="290" r:id="rId15"/>
    <p:sldId id="288" r:id="rId16"/>
    <p:sldId id="294" r:id="rId17"/>
    <p:sldId id="292"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4674" autoAdjust="0"/>
  </p:normalViewPr>
  <p:slideViewPr>
    <p:cSldViewPr snapToGrid="0" snapToObjects="1">
      <p:cViewPr varScale="1">
        <p:scale>
          <a:sx n="68" d="100"/>
          <a:sy n="68" d="100"/>
        </p:scale>
        <p:origin x="60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82802-2E76-4198-A094-C6B78A0435E4}" type="datetimeFigureOut">
              <a:rPr lang="en-US" smtClean="0"/>
              <a:t>7/19/2022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CCAD4-EE13-44AF-A639-0C4DF26DFD88}" type="slidenum">
              <a:rPr lang="en-US" smtClean="0"/>
              <a:t>‹#›</a:t>
            </a:fld>
            <a:endParaRPr lang="en-US"/>
          </a:p>
        </p:txBody>
      </p:sp>
    </p:spTree>
    <p:extLst>
      <p:ext uri="{BB962C8B-B14F-4D97-AF65-F5344CB8AC3E}">
        <p14:creationId xmlns:p14="http://schemas.microsoft.com/office/powerpoint/2010/main" val="195359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19,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19,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19,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19,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19,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a:solidFill>
                  <a:srgbClr val="212F62"/>
                </a:solidFill>
                <a:latin typeface="+mn-lt"/>
              </a:rPr>
              <a:t>Chapter 26 </a:t>
            </a:r>
            <a:r>
              <a:rPr lang="en-US" sz="2000" b="1" cap="none" dirty="0">
                <a:solidFill>
                  <a:srgbClr val="212F62"/>
                </a:solidFill>
                <a:latin typeface="+mn-lt"/>
              </a:rPr>
              <a:t>CONSERVATION BIOLOGY AND BIODIVERSITY</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368FCE81-B7ED-4D97-92D5-1D0D345B6ED3}"/>
              </a:ext>
            </a:extLst>
          </p:cNvPr>
          <p:cNvSpPr>
            <a:spLocks noGrp="1"/>
          </p:cNvSpPr>
          <p:nvPr>
            <p:ph type="title" idx="4294967295"/>
          </p:nvPr>
        </p:nvSpPr>
        <p:spPr>
          <a:xfrm>
            <a:off x="0" y="770024"/>
            <a:ext cx="9144000" cy="658044"/>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E365D493-68F4-6745-AA45-AFA4E63FCBA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50D78A6D-A47A-C44A-A1AB-CF2C6CC713C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2C649E-E7E6-4AAD-A181-41682D04FA72}"/>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Svalbard Global Seed Vault is a storage facility for seeds of Earth’s diverse crops. (credit: Mari </a:t>
            </a:r>
            <a:r>
              <a:rPr lang="en-US" sz="1600" dirty="0" err="1"/>
              <a:t>Tefre</a:t>
            </a:r>
            <a:r>
              <a:rPr lang="en-US" sz="1600" dirty="0"/>
              <a:t>, Svalbard Global Seed Vault)</a:t>
            </a:r>
          </a:p>
        </p:txBody>
      </p:sp>
      <p:pic>
        <p:nvPicPr>
          <p:cNvPr id="4" name="Figure" descr="The Svalbard Global Seed Vault is a storage facility for seeds of Earth’s diverse crops. (credit: Mari Tefre, Svalbard Global Seed Vault)&#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922" r="-37922"/>
          <a:stretch>
            <a:fillRect/>
          </a:stretch>
        </p:blipFill>
        <p:spPr/>
      </p:pic>
      <p:sp>
        <p:nvSpPr>
          <p:cNvPr id="5" name="Figure Number"/>
          <p:cNvSpPr>
            <a:spLocks noGrp="1"/>
          </p:cNvSpPr>
          <p:nvPr>
            <p:ph type="title"/>
          </p:nvPr>
        </p:nvSpPr>
        <p:spPr/>
        <p:txBody>
          <a:bodyPr/>
          <a:lstStyle/>
          <a:p>
            <a:r>
              <a:rPr lang="en-US" dirty="0"/>
              <a:t>Figure 26.9</a:t>
            </a:r>
          </a:p>
        </p:txBody>
      </p:sp>
      <p:pic>
        <p:nvPicPr>
          <p:cNvPr id="8" name="OpenStaxLogo">
            <a:extLst>
              <a:ext uri="{FF2B5EF4-FFF2-40B4-BE49-F238E27FC236}">
                <a16:creationId xmlns:a16="http://schemas.microsoft.com/office/drawing/2014/main" id="{8768131F-1C53-864F-BCC7-CA6AFF55748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8017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8BA63E-C4FE-4C06-A322-04EF1D266ED7}"/>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Atmospheric carbon dioxide levels fluctuate in a cyclical manner. However, the burning of fossil fuels in recent history has caused a dramatic increase in the levels of carbon dioxide in the Earth’s atmosphere, which have now reached levels never before seen on Earth. Scientists predict that the addition of this “greenhouse gas” to the atmosphere is resulting in climate change that will significantly impact biodiversity in the coming century.</a:t>
            </a:r>
          </a:p>
        </p:txBody>
      </p:sp>
      <p:pic>
        <p:nvPicPr>
          <p:cNvPr id="3" name="Figure" descr="Atmospheric carbon dioxide levels fluctuate in a cyclical manner. However, the burning of fossil fuels in recent history has caused a dramatic increase in the levels of carbon dioxide in the Earth’s atmosphere, which have now reached levels never before seen on Earth. Scientists predict that the addition of this “greenhouse gas” to the atmosphere is resulting in climate change that will significantly impact biodiversity in the coming century.&#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075" r="-33075"/>
          <a:stretch>
            <a:fillRect/>
          </a:stretch>
        </p:blipFill>
        <p:spPr/>
      </p:pic>
      <p:sp>
        <p:nvSpPr>
          <p:cNvPr id="5" name="Figure Number"/>
          <p:cNvSpPr>
            <a:spLocks noGrp="1"/>
          </p:cNvSpPr>
          <p:nvPr>
            <p:ph type="title"/>
          </p:nvPr>
        </p:nvSpPr>
        <p:spPr/>
        <p:txBody>
          <a:bodyPr/>
          <a:lstStyle/>
          <a:p>
            <a:r>
              <a:rPr lang="en-US" dirty="0"/>
              <a:t>Figure 26.10</a:t>
            </a:r>
          </a:p>
        </p:txBody>
      </p:sp>
      <p:pic>
        <p:nvPicPr>
          <p:cNvPr id="8" name="OpenStaxLogo">
            <a:extLst>
              <a:ext uri="{FF2B5EF4-FFF2-40B4-BE49-F238E27FC236}">
                <a16:creationId xmlns:a16="http://schemas.microsoft.com/office/drawing/2014/main" id="{9647DEEA-46CA-3F49-AA0C-252D493DE6C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8699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8AF97F-1DD5-485B-9345-85D577FB4DC2}"/>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 One species of orangutan, Pongo pygmaeus, is found only in the rainforests of Borneo, and the other species of orangutan (Pongo abelii) is found only in the rainforests of Sumatra. These animals are examples of the exceptional biodiversity of (c) the islands of Sumatra and Borneo. Other species include the (b) Sumatran tiger (Panthera tigris sumatrae) and the (d) Sumatran elephant (Elephas maximus sumatranus), both critically endangered species. Rainforest habitat is being removed to make way for (e) oil palm plantations such as this one in Borneo’s Sabah Province. (credit a: modification of work by Thorsten Bachner; credit b: modification of work by Dick Mudde; credit c: modification of work by U.S. CIA World Factbook; credit d: modification of work by “Nonprofit Organizations”/Flickr; credit e: modification of work by Dr. Lian Pin Koh)&#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94" r="-679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450" dirty="0">
                <a:solidFill>
                  <a:srgbClr val="6CB255"/>
                </a:solidFill>
              </a:rPr>
              <a:t>(a) </a:t>
            </a:r>
            <a:r>
              <a:rPr lang="en-US" sz="1450" dirty="0">
                <a:solidFill>
                  <a:schemeClr val="tx1"/>
                </a:solidFill>
              </a:rPr>
              <a:t>One species of orangutan, </a:t>
            </a:r>
            <a:r>
              <a:rPr lang="en-US" sz="1450" i="1" dirty="0" err="1">
                <a:solidFill>
                  <a:schemeClr val="tx1"/>
                </a:solidFill>
              </a:rPr>
              <a:t>Pongo</a:t>
            </a:r>
            <a:r>
              <a:rPr lang="en-US" sz="1450" i="1" dirty="0">
                <a:solidFill>
                  <a:schemeClr val="tx1"/>
                </a:solidFill>
              </a:rPr>
              <a:t> </a:t>
            </a:r>
            <a:r>
              <a:rPr lang="en-US" sz="1450" i="1" dirty="0" err="1">
                <a:solidFill>
                  <a:schemeClr val="tx1"/>
                </a:solidFill>
              </a:rPr>
              <a:t>pygmaeus</a:t>
            </a:r>
            <a:r>
              <a:rPr lang="en-US" sz="1450" dirty="0">
                <a:solidFill>
                  <a:schemeClr val="tx1"/>
                </a:solidFill>
              </a:rPr>
              <a:t>, is found only in the rainforests of Borneo, and the other species of orangutan (</a:t>
            </a:r>
            <a:r>
              <a:rPr lang="en-US" sz="1450" i="1" dirty="0" err="1">
                <a:solidFill>
                  <a:schemeClr val="tx1"/>
                </a:solidFill>
              </a:rPr>
              <a:t>Pongo</a:t>
            </a:r>
            <a:r>
              <a:rPr lang="en-US" sz="1450" i="1" dirty="0">
                <a:solidFill>
                  <a:schemeClr val="tx1"/>
                </a:solidFill>
              </a:rPr>
              <a:t> </a:t>
            </a:r>
            <a:r>
              <a:rPr lang="en-US" sz="1450" i="1" dirty="0" err="1">
                <a:solidFill>
                  <a:schemeClr val="tx1"/>
                </a:solidFill>
              </a:rPr>
              <a:t>abelii</a:t>
            </a:r>
            <a:r>
              <a:rPr lang="en-US" sz="1450" dirty="0">
                <a:solidFill>
                  <a:schemeClr val="tx1"/>
                </a:solidFill>
              </a:rPr>
              <a:t>) is found only in the rainforests of Sumatra. These animals are examples of the exceptional biodiversity of </a:t>
            </a:r>
            <a:r>
              <a:rPr lang="en-US" sz="1450" dirty="0">
                <a:solidFill>
                  <a:srgbClr val="6CB255"/>
                </a:solidFill>
              </a:rPr>
              <a:t>(c) </a:t>
            </a:r>
            <a:r>
              <a:rPr lang="en-US" sz="1450" dirty="0">
                <a:solidFill>
                  <a:schemeClr val="tx1"/>
                </a:solidFill>
              </a:rPr>
              <a:t>the islands of Sumatra and Borneo. Other species include the </a:t>
            </a:r>
            <a:r>
              <a:rPr lang="en-US" sz="1450" dirty="0">
                <a:solidFill>
                  <a:srgbClr val="6CB255"/>
                </a:solidFill>
              </a:rPr>
              <a:t>(b) </a:t>
            </a:r>
            <a:r>
              <a:rPr lang="en-US" sz="1450" dirty="0">
                <a:solidFill>
                  <a:schemeClr val="tx1"/>
                </a:solidFill>
              </a:rPr>
              <a:t>Sumatran tiger (</a:t>
            </a:r>
            <a:r>
              <a:rPr lang="en-US" sz="1450" i="1" dirty="0" err="1">
                <a:solidFill>
                  <a:schemeClr val="tx1"/>
                </a:solidFill>
              </a:rPr>
              <a:t>Panthera</a:t>
            </a:r>
            <a:r>
              <a:rPr lang="en-US" sz="1450" i="1" dirty="0">
                <a:solidFill>
                  <a:schemeClr val="tx1"/>
                </a:solidFill>
              </a:rPr>
              <a:t> </a:t>
            </a:r>
            <a:r>
              <a:rPr lang="en-US" sz="1450" i="1" dirty="0" err="1">
                <a:solidFill>
                  <a:schemeClr val="tx1"/>
                </a:solidFill>
              </a:rPr>
              <a:t>tigris</a:t>
            </a:r>
            <a:r>
              <a:rPr lang="en-US" sz="1450" i="1" dirty="0">
                <a:solidFill>
                  <a:schemeClr val="tx1"/>
                </a:solidFill>
              </a:rPr>
              <a:t> </a:t>
            </a:r>
            <a:r>
              <a:rPr lang="en-US" sz="1450" i="1" dirty="0" err="1">
                <a:solidFill>
                  <a:schemeClr val="tx1"/>
                </a:solidFill>
              </a:rPr>
              <a:t>sumatrae</a:t>
            </a:r>
            <a:r>
              <a:rPr lang="en-US" sz="1450" dirty="0">
                <a:solidFill>
                  <a:schemeClr val="tx1"/>
                </a:solidFill>
              </a:rPr>
              <a:t>) and the </a:t>
            </a:r>
            <a:r>
              <a:rPr lang="en-US" sz="1450" dirty="0">
                <a:solidFill>
                  <a:srgbClr val="6CB255"/>
                </a:solidFill>
              </a:rPr>
              <a:t>(d) </a:t>
            </a:r>
            <a:r>
              <a:rPr lang="en-US" sz="1450" dirty="0">
                <a:solidFill>
                  <a:schemeClr val="tx1"/>
                </a:solidFill>
              </a:rPr>
              <a:t>Sumatran elephant (</a:t>
            </a:r>
            <a:r>
              <a:rPr lang="en-US" sz="1450" i="1" dirty="0" err="1">
                <a:solidFill>
                  <a:schemeClr val="tx1"/>
                </a:solidFill>
              </a:rPr>
              <a:t>Elephas</a:t>
            </a:r>
            <a:r>
              <a:rPr lang="en-US" sz="1450" i="1" dirty="0">
                <a:solidFill>
                  <a:schemeClr val="tx1"/>
                </a:solidFill>
              </a:rPr>
              <a:t> </a:t>
            </a:r>
            <a:r>
              <a:rPr lang="en-US" sz="1450" i="1" dirty="0" err="1">
                <a:solidFill>
                  <a:schemeClr val="tx1"/>
                </a:solidFill>
              </a:rPr>
              <a:t>maximus</a:t>
            </a:r>
            <a:r>
              <a:rPr lang="en-US" sz="1450" i="1" dirty="0">
                <a:solidFill>
                  <a:schemeClr val="tx1"/>
                </a:solidFill>
              </a:rPr>
              <a:t> </a:t>
            </a:r>
            <a:r>
              <a:rPr lang="en-US" sz="1450" i="1" dirty="0" err="1">
                <a:solidFill>
                  <a:schemeClr val="tx1"/>
                </a:solidFill>
              </a:rPr>
              <a:t>sumatranus</a:t>
            </a:r>
            <a:r>
              <a:rPr lang="en-US" sz="1450" dirty="0">
                <a:solidFill>
                  <a:schemeClr val="tx1"/>
                </a:solidFill>
              </a:rPr>
              <a:t>), both critically endangered species. Rainforest habitat is being removed to make way for </a:t>
            </a:r>
            <a:r>
              <a:rPr lang="en-US" sz="1450" dirty="0">
                <a:solidFill>
                  <a:srgbClr val="6CB255"/>
                </a:solidFill>
              </a:rPr>
              <a:t>(e) </a:t>
            </a:r>
            <a:r>
              <a:rPr lang="en-US" sz="1450" dirty="0">
                <a:solidFill>
                  <a:schemeClr val="tx1"/>
                </a:solidFill>
              </a:rPr>
              <a:t>oil palm plantations such as this one in Borneo’s Sabah Province. (credit a: modification of work by Thorsten </a:t>
            </a:r>
            <a:r>
              <a:rPr lang="en-US" sz="1450" dirty="0" err="1">
                <a:solidFill>
                  <a:schemeClr val="tx1"/>
                </a:solidFill>
              </a:rPr>
              <a:t>Bachner</a:t>
            </a:r>
            <a:r>
              <a:rPr lang="en-US" sz="1450" dirty="0">
                <a:solidFill>
                  <a:schemeClr val="tx1"/>
                </a:solidFill>
              </a:rPr>
              <a:t>; credit b: modification of work by Dick </a:t>
            </a:r>
            <a:r>
              <a:rPr lang="en-US" sz="1450" dirty="0" err="1">
                <a:solidFill>
                  <a:schemeClr val="tx1"/>
                </a:solidFill>
              </a:rPr>
              <a:t>Mudde</a:t>
            </a:r>
            <a:r>
              <a:rPr lang="en-US" sz="1450" dirty="0">
                <a:solidFill>
                  <a:schemeClr val="tx1"/>
                </a:solidFill>
              </a:rPr>
              <a:t>; credit c: modification of work by U.S. CIA World </a:t>
            </a:r>
            <a:r>
              <a:rPr lang="en-US" sz="1450" dirty="0" err="1">
                <a:solidFill>
                  <a:schemeClr val="tx1"/>
                </a:solidFill>
              </a:rPr>
              <a:t>Factbook</a:t>
            </a:r>
            <a:r>
              <a:rPr lang="en-US" sz="1450" dirty="0">
                <a:solidFill>
                  <a:schemeClr val="tx1"/>
                </a:solidFill>
              </a:rPr>
              <a:t>; credit d: modification of work by “Nonprofit Organizations”/Flickr; credit e: modification of work by Dr. </a:t>
            </a:r>
            <a:r>
              <a:rPr lang="en-US" sz="1450" dirty="0" err="1">
                <a:solidFill>
                  <a:schemeClr val="tx1"/>
                </a:solidFill>
              </a:rPr>
              <a:t>Lian</a:t>
            </a:r>
            <a:r>
              <a:rPr lang="en-US" sz="1450" dirty="0">
                <a:solidFill>
                  <a:schemeClr val="tx1"/>
                </a:solidFill>
              </a:rPr>
              <a:t> Pin </a:t>
            </a:r>
            <a:r>
              <a:rPr lang="en-US" sz="1450" dirty="0" err="1">
                <a:solidFill>
                  <a:schemeClr val="tx1"/>
                </a:solidFill>
              </a:rPr>
              <a:t>Koh</a:t>
            </a:r>
            <a:r>
              <a:rPr lang="en-US" sz="1450" dirty="0">
                <a:solidFill>
                  <a:schemeClr val="tx1"/>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a:t>
            </a:r>
            <a:r>
              <a:rPr lang="en-US" dirty="0"/>
              <a:t>.11</a:t>
            </a:r>
            <a:endParaRPr lang="en-US" sz="2400" dirty="0">
              <a:solidFill>
                <a:srgbClr val="6CB255"/>
              </a:solidFill>
            </a:endParaRPr>
          </a:p>
        </p:txBody>
      </p:sp>
      <p:pic>
        <p:nvPicPr>
          <p:cNvPr id="8" name="OpenStaxLogo">
            <a:extLst>
              <a:ext uri="{FF2B5EF4-FFF2-40B4-BE49-F238E27FC236}">
                <a16:creationId xmlns:a16="http://schemas.microsoft.com/office/drawing/2014/main" id="{81989FB4-7984-454D-B353-B9E7EB20802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A1D5D37-B8C4-44E9-9845-6D2EF5100503}"/>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brown tree snake, </a:t>
            </a:r>
            <a:r>
              <a:rPr lang="en-US" sz="1600" i="1" dirty="0" err="1"/>
              <a:t>Boiga</a:t>
            </a:r>
            <a:r>
              <a:rPr lang="en-US" sz="1600" i="1" dirty="0"/>
              <a:t> </a:t>
            </a:r>
            <a:r>
              <a:rPr lang="en-US" sz="1600" i="1" dirty="0" err="1"/>
              <a:t>irregularis</a:t>
            </a:r>
            <a:r>
              <a:rPr lang="en-US" sz="1600" dirty="0"/>
              <a:t>, is an exotic species that has caused numerous extinctions on the island of Guam since its accidental introduction in 1950. (credit: NPS)</a:t>
            </a:r>
          </a:p>
        </p:txBody>
      </p:sp>
      <p:pic>
        <p:nvPicPr>
          <p:cNvPr id="4" name="Figure" descr="The brown tree snake, Boiga irregularis, is an exotic species that has caused numerous extinctions on the island of Guam since its accidental introduction in 1950. (credit: NP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563" r="-39563"/>
          <a:stretch>
            <a:fillRect/>
          </a:stretch>
        </p:blipFill>
        <p:spPr/>
      </p:pic>
      <p:sp>
        <p:nvSpPr>
          <p:cNvPr id="5" name="Figure Number"/>
          <p:cNvSpPr>
            <a:spLocks noGrp="1"/>
          </p:cNvSpPr>
          <p:nvPr>
            <p:ph type="title"/>
          </p:nvPr>
        </p:nvSpPr>
        <p:spPr/>
        <p:txBody>
          <a:bodyPr/>
          <a:lstStyle/>
          <a:p>
            <a:r>
              <a:rPr lang="en-US" dirty="0"/>
              <a:t>Figure 26.12</a:t>
            </a:r>
          </a:p>
        </p:txBody>
      </p:sp>
      <p:pic>
        <p:nvPicPr>
          <p:cNvPr id="8" name="OpenStaxLogo">
            <a:extLst>
              <a:ext uri="{FF2B5EF4-FFF2-40B4-BE49-F238E27FC236}">
                <a16:creationId xmlns:a16="http://schemas.microsoft.com/office/drawing/2014/main" id="{2E5CAB18-C7FF-BD4D-A1B7-66F0A725CE5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2172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4EC675-FB6D-4A08-8174-D21EC4029609}"/>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a:t>
            </a:r>
            <a:r>
              <a:rPr lang="en-US" sz="1600" dirty="0" err="1">
                <a:solidFill>
                  <a:schemeClr val="tx1"/>
                </a:solidFill>
              </a:rPr>
              <a:t>Limosa</a:t>
            </a:r>
            <a:r>
              <a:rPr lang="en-US" sz="1600" dirty="0">
                <a:solidFill>
                  <a:schemeClr val="tx1"/>
                </a:solidFill>
              </a:rPr>
              <a:t> Harlequin Frog (</a:t>
            </a:r>
            <a:r>
              <a:rPr lang="en-US" sz="1600" i="1" dirty="0" err="1">
                <a:solidFill>
                  <a:schemeClr val="tx1"/>
                </a:solidFill>
              </a:rPr>
              <a:t>Atelopus</a:t>
            </a:r>
            <a:r>
              <a:rPr lang="en-US" sz="1600" i="1" dirty="0">
                <a:solidFill>
                  <a:schemeClr val="tx1"/>
                </a:solidFill>
              </a:rPr>
              <a:t> </a:t>
            </a:r>
            <a:r>
              <a:rPr lang="en-US" sz="1600" i="1" dirty="0" err="1">
                <a:solidFill>
                  <a:schemeClr val="tx1"/>
                </a:solidFill>
              </a:rPr>
              <a:t>limosus</a:t>
            </a:r>
            <a:r>
              <a:rPr lang="en-US" sz="1600" dirty="0">
                <a:solidFill>
                  <a:schemeClr val="tx1"/>
                </a:solidFill>
              </a:rPr>
              <a:t>), an endangered species from Panama, died from a fungal disease called </a:t>
            </a:r>
            <a:r>
              <a:rPr lang="en-US" sz="1600" dirty="0" err="1">
                <a:solidFill>
                  <a:schemeClr val="tx1"/>
                </a:solidFill>
              </a:rPr>
              <a:t>chytridiomycosis</a:t>
            </a:r>
            <a:r>
              <a:rPr lang="en-US" sz="1600" dirty="0">
                <a:solidFill>
                  <a:schemeClr val="tx1"/>
                </a:solidFill>
              </a:rPr>
              <a:t>. The red lesions are symptomatic of the disease. </a:t>
            </a:r>
            <a:r>
              <a:rPr lang="de-DE" sz="1600" dirty="0">
                <a:solidFill>
                  <a:schemeClr val="tx1"/>
                </a:solidFill>
              </a:rPr>
              <a:t>(</a:t>
            </a:r>
            <a:r>
              <a:rPr lang="de-DE" sz="1600" dirty="0" err="1">
                <a:solidFill>
                  <a:schemeClr val="tx1"/>
                </a:solidFill>
              </a:rPr>
              <a:t>credit</a:t>
            </a:r>
            <a:r>
              <a:rPr lang="de-DE" sz="1600" dirty="0">
                <a:solidFill>
                  <a:schemeClr val="tx1"/>
                </a:solidFill>
              </a:rPr>
              <a:t>: Brian Gratwicke)</a:t>
            </a:r>
            <a:endParaRPr lang="en-US" sz="1600" dirty="0">
              <a:solidFill>
                <a:schemeClr val="tx1"/>
              </a:solidFill>
            </a:endParaRPr>
          </a:p>
        </p:txBody>
      </p:sp>
      <p:pic>
        <p:nvPicPr>
          <p:cNvPr id="2" name="Figure" descr="This Limosa Harlequin Frog (Atelopus limosus), an endangered species from Panama, died from a fungal disease called chytridiomycosis. The red lesions are symptomatic of the disease. (credit: Brian Gratwicke)&#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73" b="-737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26</a:t>
            </a:r>
            <a:r>
              <a:rPr lang="en-US" dirty="0"/>
              <a:t>.13</a:t>
            </a:r>
            <a:endParaRPr lang="en-US" sz="2400" dirty="0">
              <a:solidFill>
                <a:srgbClr val="6CB255"/>
              </a:solidFill>
            </a:endParaRPr>
          </a:p>
        </p:txBody>
      </p:sp>
      <p:pic>
        <p:nvPicPr>
          <p:cNvPr id="8" name="OpenStaxLogo">
            <a:extLst>
              <a:ext uri="{FF2B5EF4-FFF2-40B4-BE49-F238E27FC236}">
                <a16:creationId xmlns:a16="http://schemas.microsoft.com/office/drawing/2014/main" id="{FCCB8066-C2B5-F041-A379-657F57CBE8A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5863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EFED58-67D6-4E58-9EB8-A65F2DB1724E}"/>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is little brown bat in Greeley Mine, Vermont, March 26, 2009, was found to have white-nose syndrome. (credit: Marvin Moriarty, USFW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35" b="-843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little brown bat in Greeley Mine, Vermont, March 26, 2009, was found to have white-nose syndrome. (credit: Marvin Moriarty, USFWS)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a:t>
            </a:r>
            <a:r>
              <a:rPr lang="en-US" dirty="0"/>
              <a:t>.14</a:t>
            </a:r>
            <a:endParaRPr lang="en-US" sz="2400" dirty="0">
              <a:solidFill>
                <a:srgbClr val="6CB255"/>
              </a:solidFill>
            </a:endParaRPr>
          </a:p>
        </p:txBody>
      </p:sp>
      <p:pic>
        <p:nvPicPr>
          <p:cNvPr id="8" name="OpenStaxLogo">
            <a:extLst>
              <a:ext uri="{FF2B5EF4-FFF2-40B4-BE49-F238E27FC236}">
                <a16:creationId xmlns:a16="http://schemas.microsoft.com/office/drawing/2014/main" id="{31EA452D-B0FB-B34A-A4B0-26EABE44DAC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51632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43832AD-B7EE-4009-ABBF-078A192BC407}"/>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Since 2008, grizzly bears (</a:t>
            </a:r>
            <a:r>
              <a:rPr lang="en-US" sz="1600" i="1" dirty="0" err="1">
                <a:solidFill>
                  <a:srgbClr val="000000"/>
                </a:solidFill>
              </a:rPr>
              <a:t>Ursus</a:t>
            </a:r>
            <a:r>
              <a:rPr lang="en-US" sz="1600" i="1" dirty="0">
                <a:solidFill>
                  <a:srgbClr val="000000"/>
                </a:solidFill>
              </a:rPr>
              <a:t> </a:t>
            </a:r>
            <a:r>
              <a:rPr lang="en-US" sz="1600" i="1" dirty="0" err="1">
                <a:solidFill>
                  <a:srgbClr val="000000"/>
                </a:solidFill>
              </a:rPr>
              <a:t>arctos</a:t>
            </a:r>
            <a:r>
              <a:rPr lang="en-US" sz="1600" i="1" dirty="0">
                <a:solidFill>
                  <a:srgbClr val="000000"/>
                </a:solidFill>
              </a:rPr>
              <a:t> </a:t>
            </a:r>
            <a:r>
              <a:rPr lang="en-US" sz="1600" i="1" dirty="0" err="1">
                <a:solidFill>
                  <a:srgbClr val="000000"/>
                </a:solidFill>
              </a:rPr>
              <a:t>horribilis</a:t>
            </a:r>
            <a:r>
              <a:rPr lang="en-US" sz="1600" dirty="0">
                <a:solidFill>
                  <a:srgbClr val="000000"/>
                </a:solidFill>
              </a:rPr>
              <a:t>) have been spotted farther north than their historic range, a possible consequence of climate change. As a result, grizzly bear habitat now overlaps polar bear (</a:t>
            </a:r>
            <a:r>
              <a:rPr lang="en-US" sz="1600" i="1" dirty="0" err="1">
                <a:solidFill>
                  <a:srgbClr val="000000"/>
                </a:solidFill>
              </a:rPr>
              <a:t>Ursus</a:t>
            </a:r>
            <a:r>
              <a:rPr lang="en-US" sz="1600" i="1" dirty="0">
                <a:solidFill>
                  <a:srgbClr val="000000"/>
                </a:solidFill>
              </a:rPr>
              <a:t> </a:t>
            </a:r>
            <a:r>
              <a:rPr lang="en-US" sz="1600" i="1" dirty="0" err="1">
                <a:solidFill>
                  <a:srgbClr val="000000"/>
                </a:solidFill>
              </a:rPr>
              <a:t>maritimus</a:t>
            </a:r>
            <a:r>
              <a:rPr lang="en-US" sz="1600" dirty="0">
                <a:solidFill>
                  <a:srgbClr val="000000"/>
                </a:solidFill>
              </a:rPr>
              <a:t>) habitat. The two kinds of bears, which are capable of mating and producing viable offspring, are considered separate species as historically they lived in different habitats and never met. However, in 2006 a hunter shot a wild grizzly-polar bear hybrid known as a </a:t>
            </a:r>
            <a:r>
              <a:rPr lang="en-US" sz="1600" dirty="0" err="1">
                <a:solidFill>
                  <a:srgbClr val="000000"/>
                </a:solidFill>
              </a:rPr>
              <a:t>grolar</a:t>
            </a:r>
            <a:r>
              <a:rPr lang="en-US" sz="1600" dirty="0">
                <a:solidFill>
                  <a:srgbClr val="000000"/>
                </a:solidFill>
              </a:rPr>
              <a:t> bear, the first wild hybrid ever found.</a:t>
            </a:r>
          </a:p>
        </p:txBody>
      </p:sp>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26</a:t>
            </a:r>
            <a:r>
              <a:rPr lang="en-US" sz="2400" dirty="0">
                <a:solidFill>
                  <a:srgbClr val="6CB255"/>
                </a:solidFill>
              </a:rPr>
              <a:t>.15</a:t>
            </a:r>
          </a:p>
        </p:txBody>
      </p:sp>
      <p:pic>
        <p:nvPicPr>
          <p:cNvPr id="8" name="Picture 7" descr="Since 2008, grizzly bears (Ursus arctos horribilis) have been spotted farther north than their historic range, a possible consequence of climate change. As a result, grizzly bear habitat now overlaps polar bear (Ursus maritimus) habitat. The two kinds of bears, which are capable of mating and producing viable offspring, are considered separate species as historically they lived in different habitats and never met. However, in 2006 a hunter shot a wild grizzly-polar bear hybrid known as a grolar bear, the first wild hybrid ever found.&#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199" y="1107617"/>
            <a:ext cx="3705367" cy="5044738"/>
          </a:xfrm>
          <a:prstGeom prst="rect">
            <a:avLst/>
          </a:prstGeom>
        </p:spPr>
      </p:pic>
      <p:pic>
        <p:nvPicPr>
          <p:cNvPr id="9" name="OpenStaxLogo">
            <a:extLst>
              <a:ext uri="{FF2B5EF4-FFF2-40B4-BE49-F238E27FC236}">
                <a16:creationId xmlns:a16="http://schemas.microsoft.com/office/drawing/2014/main" id="{21009D27-1100-B148-B4E4-B5DCDC4AF1E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2476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754819-EE21-45C0-AE28-1FFBB1775926}"/>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chart shows the percentage of various animal species, by group, on the IUCN Red List as of 2007.</a:t>
            </a:r>
          </a:p>
        </p:txBody>
      </p:sp>
      <p:pic>
        <p:nvPicPr>
          <p:cNvPr id="3" name="Figure" descr=", This chart shows the percentage of various animal species, by group, on the IUCN Red List as of 2007.&#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376" r="-54376"/>
          <a:stretch>
            <a:fillRect/>
          </a:stretch>
        </p:blipFill>
        <p:spPr/>
      </p:pic>
      <p:sp>
        <p:nvSpPr>
          <p:cNvPr id="5" name="Figure Number"/>
          <p:cNvSpPr>
            <a:spLocks noGrp="1"/>
          </p:cNvSpPr>
          <p:nvPr>
            <p:ph type="title"/>
          </p:nvPr>
        </p:nvSpPr>
        <p:spPr/>
        <p:txBody>
          <a:bodyPr/>
          <a:lstStyle/>
          <a:p>
            <a:r>
              <a:rPr lang="en-US" dirty="0"/>
              <a:t>Figure 26.16</a:t>
            </a:r>
          </a:p>
        </p:txBody>
      </p:sp>
      <p:pic>
        <p:nvPicPr>
          <p:cNvPr id="8" name="OpenStaxLogo">
            <a:extLst>
              <a:ext uri="{FF2B5EF4-FFF2-40B4-BE49-F238E27FC236}">
                <a16:creationId xmlns:a16="http://schemas.microsoft.com/office/drawing/2014/main" id="{52A49DE6-0C65-A34F-A74F-14F75F1018B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42105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A96063-2353-42F1-B4D2-EB139220D10B}"/>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220" dirty="0">
                <a:solidFill>
                  <a:srgbClr val="6CB255"/>
                </a:solidFill>
              </a:rPr>
              <a:t>(a) </a:t>
            </a:r>
            <a:r>
              <a:rPr lang="en-US" sz="1220" dirty="0"/>
              <a:t>The Gibbon wolf pack in Yellowstone National Park, March 1, 2007, represents a keystone species. The reintroduction of wolves into Yellowstone National Park in 1995 led to a change in the grazing behavior of </a:t>
            </a:r>
            <a:r>
              <a:rPr lang="en-US" sz="1220" dirty="0">
                <a:solidFill>
                  <a:srgbClr val="6CB255"/>
                </a:solidFill>
              </a:rPr>
              <a:t>(b) </a:t>
            </a:r>
            <a:r>
              <a:rPr lang="en-US" sz="1220" dirty="0"/>
              <a:t>elk. To avoid predation, the elk no longer grazed exposed stream and riverbeds, such as </a:t>
            </a:r>
            <a:r>
              <a:rPr lang="en-US" sz="1220" dirty="0">
                <a:solidFill>
                  <a:srgbClr val="6CB255"/>
                </a:solidFill>
              </a:rPr>
              <a:t>(c) </a:t>
            </a:r>
            <a:r>
              <a:rPr lang="en-US" sz="1220" dirty="0"/>
              <a:t>the Lamar Riverbed in Yellowstone. This allowed willow and cottonwood seedlings to grow. The seedlings decreased erosion and provided shading to the creek, which improved fish habitat. A new colony of </a:t>
            </a:r>
            <a:r>
              <a:rPr lang="en-US" sz="1220" dirty="0">
                <a:solidFill>
                  <a:srgbClr val="6CB255"/>
                </a:solidFill>
              </a:rPr>
              <a:t>(d) </a:t>
            </a:r>
            <a:r>
              <a:rPr lang="en-US" sz="1220" dirty="0"/>
              <a:t>beaver may also have benefited from the habitat change. (credit a: modification of work by Doug Smith, NPS; credit c: modification of work by Jim </a:t>
            </a:r>
            <a:r>
              <a:rPr lang="en-US" sz="1220" dirty="0" err="1"/>
              <a:t>Peaco</a:t>
            </a:r>
            <a:r>
              <a:rPr lang="en-US" sz="1220" dirty="0"/>
              <a:t>, NPS; credit d: modification of work by “Shiny Things”/Flickr)</a:t>
            </a:r>
          </a:p>
        </p:txBody>
      </p:sp>
      <p:pic>
        <p:nvPicPr>
          <p:cNvPr id="4" name="Figure" descr="(a) The Gibbon wolf pack in Yellowstone National Park, March 1, 2007, represents a keystone species. The reintroduction of wolves into Yellowstone National Park in 1995 led to a change in the grazing behavior of (b) elk. To avoid predation, the elk no longer grazed exposed stream and riverbeds, such as (c) the Lamar Riverbed in Yellowstone. This allowed willow and cottonwood seedlings to grow. The seedlings decreased erosion and provided shading to the creek, which improved fish habitat. A new colony of (d) beaver may also have benefited from the habitat change. (credit a: modification of work by Doug Smith, NPS; credit c: modification of work by Jim Peaco, NPS; credit d: modification of work by “Shiny Things”/Flick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55" r="-35955"/>
          <a:stretch>
            <a:fillRect/>
          </a:stretch>
        </p:blipFill>
        <p:spPr/>
      </p:pic>
      <p:sp>
        <p:nvSpPr>
          <p:cNvPr id="5" name="Figure Number"/>
          <p:cNvSpPr>
            <a:spLocks noGrp="1"/>
          </p:cNvSpPr>
          <p:nvPr>
            <p:ph type="title"/>
          </p:nvPr>
        </p:nvSpPr>
        <p:spPr/>
        <p:txBody>
          <a:bodyPr/>
          <a:lstStyle/>
          <a:p>
            <a:r>
              <a:rPr lang="en-US" dirty="0"/>
              <a:t>Figure 26.17</a:t>
            </a:r>
          </a:p>
        </p:txBody>
      </p:sp>
      <p:pic>
        <p:nvPicPr>
          <p:cNvPr id="8" name="OpenStaxLogo">
            <a:extLst>
              <a:ext uri="{FF2B5EF4-FFF2-40B4-BE49-F238E27FC236}">
                <a16:creationId xmlns:a16="http://schemas.microsoft.com/office/drawing/2014/main" id="{155E7BFC-6637-4748-A3C6-8058B79B30D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7310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E5E5E80-4AC6-4603-8442-F21EF52CD770}"/>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Lake Victoria in Africa, shown in this satellite image, was the site of one of the most extraordinary evolutionary findings on the planet, as well as a casualty of devastating biodiversity loss. (credit: modification of work by </a:t>
            </a:r>
            <a:r>
              <a:rPr lang="en-US" sz="1600" dirty="0" err="1"/>
              <a:t>Rishabh</a:t>
            </a:r>
            <a:r>
              <a:rPr lang="en-US" sz="1600" dirty="0"/>
              <a:t> </a:t>
            </a:r>
            <a:r>
              <a:rPr lang="en-US" sz="1600" dirty="0" err="1"/>
              <a:t>Tatiraju</a:t>
            </a:r>
            <a:r>
              <a:rPr lang="en-US" sz="1600" dirty="0"/>
              <a:t>, using NASA World Wind software)</a:t>
            </a:r>
          </a:p>
        </p:txBody>
      </p:sp>
      <p:pic>
        <p:nvPicPr>
          <p:cNvPr id="2" name="Figure" descr="Lake Victoria in Africa, shown in this satellite image, was the site of one of the most extraordinary evolutionary findings on the planet, as well as a casualty of devastating biodiversity loss. (credit: modification of work by Rishabh Tatiraju, using NASA World Wind software)&#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40" r="-5840"/>
          <a:stretch>
            <a:fillRect/>
          </a:stretch>
        </p:blipFill>
        <p:spPr/>
      </p:pic>
      <p:sp>
        <p:nvSpPr>
          <p:cNvPr id="5" name="Figure Number"/>
          <p:cNvSpPr>
            <a:spLocks noGrp="1"/>
          </p:cNvSpPr>
          <p:nvPr>
            <p:ph type="title"/>
          </p:nvPr>
        </p:nvSpPr>
        <p:spPr/>
        <p:txBody>
          <a:bodyPr/>
          <a:lstStyle/>
          <a:p>
            <a:r>
              <a:rPr lang="en-US" dirty="0"/>
              <a:t>Figure 26.1</a:t>
            </a:r>
          </a:p>
        </p:txBody>
      </p:sp>
      <p:pic>
        <p:nvPicPr>
          <p:cNvPr id="8" name="OpenStaxLogo">
            <a:extLst>
              <a:ext uri="{FF2B5EF4-FFF2-40B4-BE49-F238E27FC236}">
                <a16:creationId xmlns:a16="http://schemas.microsoft.com/office/drawing/2014/main" id="{ECF7F29C-1611-A04A-A198-19F7E86CE06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8054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C647FE-9490-4484-B523-2BBAAC07001C}"/>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variety of ecosystems on Earth—from </a:t>
            </a:r>
            <a:r>
              <a:rPr lang="en-US" sz="1600" dirty="0">
                <a:solidFill>
                  <a:srgbClr val="6CB255"/>
                </a:solidFill>
              </a:rPr>
              <a:t>(a) </a:t>
            </a:r>
            <a:r>
              <a:rPr lang="en-US" sz="1600" dirty="0">
                <a:solidFill>
                  <a:schemeClr val="tx1"/>
                </a:solidFill>
              </a:rPr>
              <a:t>coral reef to </a:t>
            </a:r>
            <a:r>
              <a:rPr lang="en-US" sz="1600" dirty="0">
                <a:solidFill>
                  <a:srgbClr val="6CB255"/>
                </a:solidFill>
              </a:rPr>
              <a:t>(b) </a:t>
            </a:r>
            <a:r>
              <a:rPr lang="en-US" sz="1600" dirty="0">
                <a:solidFill>
                  <a:schemeClr val="tx1"/>
                </a:solidFill>
              </a:rPr>
              <a:t>prairie—enables a great diversity of species to exist. (credit a: modification of work by Jim Maragos, USFWS; credit b: modification of work by Jim </a:t>
            </a:r>
            <a:r>
              <a:rPr lang="en-US" sz="1600" dirty="0" err="1">
                <a:solidFill>
                  <a:schemeClr val="tx1"/>
                </a:solidFill>
              </a:rPr>
              <a:t>Minnerath</a:t>
            </a:r>
            <a:r>
              <a:rPr lang="en-US" sz="1600" dirty="0">
                <a:solidFill>
                  <a:schemeClr val="tx1"/>
                </a:solidFill>
              </a:rPr>
              <a:t>, USFWS)</a:t>
            </a:r>
          </a:p>
        </p:txBody>
      </p:sp>
      <p:pic>
        <p:nvPicPr>
          <p:cNvPr id="2" name="Figure" descr="The variety of ecosystems on Earth—from (a) coral reef to (b) prairie—enables a great diversity of species to exist. (credit a: modification of work by Jim Maragos, USFWS; credit b: modification of work by Jim Minnerath, USFW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946" r="-8946"/>
          <a:stretch>
            <a:fillRect/>
          </a:stretch>
        </p:blipFill>
        <p:spPr>
          <a:xfrm>
            <a:off x="457200" y="1107617"/>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26</a:t>
            </a:r>
            <a:r>
              <a:rPr lang="en-US" dirty="0"/>
              <a:t>.2</a:t>
            </a:r>
            <a:endParaRPr lang="en-US" sz="2400" dirty="0">
              <a:solidFill>
                <a:srgbClr val="6CB255"/>
              </a:solidFill>
            </a:endParaRPr>
          </a:p>
        </p:txBody>
      </p:sp>
      <p:pic>
        <p:nvPicPr>
          <p:cNvPr id="8" name="OpenStaxLogo">
            <a:extLst>
              <a:ext uri="{FF2B5EF4-FFF2-40B4-BE49-F238E27FC236}">
                <a16:creationId xmlns:a16="http://schemas.microsoft.com/office/drawing/2014/main" id="{32D7CD3A-FD88-2341-B79B-B670ED593CB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0A34925-585A-4291-9319-F6F0780FE595}"/>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map illustrates the number of amphibian species across the globe and shows the trend toward higher biodiversity at lower latitudes. A similar pattern is observed for most taxonomic groups. The white areas indicate a lack of data in this particular study</a:t>
            </a:r>
          </a:p>
        </p:txBody>
      </p:sp>
      <p:pic>
        <p:nvPicPr>
          <p:cNvPr id="2" name="Figure" descr="This map illustrates the number of amphibian species across the globe and shows the trend toward higher biodiversity at lower latitudes. A similar pattern is observed for most taxonomic groups. The white areas indicate a lack of data in this particular study&#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62" r="-16662"/>
          <a:stretch>
            <a:fillRect/>
          </a:stretch>
        </p:blipFill>
        <p:spPr/>
      </p:pic>
      <p:sp>
        <p:nvSpPr>
          <p:cNvPr id="5" name="Figure Number"/>
          <p:cNvSpPr>
            <a:spLocks noGrp="1"/>
          </p:cNvSpPr>
          <p:nvPr>
            <p:ph type="title"/>
          </p:nvPr>
        </p:nvSpPr>
        <p:spPr/>
        <p:txBody>
          <a:bodyPr/>
          <a:lstStyle/>
          <a:p>
            <a:r>
              <a:rPr lang="en-US" dirty="0"/>
              <a:t>Figure 26.3</a:t>
            </a:r>
          </a:p>
        </p:txBody>
      </p:sp>
      <p:pic>
        <p:nvPicPr>
          <p:cNvPr id="8" name="OpenStaxLogo">
            <a:extLst>
              <a:ext uri="{FF2B5EF4-FFF2-40B4-BE49-F238E27FC236}">
                <a16:creationId xmlns:a16="http://schemas.microsoft.com/office/drawing/2014/main" id="{7150CD7A-580E-9241-AA46-C914DF530C0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029E85-8E64-4B7F-ACB3-B99FB0A6D984}"/>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Conservation International has identified 34 biodiversity hotspots, which cover only 2.3 percent of the Earth’s surface but have endemic to them 42 percent of the terrestrial vertebrate species and 50 percent of the world’s plants.</a:t>
            </a:r>
          </a:p>
        </p:txBody>
      </p:sp>
      <p:pic>
        <p:nvPicPr>
          <p:cNvPr id="3" name="Figure" descr="Conservation International has identified 34 biodiversity hotspots, which cover only 2.3 percent of the Earth’s surface but have endemic to them 42 percent of the terrestrial vertebrate species and 50 percent of the world’s plant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230" r="-16230"/>
          <a:stretch>
            <a:fillRect/>
          </a:stretch>
        </p:blipFill>
        <p:spPr/>
      </p:pic>
      <p:sp>
        <p:nvSpPr>
          <p:cNvPr id="5" name="Figure Number"/>
          <p:cNvSpPr>
            <a:spLocks noGrp="1"/>
          </p:cNvSpPr>
          <p:nvPr>
            <p:ph type="title"/>
          </p:nvPr>
        </p:nvSpPr>
        <p:spPr/>
        <p:txBody>
          <a:bodyPr/>
          <a:lstStyle/>
          <a:p>
            <a:r>
              <a:rPr lang="en-US" dirty="0"/>
              <a:t>Figure 26.4</a:t>
            </a:r>
          </a:p>
        </p:txBody>
      </p:sp>
      <p:pic>
        <p:nvPicPr>
          <p:cNvPr id="8" name="OpenStaxLogo">
            <a:extLst>
              <a:ext uri="{FF2B5EF4-FFF2-40B4-BE49-F238E27FC236}">
                <a16:creationId xmlns:a16="http://schemas.microsoft.com/office/drawing/2014/main" id="{4DF75AB9-846D-8845-B02F-B641F986526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7653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C585DB7-D824-455C-B6D0-9F5F1180C4B9}"/>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Percent extinction occurrences as reflected in the fossil record have fluctuated throughout Earth’s history. Sudden and dramatic losses of biodiversity, called mass extinctions, have occurred five times.</a:t>
            </a:r>
          </a:p>
        </p:txBody>
      </p:sp>
      <p:pic>
        <p:nvPicPr>
          <p:cNvPr id="4" name="Figure" descr="Percent extinction occurrences as reflected in the fossil record have fluctuated throughout Earth’s history. Sudden and dramatic losses of biodiversity, called mass extinctions, have occurred five time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37" r="-20837"/>
          <a:stretch>
            <a:fillRect/>
          </a:stretch>
        </p:blipFill>
        <p:spPr/>
      </p:pic>
      <p:sp>
        <p:nvSpPr>
          <p:cNvPr id="5" name="Figure Number"/>
          <p:cNvSpPr>
            <a:spLocks noGrp="1"/>
          </p:cNvSpPr>
          <p:nvPr>
            <p:ph type="title"/>
          </p:nvPr>
        </p:nvSpPr>
        <p:spPr/>
        <p:txBody>
          <a:bodyPr/>
          <a:lstStyle/>
          <a:p>
            <a:r>
              <a:rPr lang="en-US" dirty="0"/>
              <a:t>Figure 26.5</a:t>
            </a:r>
          </a:p>
        </p:txBody>
      </p:sp>
      <p:pic>
        <p:nvPicPr>
          <p:cNvPr id="8" name="OpenStaxLogo">
            <a:extLst>
              <a:ext uri="{FF2B5EF4-FFF2-40B4-BE49-F238E27FC236}">
                <a16:creationId xmlns:a16="http://schemas.microsoft.com/office/drawing/2014/main" id="{01D20345-719E-6B4C-82DB-917B2F3E691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1153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8F986C-6037-4C92-8518-247D5086C2D9}"/>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In 1980, Luis and Walter Alvarez, Frank </a:t>
            </a:r>
            <a:r>
              <a:rPr lang="en-US" sz="1600" dirty="0" err="1"/>
              <a:t>Asaro</a:t>
            </a:r>
            <a:r>
              <a:rPr lang="en-US" sz="1600" dirty="0"/>
              <a:t>, and Helen </a:t>
            </a:r>
            <a:r>
              <a:rPr lang="en-US" sz="1600" dirty="0" err="1"/>
              <a:t>Michels</a:t>
            </a:r>
            <a:r>
              <a:rPr lang="en-US" sz="1600" dirty="0"/>
              <a:t> discovered, across the world, a spike in the concentration of iridium within the sedimentary layer at the K–</a:t>
            </a:r>
            <a:r>
              <a:rPr lang="en-US" sz="1600" dirty="0" err="1"/>
              <a:t>Pg</a:t>
            </a:r>
            <a:r>
              <a:rPr lang="en-US" sz="1600" dirty="0"/>
              <a:t> boundary. These researchers hypothesized that this iridium spike was caused by an asteroid impact that resulted in the K–</a:t>
            </a:r>
            <a:r>
              <a:rPr lang="en-US" sz="1600" dirty="0" err="1"/>
              <a:t>Pg</a:t>
            </a:r>
            <a:r>
              <a:rPr lang="en-US" sz="1600" dirty="0"/>
              <a:t> mass extinction. In the photo, the iridium layer is the light band. </a:t>
            </a:r>
            <a:r>
              <a:rPr lang="it-IT" sz="1600" dirty="0"/>
              <a:t>(credit: USGS)</a:t>
            </a:r>
            <a:endParaRPr lang="en-US" sz="1600" dirty="0"/>
          </a:p>
        </p:txBody>
      </p:sp>
      <p:pic>
        <p:nvPicPr>
          <p:cNvPr id="3" name="Figure" descr="In 1980, Luis and Walter Alvarez, Frank Asaro, and Helen Michels discovered, across the world, a spike in the concentration of iridium within the sedimentary layer at the K–Pg boundary. These researchers hypothesized that this iridium spike was caused by an asteroid impact that resulted in the K–Pg mass extinction. In the photo, the iridium layer is the light band. (credit: USGS)&#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116" r="-27116"/>
          <a:stretch>
            <a:fillRect/>
          </a:stretch>
        </p:blipFill>
        <p:spPr/>
      </p:pic>
      <p:sp>
        <p:nvSpPr>
          <p:cNvPr id="5" name="Figure Number"/>
          <p:cNvSpPr>
            <a:spLocks noGrp="1"/>
          </p:cNvSpPr>
          <p:nvPr>
            <p:ph type="title"/>
          </p:nvPr>
        </p:nvSpPr>
        <p:spPr/>
        <p:txBody>
          <a:bodyPr/>
          <a:lstStyle/>
          <a:p>
            <a:r>
              <a:rPr lang="en-US" dirty="0"/>
              <a:t>Figure 26.6</a:t>
            </a:r>
          </a:p>
        </p:txBody>
      </p:sp>
      <p:pic>
        <p:nvPicPr>
          <p:cNvPr id="8" name="OpenStaxLogo">
            <a:extLst>
              <a:ext uri="{FF2B5EF4-FFF2-40B4-BE49-F238E27FC236}">
                <a16:creationId xmlns:a16="http://schemas.microsoft.com/office/drawing/2014/main" id="{8B184C5F-E77D-D544-A022-6856BF84CA6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096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DB03A3-ECEE-4EE0-BAC0-E34135B66BEF}"/>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Studies have shown that the number of species present increases with the size of the habitat. (credit: modification of work by Adam B. Smith)</a:t>
            </a:r>
          </a:p>
        </p:txBody>
      </p:sp>
      <p:pic>
        <p:nvPicPr>
          <p:cNvPr id="4" name="Figure" descr="Studies have shown that the number of species present increases with the size of the habitat. (credit: modification of work by Adam B. Smith)&#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351" r="-39351"/>
          <a:stretch>
            <a:fillRect/>
          </a:stretch>
        </p:blipFill>
        <p:spPr/>
      </p:pic>
      <p:sp>
        <p:nvSpPr>
          <p:cNvPr id="5" name="Figure Number"/>
          <p:cNvSpPr>
            <a:spLocks noGrp="1"/>
          </p:cNvSpPr>
          <p:nvPr>
            <p:ph type="title"/>
          </p:nvPr>
        </p:nvSpPr>
        <p:spPr/>
        <p:txBody>
          <a:bodyPr/>
          <a:lstStyle/>
          <a:p>
            <a:r>
              <a:rPr lang="en-US" dirty="0"/>
              <a:t>Figure 26.7</a:t>
            </a:r>
          </a:p>
        </p:txBody>
      </p:sp>
      <p:pic>
        <p:nvPicPr>
          <p:cNvPr id="8" name="OpenStaxLogo">
            <a:extLst>
              <a:ext uri="{FF2B5EF4-FFF2-40B4-BE49-F238E27FC236}">
                <a16:creationId xmlns:a16="http://schemas.microsoft.com/office/drawing/2014/main" id="{1EA3A542-A1D8-1C4F-A71B-1A8943F5F98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2358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8DDA11-63C5-4F52-9447-A71558D1D76C}"/>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Catharanthus roseus</a:t>
            </a:r>
            <a:r>
              <a:rPr lang="en-US" sz="1600" dirty="0"/>
              <a:t>, the Madagascar periwinkle, has various medicinal properties. Among other uses, it is a source of vincristine, a drug used in the treatment of lymphomas. (credit: Forest and Kim Starr)</a:t>
            </a:r>
          </a:p>
        </p:txBody>
      </p:sp>
      <p:pic>
        <p:nvPicPr>
          <p:cNvPr id="3" name="Figure" descr="Catharanthus roseus, the Madagascar periwinkle, has various medicinal properties. Among other uses, it is a source of vincristine, a drug used in the treatment of lymphomas. (credit: Forest and Kim Star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26.8</a:t>
            </a:r>
          </a:p>
        </p:txBody>
      </p:sp>
      <p:pic>
        <p:nvPicPr>
          <p:cNvPr id="8" name="OpenStaxLogo">
            <a:extLst>
              <a:ext uri="{FF2B5EF4-FFF2-40B4-BE49-F238E27FC236}">
                <a16:creationId xmlns:a16="http://schemas.microsoft.com/office/drawing/2014/main" id="{252CF0BC-3228-BB49-890F-86060090D3D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37156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2030</Words>
  <Application>Microsoft Office PowerPoint</Application>
  <PresentationFormat>On-screen Show (4:3)</PresentationFormat>
  <Paragraphs>54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Essential</vt:lpstr>
      <vt:lpstr>Biology 2e</vt:lpstr>
      <vt:lpstr>Figure 26.1</vt:lpstr>
      <vt:lpstr>Figure 26.2</vt:lpstr>
      <vt:lpstr>Figure 26.3</vt:lpstr>
      <vt:lpstr>Figure 26.4</vt:lpstr>
      <vt:lpstr>Figure 26.5</vt:lpstr>
      <vt:lpstr>Figure 26.6</vt:lpstr>
      <vt:lpstr>Figure 26.7</vt:lpstr>
      <vt:lpstr>Figure 26.8</vt:lpstr>
      <vt:lpstr>Figure 26.9</vt:lpstr>
      <vt:lpstr>Figure 26.10</vt:lpstr>
      <vt:lpstr>Figure 26.11</vt:lpstr>
      <vt:lpstr>Figure 26.12</vt:lpstr>
      <vt:lpstr>Figure 26.13</vt:lpstr>
      <vt:lpstr>Figure 26.14</vt:lpstr>
      <vt:lpstr>Figure 26.15</vt:lpstr>
      <vt:lpstr>Figure 26.16</vt:lpstr>
      <vt:lpstr>Figure 26.17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47 - CONSERVATION BIOLOGY AND BIODIVERSITY</dc:title>
  <dc:creator>Spuddy McSpare</dc:creator>
  <cp:lastModifiedBy>sharon lagarde</cp:lastModifiedBy>
  <cp:revision>114</cp:revision>
  <dcterms:created xsi:type="dcterms:W3CDTF">2012-06-04T02:13:36Z</dcterms:created>
  <dcterms:modified xsi:type="dcterms:W3CDTF">2022-07-19T13:57:56Z</dcterms:modified>
</cp:coreProperties>
</file>