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3"/>
  </p:notesMasterIdLst>
  <p:handoutMasterIdLst>
    <p:handoutMasterId r:id="rId34"/>
  </p:handoutMasterIdLst>
  <p:sldIdLst>
    <p:sldId id="256" r:id="rId2"/>
    <p:sldId id="277" r:id="rId3"/>
    <p:sldId id="279" r:id="rId4"/>
    <p:sldId id="281" r:id="rId5"/>
    <p:sldId id="278" r:id="rId6"/>
    <p:sldId id="283" r:id="rId7"/>
    <p:sldId id="284" r:id="rId8"/>
    <p:sldId id="285" r:id="rId9"/>
    <p:sldId id="306" r:id="rId10"/>
    <p:sldId id="286" r:id="rId11"/>
    <p:sldId id="287" r:id="rId12"/>
    <p:sldId id="288" r:id="rId13"/>
    <p:sldId id="289" r:id="rId14"/>
    <p:sldId id="290" r:id="rId15"/>
    <p:sldId id="291" r:id="rId16"/>
    <p:sldId id="307" r:id="rId17"/>
    <p:sldId id="292" r:id="rId18"/>
    <p:sldId id="293" r:id="rId19"/>
    <p:sldId id="294" r:id="rId20"/>
    <p:sldId id="295" r:id="rId21"/>
    <p:sldId id="296" r:id="rId22"/>
    <p:sldId id="297" r:id="rId23"/>
    <p:sldId id="298" r:id="rId24"/>
    <p:sldId id="308" r:id="rId25"/>
    <p:sldId id="300" r:id="rId26"/>
    <p:sldId id="301" r:id="rId27"/>
    <p:sldId id="311" r:id="rId28"/>
    <p:sldId id="309" r:id="rId29"/>
    <p:sldId id="303" r:id="rId30"/>
    <p:sldId id="310" r:id="rId31"/>
    <p:sldId id="30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74" autoAdjust="0"/>
  </p:normalViewPr>
  <p:slideViewPr>
    <p:cSldViewPr snapToGrid="0" snapToObjects="1">
      <p:cViewPr varScale="1">
        <p:scale>
          <a:sx n="68" d="100"/>
          <a:sy n="68" d="100"/>
        </p:scale>
        <p:origin x="7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63DEA-537E-4534-9B4C-DB409C882C9A}" type="datetimeFigureOut">
              <a:rPr lang="en-US" smtClean="0"/>
              <a:t>7/18/2022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F5D53-C685-421B-95BF-E04C7E7D35EA}" type="slidenum">
              <a:rPr lang="en-US" smtClean="0"/>
              <a:t>‹#›</a:t>
            </a:fld>
            <a:endParaRPr lang="en-US"/>
          </a:p>
        </p:txBody>
      </p:sp>
    </p:spTree>
    <p:extLst>
      <p:ext uri="{BB962C8B-B14F-4D97-AF65-F5344CB8AC3E}">
        <p14:creationId xmlns:p14="http://schemas.microsoft.com/office/powerpoint/2010/main" val="242144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18,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18,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18,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18,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18, 2022</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7829"/>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a:solidFill>
                  <a:srgbClr val="212F62"/>
                </a:solidFill>
                <a:latin typeface="+mn-lt"/>
              </a:rPr>
              <a:t>Chapter 23 ECOLOGY </a:t>
            </a:r>
            <a:r>
              <a:rPr lang="en-US" sz="2000" b="1" cap="none" dirty="0">
                <a:solidFill>
                  <a:srgbClr val="212F62"/>
                </a:solidFill>
                <a:latin typeface="+mn-lt"/>
              </a:rPr>
              <a:t>AND THE BIOSPHERE</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4F3ADE4B-B00E-4CF0-B1CB-6C8CE2BF21D9}"/>
              </a:ext>
            </a:extLst>
          </p:cNvPr>
          <p:cNvSpPr>
            <a:spLocks noGrp="1"/>
          </p:cNvSpPr>
          <p:nvPr>
            <p:ph type="title" idx="4294967295"/>
          </p:nvPr>
        </p:nvSpPr>
        <p:spPr>
          <a:xfrm>
            <a:off x="0" y="693426"/>
            <a:ext cx="9144000" cy="734641"/>
          </a:xfrm>
        </p:spPr>
        <p:txBody>
          <a:bodyPr>
            <a:normAutofit/>
          </a:bodyPr>
          <a:lstStyle/>
          <a:p>
            <a:pPr algn="ctr"/>
            <a:r>
              <a:rPr lang="en-US" sz="3600" dirty="0"/>
              <a:t>Biology 2e</a:t>
            </a:r>
          </a:p>
        </p:txBody>
      </p:sp>
      <p:pic>
        <p:nvPicPr>
          <p:cNvPr id="8" name="OpenStaxLogo">
            <a:extLst>
              <a:ext uri="{FF2B5EF4-FFF2-40B4-BE49-F238E27FC236}">
                <a16:creationId xmlns:a16="http://schemas.microsoft.com/office/drawing/2014/main" id="{3A0F61FA-354E-5F4A-BF61-EF360BD082CD}"/>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0E0814DC-0103-EB40-9385-A5DB8290690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4455A2B-6194-4390-A6A8-6CD92C81F94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Ocean upwelling is an important process that recycles nutrients and energy in the ocean. As wind (green arrows) pushes offshore, it causes water from the ocean bottom (red arrows) to move to the surface, bringing up nutrients from the ocean depths.</a:t>
            </a:r>
          </a:p>
        </p:txBody>
      </p:sp>
      <p:pic>
        <p:nvPicPr>
          <p:cNvPr id="4" name="Figure" descr="Ocean upwelling is an important process that recycles nutrients and energy in the ocean. As wind (green arrows) pushes offshore, it causes water from the ocean bottom (red arrows) to move to the surface, bringing up nutrients from the ocean depth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376" r="-54376"/>
          <a:stretch>
            <a:fillRect/>
          </a:stretch>
        </p:blipFill>
        <p:spPr/>
      </p:pic>
      <p:sp>
        <p:nvSpPr>
          <p:cNvPr id="5" name="Figure Number"/>
          <p:cNvSpPr>
            <a:spLocks noGrp="1"/>
          </p:cNvSpPr>
          <p:nvPr>
            <p:ph type="title"/>
          </p:nvPr>
        </p:nvSpPr>
        <p:spPr/>
        <p:txBody>
          <a:bodyPr/>
          <a:lstStyle/>
          <a:p>
            <a:r>
              <a:rPr lang="en-US" dirty="0"/>
              <a:t>Figure 23.9</a:t>
            </a:r>
          </a:p>
        </p:txBody>
      </p:sp>
      <p:pic>
        <p:nvPicPr>
          <p:cNvPr id="8" name="OpenStaxLogo">
            <a:extLst>
              <a:ext uri="{FF2B5EF4-FFF2-40B4-BE49-F238E27FC236}">
                <a16:creationId xmlns:a16="http://schemas.microsoft.com/office/drawing/2014/main" id="{8BC881AB-8C53-0040-8F32-DC1F9897EDC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763937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B9D9C73-C684-4BB2-B9B2-91364CF5A5E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spring and fall turnovers are important processes in freshwater lakes that act to move the nutrients and oxygen at the bottom of deep lakes to the top. Turnover occurs because water has a maximum density at 4 °C. Surface water temperature changes as the seasons progress, and denser water sinks.</a:t>
            </a:r>
          </a:p>
        </p:txBody>
      </p:sp>
      <p:pic>
        <p:nvPicPr>
          <p:cNvPr id="3" name="Figure" descr="The spring and fall turnovers are important processes in freshwater lakes that act to move the nutrients and oxygen at the bottom of deep lakes to the top. Turnover occurs because water has a maximum density at 4 °C. Surface water temperature changes as the seasons progress, and denser water sink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595" r="-29595"/>
          <a:stretch>
            <a:fillRect/>
          </a:stretch>
        </p:blipFill>
        <p:spPr>
          <a:xfrm>
            <a:off x="457200" y="1122386"/>
            <a:ext cx="8062913" cy="3500071"/>
          </a:xfrm>
        </p:spPr>
      </p:pic>
      <p:sp>
        <p:nvSpPr>
          <p:cNvPr id="5" name="Figure Number"/>
          <p:cNvSpPr>
            <a:spLocks noGrp="1"/>
          </p:cNvSpPr>
          <p:nvPr>
            <p:ph type="title"/>
          </p:nvPr>
        </p:nvSpPr>
        <p:spPr/>
        <p:txBody>
          <a:bodyPr/>
          <a:lstStyle/>
          <a:p>
            <a:r>
              <a:rPr lang="en-US" dirty="0"/>
              <a:t>Figure 23.10</a:t>
            </a:r>
          </a:p>
        </p:txBody>
      </p:sp>
      <p:pic>
        <p:nvPicPr>
          <p:cNvPr id="8" name="OpenStaxLogo">
            <a:extLst>
              <a:ext uri="{FF2B5EF4-FFF2-40B4-BE49-F238E27FC236}">
                <a16:creationId xmlns:a16="http://schemas.microsoft.com/office/drawing/2014/main" id="{3B97B8C6-C9D9-754A-9E3A-18EB16E661A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08794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1353F98-7853-46C5-8482-4D40724C5552}"/>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mature cones of the jack pine (</a:t>
            </a:r>
            <a:r>
              <a:rPr lang="en-US" sz="1600" i="1" dirty="0" err="1"/>
              <a:t>Pinus</a:t>
            </a:r>
            <a:r>
              <a:rPr lang="en-US" sz="1600" i="1" dirty="0"/>
              <a:t> </a:t>
            </a:r>
            <a:r>
              <a:rPr lang="en-US" sz="1600" i="1" dirty="0" err="1"/>
              <a:t>banksiana</a:t>
            </a:r>
            <a:r>
              <a:rPr lang="en-US" sz="1600" dirty="0"/>
              <a:t>) open only when exposed to high temperatures, such as during a forest fire. A fire is likely to kill most vegetation, so a seedling that germinates after a fire is more likely to receive ample sunlight than one that germinates under normal conditions. (credit: USDA)</a:t>
            </a:r>
          </a:p>
        </p:txBody>
      </p:sp>
      <p:pic>
        <p:nvPicPr>
          <p:cNvPr id="4" name="Figure" descr="The mature cones of the jack pine (Pinus banksiana) open only when exposed to high temperatures, such as during a forest fire. A fire is likely to kill most vegetation, so a seedling that germinates after a fire is more likely to receive ample sunlight than one that germinates under normal conditions. (credit: USDA)&#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800" r="-25800"/>
          <a:stretch>
            <a:fillRect/>
          </a:stretch>
        </p:blipFill>
        <p:spPr/>
      </p:pic>
      <p:sp>
        <p:nvSpPr>
          <p:cNvPr id="5" name="Figure Number"/>
          <p:cNvSpPr>
            <a:spLocks noGrp="1"/>
          </p:cNvSpPr>
          <p:nvPr>
            <p:ph type="title"/>
          </p:nvPr>
        </p:nvSpPr>
        <p:spPr/>
        <p:txBody>
          <a:bodyPr/>
          <a:lstStyle/>
          <a:p>
            <a:r>
              <a:rPr lang="en-US" dirty="0"/>
              <a:t>Figure 23.11</a:t>
            </a:r>
          </a:p>
        </p:txBody>
      </p:sp>
      <p:pic>
        <p:nvPicPr>
          <p:cNvPr id="8" name="OpenStaxLogo">
            <a:extLst>
              <a:ext uri="{FF2B5EF4-FFF2-40B4-BE49-F238E27FC236}">
                <a16:creationId xmlns:a16="http://schemas.microsoft.com/office/drawing/2014/main" id="{BE9684CA-B448-9E44-B545-55CAB56FD82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287188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96C99CF-19CA-4CF8-965E-A2269923CA9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Each of the world’s major biomes is distinguished by characteristic temperatures and amounts of precipitation. Polar ice and mountains are also shown.</a:t>
            </a:r>
          </a:p>
        </p:txBody>
      </p:sp>
      <p:pic>
        <p:nvPicPr>
          <p:cNvPr id="3" name="Figure" descr="Each of the world’s major biomes is distinguished by characteristic temperatures and amounts of precipitation. Polar ice and mountains are also shown.&#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88" r="-3788"/>
          <a:stretch>
            <a:fillRect/>
          </a:stretch>
        </p:blipFill>
        <p:spPr/>
      </p:pic>
      <p:sp>
        <p:nvSpPr>
          <p:cNvPr id="5" name="Figure Number"/>
          <p:cNvSpPr>
            <a:spLocks noGrp="1"/>
          </p:cNvSpPr>
          <p:nvPr>
            <p:ph type="title"/>
          </p:nvPr>
        </p:nvSpPr>
        <p:spPr/>
        <p:txBody>
          <a:bodyPr/>
          <a:lstStyle/>
          <a:p>
            <a:r>
              <a:rPr lang="en-US" dirty="0"/>
              <a:t>Figure 23.12</a:t>
            </a:r>
          </a:p>
        </p:txBody>
      </p:sp>
      <p:pic>
        <p:nvPicPr>
          <p:cNvPr id="8" name="OpenStaxLogo">
            <a:extLst>
              <a:ext uri="{FF2B5EF4-FFF2-40B4-BE49-F238E27FC236}">
                <a16:creationId xmlns:a16="http://schemas.microsoft.com/office/drawing/2014/main" id="{6E69B118-9A54-144C-A669-791AA4224D5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562530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5DB5356-C47B-4E8A-91A0-1E83CE6BB44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Tropical wet forests, such as these forests of Madre de Dios, Peru, near the Amazon River, have high species diversity. (credit: Roosevelt Garcia)</a:t>
            </a:r>
          </a:p>
        </p:txBody>
      </p:sp>
      <p:pic>
        <p:nvPicPr>
          <p:cNvPr id="4" name="Figure" descr="Tropical wet forests, such as these forests of Madre de Dios, Peru, near the Amazon River, have high species diversity. (credit: Roosevelt Garcia)&#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23.13</a:t>
            </a:r>
          </a:p>
        </p:txBody>
      </p:sp>
      <p:pic>
        <p:nvPicPr>
          <p:cNvPr id="8" name="OpenStaxLogo">
            <a:extLst>
              <a:ext uri="{FF2B5EF4-FFF2-40B4-BE49-F238E27FC236}">
                <a16:creationId xmlns:a16="http://schemas.microsoft.com/office/drawing/2014/main" id="{4D7F4444-2BAC-614F-A944-61408D62699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341610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529945F-7708-466D-A068-C0CA356DB6B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Savannas, like this one in </a:t>
            </a:r>
            <a:r>
              <a:rPr lang="en-US" sz="1600" dirty="0" err="1"/>
              <a:t>Taita</a:t>
            </a:r>
            <a:r>
              <a:rPr lang="en-US" sz="1600" dirty="0"/>
              <a:t> Hills Wildlife Sanctuary in Kenya, are dominated by </a:t>
            </a:r>
            <a:r>
              <a:rPr lang="nl-NL" sz="1600" dirty="0" err="1"/>
              <a:t>grasses</a:t>
            </a:r>
            <a:r>
              <a:rPr lang="nl-NL" sz="1600" dirty="0"/>
              <a:t>. (credit: </a:t>
            </a:r>
            <a:r>
              <a:rPr lang="nl-NL" sz="1600" dirty="0" err="1"/>
              <a:t>Christopher</a:t>
            </a:r>
            <a:r>
              <a:rPr lang="nl-NL" sz="1600" dirty="0"/>
              <a:t> T. Cooper)</a:t>
            </a:r>
            <a:endParaRPr lang="en-US" sz="1600" dirty="0"/>
          </a:p>
        </p:txBody>
      </p:sp>
      <p:pic>
        <p:nvPicPr>
          <p:cNvPr id="3" name="Figure" descr="Savannas, like this one in Taita Hills Wildlife Sanctuary in Kenya, are dominated by grasses. (credit: Christopher T. Cooper)&#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40" r="-26740"/>
          <a:stretch>
            <a:fillRect/>
          </a:stretch>
        </p:blipFill>
        <p:spPr/>
      </p:pic>
      <p:sp>
        <p:nvSpPr>
          <p:cNvPr id="5" name="Figure Number"/>
          <p:cNvSpPr>
            <a:spLocks noGrp="1"/>
          </p:cNvSpPr>
          <p:nvPr>
            <p:ph type="title"/>
          </p:nvPr>
        </p:nvSpPr>
        <p:spPr/>
        <p:txBody>
          <a:bodyPr/>
          <a:lstStyle/>
          <a:p>
            <a:r>
              <a:rPr lang="en-US" dirty="0"/>
              <a:t>Figure 23.14</a:t>
            </a:r>
          </a:p>
        </p:txBody>
      </p:sp>
      <p:pic>
        <p:nvPicPr>
          <p:cNvPr id="8" name="OpenStaxLogo">
            <a:extLst>
              <a:ext uri="{FF2B5EF4-FFF2-40B4-BE49-F238E27FC236}">
                <a16:creationId xmlns:a16="http://schemas.microsoft.com/office/drawing/2014/main" id="{19CA0568-A288-694A-868A-FB7C728D6DB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27476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BD423BA-2C99-4AC8-9DA2-4ADD968E550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To reduce water loss, many desert plants have tiny leaves or no leaves at all. The leaves of ocotillo (</a:t>
            </a:r>
            <a:r>
              <a:rPr lang="en-US" sz="1600" i="1" dirty="0" err="1">
                <a:solidFill>
                  <a:srgbClr val="000000"/>
                </a:solidFill>
              </a:rPr>
              <a:t>Fouquieria</a:t>
            </a:r>
            <a:r>
              <a:rPr lang="en-US" sz="1600" i="1" dirty="0">
                <a:solidFill>
                  <a:srgbClr val="000000"/>
                </a:solidFill>
              </a:rPr>
              <a:t> </a:t>
            </a:r>
            <a:r>
              <a:rPr lang="en-US" sz="1600" i="1" dirty="0" err="1">
                <a:solidFill>
                  <a:srgbClr val="000000"/>
                </a:solidFill>
              </a:rPr>
              <a:t>splendens</a:t>
            </a:r>
            <a:r>
              <a:rPr lang="en-US" sz="1600" dirty="0">
                <a:solidFill>
                  <a:srgbClr val="000000"/>
                </a:solidFill>
              </a:rPr>
              <a:t>), shown here in the Sonora Desert near Gila Bend, Arizona, appear only after rainfall, and then are shed.</a:t>
            </a:r>
          </a:p>
        </p:txBody>
      </p:sp>
      <p:pic>
        <p:nvPicPr>
          <p:cNvPr id="2" name="Figure" descr="To reduce water loss, many desert plants have tiny leaves or no leaves at all. The leaves of ocotillo (Fouquieria splendens), shown here in the Sonora Desert near Gila Bend, Arizona, appear only after rainfall, and then are shed.&#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35" r="-7535"/>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23</a:t>
            </a:r>
            <a:r>
              <a:rPr lang="en-US" sz="2400" dirty="0">
                <a:solidFill>
                  <a:srgbClr val="6CB255"/>
                </a:solidFill>
              </a:rPr>
              <a:t>.15</a:t>
            </a:r>
          </a:p>
        </p:txBody>
      </p:sp>
      <p:pic>
        <p:nvPicPr>
          <p:cNvPr id="8" name="OpenStaxLogo">
            <a:extLst>
              <a:ext uri="{FF2B5EF4-FFF2-40B4-BE49-F238E27FC236}">
                <a16:creationId xmlns:a16="http://schemas.microsoft.com/office/drawing/2014/main" id="{7C2D38FE-66C9-F24C-913E-630A021E3CF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67762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8841938-F977-48B2-AE0D-0A09D17B663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chaparral is dominated by shrubs. (credit: Miguel Vieira)</a:t>
            </a:r>
          </a:p>
        </p:txBody>
      </p:sp>
      <p:pic>
        <p:nvPicPr>
          <p:cNvPr id="4" name="Figure" descr="The chaparral is dominated by shrubs. (credit: Miguel Vieira)&#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53" r="-36453"/>
          <a:stretch>
            <a:fillRect/>
          </a:stretch>
        </p:blipFill>
        <p:spPr/>
      </p:pic>
      <p:sp>
        <p:nvSpPr>
          <p:cNvPr id="5" name="Figure Number"/>
          <p:cNvSpPr>
            <a:spLocks noGrp="1"/>
          </p:cNvSpPr>
          <p:nvPr>
            <p:ph type="title"/>
          </p:nvPr>
        </p:nvSpPr>
        <p:spPr/>
        <p:txBody>
          <a:bodyPr/>
          <a:lstStyle/>
          <a:p>
            <a:r>
              <a:rPr lang="en-US" dirty="0"/>
              <a:t>Figure 23.16</a:t>
            </a:r>
          </a:p>
        </p:txBody>
      </p:sp>
      <p:pic>
        <p:nvPicPr>
          <p:cNvPr id="8" name="OpenStaxLogo">
            <a:extLst>
              <a:ext uri="{FF2B5EF4-FFF2-40B4-BE49-F238E27FC236}">
                <a16:creationId xmlns:a16="http://schemas.microsoft.com/office/drawing/2014/main" id="{6342A4D8-14CB-4B4B-9763-2F18D908259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693142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57342B0-A4A0-41A4-A230-846057FB173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American bison (</a:t>
            </a:r>
            <a:r>
              <a:rPr lang="en-US" sz="1600" i="1" dirty="0"/>
              <a:t>Bison bison</a:t>
            </a:r>
            <a:r>
              <a:rPr lang="en-US" sz="1600" dirty="0"/>
              <a:t>), more commonly called the buffalo, is a grazing mammal that once populated American prairies in huge numbers. (credit: Jack </a:t>
            </a:r>
            <a:r>
              <a:rPr lang="en-US" sz="1600" dirty="0" err="1"/>
              <a:t>Dykinga</a:t>
            </a:r>
            <a:r>
              <a:rPr lang="en-US" sz="1600" dirty="0"/>
              <a:t>, USDA Agricultural Research Service)</a:t>
            </a:r>
          </a:p>
        </p:txBody>
      </p:sp>
      <p:pic>
        <p:nvPicPr>
          <p:cNvPr id="3" name="Figure" descr="The American bison (Bison bison), more commonly called the buffalo, is a grazing mammal that once populated American prairies in huge numbers. (credit: Jack Dykinga, USDA Agricultural Research Service)&#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156" r="-25156"/>
          <a:stretch>
            <a:fillRect/>
          </a:stretch>
        </p:blipFill>
        <p:spPr/>
      </p:pic>
      <p:sp>
        <p:nvSpPr>
          <p:cNvPr id="5" name="Figure Number"/>
          <p:cNvSpPr>
            <a:spLocks noGrp="1"/>
          </p:cNvSpPr>
          <p:nvPr>
            <p:ph type="title"/>
          </p:nvPr>
        </p:nvSpPr>
        <p:spPr/>
        <p:txBody>
          <a:bodyPr/>
          <a:lstStyle/>
          <a:p>
            <a:r>
              <a:rPr lang="en-US" dirty="0"/>
              <a:t>Figure 23.17</a:t>
            </a:r>
          </a:p>
        </p:txBody>
      </p:sp>
      <p:pic>
        <p:nvPicPr>
          <p:cNvPr id="8" name="OpenStaxLogo">
            <a:extLst>
              <a:ext uri="{FF2B5EF4-FFF2-40B4-BE49-F238E27FC236}">
                <a16:creationId xmlns:a16="http://schemas.microsoft.com/office/drawing/2014/main" id="{2EFAFADF-1888-614F-ADE3-B96A1133B4D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635517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2FB7D81-9E26-4809-962E-196743562D7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Deciduous trees are the dominant plant in the temperate forest. (credit: Oliver </a:t>
            </a:r>
            <a:r>
              <a:rPr lang="en-US" sz="1600" dirty="0" err="1"/>
              <a:t>Herold</a:t>
            </a:r>
            <a:r>
              <a:rPr lang="en-US" sz="1600" dirty="0"/>
              <a:t>)</a:t>
            </a:r>
          </a:p>
        </p:txBody>
      </p:sp>
      <p:pic>
        <p:nvPicPr>
          <p:cNvPr id="4" name="Figure" descr="Deciduous trees are the dominant plant in the temperate forest. (credit: Oliver Herold)&#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23.18</a:t>
            </a:r>
          </a:p>
        </p:txBody>
      </p:sp>
      <p:pic>
        <p:nvPicPr>
          <p:cNvPr id="8" name="OpenStaxLogo">
            <a:extLst>
              <a:ext uri="{FF2B5EF4-FFF2-40B4-BE49-F238E27FC236}">
                <a16:creationId xmlns:a16="http://schemas.microsoft.com/office/drawing/2014/main" id="{B1498BDB-A142-0B40-9EE5-38833D8B828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54751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424DD5F-8765-4973-AD3D-19B79060D67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a:t>
            </a:r>
            <a:r>
              <a:rPr lang="en-US" sz="1600" dirty="0">
                <a:solidFill>
                  <a:srgbClr val="6CB255"/>
                </a:solidFill>
              </a:rPr>
              <a:t>(a) </a:t>
            </a:r>
            <a:r>
              <a:rPr lang="en-US" sz="1600" dirty="0"/>
              <a:t>deer tick carries the bacterium that produces Lyme disease in humans, often evident in </a:t>
            </a:r>
            <a:r>
              <a:rPr lang="en-US" sz="1600" dirty="0">
                <a:solidFill>
                  <a:srgbClr val="6CB255"/>
                </a:solidFill>
              </a:rPr>
              <a:t>(b) </a:t>
            </a:r>
            <a:r>
              <a:rPr lang="en-US" sz="1600" dirty="0"/>
              <a:t>a symptomatic bull’s eye rash. The </a:t>
            </a:r>
            <a:r>
              <a:rPr lang="en-US" sz="1600" dirty="0">
                <a:solidFill>
                  <a:srgbClr val="6CB255"/>
                </a:solidFill>
              </a:rPr>
              <a:t>(c) </a:t>
            </a:r>
            <a:r>
              <a:rPr lang="en-US" sz="1600" dirty="0"/>
              <a:t>white-footed mouse is one well-known host to deer ticks carrying the Lyme disease bacterium. (credit a: modification of work by Scott Bauer, USDA ARS; credit b: modification of work by James </a:t>
            </a:r>
            <a:r>
              <a:rPr lang="en-US" sz="1600" dirty="0" err="1"/>
              <a:t>Gathany</a:t>
            </a:r>
            <a:r>
              <a:rPr lang="en-US" sz="1600" dirty="0"/>
              <a:t>, CDC; credit c: modification of work by Rob Ireton)</a:t>
            </a:r>
          </a:p>
        </p:txBody>
      </p:sp>
      <p:pic>
        <p:nvPicPr>
          <p:cNvPr id="2" name="Figure" descr="The (a) deer tick carries the bacterium that produces Lyme disease in humans, often evident in (b) a symptomatic bull’s eye rash. The (c) white-footed mouse is one well-known host to deer ticks carrying the Lyme disease bacterium. (credit a: modification of work by Scott Bauer, USDA ARS; credit b: modification of work by James Gathany, CDC; credit c: modification of work by Rob Ireton)&#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8" r="-528"/>
          <a:stretch>
            <a:fillRect/>
          </a:stretch>
        </p:blipFill>
        <p:spPr/>
      </p:pic>
      <p:sp>
        <p:nvSpPr>
          <p:cNvPr id="5" name="Figure Number"/>
          <p:cNvSpPr>
            <a:spLocks noGrp="1"/>
          </p:cNvSpPr>
          <p:nvPr>
            <p:ph type="title"/>
          </p:nvPr>
        </p:nvSpPr>
        <p:spPr/>
        <p:txBody>
          <a:bodyPr/>
          <a:lstStyle/>
          <a:p>
            <a:r>
              <a:rPr lang="en-US" dirty="0"/>
              <a:t>Figure 23.1</a:t>
            </a:r>
          </a:p>
        </p:txBody>
      </p:sp>
      <p:pic>
        <p:nvPicPr>
          <p:cNvPr id="8" name="OpenStaxLogo">
            <a:extLst>
              <a:ext uri="{FF2B5EF4-FFF2-40B4-BE49-F238E27FC236}">
                <a16:creationId xmlns:a16="http://schemas.microsoft.com/office/drawing/2014/main" id="{E3BFD39E-F9C4-8D42-8A5F-C87FB03FE0DD}"/>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A44829A-C320-41F8-8617-F7B0B8C0C32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boreal forest (taiga) has low lying plants and conifer trees. (credit: L.B. Brubaker)</a:t>
            </a:r>
          </a:p>
        </p:txBody>
      </p:sp>
      <p:pic>
        <p:nvPicPr>
          <p:cNvPr id="3" name="Figure" descr="The boreal forest (taiga) has low lying plants and conifer trees. (credit: L.B. Brubaker)&#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876" r="-25876"/>
          <a:stretch>
            <a:fillRect/>
          </a:stretch>
        </p:blipFill>
        <p:spPr/>
      </p:pic>
      <p:sp>
        <p:nvSpPr>
          <p:cNvPr id="5" name="Figure Number"/>
          <p:cNvSpPr>
            <a:spLocks noGrp="1"/>
          </p:cNvSpPr>
          <p:nvPr>
            <p:ph type="title"/>
          </p:nvPr>
        </p:nvSpPr>
        <p:spPr/>
        <p:txBody>
          <a:bodyPr/>
          <a:lstStyle/>
          <a:p>
            <a:r>
              <a:rPr lang="en-US" dirty="0"/>
              <a:t>Figure 23.19</a:t>
            </a:r>
          </a:p>
        </p:txBody>
      </p:sp>
      <p:pic>
        <p:nvPicPr>
          <p:cNvPr id="8" name="OpenStaxLogo">
            <a:extLst>
              <a:ext uri="{FF2B5EF4-FFF2-40B4-BE49-F238E27FC236}">
                <a16:creationId xmlns:a16="http://schemas.microsoft.com/office/drawing/2014/main" id="{573E575E-4D92-B545-A699-03C360C4474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373835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B05B85B-B2F3-4130-8573-AE8FDA95B062}"/>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Low-growing plants such as shrub willow dominate the tundra landscape, shown here in the Arctic National Wildlife Refuge. (credit: USFWS Arctic National Wildlife Refuge)</a:t>
            </a:r>
          </a:p>
        </p:txBody>
      </p:sp>
      <p:pic>
        <p:nvPicPr>
          <p:cNvPr id="4" name="Figure" descr="Low-growing plants such as shrub willow dominate the tundra landscape, shown here in the Arctic National Wildlife Refuge. (credit: USFWS Arctic National Wildlife Refuge)&#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494" r="-27494"/>
          <a:stretch>
            <a:fillRect/>
          </a:stretch>
        </p:blipFill>
        <p:spPr/>
      </p:pic>
      <p:sp>
        <p:nvSpPr>
          <p:cNvPr id="5" name="Figure Number"/>
          <p:cNvSpPr>
            <a:spLocks noGrp="1"/>
          </p:cNvSpPr>
          <p:nvPr>
            <p:ph type="title"/>
          </p:nvPr>
        </p:nvSpPr>
        <p:spPr/>
        <p:txBody>
          <a:bodyPr/>
          <a:lstStyle/>
          <a:p>
            <a:r>
              <a:rPr lang="en-US" dirty="0"/>
              <a:t>Figure 23.20</a:t>
            </a:r>
          </a:p>
        </p:txBody>
      </p:sp>
      <p:pic>
        <p:nvPicPr>
          <p:cNvPr id="8" name="OpenStaxLogo">
            <a:extLst>
              <a:ext uri="{FF2B5EF4-FFF2-40B4-BE49-F238E27FC236}">
                <a16:creationId xmlns:a16="http://schemas.microsoft.com/office/drawing/2014/main" id="{B1AB4277-3704-7445-A384-8AA502A16ED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90594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1306FD-1114-44CA-8C7B-8ED8A8639F6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ocean is divided into different zones based on water depth and distance from the shoreline.</a:t>
            </a:r>
          </a:p>
        </p:txBody>
      </p:sp>
      <p:pic>
        <p:nvPicPr>
          <p:cNvPr id="3" name="Figure" descr="The ocean is divided into different zones based on water depth and distance from the shoreline.&#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380" r="-20380"/>
          <a:stretch>
            <a:fillRect/>
          </a:stretch>
        </p:blipFill>
        <p:spPr/>
      </p:pic>
      <p:sp>
        <p:nvSpPr>
          <p:cNvPr id="5" name="Figure Number"/>
          <p:cNvSpPr>
            <a:spLocks noGrp="1"/>
          </p:cNvSpPr>
          <p:nvPr>
            <p:ph type="title"/>
          </p:nvPr>
        </p:nvSpPr>
        <p:spPr/>
        <p:txBody>
          <a:bodyPr/>
          <a:lstStyle/>
          <a:p>
            <a:r>
              <a:rPr lang="en-US" dirty="0"/>
              <a:t>Figure 23.21</a:t>
            </a:r>
          </a:p>
        </p:txBody>
      </p:sp>
      <p:pic>
        <p:nvPicPr>
          <p:cNvPr id="8" name="OpenStaxLogo">
            <a:extLst>
              <a:ext uri="{FF2B5EF4-FFF2-40B4-BE49-F238E27FC236}">
                <a16:creationId xmlns:a16="http://schemas.microsoft.com/office/drawing/2014/main" id="{8B23D05C-100E-E643-B8A2-DBAD2AA3ADF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527503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F019C48-E5F5-4A74-A24F-91762D4BFA9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Sea urchins, mussel shells, and starfish are often found in the intertidal zone, shown here in </a:t>
            </a:r>
            <a:r>
              <a:rPr lang="en-US" sz="1600" dirty="0" err="1"/>
              <a:t>Kachemak</a:t>
            </a:r>
            <a:r>
              <a:rPr lang="en-US" sz="1600" dirty="0"/>
              <a:t> Bay, Alaska. (credit: NOAA)</a:t>
            </a:r>
          </a:p>
        </p:txBody>
      </p:sp>
      <p:pic>
        <p:nvPicPr>
          <p:cNvPr id="4" name="Figure" descr="Sea urchins, mussel shells, and starfish are often found in the intertidal zone, shown here in Kachemak Bay, Alaska. (credit: NOAA)&#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976" r="-28976"/>
          <a:stretch>
            <a:fillRect/>
          </a:stretch>
        </p:blipFill>
        <p:spPr/>
      </p:pic>
      <p:sp>
        <p:nvSpPr>
          <p:cNvPr id="5" name="Figure Number"/>
          <p:cNvSpPr>
            <a:spLocks noGrp="1"/>
          </p:cNvSpPr>
          <p:nvPr>
            <p:ph type="title"/>
          </p:nvPr>
        </p:nvSpPr>
        <p:spPr/>
        <p:txBody>
          <a:bodyPr/>
          <a:lstStyle/>
          <a:p>
            <a:r>
              <a:rPr lang="en-US" dirty="0"/>
              <a:t>Figure 23.22</a:t>
            </a:r>
          </a:p>
        </p:txBody>
      </p:sp>
      <p:pic>
        <p:nvPicPr>
          <p:cNvPr id="8" name="OpenStaxLogo">
            <a:extLst>
              <a:ext uri="{FF2B5EF4-FFF2-40B4-BE49-F238E27FC236}">
                <a16:creationId xmlns:a16="http://schemas.microsoft.com/office/drawing/2014/main" id="{CC8FC447-D9A5-554C-882F-9A890734032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4408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8F70287-E56D-4562-BD5D-D51BE7AB42D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Coral reefs are formed by the calcium carbonate skeletons of coral organisms, which are marine invertebrates in the phylum Cnidaria. (credit: Terry Hughe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10" r="-1310"/>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Coral reefs are formed by the calcium carbonate skeletons of coral organisms, which are marine invertebrates in the phylum </a:t>
            </a:r>
            <a:r>
              <a:rPr lang="en-US" sz="1600" dirty="0" err="1">
                <a:solidFill>
                  <a:srgbClr val="000000"/>
                </a:solidFill>
              </a:rPr>
              <a:t>Cnidaria</a:t>
            </a:r>
            <a:r>
              <a:rPr lang="en-US" sz="1600" dirty="0">
                <a:solidFill>
                  <a:srgbClr val="000000"/>
                </a:solidFill>
              </a:rPr>
              <a:t>. (credit: Terry Hughes)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23</a:t>
            </a:r>
            <a:r>
              <a:rPr lang="en-US" sz="2400" dirty="0">
                <a:solidFill>
                  <a:srgbClr val="6CB255"/>
                </a:solidFill>
              </a:rPr>
              <a:t>.23</a:t>
            </a:r>
          </a:p>
        </p:txBody>
      </p:sp>
      <p:pic>
        <p:nvPicPr>
          <p:cNvPr id="8" name="OpenStaxLogo">
            <a:extLst>
              <a:ext uri="{FF2B5EF4-FFF2-40B4-BE49-F238E27FC236}">
                <a16:creationId xmlns:a16="http://schemas.microsoft.com/office/drawing/2014/main" id="{3E895C9F-1592-C743-A669-48D52ECE6E2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328173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EC1A8BD-5D02-47E6-A742-0FC43F5C030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uncontrolled growth of algae in this lake has resulted in an algal bloom. (credit: Jeremy Nettleton)</a:t>
            </a:r>
          </a:p>
        </p:txBody>
      </p:sp>
      <p:pic>
        <p:nvPicPr>
          <p:cNvPr id="3" name="Figure" descr="The uncontrolled growth of algae in this lake has resulted in an algal bloom. (credit: Jeremy Nettleton)&#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23.24</a:t>
            </a:r>
          </a:p>
        </p:txBody>
      </p:sp>
      <p:pic>
        <p:nvPicPr>
          <p:cNvPr id="8" name="OpenStaxLogo">
            <a:extLst>
              <a:ext uri="{FF2B5EF4-FFF2-40B4-BE49-F238E27FC236}">
                <a16:creationId xmlns:a16="http://schemas.microsoft.com/office/drawing/2014/main" id="{2DB81DFD-DC1D-AA41-804C-2208F37E1E9C}"/>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22062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76B78AB-C59B-4C96-96E4-5C4ED33E3B8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Located in southern Florida, Everglades National Park is vast array of wetland environments, including </a:t>
            </a:r>
            <a:r>
              <a:rPr lang="en-US" sz="1600" dirty="0" err="1"/>
              <a:t>sawgrass</a:t>
            </a:r>
            <a:r>
              <a:rPr lang="en-US" sz="1600" dirty="0"/>
              <a:t> marshes, cypress swamps, and estuarine mangrove forests. Here, a great egret walks among cypress trees. (credit: NPS)</a:t>
            </a:r>
          </a:p>
        </p:txBody>
      </p:sp>
      <p:pic>
        <p:nvPicPr>
          <p:cNvPr id="4" name="Figure" descr="Located in southern Florida, Everglades National Park is vast array of wetland environments, including sawgrass marshes, cypress swamps, and estuarine mangrove forests. Here, a great egret walks among cypress trees. (credit: NP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40" r="-26740"/>
          <a:stretch>
            <a:fillRect/>
          </a:stretch>
        </p:blipFill>
        <p:spPr/>
      </p:pic>
      <p:sp>
        <p:nvSpPr>
          <p:cNvPr id="5" name="Figure Number"/>
          <p:cNvSpPr>
            <a:spLocks noGrp="1"/>
          </p:cNvSpPr>
          <p:nvPr>
            <p:ph type="title"/>
          </p:nvPr>
        </p:nvSpPr>
        <p:spPr/>
        <p:txBody>
          <a:bodyPr/>
          <a:lstStyle/>
          <a:p>
            <a:r>
              <a:rPr lang="en-US" dirty="0"/>
              <a:t>Figure 23.25</a:t>
            </a:r>
          </a:p>
        </p:txBody>
      </p:sp>
      <p:pic>
        <p:nvPicPr>
          <p:cNvPr id="8" name="OpenStaxLogo">
            <a:extLst>
              <a:ext uri="{FF2B5EF4-FFF2-40B4-BE49-F238E27FC236}">
                <a16:creationId xmlns:a16="http://schemas.microsoft.com/office/drawing/2014/main" id="{84A0CF51-4887-0647-BDA9-E2F965B9CA1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063907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B044A-61CE-427A-8D74-D54F25731606}"/>
              </a:ext>
            </a:extLst>
          </p:cNvPr>
          <p:cNvSpPr>
            <a:spLocks noGrp="1"/>
          </p:cNvSpPr>
          <p:nvPr>
            <p:ph type="title"/>
          </p:nvPr>
        </p:nvSpPr>
        <p:spPr/>
        <p:txBody>
          <a:bodyPr/>
          <a:lstStyle/>
          <a:p>
            <a:r>
              <a:rPr lang="en-US" dirty="0"/>
              <a:t>Figure 23.26</a:t>
            </a:r>
          </a:p>
        </p:txBody>
      </p:sp>
      <p:pic>
        <p:nvPicPr>
          <p:cNvPr id="5" name="Picture Placeholder 4" descr="Scientists drill for ice cores in polar regions. The ice contains air bubbles and biological substances that provide important information for researchers. (credit: a: Helle Astrid Kjær; b: National Ice Core Laboratory, USGS) &#10;">
            <a:extLst>
              <a:ext uri="{FF2B5EF4-FFF2-40B4-BE49-F238E27FC236}">
                <a16:creationId xmlns:a16="http://schemas.microsoft.com/office/drawing/2014/main" id="{84FBB1F4-EB7A-4A2F-9D75-2E190E611120}"/>
              </a:ext>
            </a:extLst>
          </p:cNvPr>
          <p:cNvPicPr>
            <a:picLocks noGrp="1" noChangeAspect="1"/>
          </p:cNvPicPr>
          <p:nvPr>
            <p:ph type="pic" sz="quarter" idx="13"/>
          </p:nvPr>
        </p:nvPicPr>
        <p:blipFill rotWithShape="1">
          <a:blip r:embed="rId2"/>
          <a:srcRect l="61796" t="25135" r="6959" b="20341"/>
          <a:stretch/>
        </p:blipFill>
        <p:spPr>
          <a:xfrm>
            <a:off x="2389268" y="900861"/>
            <a:ext cx="4198776" cy="4121023"/>
          </a:xfrm>
          <a:prstGeom prst="rect">
            <a:avLst/>
          </a:prstGeom>
        </p:spPr>
      </p:pic>
      <p:sp>
        <p:nvSpPr>
          <p:cNvPr id="4" name="Text Placeholder 3">
            <a:extLst>
              <a:ext uri="{FF2B5EF4-FFF2-40B4-BE49-F238E27FC236}">
                <a16:creationId xmlns:a16="http://schemas.microsoft.com/office/drawing/2014/main" id="{81CE351D-A524-4DEF-A82D-44B4F30C99F8}"/>
              </a:ext>
            </a:extLst>
          </p:cNvPr>
          <p:cNvSpPr>
            <a:spLocks noGrp="1"/>
          </p:cNvSpPr>
          <p:nvPr>
            <p:ph type="body" sz="quarter" idx="14"/>
          </p:nvPr>
        </p:nvSpPr>
        <p:spPr>
          <a:xfrm>
            <a:off x="457200" y="5021884"/>
            <a:ext cx="8062912" cy="1166382"/>
          </a:xfrm>
        </p:spPr>
        <p:txBody>
          <a:bodyPr>
            <a:normAutofit/>
          </a:bodyPr>
          <a:lstStyle/>
          <a:p>
            <a:r>
              <a:rPr lang="en-US" sz="1600" dirty="0"/>
              <a:t>Scientists drill for ice cores in polar regions. The ice contains air bubbles and biological substances that provide important information for researchers. (credit: a: </a:t>
            </a:r>
            <a:r>
              <a:rPr lang="en-US" sz="1600" dirty="0" err="1"/>
              <a:t>Helle</a:t>
            </a:r>
            <a:r>
              <a:rPr lang="en-US" sz="1600" dirty="0"/>
              <a:t> Astrid </a:t>
            </a:r>
            <a:r>
              <a:rPr lang="en-US" sz="1600" dirty="0" err="1"/>
              <a:t>Kjær</a:t>
            </a:r>
            <a:r>
              <a:rPr lang="en-US" sz="1600" dirty="0"/>
              <a:t>; b: National Ice Core Laboratory, USGS) </a:t>
            </a:r>
          </a:p>
        </p:txBody>
      </p:sp>
      <p:pic>
        <p:nvPicPr>
          <p:cNvPr id="6" name="OpenStaxLogo">
            <a:extLst>
              <a:ext uri="{FF2B5EF4-FFF2-40B4-BE49-F238E27FC236}">
                <a16:creationId xmlns:a16="http://schemas.microsoft.com/office/drawing/2014/main" id="{5DB8459C-7D45-F64B-BABC-DB490035FD2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04433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9D2B6DC-403E-4E0D-A3E9-248639CAB76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Ice at the Russian </a:t>
            </a:r>
            <a:r>
              <a:rPr lang="en-US" sz="1600" dirty="0" err="1">
                <a:solidFill>
                  <a:srgbClr val="000000"/>
                </a:solidFill>
              </a:rPr>
              <a:t>Vostok</a:t>
            </a:r>
            <a:r>
              <a:rPr lang="en-US" sz="1600" dirty="0">
                <a:solidFill>
                  <a:srgbClr val="000000"/>
                </a:solidFill>
              </a:rPr>
              <a:t> station in East Antarctica was laid down over the course 420,000 years and reached a depth of over 3,000 m. By measuring the amount of CO</a:t>
            </a:r>
            <a:r>
              <a:rPr lang="en-US" sz="1600" baseline="-25000" dirty="0">
                <a:solidFill>
                  <a:srgbClr val="000000"/>
                </a:solidFill>
              </a:rPr>
              <a:t>2</a:t>
            </a:r>
            <a:r>
              <a:rPr lang="en-US" sz="1600" dirty="0">
                <a:solidFill>
                  <a:srgbClr val="000000"/>
                </a:solidFill>
              </a:rPr>
              <a:t> trapped in the ice, scientists have determined past atmospheric CO</a:t>
            </a:r>
            <a:r>
              <a:rPr lang="en-US" sz="1600" baseline="-30000" dirty="0">
                <a:solidFill>
                  <a:srgbClr val="000000"/>
                </a:solidFill>
              </a:rPr>
              <a:t>2</a:t>
            </a:r>
            <a:r>
              <a:rPr lang="en-US" sz="1600" dirty="0">
                <a:solidFill>
                  <a:srgbClr val="000000"/>
                </a:solidFill>
              </a:rPr>
              <a:t> concentrations. Temperatures relative to modern day were determined from the amount of deuterium (an isotope of hydrogen) present.</a:t>
            </a:r>
          </a:p>
        </p:txBody>
      </p:sp>
      <p:pic>
        <p:nvPicPr>
          <p:cNvPr id="2" name="Figure" descr="Ice at the Russian Vostok station in East Antarctica was laid down over the course 420,000 years and reached a depth of over 3,000 m. By measuring the amount of CO2 trapped in the ice, scientists have determined past atmospheric CO2 concentrations. Temperatures relative to modern day were determined from the amount of deuterium (an isotope of hydrogen) present.&#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959" r="-7959"/>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23</a:t>
            </a:r>
            <a:r>
              <a:rPr lang="en-US" sz="2400" dirty="0">
                <a:solidFill>
                  <a:srgbClr val="6CB255"/>
                </a:solidFill>
              </a:rPr>
              <a:t>.27</a:t>
            </a:r>
          </a:p>
        </p:txBody>
      </p:sp>
      <p:pic>
        <p:nvPicPr>
          <p:cNvPr id="8" name="OpenStaxLogo">
            <a:extLst>
              <a:ext uri="{FF2B5EF4-FFF2-40B4-BE49-F238E27FC236}">
                <a16:creationId xmlns:a16="http://schemas.microsoft.com/office/drawing/2014/main" id="{FEE1FDF9-F7EC-0644-B398-8A320F43638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443850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DC61B1E-21FA-4658-9583-3C862FF6626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atmospheric concentration of CO</a:t>
            </a:r>
            <a:r>
              <a:rPr lang="en-US" sz="1600" baseline="-30000" dirty="0"/>
              <a:t>2</a:t>
            </a:r>
            <a:r>
              <a:rPr lang="en-US" sz="1600" dirty="0"/>
              <a:t> has risen steadily since the beginning of industrialization.</a:t>
            </a:r>
          </a:p>
        </p:txBody>
      </p:sp>
      <p:pic>
        <p:nvPicPr>
          <p:cNvPr id="3" name="Figure" descr="The atmospheric concentration of CO2 has risen steadily since the beginning of industrialization.&#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833" r="-40833"/>
          <a:stretch>
            <a:fillRect/>
          </a:stretch>
        </p:blipFill>
        <p:spPr/>
      </p:pic>
      <p:sp>
        <p:nvSpPr>
          <p:cNvPr id="5" name="Figure Number"/>
          <p:cNvSpPr>
            <a:spLocks noGrp="1"/>
          </p:cNvSpPr>
          <p:nvPr>
            <p:ph type="title"/>
          </p:nvPr>
        </p:nvSpPr>
        <p:spPr/>
        <p:txBody>
          <a:bodyPr/>
          <a:lstStyle/>
          <a:p>
            <a:r>
              <a:rPr lang="en-US" dirty="0"/>
              <a:t>Figure 23.28</a:t>
            </a:r>
          </a:p>
        </p:txBody>
      </p:sp>
      <p:pic>
        <p:nvPicPr>
          <p:cNvPr id="8" name="OpenStaxLogo">
            <a:extLst>
              <a:ext uri="{FF2B5EF4-FFF2-40B4-BE49-F238E27FC236}">
                <a16:creationId xmlns:a16="http://schemas.microsoft.com/office/drawing/2014/main" id="{B4306032-97EE-6541-B35F-42E4F8CBE8A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81726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115F0D3-A0CC-4E99-8E21-77B617732DE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Ecologists study within several biological levels of organization. (credit “organisms”: modification of work by “</a:t>
            </a:r>
            <a:r>
              <a:rPr lang="en-US" sz="1600" dirty="0" err="1">
                <a:solidFill>
                  <a:schemeClr val="tx1"/>
                </a:solidFill>
              </a:rPr>
              <a:t>Crystl</a:t>
            </a:r>
            <a:r>
              <a:rPr lang="en-US" sz="1600" dirty="0">
                <a:solidFill>
                  <a:schemeClr val="tx1"/>
                </a:solidFill>
              </a:rPr>
              <a:t>”/Flickr; credit “ecosystems”: modification of work by Tom Carlisle, US Fish and Wildlife Service Headquarters; credit “biosphere”: NASA)</a:t>
            </a:r>
          </a:p>
        </p:txBody>
      </p:sp>
      <p:pic>
        <p:nvPicPr>
          <p:cNvPr id="4" name="Figure" descr="Ecologists study within several biological levels of organization. (credit “organisms”: modification of work by “Crystl”/Flickr; credit “ecosystems”: modification of work by Tom Carlisle, US Fish and Wildlife Service Headquarters; credit “biosphere”: NASA)&#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439" b="-3439"/>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23</a:t>
            </a:r>
            <a:r>
              <a:rPr lang="en-US" sz="2400" dirty="0">
                <a:solidFill>
                  <a:srgbClr val="6CB255"/>
                </a:solidFill>
              </a:rPr>
              <a:t>.2</a:t>
            </a:r>
          </a:p>
        </p:txBody>
      </p:sp>
      <p:pic>
        <p:nvPicPr>
          <p:cNvPr id="8" name="OpenStaxLogo">
            <a:extLst>
              <a:ext uri="{FF2B5EF4-FFF2-40B4-BE49-F238E27FC236}">
                <a16:creationId xmlns:a16="http://schemas.microsoft.com/office/drawing/2014/main" id="{2F5CFD74-AB95-E54F-8EAC-86B7F747959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65025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B4D7322-023F-4EFC-8719-814EA7A0831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burning of fossil fuels in industry and by vehicles releases carbon dioxide and other greenhouse gases into the atmosphere. (credit: “Pöllö” Wikimedia Common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81" r="-1381"/>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burning of fossil fuels in industry and by vehicles releases carbon dioxide and other greenhouse gases into the atmosphere. (credit: “</a:t>
            </a:r>
            <a:r>
              <a:rPr lang="en-US" sz="1600" dirty="0" err="1">
                <a:solidFill>
                  <a:srgbClr val="000000"/>
                </a:solidFill>
              </a:rPr>
              <a:t>Pöllö</a:t>
            </a:r>
            <a:r>
              <a:rPr lang="en-US" sz="1600" dirty="0">
                <a:solidFill>
                  <a:srgbClr val="000000"/>
                </a:solidFill>
              </a:rPr>
              <a:t>” Wikimedia Commons)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23</a:t>
            </a:r>
            <a:r>
              <a:rPr lang="en-US" sz="2400" dirty="0">
                <a:solidFill>
                  <a:srgbClr val="6CB255"/>
                </a:solidFill>
              </a:rPr>
              <a:t>.29</a:t>
            </a:r>
          </a:p>
        </p:txBody>
      </p:sp>
      <p:pic>
        <p:nvPicPr>
          <p:cNvPr id="8" name="OpenStaxLogo">
            <a:extLst>
              <a:ext uri="{FF2B5EF4-FFF2-40B4-BE49-F238E27FC236}">
                <a16:creationId xmlns:a16="http://schemas.microsoft.com/office/drawing/2014/main" id="{C5EA3212-D756-9F47-AADB-6CC853EF409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005646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9637CB0-53A9-453D-8E76-161EC7F2703E}"/>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The effect of global warming can be seen in the continuing retreat of </a:t>
            </a:r>
            <a:r>
              <a:rPr lang="en-US" sz="1600" dirty="0" err="1"/>
              <a:t>Grinnel</a:t>
            </a:r>
            <a:r>
              <a:rPr lang="en-US" sz="1600" dirty="0"/>
              <a:t> Glacier. The mean annual temperature in the park has increased 1.33 °C since 1900. The loss of a glacier results in the loss of summer </a:t>
            </a:r>
            <a:r>
              <a:rPr lang="en-US" sz="1600" dirty="0" err="1"/>
              <a:t>meltwaters</a:t>
            </a:r>
            <a:r>
              <a:rPr lang="en-US" sz="1600" dirty="0"/>
              <a:t>, sharply reducing seasonal water supplies and severely affecting local ecosystems. (credit: modification of work by USGS)</a:t>
            </a:r>
          </a:p>
        </p:txBody>
      </p:sp>
      <p:pic>
        <p:nvPicPr>
          <p:cNvPr id="4" name="Figure" descr="The effect of global warming can be seen in the continuing retreat of Grinnel Glacier. The mean annual temperature in the park has increased 1.33 °C since 1900. The loss of a glacier results in the loss of summer meltwaters, sharply reducing seasonal water supplies and severely affecting local ecosystems. (credit: modification of work by USG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025" b="-5025"/>
          <a:stretch>
            <a:fillRect/>
          </a:stretch>
        </p:blipFill>
        <p:spPr/>
      </p:pic>
      <p:sp>
        <p:nvSpPr>
          <p:cNvPr id="5" name="Figure Number"/>
          <p:cNvSpPr>
            <a:spLocks noGrp="1"/>
          </p:cNvSpPr>
          <p:nvPr>
            <p:ph type="title"/>
          </p:nvPr>
        </p:nvSpPr>
        <p:spPr/>
        <p:txBody>
          <a:bodyPr/>
          <a:lstStyle/>
          <a:p>
            <a:r>
              <a:rPr lang="en-US" dirty="0"/>
              <a:t>Figure 23.30</a:t>
            </a:r>
          </a:p>
        </p:txBody>
      </p:sp>
      <p:pic>
        <p:nvPicPr>
          <p:cNvPr id="8" name="OpenStaxLogo">
            <a:extLst>
              <a:ext uri="{FF2B5EF4-FFF2-40B4-BE49-F238E27FC236}">
                <a16:creationId xmlns:a16="http://schemas.microsoft.com/office/drawing/2014/main" id="{26C5F434-325C-AE4A-AF48-C8BACEF5FD5C}"/>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71986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45146E3-1315-43EB-A599-81E30A968C8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err="1"/>
              <a:t>Karner</a:t>
            </a:r>
            <a:r>
              <a:rPr lang="en-US" sz="1600" dirty="0"/>
              <a:t> blue butterfly (</a:t>
            </a:r>
            <a:r>
              <a:rPr lang="en-US" sz="1600" i="1" dirty="0" err="1"/>
              <a:t>Lycaeides</a:t>
            </a:r>
            <a:r>
              <a:rPr lang="en-US" sz="1600" i="1" dirty="0"/>
              <a:t> </a:t>
            </a:r>
            <a:r>
              <a:rPr lang="en-US" sz="1600" i="1" dirty="0" err="1"/>
              <a:t>melissa</a:t>
            </a:r>
            <a:r>
              <a:rPr lang="en-US" sz="1600" i="1" dirty="0"/>
              <a:t> </a:t>
            </a:r>
            <a:r>
              <a:rPr lang="en-US" sz="1600" i="1" dirty="0" err="1"/>
              <a:t>samuelis</a:t>
            </a:r>
            <a:r>
              <a:rPr lang="en-US" sz="1600" dirty="0"/>
              <a:t>) is a rare butterfly that lives only in open areas with few trees or shrubs, such as pine barrens and oak savannas. It can only lay its eggs on lupine plants. (credit: modification of work by J &amp; K Hollingsworth, USFWS)</a:t>
            </a:r>
          </a:p>
        </p:txBody>
      </p:sp>
      <p:pic>
        <p:nvPicPr>
          <p:cNvPr id="4" name="Figure" descr="The Karner blue butterfly (Lycaeides melissa samuelis) is a rare butterfly that lives only in open areas with few trees or shrubs, such as pine barrens and oak savannas. It can only lay its eggs on lupine plants. (credit: modification of work by J &amp; K Hollingsworth, USFW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940" r="-31940"/>
          <a:stretch>
            <a:fillRect/>
          </a:stretch>
        </p:blipFill>
        <p:spPr/>
      </p:pic>
      <p:sp>
        <p:nvSpPr>
          <p:cNvPr id="5" name="Figure Number"/>
          <p:cNvSpPr>
            <a:spLocks noGrp="1"/>
          </p:cNvSpPr>
          <p:nvPr>
            <p:ph type="title"/>
          </p:nvPr>
        </p:nvSpPr>
        <p:spPr/>
        <p:txBody>
          <a:bodyPr/>
          <a:lstStyle/>
          <a:p>
            <a:r>
              <a:rPr lang="en-US" dirty="0"/>
              <a:t>Figure 23.3</a:t>
            </a:r>
          </a:p>
        </p:txBody>
      </p:sp>
      <p:pic>
        <p:nvPicPr>
          <p:cNvPr id="8" name="OpenStaxLogo">
            <a:extLst>
              <a:ext uri="{FF2B5EF4-FFF2-40B4-BE49-F238E27FC236}">
                <a16:creationId xmlns:a16="http://schemas.microsoft.com/office/drawing/2014/main" id="{2C998F77-5C0F-894A-9442-F78D9DB5E70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19733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5928B0F-3195-4E6B-95BB-A63E0D8869A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wild lupine (Lupinus perennis) is the host plant for the Karner blue butterfly.&#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163" r="-18163"/>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wild lupine (</a:t>
            </a:r>
            <a:r>
              <a:rPr lang="en-US" sz="1600" i="1" dirty="0" err="1">
                <a:solidFill>
                  <a:srgbClr val="000000"/>
                </a:solidFill>
              </a:rPr>
              <a:t>Lupinus</a:t>
            </a:r>
            <a:r>
              <a:rPr lang="en-US" sz="1600" i="1" dirty="0">
                <a:solidFill>
                  <a:srgbClr val="000000"/>
                </a:solidFill>
              </a:rPr>
              <a:t> </a:t>
            </a:r>
            <a:r>
              <a:rPr lang="en-US" sz="1600" i="1" dirty="0" err="1">
                <a:solidFill>
                  <a:srgbClr val="000000"/>
                </a:solidFill>
              </a:rPr>
              <a:t>perennis</a:t>
            </a:r>
            <a:r>
              <a:rPr lang="en-US" sz="1600" dirty="0">
                <a:solidFill>
                  <a:srgbClr val="000000"/>
                </a:solidFill>
              </a:rPr>
              <a:t>) is the host plant for the </a:t>
            </a:r>
            <a:r>
              <a:rPr lang="en-US" sz="1600" dirty="0" err="1">
                <a:solidFill>
                  <a:srgbClr val="000000"/>
                </a:solidFill>
              </a:rPr>
              <a:t>Karner</a:t>
            </a:r>
            <a:r>
              <a:rPr lang="en-US" sz="1600" dirty="0">
                <a:solidFill>
                  <a:srgbClr val="000000"/>
                </a:solidFill>
              </a:rPr>
              <a:t> blue butterfly.</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23</a:t>
            </a:r>
            <a:r>
              <a:rPr lang="en-US" sz="2400" dirty="0">
                <a:solidFill>
                  <a:srgbClr val="6CB255"/>
                </a:solidFill>
              </a:rPr>
              <a:t>.4</a:t>
            </a:r>
          </a:p>
        </p:txBody>
      </p:sp>
      <p:pic>
        <p:nvPicPr>
          <p:cNvPr id="8" name="OpenStaxLogo">
            <a:extLst>
              <a:ext uri="{FF2B5EF4-FFF2-40B4-BE49-F238E27FC236}">
                <a16:creationId xmlns:a16="http://schemas.microsoft.com/office/drawing/2014/main" id="{E91F8116-B68E-2E4B-8514-B9FA431DD8A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EC50345-5592-40F5-B45B-C50AE2579D4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landscape ecologist is releasing a black-footed ferret into its native habitat as part of a study. (credit: USFWS Mountain Prairie Region, NPS)</a:t>
            </a:r>
          </a:p>
        </p:txBody>
      </p:sp>
      <p:pic>
        <p:nvPicPr>
          <p:cNvPr id="3" name="Figure" descr=".This landscape ecologist is releasing a black-footed ferret into its native habitat as part of a study. (credit: USFWS Mountain Prairie Region, NPS)&#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24" r="-26624"/>
          <a:stretch>
            <a:fillRect/>
          </a:stretch>
        </p:blipFill>
        <p:spPr/>
      </p:pic>
      <p:sp>
        <p:nvSpPr>
          <p:cNvPr id="5" name="Figure Number"/>
          <p:cNvSpPr>
            <a:spLocks noGrp="1"/>
          </p:cNvSpPr>
          <p:nvPr>
            <p:ph type="title"/>
          </p:nvPr>
        </p:nvSpPr>
        <p:spPr/>
        <p:txBody>
          <a:bodyPr/>
          <a:lstStyle/>
          <a:p>
            <a:r>
              <a:rPr lang="en-US" dirty="0"/>
              <a:t>Figure 23.5</a:t>
            </a:r>
          </a:p>
        </p:txBody>
      </p:sp>
      <p:pic>
        <p:nvPicPr>
          <p:cNvPr id="8" name="OpenStaxLogo">
            <a:extLst>
              <a:ext uri="{FF2B5EF4-FFF2-40B4-BE49-F238E27FC236}">
                <a16:creationId xmlns:a16="http://schemas.microsoft.com/office/drawing/2014/main" id="{79B22283-2E3E-9240-B2B6-5952FF0BA27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74903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62AF716-7BDB-4858-887B-571854FE51A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Australia is home to many endemic species. The </a:t>
            </a:r>
            <a:r>
              <a:rPr lang="en-US" sz="1600" dirty="0">
                <a:solidFill>
                  <a:srgbClr val="6CB255"/>
                </a:solidFill>
              </a:rPr>
              <a:t>(a)</a:t>
            </a:r>
            <a:r>
              <a:rPr lang="en-US" sz="1600" dirty="0"/>
              <a:t> wallaby (</a:t>
            </a:r>
            <a:r>
              <a:rPr lang="en-US" sz="1600" i="1" dirty="0" err="1"/>
              <a:t>Wallabia</a:t>
            </a:r>
            <a:r>
              <a:rPr lang="en-US" sz="1600" i="1" dirty="0"/>
              <a:t> bicolor</a:t>
            </a:r>
            <a:r>
              <a:rPr lang="en-US" sz="1600" dirty="0"/>
              <a:t>), a medium-sized member of the kangaroo family, is a pouched mammal, or marsupial. The </a:t>
            </a:r>
            <a:r>
              <a:rPr lang="en-US" sz="1600" dirty="0">
                <a:solidFill>
                  <a:srgbClr val="6CB255"/>
                </a:solidFill>
              </a:rPr>
              <a:t>(b)</a:t>
            </a:r>
            <a:r>
              <a:rPr lang="en-US" sz="1600" dirty="0"/>
              <a:t> echidna (</a:t>
            </a:r>
            <a:r>
              <a:rPr lang="en-US" sz="1600" i="1" dirty="0" err="1"/>
              <a:t>Tachyglossus</a:t>
            </a:r>
            <a:r>
              <a:rPr lang="en-US" sz="1600" i="1" dirty="0"/>
              <a:t> </a:t>
            </a:r>
            <a:r>
              <a:rPr lang="en-US" sz="1600" i="1" dirty="0" err="1"/>
              <a:t>aculeatus</a:t>
            </a:r>
            <a:r>
              <a:rPr lang="en-US" sz="1600" dirty="0"/>
              <a:t>) is an egg-laying mammal. (credit a: modification of work by Derrick Coetzee; credit b: modification of work by Allan </a:t>
            </a:r>
            <a:r>
              <a:rPr lang="en-US" sz="1600" dirty="0" err="1"/>
              <a:t>Whittome</a:t>
            </a:r>
            <a:r>
              <a:rPr lang="en-US" sz="1600" dirty="0"/>
              <a:t>)</a:t>
            </a:r>
          </a:p>
        </p:txBody>
      </p:sp>
      <p:pic>
        <p:nvPicPr>
          <p:cNvPr id="4" name="Figure" descr="Australia is home to many endemic species. The (a) wallaby (Wallabia bicolor), a medium-sized member of the kangaroo family, is a pouched mammal, or marsupial. The (b) echidna (Tachyglossus aculeatus) is an egg-laying mammal. (credit a: modification of work by Derrick Coetzee; credit b: modification of work by Allan Whittome)&#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799" r="-12799"/>
          <a:stretch>
            <a:fillRect/>
          </a:stretch>
        </p:blipFill>
        <p:spPr/>
      </p:pic>
      <p:sp>
        <p:nvSpPr>
          <p:cNvPr id="5" name="Figure Number"/>
          <p:cNvSpPr>
            <a:spLocks noGrp="1"/>
          </p:cNvSpPr>
          <p:nvPr>
            <p:ph type="title"/>
          </p:nvPr>
        </p:nvSpPr>
        <p:spPr/>
        <p:txBody>
          <a:bodyPr/>
          <a:lstStyle/>
          <a:p>
            <a:r>
              <a:rPr lang="en-US" dirty="0"/>
              <a:t>Figure 23.6</a:t>
            </a:r>
          </a:p>
        </p:txBody>
      </p:sp>
      <p:pic>
        <p:nvPicPr>
          <p:cNvPr id="8" name="OpenStaxLogo">
            <a:extLst>
              <a:ext uri="{FF2B5EF4-FFF2-40B4-BE49-F238E27FC236}">
                <a16:creationId xmlns:a16="http://schemas.microsoft.com/office/drawing/2014/main" id="{56EF6BED-290A-F74C-97EA-9776B6E6832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36116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BD2DA0E-EFB1-4799-BB69-227D4D93254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Listed as federally endangered, the forest gardenia is a small tree with distinctive flowers. It is found only in five of the Hawaiian Islands in small populations consisting of a few </a:t>
            </a:r>
            <a:r>
              <a:rPr lang="pt-BR" sz="1600" dirty="0"/>
              <a:t>individual </a:t>
            </a:r>
            <a:r>
              <a:rPr lang="pt-BR" sz="1600" dirty="0" err="1"/>
              <a:t>specimens</a:t>
            </a:r>
            <a:r>
              <a:rPr lang="pt-BR" sz="1600" dirty="0"/>
              <a:t>. (</a:t>
            </a:r>
            <a:r>
              <a:rPr lang="pt-BR" sz="1600" dirty="0" err="1"/>
              <a:t>credit</a:t>
            </a:r>
            <a:r>
              <a:rPr lang="pt-BR" sz="1600" dirty="0"/>
              <a:t>: Forest &amp; Kim Starr)</a:t>
            </a:r>
            <a:endParaRPr lang="en-US" sz="1600" dirty="0"/>
          </a:p>
        </p:txBody>
      </p:sp>
      <p:pic>
        <p:nvPicPr>
          <p:cNvPr id="3" name="Figure" descr="Listed as federally endangered, the forest gardenia is a small tree with distinctive flowers. It is found only in five of the Hawaiian Islands in small populations consisting of a few individual specimens. (credit: Forest &amp; Kim Starr)&#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749" r="-53749"/>
          <a:stretch>
            <a:fillRect/>
          </a:stretch>
        </p:blipFill>
        <p:spPr/>
      </p:pic>
      <p:sp>
        <p:nvSpPr>
          <p:cNvPr id="5" name="Figure Number"/>
          <p:cNvSpPr>
            <a:spLocks noGrp="1"/>
          </p:cNvSpPr>
          <p:nvPr>
            <p:ph type="title"/>
          </p:nvPr>
        </p:nvSpPr>
        <p:spPr/>
        <p:txBody>
          <a:bodyPr/>
          <a:lstStyle/>
          <a:p>
            <a:r>
              <a:rPr lang="en-US" dirty="0"/>
              <a:t>Figure 23.7</a:t>
            </a:r>
          </a:p>
        </p:txBody>
      </p:sp>
      <p:pic>
        <p:nvPicPr>
          <p:cNvPr id="8" name="OpenStaxLogo">
            <a:extLst>
              <a:ext uri="{FF2B5EF4-FFF2-40B4-BE49-F238E27FC236}">
                <a16:creationId xmlns:a16="http://schemas.microsoft.com/office/drawing/2014/main" id="{92739109-5327-8E41-8F4C-DB54BEB0C30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55080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22E1454-B723-441F-B6B2-7AC8533E065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spring beauty is an ephemeral spring plant that flowers early in the spring to avoid competing with larger forest trees for sunlight. (credit: John </a:t>
            </a:r>
            <a:r>
              <a:rPr lang="en-US" sz="1600" dirty="0" err="1"/>
              <a:t>Beetham</a:t>
            </a:r>
            <a:r>
              <a:rPr lang="en-US" sz="1600" dirty="0"/>
              <a:t>)</a:t>
            </a:r>
          </a:p>
        </p:txBody>
      </p:sp>
      <p:pic>
        <p:nvPicPr>
          <p:cNvPr id="2" name="Figure" descr="The spring beauty is an ephemeral spring plant that flowers early in the spring to avoid competing with larger forest trees for sunlight. (credit: John Beetham)&#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sp>
        <p:nvSpPr>
          <p:cNvPr id="5" name="Figure Number"/>
          <p:cNvSpPr>
            <a:spLocks noGrp="1"/>
          </p:cNvSpPr>
          <p:nvPr>
            <p:ph type="title"/>
          </p:nvPr>
        </p:nvSpPr>
        <p:spPr/>
        <p:txBody>
          <a:bodyPr/>
          <a:lstStyle/>
          <a:p>
            <a:r>
              <a:rPr lang="en-US" dirty="0"/>
              <a:t>Figure 23.8</a:t>
            </a:r>
          </a:p>
        </p:txBody>
      </p:sp>
      <p:pic>
        <p:nvPicPr>
          <p:cNvPr id="8" name="OpenStaxLogo">
            <a:extLst>
              <a:ext uri="{FF2B5EF4-FFF2-40B4-BE49-F238E27FC236}">
                <a16:creationId xmlns:a16="http://schemas.microsoft.com/office/drawing/2014/main" id="{A94554FD-2238-2343-9821-029EA2368BEC}"/>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381630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507</TotalTime>
  <Words>2865</Words>
  <Application>Microsoft Office PowerPoint</Application>
  <PresentationFormat>On-screen Show (4:3)</PresentationFormat>
  <Paragraphs>92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Arial Black</vt:lpstr>
      <vt:lpstr>Calibri</vt:lpstr>
      <vt:lpstr>Essential</vt:lpstr>
      <vt:lpstr>Biology 2e</vt:lpstr>
      <vt:lpstr>Figure 23.1</vt:lpstr>
      <vt:lpstr>Figure 23.2</vt:lpstr>
      <vt:lpstr>Figure 23.3</vt:lpstr>
      <vt:lpstr>Figure 23.4</vt:lpstr>
      <vt:lpstr>Figure 23.5</vt:lpstr>
      <vt:lpstr>Figure 23.6</vt:lpstr>
      <vt:lpstr>Figure 23.7</vt:lpstr>
      <vt:lpstr>Figure 23.8</vt:lpstr>
      <vt:lpstr>Figure 23.9</vt:lpstr>
      <vt:lpstr>Figure 23.10</vt:lpstr>
      <vt:lpstr>Figure 23.11</vt:lpstr>
      <vt:lpstr>Figure 23.12</vt:lpstr>
      <vt:lpstr>Figure 23.13</vt:lpstr>
      <vt:lpstr>Figure 23.14</vt:lpstr>
      <vt:lpstr>Figure 23.15</vt:lpstr>
      <vt:lpstr>Figure 23.16</vt:lpstr>
      <vt:lpstr>Figure 23.17</vt:lpstr>
      <vt:lpstr>Figure 23.18</vt:lpstr>
      <vt:lpstr>Figure 23.19</vt:lpstr>
      <vt:lpstr>Figure 23.20</vt:lpstr>
      <vt:lpstr>Figure 23.21</vt:lpstr>
      <vt:lpstr>Figure 23.22</vt:lpstr>
      <vt:lpstr>Figure 23.23</vt:lpstr>
      <vt:lpstr>Figure 23.24</vt:lpstr>
      <vt:lpstr>Figure 23.25</vt:lpstr>
      <vt:lpstr>Figure 23.26</vt:lpstr>
      <vt:lpstr>Figure 23.27</vt:lpstr>
      <vt:lpstr>Figure 23.28</vt:lpstr>
      <vt:lpstr>Figure 23.29</vt:lpstr>
      <vt:lpstr>Figure 23.30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44 - ECOLOGY AND THE BIOSPHERE</dc:title>
  <dc:creator>Spuddy McSpare</dc:creator>
  <cp:lastModifiedBy>sharon lagarde</cp:lastModifiedBy>
  <cp:revision>152</cp:revision>
  <dcterms:created xsi:type="dcterms:W3CDTF">2012-06-04T02:13:36Z</dcterms:created>
  <dcterms:modified xsi:type="dcterms:W3CDTF">2022-07-19T01:42:49Z</dcterms:modified>
</cp:coreProperties>
</file>