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5"/>
  </p:notesMasterIdLst>
  <p:handoutMasterIdLst>
    <p:handoutMasterId r:id="rId26"/>
  </p:handoutMasterIdLst>
  <p:sldIdLst>
    <p:sldId id="256" r:id="rId2"/>
    <p:sldId id="277" r:id="rId3"/>
    <p:sldId id="279" r:id="rId4"/>
    <p:sldId id="280" r:id="rId5"/>
    <p:sldId id="281" r:id="rId6"/>
    <p:sldId id="282" r:id="rId7"/>
    <p:sldId id="283" r:id="rId8"/>
    <p:sldId id="284" r:id="rId9"/>
    <p:sldId id="278" r:id="rId10"/>
    <p:sldId id="286" r:id="rId11"/>
    <p:sldId id="287" r:id="rId12"/>
    <p:sldId id="299" r:id="rId13"/>
    <p:sldId id="289" r:id="rId14"/>
    <p:sldId id="300" r:id="rId15"/>
    <p:sldId id="291" r:id="rId16"/>
    <p:sldId id="292" r:id="rId17"/>
    <p:sldId id="293" r:id="rId18"/>
    <p:sldId id="294" r:id="rId19"/>
    <p:sldId id="295" r:id="rId20"/>
    <p:sldId id="296" r:id="rId21"/>
    <p:sldId id="301" r:id="rId22"/>
    <p:sldId id="297" r:id="rId23"/>
    <p:sldId id="29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9" autoAdjust="0"/>
    <p:restoredTop sz="94674" autoAdjust="0"/>
  </p:normalViewPr>
  <p:slideViewPr>
    <p:cSldViewPr snapToGrid="0" snapToObjects="1">
      <p:cViewPr varScale="1">
        <p:scale>
          <a:sx n="68" d="100"/>
          <a:sy n="68" d="100"/>
        </p:scale>
        <p:origin x="786" y="60"/>
      </p:cViewPr>
      <p:guideLst>
        <p:guide orient="horz" pos="2160"/>
        <p:guide pos="2880"/>
      </p:guideLst>
    </p:cSldViewPr>
  </p:slideViewPr>
  <p:outlineViewPr>
    <p:cViewPr>
      <p:scale>
        <a:sx n="33" d="100"/>
        <a:sy n="33" d="100"/>
      </p:scale>
      <p:origin x="0" y="-778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7/19/2022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A629E1-AC0C-3E45-A336-2F7F7B53BCFD}" type="datetimeFigureOut">
              <a:rPr lang="en-US" smtClean="0"/>
              <a:t>7/19/2022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D9BDFE-AFD7-1D46-9898-3CB8E1490DF6}" type="slidenum">
              <a:rPr lang="en-US" smtClean="0"/>
              <a:t>‹#›</a:t>
            </a:fld>
            <a:endParaRPr lang="en-US"/>
          </a:p>
        </p:txBody>
      </p:sp>
    </p:spTree>
    <p:extLst>
      <p:ext uri="{BB962C8B-B14F-4D97-AF65-F5344CB8AC3E}">
        <p14:creationId xmlns:p14="http://schemas.microsoft.com/office/powerpoint/2010/main" val="27143721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9BDFE-AFD7-1D46-9898-3CB8E1490DF6}" type="slidenum">
              <a:rPr lang="en-US" smtClean="0"/>
              <a:t>9</a:t>
            </a:fld>
            <a:endParaRPr lang="en-US"/>
          </a:p>
        </p:txBody>
      </p:sp>
    </p:spTree>
    <p:extLst>
      <p:ext uri="{BB962C8B-B14F-4D97-AF65-F5344CB8AC3E}">
        <p14:creationId xmlns:p14="http://schemas.microsoft.com/office/powerpoint/2010/main" val="3898308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July 19,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July 19,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July 19,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July 19,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July 19, 2022</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607826"/>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a:solidFill>
                  <a:srgbClr val="212F62"/>
                </a:solidFill>
                <a:latin typeface="+mn-lt"/>
              </a:rPr>
              <a:t>Chapter 25 </a:t>
            </a:r>
            <a:r>
              <a:rPr lang="en-US" sz="2000" b="1" cap="none" dirty="0">
                <a:solidFill>
                  <a:srgbClr val="212F62"/>
                </a:solidFill>
                <a:latin typeface="+mn-lt"/>
              </a:rPr>
              <a:t>ECOSYSTEMS</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44E90162-BB0C-4621-B415-B31531D8E376}"/>
              </a:ext>
            </a:extLst>
          </p:cNvPr>
          <p:cNvSpPr>
            <a:spLocks noGrp="1"/>
          </p:cNvSpPr>
          <p:nvPr>
            <p:ph type="title" idx="4294967295"/>
          </p:nvPr>
        </p:nvSpPr>
        <p:spPr>
          <a:xfrm>
            <a:off x="0" y="693426"/>
            <a:ext cx="9144000" cy="734641"/>
          </a:xfrm>
        </p:spPr>
        <p:txBody>
          <a:bodyPr>
            <a:normAutofit/>
          </a:bodyPr>
          <a:lstStyle/>
          <a:p>
            <a:pPr algn="ctr"/>
            <a:r>
              <a:rPr lang="en-US" sz="3600" dirty="0"/>
              <a:t>Biology 2e</a:t>
            </a:r>
          </a:p>
        </p:txBody>
      </p:sp>
      <p:pic>
        <p:nvPicPr>
          <p:cNvPr id="8" name="OpenStaxLogo">
            <a:extLst>
              <a:ext uri="{FF2B5EF4-FFF2-40B4-BE49-F238E27FC236}">
                <a16:creationId xmlns:a16="http://schemas.microsoft.com/office/drawing/2014/main" id="{ED41D632-7F62-D54A-864A-321581A3FD6F}"/>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pic>
        <p:nvPicPr>
          <p:cNvPr id="7" name="Figure">
            <a:extLst>
              <a:ext uri="{FF2B5EF4-FFF2-40B4-BE49-F238E27FC236}">
                <a16:creationId xmlns:a16="http://schemas.microsoft.com/office/drawing/2014/main" id="{085F4494-19FD-444E-B1D6-784AA2E3D6D7}"/>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562757" y="2518771"/>
            <a:ext cx="2010683" cy="2601142"/>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0D0ECBE-27D0-4816-823B-D7B169483BA9}"/>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lnSpcReduction="10000"/>
          </a:bodyPr>
          <a:lstStyle/>
          <a:p>
            <a:r>
              <a:rPr lang="en-US" sz="1300" dirty="0"/>
              <a:t>Swimming shrimp, a few squat lobsters, and hundreds of vent mussels are seen at a hydrothermal vent at the bottom of the ocean. As no sunlight penetrates to this depth, the ecosystem is supported by chemoautotrophic bacteria and organic material that sinks from the ocean’s surface. This picture was taken in 2006 at the submerged NW </a:t>
            </a:r>
            <a:r>
              <a:rPr lang="en-US" sz="1300" dirty="0" err="1"/>
              <a:t>Eifuku</a:t>
            </a:r>
            <a:r>
              <a:rPr lang="en-US" sz="1300" dirty="0"/>
              <a:t> volcano off the coast of Japan by the National Oceanic and Atmospheric Administration (NOAA). The summit of this highly active volcano lies 1535 m below the surface.</a:t>
            </a:r>
          </a:p>
        </p:txBody>
      </p:sp>
      <p:pic>
        <p:nvPicPr>
          <p:cNvPr id="3" name="Figure" descr="Swimming shrimp, a few squat lobsters, and hundreds of vent mussels are seen at a hydrothermal vent at the bottom of the ocean. As no sunlight penetrates to this depth, the ecosystem is supported by chemoautotrophic bacteria and organic material that sinks from the ocean’s surface. This picture was taken in 2006 at the submerged NW Eifuku volcano off the coast of Japan by the National Oceanic and Atmospheric Administration (NOAA). The summit of this highly active volcano lies 1535 m below the surface.&#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5" name="Figure Number"/>
          <p:cNvSpPr>
            <a:spLocks noGrp="1"/>
          </p:cNvSpPr>
          <p:nvPr>
            <p:ph type="title"/>
          </p:nvPr>
        </p:nvSpPr>
        <p:spPr/>
        <p:txBody>
          <a:bodyPr/>
          <a:lstStyle/>
          <a:p>
            <a:r>
              <a:rPr lang="en-US" dirty="0"/>
              <a:t>Figure 25.9</a:t>
            </a:r>
          </a:p>
        </p:txBody>
      </p:sp>
      <p:pic>
        <p:nvPicPr>
          <p:cNvPr id="8" name="OpenStaxLogo">
            <a:extLst>
              <a:ext uri="{FF2B5EF4-FFF2-40B4-BE49-F238E27FC236}">
                <a16:creationId xmlns:a16="http://schemas.microsoft.com/office/drawing/2014/main" id="{E471F668-C094-A348-859E-8BB7F4B5ED80}"/>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270567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2F3B2E6-C38A-4994-B7F2-35619A8211AB}"/>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Ecological pyramids depict the </a:t>
            </a:r>
            <a:r>
              <a:rPr lang="en-US" sz="1600" dirty="0">
                <a:solidFill>
                  <a:srgbClr val="6CB255"/>
                </a:solidFill>
              </a:rPr>
              <a:t>(a) </a:t>
            </a:r>
            <a:r>
              <a:rPr lang="en-US" sz="1600" dirty="0"/>
              <a:t>biomass, </a:t>
            </a:r>
            <a:r>
              <a:rPr lang="en-US" sz="1600" dirty="0">
                <a:solidFill>
                  <a:srgbClr val="6CB255"/>
                </a:solidFill>
              </a:rPr>
              <a:t>(b) </a:t>
            </a:r>
            <a:r>
              <a:rPr lang="en-US" sz="1600" dirty="0"/>
              <a:t>number of organisms, and </a:t>
            </a:r>
            <a:r>
              <a:rPr lang="en-US" sz="1600" dirty="0">
                <a:solidFill>
                  <a:srgbClr val="6CB255"/>
                </a:solidFill>
              </a:rPr>
              <a:t>(c) </a:t>
            </a:r>
            <a:r>
              <a:rPr lang="en-US" sz="1600" dirty="0"/>
              <a:t>energy in each trophic level.</a:t>
            </a:r>
          </a:p>
        </p:txBody>
      </p:sp>
      <p:pic>
        <p:nvPicPr>
          <p:cNvPr id="4" name="Figure" descr="Ecological pyramids depict the (a) biomass, (b) number of organisms, and (c) energy in each trophic level.&#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469" r="-36469"/>
          <a:stretch>
            <a:fillRect/>
          </a:stretch>
        </p:blipFill>
        <p:spPr/>
      </p:pic>
      <p:sp>
        <p:nvSpPr>
          <p:cNvPr id="5" name="Figure Number"/>
          <p:cNvSpPr>
            <a:spLocks noGrp="1"/>
          </p:cNvSpPr>
          <p:nvPr>
            <p:ph type="title"/>
          </p:nvPr>
        </p:nvSpPr>
        <p:spPr/>
        <p:txBody>
          <a:bodyPr/>
          <a:lstStyle/>
          <a:p>
            <a:r>
              <a:rPr lang="en-US" dirty="0"/>
              <a:t>Figure 25.10</a:t>
            </a:r>
          </a:p>
        </p:txBody>
      </p:sp>
      <p:pic>
        <p:nvPicPr>
          <p:cNvPr id="8" name="OpenStaxLogo">
            <a:extLst>
              <a:ext uri="{FF2B5EF4-FFF2-40B4-BE49-F238E27FC236}">
                <a16:creationId xmlns:a16="http://schemas.microsoft.com/office/drawing/2014/main" id="{D8FA5D4E-60C4-0B49-8458-14354B5D515C}"/>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682404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45941CE-0251-47D9-B1D2-AB7D25117647}"/>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solidFill>
                  <a:schemeClr val="tx1"/>
                </a:solidFill>
              </a:rPr>
              <a:t>This chart shows the PCB concentrations found at the various trophic levels in the Saginaw Bay ecosystem of Lake Huron. Numbers on the x-axis reflect enrichment with heavy isotopes of nitrogen (</a:t>
            </a:r>
            <a:r>
              <a:rPr lang="en-US" sz="1600" baseline="30000" dirty="0">
                <a:solidFill>
                  <a:schemeClr val="tx1"/>
                </a:solidFill>
              </a:rPr>
              <a:t>15</a:t>
            </a:r>
            <a:r>
              <a:rPr lang="en-US" sz="1600" dirty="0">
                <a:solidFill>
                  <a:schemeClr val="tx1"/>
                </a:solidFill>
              </a:rPr>
              <a:t>N), which is a marker for increasing trophic level. Notice that the fish in the higher trophic levels accumulate more PCBs than those in lower trophic levels. (credit: Patricia Van </a:t>
            </a:r>
            <a:r>
              <a:rPr lang="nl-NL" sz="1600" dirty="0">
                <a:solidFill>
                  <a:schemeClr val="tx1"/>
                </a:solidFill>
              </a:rPr>
              <a:t>Hoof, NOAA, GLERL)</a:t>
            </a:r>
            <a:endParaRPr lang="en-US" sz="1600" dirty="0">
              <a:solidFill>
                <a:schemeClr val="tx1"/>
              </a:solidFill>
            </a:endParaRPr>
          </a:p>
        </p:txBody>
      </p:sp>
      <p:pic>
        <p:nvPicPr>
          <p:cNvPr id="2" name="Figure" descr="This chart shows the PCB concentrations found at the various trophic levels in the Saginaw Bay ecosystem of Lake Huron. Numbers on the x-axis reflect enrichment with heavy isotopes of nitrogen (15N), which is a marker for increasing trophic level. Notice that the fish in the higher trophic levels accumulate more PCBs than those in lower trophic levels. (credit: Patricia Van Hoof, NOAA, GLERL)&#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9042" r="-59042"/>
          <a:stretch>
            <a:fillRect/>
          </a:stretch>
        </p:blipFill>
        <p:spPr/>
      </p:pic>
      <p:sp>
        <p:nvSpPr>
          <p:cNvPr id="5" name="Figure Number"/>
          <p:cNvSpPr>
            <a:spLocks noGrp="1"/>
          </p:cNvSpPr>
          <p:nvPr>
            <p:ph type="title"/>
          </p:nvPr>
        </p:nvSpPr>
        <p:spPr/>
        <p:txBody>
          <a:bodyPr/>
          <a:lstStyle/>
          <a:p>
            <a:r>
              <a:rPr lang="en-US" dirty="0"/>
              <a:t>Figure 25.11</a:t>
            </a:r>
          </a:p>
        </p:txBody>
      </p:sp>
      <p:pic>
        <p:nvPicPr>
          <p:cNvPr id="8" name="OpenStaxLogo">
            <a:extLst>
              <a:ext uri="{FF2B5EF4-FFF2-40B4-BE49-F238E27FC236}">
                <a16:creationId xmlns:a16="http://schemas.microsoft.com/office/drawing/2014/main" id="{549086A0-049E-E945-89F6-AB74684F775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980538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28B95A1-9CD5-4338-99A4-19F2A9822DA0}"/>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Only 2.5 percent of water on Earth is fresh water, and less than 1 percent of fresh water is easily accessible to living things.</a:t>
            </a:r>
          </a:p>
        </p:txBody>
      </p:sp>
      <p:pic>
        <p:nvPicPr>
          <p:cNvPr id="3" name="Figure" descr="Only 2.5 percent of water on Earth is fresh water, and less than 1 percent of fresh water is easily accessible to living things.&#10;"/>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92" r="-392"/>
          <a:stretch>
            <a:fillRect/>
          </a:stretch>
        </p:blipFill>
        <p:spPr/>
      </p:pic>
      <p:sp>
        <p:nvSpPr>
          <p:cNvPr id="5" name="Figure Number"/>
          <p:cNvSpPr>
            <a:spLocks noGrp="1"/>
          </p:cNvSpPr>
          <p:nvPr>
            <p:ph type="title"/>
          </p:nvPr>
        </p:nvSpPr>
        <p:spPr/>
        <p:txBody>
          <a:bodyPr/>
          <a:lstStyle/>
          <a:p>
            <a:r>
              <a:rPr lang="en-US" dirty="0"/>
              <a:t>Figure 25.12</a:t>
            </a:r>
          </a:p>
        </p:txBody>
      </p:sp>
      <p:pic>
        <p:nvPicPr>
          <p:cNvPr id="8" name="OpenStaxLogo">
            <a:extLst>
              <a:ext uri="{FF2B5EF4-FFF2-40B4-BE49-F238E27FC236}">
                <a16:creationId xmlns:a16="http://schemas.microsoft.com/office/drawing/2014/main" id="{629DB241-1E7E-7646-847A-8F869A3F5ABF}"/>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389934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6DDE09C-8B4C-4B3D-9C5B-E6DAA80A8469}"/>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graph shows the average residence time for water molecules in the Earth’s water </a:t>
            </a:r>
            <a:r>
              <a:rPr lang="fr-FR" sz="1600" dirty="0" err="1"/>
              <a:t>reservoirs</a:t>
            </a:r>
            <a:r>
              <a:rPr lang="fr-FR" sz="1600" dirty="0"/>
              <a:t>.</a:t>
            </a:r>
            <a:endParaRPr lang="en-US" sz="1600" dirty="0"/>
          </a:p>
        </p:txBody>
      </p:sp>
      <p:pic>
        <p:nvPicPr>
          <p:cNvPr id="2" name="Figure" descr="This graph shows the average residence time for water molecules in the Earth’s water reservoirs.&#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2006" r="-62006"/>
          <a:stretch>
            <a:fillRect/>
          </a:stretch>
        </p:blipFill>
        <p:spPr/>
      </p:pic>
      <p:sp>
        <p:nvSpPr>
          <p:cNvPr id="5" name="Figure Number"/>
          <p:cNvSpPr>
            <a:spLocks noGrp="1"/>
          </p:cNvSpPr>
          <p:nvPr>
            <p:ph type="title"/>
          </p:nvPr>
        </p:nvSpPr>
        <p:spPr/>
        <p:txBody>
          <a:bodyPr/>
          <a:lstStyle/>
          <a:p>
            <a:r>
              <a:rPr lang="en-US" dirty="0"/>
              <a:t>Figure 25.13</a:t>
            </a:r>
          </a:p>
        </p:txBody>
      </p:sp>
      <p:pic>
        <p:nvPicPr>
          <p:cNvPr id="8" name="OpenStaxLogo">
            <a:extLst>
              <a:ext uri="{FF2B5EF4-FFF2-40B4-BE49-F238E27FC236}">
                <a16:creationId xmlns:a16="http://schemas.microsoft.com/office/drawing/2014/main" id="{9F1C2FF6-E2B0-A84F-9DD1-14877AE49CB4}"/>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594064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710D9D6-E285-4DD9-9DEF-6C352789F2F2}"/>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t>Water from the land and oceans enters the atmosphere by evaporation or sublimation, where it condenses into clouds and falls as rain or snow. Precipitated water may enter freshwater bodies or infiltrate the soil. The cycle is complete when surface or groundwater reenters the ocean. (credit: modification of work by John M. Evans and Howard Perlman, USGS)</a:t>
            </a:r>
          </a:p>
        </p:txBody>
      </p:sp>
      <p:pic>
        <p:nvPicPr>
          <p:cNvPr id="4" name="Figure" descr="Water from the land and oceans enters the atmosphere by evaporation or sublimation, where it condenses into clouds and falls as rain or snow. Precipitated water may enter freshwater bodies or infiltrate the soil. The cycle is complete when surface or groundwater reenters the ocean. (credit: modification of work by John M. Evans and Howard Perlman, USGS)&#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225" r="-30225"/>
          <a:stretch>
            <a:fillRect/>
          </a:stretch>
        </p:blipFill>
        <p:spPr/>
      </p:pic>
      <p:sp>
        <p:nvSpPr>
          <p:cNvPr id="5" name="Figure Number"/>
          <p:cNvSpPr>
            <a:spLocks noGrp="1"/>
          </p:cNvSpPr>
          <p:nvPr>
            <p:ph type="title"/>
          </p:nvPr>
        </p:nvSpPr>
        <p:spPr/>
        <p:txBody>
          <a:bodyPr/>
          <a:lstStyle/>
          <a:p>
            <a:r>
              <a:rPr lang="en-US" dirty="0"/>
              <a:t>Figure 25.14</a:t>
            </a:r>
          </a:p>
        </p:txBody>
      </p:sp>
      <p:pic>
        <p:nvPicPr>
          <p:cNvPr id="8" name="OpenStaxLogo">
            <a:extLst>
              <a:ext uri="{FF2B5EF4-FFF2-40B4-BE49-F238E27FC236}">
                <a16:creationId xmlns:a16="http://schemas.microsoft.com/office/drawing/2014/main" id="{BF351504-449F-6446-9435-DDF62AAD8151}"/>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393852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AF739A8-752F-4F7B-A95D-ABDE9ECE611C}"/>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20000"/>
          </a:bodyPr>
          <a:lstStyle/>
          <a:p>
            <a:r>
              <a:rPr lang="en-US" sz="1500" dirty="0"/>
              <a:t>Carbon dioxide gas exists in the atmosphere and is dissolved in water. Photosynthesis converts carbon dioxide gas to organic carbon, and respiration cycles the organic carbon back into carbon dioxide gas. Long-term storage of organic carbon occurs when matter from living organisms is buried deep underground and becomes fossilized. Volcanic activity and, more recently, human emissions, bring this stored carbon back into the carbon cycle. (credit: modification of work by John M. Evans and Howard Perlman, USGS)</a:t>
            </a:r>
          </a:p>
        </p:txBody>
      </p:sp>
      <p:pic>
        <p:nvPicPr>
          <p:cNvPr id="3" name="Figure" descr="Carbon dioxide gas exists in the atmosphere and is dissolved in water. Photosynthesis converts carbon dioxide gas to organic carbon, and respiration cycles the organic carbon back into carbon dioxide gas. Long-term storage of organic carbon occurs when matter from living organisms is buried deep underground and becomes fossilized. Volcanic activity and, more recently, human emissions, bring this stored carbon back into the carbon cycle. (credit: modification of work by John M. Evans and Howard Perlman, USGS)&#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225" r="-30225"/>
          <a:stretch>
            <a:fillRect/>
          </a:stretch>
        </p:blipFill>
        <p:spPr/>
      </p:pic>
      <p:sp>
        <p:nvSpPr>
          <p:cNvPr id="5" name="Figure Number"/>
          <p:cNvSpPr>
            <a:spLocks noGrp="1"/>
          </p:cNvSpPr>
          <p:nvPr>
            <p:ph type="title"/>
          </p:nvPr>
        </p:nvSpPr>
        <p:spPr/>
        <p:txBody>
          <a:bodyPr/>
          <a:lstStyle/>
          <a:p>
            <a:r>
              <a:rPr lang="en-US" dirty="0"/>
              <a:t>Figure 25.15</a:t>
            </a:r>
          </a:p>
        </p:txBody>
      </p:sp>
      <p:pic>
        <p:nvPicPr>
          <p:cNvPr id="8" name="OpenStaxLogo">
            <a:extLst>
              <a:ext uri="{FF2B5EF4-FFF2-40B4-BE49-F238E27FC236}">
                <a16:creationId xmlns:a16="http://schemas.microsoft.com/office/drawing/2014/main" id="{55968E43-D9B4-804D-AEFE-F5473264D77C}"/>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660963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C0097B6-9D7F-4D49-870E-D0220D8C632B}"/>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Carbon dioxide reacts with water to form bicarbonate and carbonate ions.</a:t>
            </a:r>
          </a:p>
        </p:txBody>
      </p:sp>
      <p:sp>
        <p:nvSpPr>
          <p:cNvPr id="5" name="Figure Number"/>
          <p:cNvSpPr>
            <a:spLocks noGrp="1"/>
          </p:cNvSpPr>
          <p:nvPr>
            <p:ph type="title"/>
          </p:nvPr>
        </p:nvSpPr>
        <p:spPr/>
        <p:txBody>
          <a:bodyPr/>
          <a:lstStyle/>
          <a:p>
            <a:r>
              <a:rPr lang="en-US" dirty="0"/>
              <a:t>Figure 25.16</a:t>
            </a:r>
          </a:p>
        </p:txBody>
      </p:sp>
      <p:pic>
        <p:nvPicPr>
          <p:cNvPr id="8" name="OpenStaxLogo">
            <a:extLst>
              <a:ext uri="{FF2B5EF4-FFF2-40B4-BE49-F238E27FC236}">
                <a16:creationId xmlns:a16="http://schemas.microsoft.com/office/drawing/2014/main" id="{E66FC1C8-0DB9-2946-92FD-2159C823D084}"/>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pic>
        <p:nvPicPr>
          <p:cNvPr id="10" name="Picture 9" descr="Carbon dioxide reacts with water to form bicarbonate and carbonate ions.&#10;">
            <a:extLst>
              <a:ext uri="{FF2B5EF4-FFF2-40B4-BE49-F238E27FC236}">
                <a16:creationId xmlns:a16="http://schemas.microsoft.com/office/drawing/2014/main" id="{1378ABA8-D2E7-4A41-B7B4-D4DAF284B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607" y="1570843"/>
            <a:ext cx="7407841" cy="2603157"/>
          </a:xfrm>
          <a:prstGeom prst="rect">
            <a:avLst/>
          </a:prstGeom>
        </p:spPr>
      </p:pic>
    </p:spTree>
    <p:extLst>
      <p:ext uri="{BB962C8B-B14F-4D97-AF65-F5344CB8AC3E}">
        <p14:creationId xmlns:p14="http://schemas.microsoft.com/office/powerpoint/2010/main" val="2924820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3B56364-1945-41A7-AEAA-E9C4ACA3FEAA}"/>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t>Nitrogen enters the living world from the atmosphere via nitrogen-fixing bacteria. This nitrogen and nitrogenous waste from animals is then processed back into gaseous nitrogen by soil bacteria, which also supply terrestrial food webs with the organic nitrogen they need. (credit: modification of work by John M. Evans and Howard Perlman, USGS)</a:t>
            </a:r>
          </a:p>
        </p:txBody>
      </p:sp>
      <p:pic>
        <p:nvPicPr>
          <p:cNvPr id="3" name="Figure" descr="Nitrogen enters the living world from the atmosphere via nitrogen-fixing bacteria. This nitrogen and nitrogenous waste from animals is then processed back into gaseous nitrogen by soil bacteria, which also supply terrestrial food webs with the organic nitrogen they need. (credit: modification of work by John M. Evans and Howard Perlman, USGS)&#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252" r="-30252"/>
          <a:stretch>
            <a:fillRect/>
          </a:stretch>
        </p:blipFill>
        <p:spPr/>
      </p:pic>
      <p:sp>
        <p:nvSpPr>
          <p:cNvPr id="5" name="Figure Number"/>
          <p:cNvSpPr>
            <a:spLocks noGrp="1"/>
          </p:cNvSpPr>
          <p:nvPr>
            <p:ph type="title"/>
          </p:nvPr>
        </p:nvSpPr>
        <p:spPr/>
        <p:txBody>
          <a:bodyPr/>
          <a:lstStyle/>
          <a:p>
            <a:r>
              <a:rPr lang="en-US" dirty="0"/>
              <a:t>Figure 25.17</a:t>
            </a:r>
          </a:p>
        </p:txBody>
      </p:sp>
      <p:pic>
        <p:nvPicPr>
          <p:cNvPr id="8" name="OpenStaxLogo">
            <a:extLst>
              <a:ext uri="{FF2B5EF4-FFF2-40B4-BE49-F238E27FC236}">
                <a16:creationId xmlns:a16="http://schemas.microsoft.com/office/drawing/2014/main" id="{EA99A6C3-ACDA-F94C-B68A-F05B7A0788AE}"/>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120249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8AF98A2-58C5-462E-B7DC-C02392C3DAC9}"/>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pPr>
              <a:lnSpc>
                <a:spcPct val="110000"/>
              </a:lnSpc>
            </a:pPr>
            <a:r>
              <a:rPr lang="en-US" sz="1250" dirty="0"/>
              <a:t>In nature, phosphorus exists as the phosphate ion (PO</a:t>
            </a:r>
            <a:r>
              <a:rPr lang="en-US" sz="1250" spc="-300" baseline="-30000" dirty="0"/>
              <a:t>4</a:t>
            </a:r>
            <a:r>
              <a:rPr lang="en-US" sz="1250" baseline="30000" dirty="0"/>
              <a:t>3−</a:t>
            </a:r>
            <a:r>
              <a:rPr lang="en-US" sz="1250" dirty="0"/>
              <a:t>). Weathering of rocks and volcanic activity releases phosphate into the soil, water, and air, where it becomes available to terrestrial food webs. Phosphate enters the oceans via surface runoff, groundwater flow, and river flow. Phosphate dissolved in ocean water cycles into marine food webs. Some phosphate from the marine food webs falls to the ocean floor, where it forms sediment. (credit: modification of work by John M. Evans and Howard Perlman, USGS)</a:t>
            </a:r>
          </a:p>
        </p:txBody>
      </p:sp>
      <p:pic>
        <p:nvPicPr>
          <p:cNvPr id="4" name="Figure" descr="In nature, phosphorus exists as the phosphate ion (PO43−). Weathering of rocks and volcanic activity releases phosphate into the soil, water, and air, where it becomes available to terrestrial food webs. Phosphate enters the oceans via surface runoff, groundwater flow, and river flow. Phosphate dissolved in ocean water cycles into marine food webs. Some phosphate from the marine food webs falls to the ocean floor, where it forms sediment. (credit: modification of work by John M. Evans and Howard Perlman, USGS)&#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225" r="-30225"/>
          <a:stretch>
            <a:fillRect/>
          </a:stretch>
        </p:blipFill>
        <p:spPr/>
      </p:pic>
      <p:sp>
        <p:nvSpPr>
          <p:cNvPr id="5" name="Figure Number"/>
          <p:cNvSpPr>
            <a:spLocks noGrp="1"/>
          </p:cNvSpPr>
          <p:nvPr>
            <p:ph type="title"/>
          </p:nvPr>
        </p:nvSpPr>
        <p:spPr/>
        <p:txBody>
          <a:bodyPr/>
          <a:lstStyle/>
          <a:p>
            <a:r>
              <a:rPr lang="en-US" dirty="0"/>
              <a:t>Figure 25.18</a:t>
            </a:r>
          </a:p>
        </p:txBody>
      </p:sp>
      <p:pic>
        <p:nvPicPr>
          <p:cNvPr id="8" name="OpenStaxLogo">
            <a:extLst>
              <a:ext uri="{FF2B5EF4-FFF2-40B4-BE49-F238E27FC236}">
                <a16:creationId xmlns:a16="http://schemas.microsoft.com/office/drawing/2014/main" id="{3AFC35D5-B1B8-9349-86A5-799553F70B3A}"/>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811319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04DA4612-4930-46C6-9E8D-F10850DF9F31}"/>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20000"/>
          </a:bodyPr>
          <a:lstStyle/>
          <a:p>
            <a:r>
              <a:rPr lang="en-US" sz="1600" dirty="0"/>
              <a:t>In the southwestern United States, rainy weather causes an increase in production of </a:t>
            </a:r>
            <a:r>
              <a:rPr lang="en-US" sz="1600" dirty="0" err="1"/>
              <a:t>pinyon</a:t>
            </a:r>
            <a:r>
              <a:rPr lang="en-US" sz="1600" dirty="0"/>
              <a:t> nuts, causing the deer mouse population to explode. Deer mice may carry a virus called </a:t>
            </a:r>
            <a:r>
              <a:rPr lang="en-US" sz="1600" i="1" dirty="0"/>
              <a:t>Sin </a:t>
            </a:r>
            <a:r>
              <a:rPr lang="en-US" sz="1600" i="1" dirty="0" err="1"/>
              <a:t>Nombre</a:t>
            </a:r>
            <a:r>
              <a:rPr lang="en-US" sz="1600" i="1" dirty="0"/>
              <a:t> </a:t>
            </a:r>
            <a:r>
              <a:rPr lang="en-US" sz="1600" dirty="0"/>
              <a:t>(a hantavirus) that causes respiratory disease in humans and has a high fatality rate. In 1992–1993, wet </a:t>
            </a:r>
            <a:r>
              <a:rPr lang="en-US" sz="1600" i="1" dirty="0"/>
              <a:t>El Niño </a:t>
            </a:r>
            <a:r>
              <a:rPr lang="en-US" sz="1600" dirty="0"/>
              <a:t>weather caused a </a:t>
            </a:r>
            <a:r>
              <a:rPr lang="en-US" sz="1600" i="1" dirty="0"/>
              <a:t>Sin </a:t>
            </a:r>
            <a:r>
              <a:rPr lang="en-US" sz="1600" i="1" dirty="0" err="1"/>
              <a:t>Nombre</a:t>
            </a:r>
            <a:r>
              <a:rPr lang="en-US" sz="1600" i="1" dirty="0"/>
              <a:t> </a:t>
            </a:r>
            <a:r>
              <a:rPr lang="en-US" sz="1600" dirty="0"/>
              <a:t>epidemic. Navajo healers, who were aware of the link between this disease and weather, predicted the outbreak. (credit “highway”: modification of work by Phillip Capper; credit “mouse”: modification of work by USFWS)</a:t>
            </a:r>
          </a:p>
        </p:txBody>
      </p:sp>
      <p:pic>
        <p:nvPicPr>
          <p:cNvPr id="2" name="Figure" descr="In the southwestern United States, rainy weather causes an increase in production of pinyon nuts, causing the deer mouse population to explode. Deer mice may carry a virus called Sin Nombre (a hantavirus) that causes respiratory disease in humans and has a high fatality rate. In 1992–1993, wet El Niño weather caused a Sin Nombre epidemic. Navajo healers, who were aware of the link between this disease and weather, predicted the outbreak. (credit “highway”: modification of work by Phillip Capper; credit “mouse”: modification of work by USFWS)&#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876" b="-3876"/>
          <a:stretch>
            <a:fillRect/>
          </a:stretch>
        </p:blipFill>
        <p:spPr>
          <a:xfrm>
            <a:off x="457199" y="1150521"/>
            <a:ext cx="8062913" cy="3500071"/>
          </a:xfrm>
        </p:spPr>
      </p:pic>
      <p:sp>
        <p:nvSpPr>
          <p:cNvPr id="5" name="Figure Number"/>
          <p:cNvSpPr>
            <a:spLocks noGrp="1"/>
          </p:cNvSpPr>
          <p:nvPr>
            <p:ph type="title"/>
          </p:nvPr>
        </p:nvSpPr>
        <p:spPr/>
        <p:txBody>
          <a:bodyPr/>
          <a:lstStyle/>
          <a:p>
            <a:r>
              <a:rPr lang="en-US" dirty="0"/>
              <a:t>Figure 25.1</a:t>
            </a:r>
          </a:p>
        </p:txBody>
      </p:sp>
      <p:pic>
        <p:nvPicPr>
          <p:cNvPr id="8" name="OpenStaxLogo">
            <a:extLst>
              <a:ext uri="{FF2B5EF4-FFF2-40B4-BE49-F238E27FC236}">
                <a16:creationId xmlns:a16="http://schemas.microsoft.com/office/drawing/2014/main" id="{61CDDFAA-DE95-FF43-9068-49C92C4C21EF}"/>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0BA153E-D7BF-41CF-9B99-336051DE5E4C}"/>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Dead zones occur when phosphorus and nitrogen from fertilizers cause excessive growth of microorganisms, which depletes oxygen and kills fauna. Worldwide, large dead zones are found in coastal areas of high population density. (credit: NASA Earth Observatory)</a:t>
            </a:r>
          </a:p>
        </p:txBody>
      </p:sp>
      <p:pic>
        <p:nvPicPr>
          <p:cNvPr id="3" name="Figure" descr="Dead zones occur when phosphorus and nitrogen from fertilizers cause excessive growth of microorganisms, which depletes oxygen and kills fauna. Worldwide, large dead zones are found in coastal areas of high population density. (credit: NASA Earth Observatory)&#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6760" r="-16760"/>
          <a:stretch>
            <a:fillRect/>
          </a:stretch>
        </p:blipFill>
        <p:spPr/>
      </p:pic>
      <p:sp>
        <p:nvSpPr>
          <p:cNvPr id="5" name="Figure Number"/>
          <p:cNvSpPr>
            <a:spLocks noGrp="1"/>
          </p:cNvSpPr>
          <p:nvPr>
            <p:ph type="title"/>
          </p:nvPr>
        </p:nvSpPr>
        <p:spPr/>
        <p:txBody>
          <a:bodyPr/>
          <a:lstStyle/>
          <a:p>
            <a:r>
              <a:rPr lang="en-US" dirty="0"/>
              <a:t>Figure 25.19</a:t>
            </a:r>
          </a:p>
        </p:txBody>
      </p:sp>
      <p:pic>
        <p:nvPicPr>
          <p:cNvPr id="8" name="OpenStaxLogo">
            <a:extLst>
              <a:ext uri="{FF2B5EF4-FFF2-40B4-BE49-F238E27FC236}">
                <a16:creationId xmlns:a16="http://schemas.microsoft.com/office/drawing/2014/main" id="{74BB7C96-9074-9841-8A39-70AEA5DB1D89}"/>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362349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F9B6228-ABDC-48F7-8F47-222A82C256BF}"/>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a:t>
            </a:r>
            <a:r>
              <a:rPr lang="en-US" sz="1600" dirty="0">
                <a:solidFill>
                  <a:srgbClr val="6CB255"/>
                </a:solidFill>
              </a:rPr>
              <a:t>(a)</a:t>
            </a:r>
            <a:r>
              <a:rPr lang="en-US" sz="1600" dirty="0"/>
              <a:t> satellite image shows the Chesapeake Bay, an ecosystem affected by phosphate and nitrate runoff. A </a:t>
            </a:r>
            <a:r>
              <a:rPr lang="en-US" sz="1600" dirty="0">
                <a:solidFill>
                  <a:srgbClr val="6CB255"/>
                </a:solidFill>
              </a:rPr>
              <a:t>(b)</a:t>
            </a:r>
            <a:r>
              <a:rPr lang="en-US" sz="1600" dirty="0"/>
              <a:t> member of the Army Corps of Engineers holds a clump of oysters being used as a part of the oyster restoration effort in the bay. (credit a: modification of work by NASA/MODIS; credit b: modification of work by U.S. Army)</a:t>
            </a:r>
          </a:p>
          <a:p>
            <a:endParaRPr lang="en-US" sz="1600" dirty="0"/>
          </a:p>
        </p:txBody>
      </p:sp>
      <p:pic>
        <p:nvPicPr>
          <p:cNvPr id="2" name="Figure" descr="This (a) satellite image shows the Chesapeake Bay, an ecosystem affected by phosphate and nitrate runoff. A (b) member of the Army Corps of Engineers holds a clump of oysters being used as a part of the oyster restoration effort in the bay. (credit a: modification of work by NASA/MODIS; credit b: modification of work by U.S. Army)&#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7136" r="-57136"/>
          <a:stretch>
            <a:fillRect/>
          </a:stretch>
        </p:blipFill>
        <p:spPr/>
      </p:pic>
      <p:sp>
        <p:nvSpPr>
          <p:cNvPr id="5" name="Figure Number"/>
          <p:cNvSpPr>
            <a:spLocks noGrp="1"/>
          </p:cNvSpPr>
          <p:nvPr>
            <p:ph type="title"/>
          </p:nvPr>
        </p:nvSpPr>
        <p:spPr/>
        <p:txBody>
          <a:bodyPr/>
          <a:lstStyle/>
          <a:p>
            <a:r>
              <a:rPr lang="en-US" dirty="0"/>
              <a:t>Figure 25.20</a:t>
            </a:r>
          </a:p>
        </p:txBody>
      </p:sp>
      <p:pic>
        <p:nvPicPr>
          <p:cNvPr id="8" name="OpenStaxLogo">
            <a:extLst>
              <a:ext uri="{FF2B5EF4-FFF2-40B4-BE49-F238E27FC236}">
                <a16:creationId xmlns:a16="http://schemas.microsoft.com/office/drawing/2014/main" id="{70001867-CB5E-FD4A-B45B-4C066705DCEA}"/>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331697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7CB7161-FCF9-4D39-9D42-A80B3CBB3EA6}"/>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Sulfur dioxide from the atmosphere becomes available to terrestrial and marine ecosystems when it is dissolved in precipitation as weak sulfuric acid or when it falls directly to the Earth as fallout. Weathering of rocks also makes sulfates available to terrestrial ecosystems. Decomposition of living organisms returns sulfates to the ocean, soil and atmosphere. (credit: modification of work by John M. Evans and Howard Perlman, USGS)</a:t>
            </a:r>
          </a:p>
        </p:txBody>
      </p:sp>
      <p:pic>
        <p:nvPicPr>
          <p:cNvPr id="4" name="Figure" descr="Sulfur dioxide from the atmosphere becomes available to terrestrial and marine ecosystems when it is dissolved in precipitation as weak sulfuric acid or when it falls directly to the Earth as fallout. Weathering of rocks also makes sulfates available to terrestrial ecosystems. Decomposition of living organisms returns sulfates to the ocean, soil and atmosphere. (credit: modification of work by John M. Evans and Howard Perlman, USGS)&#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225" r="-30225"/>
          <a:stretch>
            <a:fillRect/>
          </a:stretch>
        </p:blipFill>
        <p:spPr/>
      </p:pic>
      <p:sp>
        <p:nvSpPr>
          <p:cNvPr id="5" name="Figure Number"/>
          <p:cNvSpPr>
            <a:spLocks noGrp="1"/>
          </p:cNvSpPr>
          <p:nvPr>
            <p:ph type="title"/>
          </p:nvPr>
        </p:nvSpPr>
        <p:spPr/>
        <p:txBody>
          <a:bodyPr/>
          <a:lstStyle/>
          <a:p>
            <a:r>
              <a:rPr lang="en-US" dirty="0"/>
              <a:t>Figure 25.21</a:t>
            </a:r>
          </a:p>
        </p:txBody>
      </p:sp>
      <p:pic>
        <p:nvPicPr>
          <p:cNvPr id="8" name="OpenStaxLogo">
            <a:extLst>
              <a:ext uri="{FF2B5EF4-FFF2-40B4-BE49-F238E27FC236}">
                <a16:creationId xmlns:a16="http://schemas.microsoft.com/office/drawing/2014/main" id="{F2D0F156-90F2-F04C-9FCF-B06B6DC0092C}"/>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31015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B0EA800-3605-4456-9DA3-C83C93214372}"/>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At this sulfur vent in Lassen Volcanic National Park in northeastern California, the yellowish sulfur deposits are visible near the mouth of the vent.</a:t>
            </a:r>
          </a:p>
        </p:txBody>
      </p:sp>
      <p:pic>
        <p:nvPicPr>
          <p:cNvPr id="3" name="Figure" descr="At this sulfur vent in Lassen Volcanic National Park in northeastern California, the yellowish sulfur deposits are visible near the mouth of the vent.&#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5" name="Figure Number"/>
          <p:cNvSpPr>
            <a:spLocks noGrp="1"/>
          </p:cNvSpPr>
          <p:nvPr>
            <p:ph type="title"/>
          </p:nvPr>
        </p:nvSpPr>
        <p:spPr/>
        <p:txBody>
          <a:bodyPr/>
          <a:lstStyle/>
          <a:p>
            <a:r>
              <a:rPr lang="en-US" dirty="0"/>
              <a:t>Figure 25.22</a:t>
            </a:r>
          </a:p>
        </p:txBody>
      </p:sp>
      <p:pic>
        <p:nvPicPr>
          <p:cNvPr id="8" name="OpenStaxLogo">
            <a:extLst>
              <a:ext uri="{FF2B5EF4-FFF2-40B4-BE49-F238E27FC236}">
                <a16:creationId xmlns:a16="http://schemas.microsoft.com/office/drawing/2014/main" id="{59D3AC37-3735-C94E-91BA-D77CB708CBB0}"/>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622490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55BF3C9-24A8-470C-B330-89366D6943A9}"/>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a:t>
            </a:r>
            <a:r>
              <a:rPr lang="en-US" sz="1600" dirty="0">
                <a:solidFill>
                  <a:srgbClr val="6CB255"/>
                </a:solidFill>
              </a:rPr>
              <a:t>(a) </a:t>
            </a:r>
            <a:r>
              <a:rPr lang="en-US" sz="1600" dirty="0"/>
              <a:t>tidal pool ecosystem in </a:t>
            </a:r>
            <a:r>
              <a:rPr lang="en-US" sz="1600" dirty="0" err="1"/>
              <a:t>Matinicus</a:t>
            </a:r>
            <a:r>
              <a:rPr lang="en-US" sz="1600" dirty="0"/>
              <a:t> Island in Maine is a small ecosystem, while the </a:t>
            </a:r>
            <a:r>
              <a:rPr lang="en-US" sz="1600" dirty="0">
                <a:solidFill>
                  <a:srgbClr val="6CB255"/>
                </a:solidFill>
              </a:rPr>
              <a:t>(b) </a:t>
            </a:r>
            <a:r>
              <a:rPr lang="en-US" sz="1600" dirty="0"/>
              <a:t>Amazon Rainforest in Brazil is a large ecosystem. (credit a: modification of work by “</a:t>
            </a:r>
            <a:r>
              <a:rPr lang="en-US" sz="1600" dirty="0" err="1"/>
              <a:t>takomabibelot</a:t>
            </a:r>
            <a:r>
              <a:rPr lang="en-US" sz="1600" dirty="0"/>
              <a:t>”/Flickr; credit b: modification of work by Ivan </a:t>
            </a:r>
            <a:r>
              <a:rPr lang="en-US" sz="1600" dirty="0" err="1"/>
              <a:t>Mlinaric</a:t>
            </a:r>
            <a:r>
              <a:rPr lang="en-US" sz="1600" dirty="0"/>
              <a:t>)</a:t>
            </a:r>
          </a:p>
        </p:txBody>
      </p:sp>
      <p:pic>
        <p:nvPicPr>
          <p:cNvPr id="4" name="Figure" descr="A (a) tidal pool ecosystem in Matinicus Island in Maine is a small ecosystem, while the (b) Amazon Rainforest in Brazil is a large ecosystem. (credit a: modification of work by “takomabibelot”/Flickr; credit b: modification of work by Ivan Mlinaric)&#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05" r="-3105"/>
          <a:stretch>
            <a:fillRect/>
          </a:stretch>
        </p:blipFill>
        <p:spPr/>
      </p:pic>
      <p:sp>
        <p:nvSpPr>
          <p:cNvPr id="5" name="Figure Number"/>
          <p:cNvSpPr>
            <a:spLocks noGrp="1"/>
          </p:cNvSpPr>
          <p:nvPr>
            <p:ph type="title"/>
          </p:nvPr>
        </p:nvSpPr>
        <p:spPr/>
        <p:txBody>
          <a:bodyPr/>
          <a:lstStyle/>
          <a:p>
            <a:r>
              <a:rPr lang="en-US" dirty="0"/>
              <a:t>Figure 25.2</a:t>
            </a:r>
          </a:p>
        </p:txBody>
      </p:sp>
      <p:pic>
        <p:nvPicPr>
          <p:cNvPr id="8" name="OpenStaxLogo">
            <a:extLst>
              <a:ext uri="{FF2B5EF4-FFF2-40B4-BE49-F238E27FC236}">
                <a16:creationId xmlns:a16="http://schemas.microsoft.com/office/drawing/2014/main" id="{522DEF50-43D6-5F4A-ABCD-7D35A08BEDC6}"/>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250040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05F193F-F3A0-4BAB-AE87-F181A83B6BE3}"/>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500" dirty="0"/>
              <a:t>Desert ecosystems, like all ecosystems, can vary greatly. The desert in</a:t>
            </a:r>
            <a:r>
              <a:rPr lang="en-US" sz="1500" dirty="0">
                <a:solidFill>
                  <a:srgbClr val="6CB255"/>
                </a:solidFill>
              </a:rPr>
              <a:t> (a) </a:t>
            </a:r>
            <a:r>
              <a:rPr lang="en-US" sz="1500" dirty="0"/>
              <a:t>Saguaro National Park, Arizona, has abundant plant life, while the rocky desert of </a:t>
            </a:r>
            <a:r>
              <a:rPr lang="en-US" sz="1500" dirty="0">
                <a:solidFill>
                  <a:srgbClr val="6CB255"/>
                </a:solidFill>
              </a:rPr>
              <a:t>(b) </a:t>
            </a:r>
            <a:r>
              <a:rPr lang="en-US" sz="1500" dirty="0"/>
              <a:t>Boa Vista island, Cape Verde, Africa, is devoid of plant life. (credit a: modification of work by Jay Galvin; credit b: modification of work by Ingo </a:t>
            </a:r>
            <a:r>
              <a:rPr lang="en-US" sz="1500" dirty="0" err="1"/>
              <a:t>Wölbern</a:t>
            </a:r>
            <a:r>
              <a:rPr lang="en-US" sz="1500" dirty="0"/>
              <a:t>)</a:t>
            </a:r>
          </a:p>
        </p:txBody>
      </p:sp>
      <p:pic>
        <p:nvPicPr>
          <p:cNvPr id="3" name="Figure" descr="Desert ecosystems, like all ecosystems, can vary greatly. The desert in (a) Saguaro National Park, Arizona, has abundant plant life, while the rocky desert of (b) Boa Vista island, Cape Verde, Africa, is devoid of plant life. (credit a: modification of work by Jay Galvin; credit b: modification of work by Ingo Wölbern)&#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043" b="-4043"/>
          <a:stretch>
            <a:fillRect/>
          </a:stretch>
        </p:blipFill>
        <p:spPr/>
      </p:pic>
      <p:sp>
        <p:nvSpPr>
          <p:cNvPr id="5" name="Figure Number"/>
          <p:cNvSpPr>
            <a:spLocks noGrp="1"/>
          </p:cNvSpPr>
          <p:nvPr>
            <p:ph type="title"/>
          </p:nvPr>
        </p:nvSpPr>
        <p:spPr/>
        <p:txBody>
          <a:bodyPr/>
          <a:lstStyle/>
          <a:p>
            <a:r>
              <a:rPr lang="en-US" dirty="0"/>
              <a:t>Figure 25.3</a:t>
            </a:r>
          </a:p>
        </p:txBody>
      </p:sp>
      <p:pic>
        <p:nvPicPr>
          <p:cNvPr id="8" name="OpenStaxLogo">
            <a:extLst>
              <a:ext uri="{FF2B5EF4-FFF2-40B4-BE49-F238E27FC236}">
                <a16:creationId xmlns:a16="http://schemas.microsoft.com/office/drawing/2014/main" id="{08749229-98A9-E44B-B895-4C25D4834D73}"/>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728394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2F1C1C2-073C-49AC-9545-43F1A840479C}"/>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These are the trophic levels of a food chain in Lake Ontario at the United States-Canada border. Energy and nutrients flow from photosynthetic green algae at the bottom to the top of the food chain: the Chinook salmon.</a:t>
            </a:r>
          </a:p>
        </p:txBody>
      </p:sp>
      <p:pic>
        <p:nvPicPr>
          <p:cNvPr id="2" name="Figure" descr="These are the trophic levels of a food chain in Lake Ontario at the United States-Canada border. Energy and nutrients flow from photosynthetic green algae at the bottom to the top of the food chain: the Chinook salmon.&#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163" r="-25163"/>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25</a:t>
            </a:r>
            <a:r>
              <a:rPr lang="en-US" dirty="0"/>
              <a:t>.4</a:t>
            </a:r>
            <a:endParaRPr lang="en-US" sz="2400" dirty="0">
              <a:solidFill>
                <a:srgbClr val="6CB255"/>
              </a:solidFill>
            </a:endParaRPr>
          </a:p>
        </p:txBody>
      </p:sp>
      <p:pic>
        <p:nvPicPr>
          <p:cNvPr id="8" name="OpenStaxLogo">
            <a:extLst>
              <a:ext uri="{FF2B5EF4-FFF2-40B4-BE49-F238E27FC236}">
                <a16:creationId xmlns:a16="http://schemas.microsoft.com/office/drawing/2014/main" id="{AC6E5C9E-72C5-9C42-85E2-CC5E95134479}"/>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078474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43810BF-E2A4-4514-ACF4-DA1F60B93475}"/>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relative energy in trophic levels in a Silver Springs, Florida, ecosystem is shown. Each trophic level has less energy available and supports fewer organisms at the next level.</a:t>
            </a:r>
          </a:p>
        </p:txBody>
      </p:sp>
      <p:pic>
        <p:nvPicPr>
          <p:cNvPr id="4" name="Figure" descr="The relative energy in trophic levels in a Silver Springs, Florida, ecosystem is shown. Each trophic level has less energy available and supports fewer organisms at the next level.&#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047" r="-11047"/>
          <a:stretch>
            <a:fillRect/>
          </a:stretch>
        </p:blipFill>
        <p:spPr/>
      </p:pic>
      <p:sp>
        <p:nvSpPr>
          <p:cNvPr id="5" name="Figure Number"/>
          <p:cNvSpPr>
            <a:spLocks noGrp="1"/>
          </p:cNvSpPr>
          <p:nvPr>
            <p:ph type="title"/>
          </p:nvPr>
        </p:nvSpPr>
        <p:spPr/>
        <p:txBody>
          <a:bodyPr/>
          <a:lstStyle/>
          <a:p>
            <a:r>
              <a:rPr lang="en-US" dirty="0"/>
              <a:t>Figure 25.5</a:t>
            </a:r>
          </a:p>
        </p:txBody>
      </p:sp>
      <p:pic>
        <p:nvPicPr>
          <p:cNvPr id="8" name="OpenStaxLogo">
            <a:extLst>
              <a:ext uri="{FF2B5EF4-FFF2-40B4-BE49-F238E27FC236}">
                <a16:creationId xmlns:a16="http://schemas.microsoft.com/office/drawing/2014/main" id="{734520FC-73F8-204D-BDA9-F521CE3307F0}"/>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232967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1F0E607-7EC6-4B25-9CA6-145B47700612}"/>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20000"/>
          </a:bodyPr>
          <a:lstStyle/>
          <a:p>
            <a:r>
              <a:rPr lang="en-US" sz="1500" dirty="0"/>
              <a:t>This food web shows the interactions between organisms across trophic levels in the Lake Ontario ecosystem. Primary producers are outlined in green, primary consumers in orange, secondary consumers in blue, and tertiary (apex) consumers in purple. Arrows point from an organism that is consumed to the organism that consumes it. Notice how some lines point to more than one trophic level. For example, the opossum shrimp eats both primary producers and primary consumers. (credit: NOAA, GLERL)</a:t>
            </a:r>
          </a:p>
        </p:txBody>
      </p:sp>
      <p:pic>
        <p:nvPicPr>
          <p:cNvPr id="3" name="Figure" descr="This food web shows the interactions between organisms across trophic levels in the Lake Ontario ecosystem. Primary producers are outlined in green, primary consumers in orange, secondary consumers in blue, and tertiary (apex) consumers in purple. Arrows point from an organism that is consumed to the organism that consumes it. Notice how some lines point to more than one trophic level. For example, the opossum shrimp eats both primary producers and primary consumers. (credit: NOAA, GLERL)&#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971" r="-1971"/>
          <a:stretch>
            <a:fillRect/>
          </a:stretch>
        </p:blipFill>
        <p:spPr/>
      </p:pic>
      <p:sp>
        <p:nvSpPr>
          <p:cNvPr id="5" name="Figure Number"/>
          <p:cNvSpPr>
            <a:spLocks noGrp="1"/>
          </p:cNvSpPr>
          <p:nvPr>
            <p:ph type="title"/>
          </p:nvPr>
        </p:nvSpPr>
        <p:spPr/>
        <p:txBody>
          <a:bodyPr/>
          <a:lstStyle/>
          <a:p>
            <a:r>
              <a:rPr lang="en-US" dirty="0"/>
              <a:t>Figure 25.6</a:t>
            </a:r>
          </a:p>
        </p:txBody>
      </p:sp>
      <p:pic>
        <p:nvPicPr>
          <p:cNvPr id="8" name="OpenStaxLogo">
            <a:extLst>
              <a:ext uri="{FF2B5EF4-FFF2-40B4-BE49-F238E27FC236}">
                <a16:creationId xmlns:a16="http://schemas.microsoft.com/office/drawing/2014/main" id="{F861D261-C534-914A-B43D-6B304A3AE9C7}"/>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883627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3B409EF-90ED-46F3-A983-D396EA90AE38}"/>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three-</a:t>
            </a:r>
            <a:r>
              <a:rPr lang="en-US" sz="1600" dirty="0" err="1"/>
              <a:t>spined</a:t>
            </a:r>
            <a:r>
              <a:rPr lang="en-US" sz="1600" dirty="0"/>
              <a:t> stickleback evolved from a saltwater fish to freshwater fish. </a:t>
            </a:r>
            <a:r>
              <a:rPr lang="nb-NO" sz="1600" dirty="0"/>
              <a:t>(</a:t>
            </a:r>
            <a:r>
              <a:rPr lang="nb-NO" sz="1600" dirty="0" err="1"/>
              <a:t>credit</a:t>
            </a:r>
            <a:r>
              <a:rPr lang="nb-NO" sz="1600" dirty="0"/>
              <a:t>: Barrett Paul, USFWS)</a:t>
            </a:r>
            <a:endParaRPr lang="en-US" sz="1600" dirty="0"/>
          </a:p>
        </p:txBody>
      </p:sp>
      <p:pic>
        <p:nvPicPr>
          <p:cNvPr id="4" name="Figure" descr="The three-spined stickleback evolved from a saltwater fish to freshwater fish. (credit: Barrett Paul, USFWS)&#10;"/>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133" r="-26133"/>
          <a:stretch>
            <a:fillRect/>
          </a:stretch>
        </p:blipFill>
        <p:spPr/>
      </p:pic>
      <p:sp>
        <p:nvSpPr>
          <p:cNvPr id="5" name="Figure Number"/>
          <p:cNvSpPr>
            <a:spLocks noGrp="1"/>
          </p:cNvSpPr>
          <p:nvPr>
            <p:ph type="title"/>
          </p:nvPr>
        </p:nvSpPr>
        <p:spPr/>
        <p:txBody>
          <a:bodyPr/>
          <a:lstStyle/>
          <a:p>
            <a:r>
              <a:rPr lang="en-US" dirty="0"/>
              <a:t>Figure 25.7</a:t>
            </a:r>
          </a:p>
        </p:txBody>
      </p:sp>
      <p:pic>
        <p:nvPicPr>
          <p:cNvPr id="8" name="OpenStaxLogo">
            <a:extLst>
              <a:ext uri="{FF2B5EF4-FFF2-40B4-BE49-F238E27FC236}">
                <a16:creationId xmlns:a16="http://schemas.microsoft.com/office/drawing/2014/main" id="{CD99A418-DCED-8C4D-91CA-70CDA2037D94}"/>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874306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B120562-4EA0-4670-879D-94A96360215B}"/>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57200" y="1107617"/>
            <a:ext cx="2790967" cy="5256973"/>
          </a:xfrm>
        </p:spPr>
        <p:txBody>
          <a:bodyPr>
            <a:noAutofit/>
          </a:bodyPr>
          <a:lstStyle/>
          <a:p>
            <a:r>
              <a:rPr lang="en-US" sz="1600" dirty="0">
                <a:solidFill>
                  <a:schemeClr val="tx1"/>
                </a:solidFill>
              </a:rPr>
              <a:t>This conceptual model shows the flow of energy through a spring ecosystem in Silver Springs, Florida. Notice that the energy decreases with each increase in trophic level.</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25</a:t>
            </a:r>
            <a:r>
              <a:rPr lang="en-US" dirty="0"/>
              <a:t>.8</a:t>
            </a:r>
            <a:endParaRPr lang="en-US" sz="2400" dirty="0">
              <a:solidFill>
                <a:srgbClr val="6CB255"/>
              </a:solidFill>
            </a:endParaRPr>
          </a:p>
        </p:txBody>
      </p:sp>
      <p:pic>
        <p:nvPicPr>
          <p:cNvPr id="4" name="Picture 3" descr="This conceptual model shows the flow of energy through a spring ecosystem in Silver Springs, Florida. Notice that the energy decreases with each increase in trophic level.&#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41314" y="728022"/>
            <a:ext cx="2725914" cy="5527386"/>
          </a:xfrm>
          <a:prstGeom prst="rect">
            <a:avLst/>
          </a:prstGeom>
        </p:spPr>
      </p:pic>
      <p:pic>
        <p:nvPicPr>
          <p:cNvPr id="8" name="OpenStaxLogo">
            <a:extLst>
              <a:ext uri="{FF2B5EF4-FFF2-40B4-BE49-F238E27FC236}">
                <a16:creationId xmlns:a16="http://schemas.microsoft.com/office/drawing/2014/main" id="{8A9E2E7C-0612-5F4F-8442-2AD6D08B1F82}"/>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17936886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476</TotalTime>
  <Words>2535</Words>
  <Application>Microsoft Office PowerPoint</Application>
  <PresentationFormat>On-screen Show (4:3)</PresentationFormat>
  <Paragraphs>70</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Arial Black</vt:lpstr>
      <vt:lpstr>Calibri</vt:lpstr>
      <vt:lpstr>Essential</vt:lpstr>
      <vt:lpstr>Biology 2e</vt:lpstr>
      <vt:lpstr>Figure 25.1</vt:lpstr>
      <vt:lpstr>Figure 25.2</vt:lpstr>
      <vt:lpstr>Figure 25.3</vt:lpstr>
      <vt:lpstr>Figure 25.4</vt:lpstr>
      <vt:lpstr>Figure 25.5</vt:lpstr>
      <vt:lpstr>Figure 25.6</vt:lpstr>
      <vt:lpstr>Figure 25.7</vt:lpstr>
      <vt:lpstr>Figure 25.8</vt:lpstr>
      <vt:lpstr>Figure 25.9</vt:lpstr>
      <vt:lpstr>Figure 25.10</vt:lpstr>
      <vt:lpstr>Figure 25.11</vt:lpstr>
      <vt:lpstr>Figure 25.12</vt:lpstr>
      <vt:lpstr>Figure 25.13</vt:lpstr>
      <vt:lpstr>Figure 25.14</vt:lpstr>
      <vt:lpstr>Figure 25.15</vt:lpstr>
      <vt:lpstr>Figure 25.16</vt:lpstr>
      <vt:lpstr>Figure 25.17</vt:lpstr>
      <vt:lpstr>Figure 25.18</vt:lpstr>
      <vt:lpstr>Figure 25.19</vt:lpstr>
      <vt:lpstr>Figure 25.20</vt:lpstr>
      <vt:lpstr>Figure 25.21</vt:lpstr>
      <vt:lpstr>Figure 25.22</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46 - ECOSYSTEMS</dc:title>
  <dc:creator>Spuddy McSpare</dc:creator>
  <cp:lastModifiedBy>sharon lagarde</cp:lastModifiedBy>
  <cp:revision>140</cp:revision>
  <dcterms:created xsi:type="dcterms:W3CDTF">2012-06-04T02:13:36Z</dcterms:created>
  <dcterms:modified xsi:type="dcterms:W3CDTF">2022-07-19T13:49:59Z</dcterms:modified>
</cp:coreProperties>
</file>