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5"/>
  </p:notesMasterIdLst>
  <p:handoutMasterIdLst>
    <p:handoutMasterId r:id="rId46"/>
  </p:handoutMasterIdLst>
  <p:sldIdLst>
    <p:sldId id="256" r:id="rId2"/>
    <p:sldId id="279" r:id="rId3"/>
    <p:sldId id="280" r:id="rId4"/>
    <p:sldId id="281" r:id="rId5"/>
    <p:sldId id="282" r:id="rId6"/>
    <p:sldId id="283" r:id="rId7"/>
    <p:sldId id="284" r:id="rId8"/>
    <p:sldId id="285" r:id="rId9"/>
    <p:sldId id="286" r:id="rId10"/>
    <p:sldId id="287" r:id="rId11"/>
    <p:sldId id="273" r:id="rId12"/>
    <p:sldId id="277" r:id="rId13"/>
    <p:sldId id="318" r:id="rId14"/>
    <p:sldId id="290" r:id="rId15"/>
    <p:sldId id="291" r:id="rId16"/>
    <p:sldId id="292" r:id="rId17"/>
    <p:sldId id="293" r:id="rId18"/>
    <p:sldId id="294" r:id="rId19"/>
    <p:sldId id="295" r:id="rId20"/>
    <p:sldId id="296" r:id="rId21"/>
    <p:sldId id="297" r:id="rId22"/>
    <p:sldId id="298" r:id="rId23"/>
    <p:sldId id="299" r:id="rId24"/>
    <p:sldId id="278" r:id="rId25"/>
    <p:sldId id="288" r:id="rId26"/>
    <p:sldId id="319" r:id="rId27"/>
    <p:sldId id="301" r:id="rId28"/>
    <p:sldId id="302" r:id="rId29"/>
    <p:sldId id="303" r:id="rId30"/>
    <p:sldId id="320"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36" autoAdjust="0"/>
    <p:restoredTop sz="94674" autoAdjust="0"/>
  </p:normalViewPr>
  <p:slideViewPr>
    <p:cSldViewPr snapToGrid="0" snapToObjects="1">
      <p:cViewPr varScale="1">
        <p:scale>
          <a:sx n="68" d="100"/>
          <a:sy n="68" d="100"/>
        </p:scale>
        <p:origin x="8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7/18/2022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093C3-FCB1-429A-9F60-D5238748100D}" type="datetimeFigureOut">
              <a:rPr lang="en-US" smtClean="0"/>
              <a:t>7/18/2022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9F94A-4C98-4F1C-A04F-24A1DE936C3D}" type="slidenum">
              <a:rPr lang="en-US" smtClean="0"/>
              <a:t>‹#›</a:t>
            </a:fld>
            <a:endParaRPr lang="en-US"/>
          </a:p>
        </p:txBody>
      </p:sp>
    </p:spTree>
    <p:extLst>
      <p:ext uri="{BB962C8B-B14F-4D97-AF65-F5344CB8AC3E}">
        <p14:creationId xmlns:p14="http://schemas.microsoft.com/office/powerpoint/2010/main" val="191634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18,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18,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18,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18,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18,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a:solidFill>
                  <a:srgbClr val="212F62"/>
                </a:solidFill>
                <a:latin typeface="+mn-lt"/>
              </a:rPr>
              <a:t>Chapter 24 </a:t>
            </a:r>
            <a:r>
              <a:rPr lang="en-US" sz="2000" b="1" cap="none" dirty="0">
                <a:solidFill>
                  <a:srgbClr val="212F62"/>
                </a:solidFill>
                <a:latin typeface="+mn-lt"/>
              </a:rPr>
              <a:t>POPULATION AND COMMUNITY ECOLOGY</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3F186FD1-9E15-4935-AAE0-416D502989AE}"/>
              </a:ext>
            </a:extLst>
          </p:cNvPr>
          <p:cNvSpPr>
            <a:spLocks noGrp="1"/>
          </p:cNvSpPr>
          <p:nvPr>
            <p:ph type="title" idx="4294967295"/>
          </p:nvPr>
        </p:nvSpPr>
        <p:spPr>
          <a:xfrm>
            <a:off x="0" y="693420"/>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F466122A-BA92-B84C-BF0E-3E1F35F180C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C3F1F502-BA6F-5D45-BA43-310F7E93CBF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0D65888-A555-48CA-AF85-FA89E21114E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When resources are unlimited, populations exhibit exponential growth, resulting in a J-shaped curve. When resources are limited, populations exhibit logistic growth. In logistic growth, population expansion decreases as resources become scarce, and it levels off when the carrying capacity of the environment is reached, resulting in an S-shaped curve.</a:t>
            </a:r>
          </a:p>
        </p:txBody>
      </p:sp>
      <p:pic>
        <p:nvPicPr>
          <p:cNvPr id="2" name="Figure" descr="When resources are unlimited, populations exhibit exponential growth, resulting in a J-shaped curve. When resources are limited, populations exhibit logistic growth. In logistic growth, population expansion decreases as resources become scarce, and it levels off when the carrying capacity of the environment is reached, resulting in an S-shaped curve.&#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00" r="-1400"/>
          <a:stretch>
            <a:fillRect/>
          </a:stretch>
        </p:blipFill>
        <p:spPr/>
      </p:pic>
      <p:sp>
        <p:nvSpPr>
          <p:cNvPr id="5" name="Figure Number"/>
          <p:cNvSpPr>
            <a:spLocks noGrp="1"/>
          </p:cNvSpPr>
          <p:nvPr>
            <p:ph type="title"/>
          </p:nvPr>
        </p:nvSpPr>
        <p:spPr/>
        <p:txBody>
          <a:bodyPr/>
          <a:lstStyle/>
          <a:p>
            <a:r>
              <a:rPr lang="en-US" dirty="0"/>
              <a:t>Figure 24.9</a:t>
            </a:r>
          </a:p>
        </p:txBody>
      </p:sp>
      <p:pic>
        <p:nvPicPr>
          <p:cNvPr id="8" name="OpenStaxLogo">
            <a:extLst>
              <a:ext uri="{FF2B5EF4-FFF2-40B4-BE49-F238E27FC236}">
                <a16:creationId xmlns:a16="http://schemas.microsoft.com/office/drawing/2014/main" id="{CCF94042-30BC-E54C-953F-DD8CD4C41E4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83598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BFF5B2-C8DC-4004-9910-D991657B8AA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6CB255"/>
                </a:solidFill>
              </a:rPr>
              <a:t>(a) </a:t>
            </a:r>
            <a:r>
              <a:rPr lang="en-US" sz="1600" dirty="0">
                <a:solidFill>
                  <a:schemeClr val="tx1"/>
                </a:solidFill>
              </a:rPr>
              <a:t>Yeast grown in ideal conditions in a test tube show a classical S-shaped logistic growth curve, whereas </a:t>
            </a:r>
            <a:r>
              <a:rPr lang="en-US" sz="1600" dirty="0">
                <a:solidFill>
                  <a:srgbClr val="6CB255"/>
                </a:solidFill>
              </a:rPr>
              <a:t>(b) </a:t>
            </a:r>
            <a:r>
              <a:rPr lang="en-US" sz="1600" dirty="0">
                <a:solidFill>
                  <a:schemeClr val="tx1"/>
                </a:solidFill>
              </a:rPr>
              <a:t>a natural population of seals shows real-world fluctuation.</a:t>
            </a:r>
          </a:p>
        </p:txBody>
      </p:sp>
      <p:pic>
        <p:nvPicPr>
          <p:cNvPr id="2" name="Figure" descr="(a) Yeast grown in ideal conditions in a test tube show a classical S-shaped logistic growth curve, whereas (b) a natural population of seals shows real-world fluctuatio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65" b="-1096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24</a:t>
            </a:r>
            <a:r>
              <a:rPr lang="en-US" sz="2400" dirty="0">
                <a:solidFill>
                  <a:srgbClr val="6CB255"/>
                </a:solidFill>
              </a:rPr>
              <a:t>.10</a:t>
            </a:r>
          </a:p>
        </p:txBody>
      </p:sp>
      <p:pic>
        <p:nvPicPr>
          <p:cNvPr id="8" name="OpenStaxLogo">
            <a:extLst>
              <a:ext uri="{FF2B5EF4-FFF2-40B4-BE49-F238E27FC236}">
                <a16:creationId xmlns:a16="http://schemas.microsoft.com/office/drawing/2014/main" id="{48003046-4700-DB47-9785-ABE85EC6156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694EA0B-C1E4-407A-962C-7E1028A2915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population of roundworms, fecundity (number of eggs) decreases with </a:t>
            </a:r>
            <a:r>
              <a:rPr lang="fr-FR" sz="1600" dirty="0"/>
              <a:t>population </a:t>
            </a:r>
            <a:r>
              <a:rPr lang="fr-FR" sz="1600" dirty="0" err="1"/>
              <a:t>density</a:t>
            </a:r>
            <a:r>
              <a:rPr lang="fr-FR" sz="1600" dirty="0"/>
              <a:t>.</a:t>
            </a:r>
            <a:endParaRPr lang="en-US" sz="1600" dirty="0"/>
          </a:p>
        </p:txBody>
      </p:sp>
      <p:pic>
        <p:nvPicPr>
          <p:cNvPr id="2" name="Figure" descr="In this population of roundworms, fecundity (number of eggs) decreases with population densit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sp>
        <p:nvSpPr>
          <p:cNvPr id="5" name="Figure Number"/>
          <p:cNvSpPr>
            <a:spLocks noGrp="1"/>
          </p:cNvSpPr>
          <p:nvPr>
            <p:ph type="title"/>
          </p:nvPr>
        </p:nvSpPr>
        <p:spPr/>
        <p:txBody>
          <a:bodyPr/>
          <a:lstStyle/>
          <a:p>
            <a:r>
              <a:rPr lang="en-US" dirty="0"/>
              <a:t>Figure 24.11</a:t>
            </a:r>
          </a:p>
        </p:txBody>
      </p:sp>
      <p:pic>
        <p:nvPicPr>
          <p:cNvPr id="8" name="OpenStaxLogo">
            <a:extLst>
              <a:ext uri="{FF2B5EF4-FFF2-40B4-BE49-F238E27FC236}">
                <a16:creationId xmlns:a16="http://schemas.microsoft.com/office/drawing/2014/main" id="{4675368B-E534-0B48-920D-0870A968E6E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7BC9F8-1038-4150-9F2E-887D3E68CE5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three photos include: </a:t>
            </a:r>
            <a:r>
              <a:rPr lang="en-US" sz="1600" dirty="0">
                <a:solidFill>
                  <a:srgbClr val="6CB255"/>
                </a:solidFill>
              </a:rPr>
              <a:t>(a) </a:t>
            </a:r>
            <a:r>
              <a:rPr lang="en-US" sz="1600" dirty="0"/>
              <a:t>1916 mural of a mammoth herd from the American Museum of Natural History, </a:t>
            </a:r>
            <a:r>
              <a:rPr lang="en-US" sz="1600" dirty="0">
                <a:solidFill>
                  <a:srgbClr val="6CB255"/>
                </a:solidFill>
              </a:rPr>
              <a:t>(b) </a:t>
            </a:r>
            <a:r>
              <a:rPr lang="en-US" sz="1600" dirty="0"/>
              <a:t>the only stuffed mammoth in the world, from the Museum of Zoology located in St. Petersburg, Russia, and </a:t>
            </a:r>
            <a:r>
              <a:rPr lang="en-US" sz="1600" dirty="0">
                <a:solidFill>
                  <a:srgbClr val="6CB255"/>
                </a:solidFill>
              </a:rPr>
              <a:t>(c) </a:t>
            </a:r>
            <a:r>
              <a:rPr lang="en-US" sz="1600" dirty="0"/>
              <a:t>a one-month-old baby mammoth, named </a:t>
            </a:r>
            <a:r>
              <a:rPr lang="en-US" sz="1600" dirty="0" err="1"/>
              <a:t>Lyuba</a:t>
            </a:r>
            <a:r>
              <a:rPr lang="en-US" sz="1600" dirty="0"/>
              <a:t>, discovered in Siberia in 2007. (credit a: modification of work by Charles R. Knight; credit b: modification of work by “</a:t>
            </a:r>
            <a:r>
              <a:rPr lang="en-US" sz="1600" dirty="0" err="1"/>
              <a:t>Tanapon</a:t>
            </a:r>
            <a:r>
              <a:rPr lang="en-US" sz="1600" dirty="0"/>
              <a:t>”/Flickr; credit c: modification of work by Matt </a:t>
            </a:r>
            <a:r>
              <a:rPr lang="en-US" sz="1600" dirty="0" err="1"/>
              <a:t>Howry</a:t>
            </a:r>
            <a:r>
              <a:rPr lang="en-US" sz="1600" dirty="0"/>
              <a:t>)</a:t>
            </a:r>
          </a:p>
        </p:txBody>
      </p:sp>
      <p:pic>
        <p:nvPicPr>
          <p:cNvPr id="2" name="Figure" descr="The three photos include: (a) 1916 mural of a mammoth herd from the American Museum of Natural History, (b) the only stuffed mammoth in the world, from the Museum of Zoology located in St. Petersburg, Russia, and (c) a one-month-old baby mammoth, named Lyuba, discovered in Siberia in 2007. (credit a: modification of work by Charles R. Knight; credit b: modification of work by “Tanapon”/Flickr; credit c: modification of work by Matt Howry)&#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974" b="-43974"/>
          <a:stretch>
            <a:fillRect/>
          </a:stretch>
        </p:blipFill>
        <p:spPr/>
      </p:pic>
      <p:sp>
        <p:nvSpPr>
          <p:cNvPr id="5" name="Figure Number"/>
          <p:cNvSpPr>
            <a:spLocks noGrp="1"/>
          </p:cNvSpPr>
          <p:nvPr>
            <p:ph type="title"/>
          </p:nvPr>
        </p:nvSpPr>
        <p:spPr/>
        <p:txBody>
          <a:bodyPr/>
          <a:lstStyle/>
          <a:p>
            <a:r>
              <a:rPr lang="en-US" dirty="0"/>
              <a:t>Figure 24.12</a:t>
            </a:r>
          </a:p>
        </p:txBody>
      </p:sp>
      <p:pic>
        <p:nvPicPr>
          <p:cNvPr id="8" name="OpenStaxLogo">
            <a:extLst>
              <a:ext uri="{FF2B5EF4-FFF2-40B4-BE49-F238E27FC236}">
                <a16:creationId xmlns:a16="http://schemas.microsoft.com/office/drawing/2014/main" id="{A590C09A-3BE2-E54A-A188-3BC9EF27936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0311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6369E6C-A34F-43A3-BF1F-93E9C8205EF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pPr marL="342900" indent="-342900">
              <a:buAutoNum type="alphaLcParenBoth"/>
            </a:pPr>
            <a:r>
              <a:rPr lang="en-US" sz="1600" dirty="0"/>
              <a:t>Elephants are considered K-selected species as they live long, mature late, and provide long-term parental care to few offspring. Oak trees produce many offspring that do not receive parental care, but are considered K-selected species based on longevity and late maturation.</a:t>
            </a:r>
          </a:p>
          <a:p>
            <a:pPr marL="342900" indent="-342900">
              <a:buAutoNum type="alphaLcParenBoth"/>
            </a:pPr>
            <a:r>
              <a:rPr lang="en-US" sz="1600" dirty="0"/>
              <a:t>Dandelions and jellyfish are both considered r-selected species as they mature early, have short lifespans, and produce many offspring that receive no parental care.</a:t>
            </a:r>
            <a:endParaRPr lang="en-US" sz="1600" dirty="0">
              <a:solidFill>
                <a:schemeClr val="tx1"/>
              </a:solidFill>
            </a:endParaRPr>
          </a:p>
        </p:txBody>
      </p:sp>
      <p:pic>
        <p:nvPicPr>
          <p:cNvPr id="2" name="Figure" descr="Elephants are considered K-selected species as they live long, mature late, and provide long-term parental care to few offspring. Oak trees produce many offspring that do not receive parental care, but are considered K-selected species based on longevity and late maturation.&#10;Dandelions and jellyfish are both considered r-selected species as they mature early, have short lifespans, and produce many offspring that receive no parental car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16" r="-36516"/>
          <a:stretch>
            <a:fillRect/>
          </a:stretch>
        </p:blipFill>
        <p:spPr/>
      </p:pic>
      <p:sp>
        <p:nvSpPr>
          <p:cNvPr id="5" name="Figure Number"/>
          <p:cNvSpPr>
            <a:spLocks noGrp="1"/>
          </p:cNvSpPr>
          <p:nvPr>
            <p:ph type="title"/>
          </p:nvPr>
        </p:nvSpPr>
        <p:spPr/>
        <p:txBody>
          <a:bodyPr/>
          <a:lstStyle/>
          <a:p>
            <a:r>
              <a:rPr lang="en-US" dirty="0"/>
              <a:t>Figure 24.13</a:t>
            </a:r>
          </a:p>
        </p:txBody>
      </p:sp>
      <p:pic>
        <p:nvPicPr>
          <p:cNvPr id="8" name="OpenStaxLogo">
            <a:extLst>
              <a:ext uri="{FF2B5EF4-FFF2-40B4-BE49-F238E27FC236}">
                <a16:creationId xmlns:a16="http://schemas.microsoft.com/office/drawing/2014/main" id="{68C27013-70AC-D74E-9FF5-617505D6EC2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92271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B6CF05-8EC3-4E5B-AFF2-15BE7F5D473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Human population growth since 1000 AD is exponential (dark blue line). Notice that while the population in Asia (yellow line), which has many economically underdeveloped countries, is increasing exponentially, the population in Europe (light blue line), where most of the countries are economically developed, is growing much more slowly.</a:t>
            </a:r>
          </a:p>
        </p:txBody>
      </p:sp>
      <p:pic>
        <p:nvPicPr>
          <p:cNvPr id="2" name="Figure" descr="Human population growth since 1000 AD is exponential (dark blue line). Notice that while the population in Asia (yellow line), which has many economically underdeveloped countries, is increasing exponentially, the population in Europe (light blue line), where most of the countries are economically developed, is growing much more slowl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677" r="-18677"/>
          <a:stretch>
            <a:fillRect/>
          </a:stretch>
        </p:blipFill>
        <p:spPr/>
      </p:pic>
      <p:sp>
        <p:nvSpPr>
          <p:cNvPr id="5" name="Figure Number"/>
          <p:cNvSpPr>
            <a:spLocks noGrp="1"/>
          </p:cNvSpPr>
          <p:nvPr>
            <p:ph type="title"/>
          </p:nvPr>
        </p:nvSpPr>
        <p:spPr/>
        <p:txBody>
          <a:bodyPr/>
          <a:lstStyle/>
          <a:p>
            <a:r>
              <a:rPr lang="en-US" dirty="0"/>
              <a:t>Figure 24.14</a:t>
            </a:r>
          </a:p>
        </p:txBody>
      </p:sp>
      <p:pic>
        <p:nvPicPr>
          <p:cNvPr id="8" name="OpenStaxLogo">
            <a:extLst>
              <a:ext uri="{FF2B5EF4-FFF2-40B4-BE49-F238E27FC236}">
                <a16:creationId xmlns:a16="http://schemas.microsoft.com/office/drawing/2014/main" id="{21C1028C-8AAC-E642-8D2A-5966D2614E8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7598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8F0E69E-8A77-4570-ADB5-9CF701108B0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time between the addition of each billion human beings to Earth deceases over time. (credit: modification of work by Ryan T. </a:t>
            </a:r>
            <a:r>
              <a:rPr lang="en-US" sz="1600" dirty="0" err="1"/>
              <a:t>Cragun</a:t>
            </a:r>
            <a:r>
              <a:rPr lang="en-US" sz="1600" dirty="0"/>
              <a:t>)</a:t>
            </a:r>
          </a:p>
        </p:txBody>
      </p:sp>
      <p:pic>
        <p:nvPicPr>
          <p:cNvPr id="2" name="Figure" descr="The time between the addition of each billion human beings to Earth deceases over time. (credit: modification of work by Ryan T. Cragu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70" r="-17670"/>
          <a:stretch>
            <a:fillRect/>
          </a:stretch>
        </p:blipFill>
        <p:spPr/>
      </p:pic>
      <p:sp>
        <p:nvSpPr>
          <p:cNvPr id="5" name="Figure Number"/>
          <p:cNvSpPr>
            <a:spLocks noGrp="1"/>
          </p:cNvSpPr>
          <p:nvPr>
            <p:ph type="title"/>
          </p:nvPr>
        </p:nvSpPr>
        <p:spPr/>
        <p:txBody>
          <a:bodyPr/>
          <a:lstStyle/>
          <a:p>
            <a:r>
              <a:rPr lang="en-US" dirty="0"/>
              <a:t>Figure 24.15</a:t>
            </a:r>
          </a:p>
        </p:txBody>
      </p:sp>
      <p:pic>
        <p:nvPicPr>
          <p:cNvPr id="8" name="OpenStaxLogo">
            <a:extLst>
              <a:ext uri="{FF2B5EF4-FFF2-40B4-BE49-F238E27FC236}">
                <a16:creationId xmlns:a16="http://schemas.microsoft.com/office/drawing/2014/main" id="{F8B0EC36-A7CF-9B48-A0AB-2CD4A106094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7407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C410E4F-B8FF-41EB-AFB3-B5A096CBDE9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400" dirty="0"/>
              <a:t>Typical age structure diagrams are shown. The rapid growth diagram narrows to a point, indicating that the number of individuals decreases rapidly with age. In the slow growth model, the number of individuals decreases steadily with age. Stable population diagrams are rounded on the top, showing that the number of individuals per age group decreases gradually, and then increases for the older part of the population.</a:t>
            </a:r>
          </a:p>
        </p:txBody>
      </p:sp>
      <p:pic>
        <p:nvPicPr>
          <p:cNvPr id="2" name="Figure" descr="Typical age structure diagrams are shown. The rapid growth diagram narrows to a point, indicating that the number of individuals decreases rapidly with age. In the slow growth model, the number of individuals decreases steadily with age. Stable population diagrams are rounded on the top, showing that the number of individuals per age group decreases gradually, and then increases for the older part of the populatio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209" b="-25209"/>
          <a:stretch>
            <a:fillRect/>
          </a:stretch>
        </p:blipFill>
        <p:spPr/>
      </p:pic>
      <p:sp>
        <p:nvSpPr>
          <p:cNvPr id="5" name="Figure Number"/>
          <p:cNvSpPr>
            <a:spLocks noGrp="1"/>
          </p:cNvSpPr>
          <p:nvPr>
            <p:ph type="title"/>
          </p:nvPr>
        </p:nvSpPr>
        <p:spPr/>
        <p:txBody>
          <a:bodyPr/>
          <a:lstStyle/>
          <a:p>
            <a:r>
              <a:rPr lang="en-US" dirty="0"/>
              <a:t>Figure 24.16</a:t>
            </a:r>
          </a:p>
        </p:txBody>
      </p:sp>
      <p:pic>
        <p:nvPicPr>
          <p:cNvPr id="8" name="OpenStaxLogo">
            <a:extLst>
              <a:ext uri="{FF2B5EF4-FFF2-40B4-BE49-F238E27FC236}">
                <a16:creationId xmlns:a16="http://schemas.microsoft.com/office/drawing/2014/main" id="{95D9E0F0-3B7E-774D-88FA-56E8C871576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46903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12452C-F8A5-4151-8397-50888A1F894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percent growth rate of population in different countries is shown. Notice that the highest growth is occurring in less economically developed countries in Africa and Asia.</a:t>
            </a:r>
          </a:p>
        </p:txBody>
      </p:sp>
      <p:pic>
        <p:nvPicPr>
          <p:cNvPr id="2" name="Figure" descr="The percent growth rate of population in different countries is shown. Notice that the highest growth is occurring in less economically developed countries in Africa and As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84" r="-2384"/>
          <a:stretch>
            <a:fillRect/>
          </a:stretch>
        </p:blipFill>
        <p:spPr/>
      </p:pic>
      <p:sp>
        <p:nvSpPr>
          <p:cNvPr id="5" name="Figure Number"/>
          <p:cNvSpPr>
            <a:spLocks noGrp="1"/>
          </p:cNvSpPr>
          <p:nvPr>
            <p:ph type="title"/>
          </p:nvPr>
        </p:nvSpPr>
        <p:spPr/>
        <p:txBody>
          <a:bodyPr/>
          <a:lstStyle/>
          <a:p>
            <a:r>
              <a:rPr lang="en-US" dirty="0"/>
              <a:t>Figure 24.17</a:t>
            </a:r>
          </a:p>
        </p:txBody>
      </p:sp>
      <p:pic>
        <p:nvPicPr>
          <p:cNvPr id="8" name="OpenStaxLogo">
            <a:extLst>
              <a:ext uri="{FF2B5EF4-FFF2-40B4-BE49-F238E27FC236}">
                <a16:creationId xmlns:a16="http://schemas.microsoft.com/office/drawing/2014/main" id="{1F3DE704-8724-8441-94D6-1FF156A888F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4471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E379CFB-7A0B-4222-A786-CF27799E1C0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cycling of lynx and snowshoe hare populations in Northern Ontario is an example of predator-prey dynamics.</a:t>
            </a:r>
          </a:p>
        </p:txBody>
      </p:sp>
      <p:pic>
        <p:nvPicPr>
          <p:cNvPr id="2" name="Figure" descr="The cycling of lynx and snowshoe hare populations in Northern Ontario is an example of predator-prey dynamic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175" r="-9175"/>
          <a:stretch>
            <a:fillRect/>
          </a:stretch>
        </p:blipFill>
        <p:spPr/>
      </p:pic>
      <p:sp>
        <p:nvSpPr>
          <p:cNvPr id="5" name="Figure Number"/>
          <p:cNvSpPr>
            <a:spLocks noGrp="1"/>
          </p:cNvSpPr>
          <p:nvPr>
            <p:ph type="title"/>
          </p:nvPr>
        </p:nvSpPr>
        <p:spPr/>
        <p:txBody>
          <a:bodyPr/>
          <a:lstStyle/>
          <a:p>
            <a:r>
              <a:rPr lang="en-US" dirty="0"/>
              <a:t>Figure 24.18</a:t>
            </a:r>
          </a:p>
        </p:txBody>
      </p:sp>
      <p:pic>
        <p:nvPicPr>
          <p:cNvPr id="8" name="OpenStaxLogo">
            <a:extLst>
              <a:ext uri="{FF2B5EF4-FFF2-40B4-BE49-F238E27FC236}">
                <a16:creationId xmlns:a16="http://schemas.microsoft.com/office/drawing/2014/main" id="{DE203218-6F0B-CD40-B02F-3010E7771A4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74687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CCD6E07-FB55-4540-98CE-2E2657A96E5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Asian carp jump out of the water in response to electrofishing. The Asian carp in the inset photograph were harvested from the Little Calumet River in Illinois in May, 2010, using rotenone, a toxin often used as an insecticide, in an effort to learn more about the population of the species. (credit main image: modification of work by USGS; credit inset: modification of work by Lt. David French, USCG)</a:t>
            </a:r>
          </a:p>
        </p:txBody>
      </p:sp>
      <p:pic>
        <p:nvPicPr>
          <p:cNvPr id="2" name="Figure" descr="Asian carp jump out of the water in response to electrofishing. The Asian carp in the inset photograph were harvested from the Little Calumet River in Illinois in May, 2010, using rotenone, a toxin often used as an insecticide, in an effort to learn more about the population of the species. (credit main image: modification of work by USGS; credit inset: modification of work by Lt. David French, USCG)&#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59" r="-1559"/>
          <a:stretch>
            <a:fillRect/>
          </a:stretch>
        </p:blipFill>
        <p:spPr/>
      </p:pic>
      <p:sp>
        <p:nvSpPr>
          <p:cNvPr id="5" name="Figure Number"/>
          <p:cNvSpPr>
            <a:spLocks noGrp="1"/>
          </p:cNvSpPr>
          <p:nvPr>
            <p:ph type="title"/>
          </p:nvPr>
        </p:nvSpPr>
        <p:spPr/>
        <p:txBody>
          <a:bodyPr/>
          <a:lstStyle/>
          <a:p>
            <a:r>
              <a:rPr lang="en-US" dirty="0"/>
              <a:t>Figure 24.1</a:t>
            </a:r>
          </a:p>
        </p:txBody>
      </p:sp>
      <p:pic>
        <p:nvPicPr>
          <p:cNvPr id="8" name="OpenStaxLogo">
            <a:extLst>
              <a:ext uri="{FF2B5EF4-FFF2-40B4-BE49-F238E27FC236}">
                <a16:creationId xmlns:a16="http://schemas.microsoft.com/office/drawing/2014/main" id="{F238FDDF-7E6D-4640-A61E-C2F7D1626B2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1213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397FB0E-2709-44C5-B70D-2739D08C4A0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100" dirty="0"/>
              <a:t>The </a:t>
            </a:r>
            <a:r>
              <a:rPr lang="en-US" sz="1100" dirty="0">
                <a:solidFill>
                  <a:srgbClr val="6CB255"/>
                </a:solidFill>
              </a:rPr>
              <a:t>(a) </a:t>
            </a:r>
            <a:r>
              <a:rPr lang="en-US" sz="1100" dirty="0"/>
              <a:t>honey locust tree (</a:t>
            </a:r>
            <a:r>
              <a:rPr lang="en-US" sz="1100" i="1" dirty="0" err="1"/>
              <a:t>Gleditsia</a:t>
            </a:r>
            <a:r>
              <a:rPr lang="en-US" sz="1100" i="1" dirty="0"/>
              <a:t> </a:t>
            </a:r>
            <a:r>
              <a:rPr lang="en-US" sz="1100" i="1" dirty="0" err="1"/>
              <a:t>triacanthos</a:t>
            </a:r>
            <a:r>
              <a:rPr lang="en-US" sz="1100" dirty="0"/>
              <a:t>) uses thorns, a mechanical defense, against herbivores, while the </a:t>
            </a:r>
            <a:r>
              <a:rPr lang="en-US" sz="1100" dirty="0">
                <a:solidFill>
                  <a:srgbClr val="6CB255"/>
                </a:solidFill>
              </a:rPr>
              <a:t>(b)</a:t>
            </a:r>
            <a:r>
              <a:rPr lang="en-US" sz="1100" dirty="0"/>
              <a:t> Florida red-bellied turtle (</a:t>
            </a:r>
            <a:r>
              <a:rPr lang="en-US" sz="1100" i="1" dirty="0" err="1"/>
              <a:t>Pseudemys</a:t>
            </a:r>
            <a:r>
              <a:rPr lang="en-US" sz="1100" i="1" dirty="0"/>
              <a:t> </a:t>
            </a:r>
            <a:r>
              <a:rPr lang="en-US" sz="1100" i="1" dirty="0" err="1"/>
              <a:t>nelsoni</a:t>
            </a:r>
            <a:r>
              <a:rPr lang="en-US" sz="1100" dirty="0"/>
              <a:t>) uses its shell as a mechanical defense against predators. </a:t>
            </a:r>
            <a:r>
              <a:rPr lang="en-US" sz="1100" dirty="0">
                <a:solidFill>
                  <a:srgbClr val="6CB255"/>
                </a:solidFill>
              </a:rPr>
              <a:t>(c) </a:t>
            </a:r>
            <a:r>
              <a:rPr lang="en-US" sz="1100" dirty="0"/>
              <a:t>Foxglove (</a:t>
            </a:r>
            <a:r>
              <a:rPr lang="en-US" sz="1100" i="1" dirty="0"/>
              <a:t>Digitalis</a:t>
            </a:r>
            <a:r>
              <a:rPr lang="en-US" sz="1100" dirty="0"/>
              <a:t> sp.) uses a chemical defense: toxins produced by the plant can cause nausea, vomiting, hallucinations, convulsions, or death when consumed. </a:t>
            </a:r>
            <a:r>
              <a:rPr lang="en-US" sz="1100" dirty="0">
                <a:solidFill>
                  <a:srgbClr val="6CB255"/>
                </a:solidFill>
              </a:rPr>
              <a:t>(d) </a:t>
            </a:r>
            <a:r>
              <a:rPr lang="en-US" sz="1100" dirty="0"/>
              <a:t>The North American millipede  (</a:t>
            </a:r>
            <a:r>
              <a:rPr lang="en-US" sz="1100" i="1" dirty="0" err="1"/>
              <a:t>Narceus</a:t>
            </a:r>
            <a:r>
              <a:rPr lang="en-US" sz="1100" i="1" dirty="0"/>
              <a:t> </a:t>
            </a:r>
            <a:r>
              <a:rPr lang="en-US" sz="1100" i="1" dirty="0" err="1"/>
              <a:t>americanus</a:t>
            </a:r>
            <a:r>
              <a:rPr lang="en-US" sz="1100" dirty="0"/>
              <a:t>) uses both mechanical and chemical defenses: when threatened, the millipede curls into a defensive ball and produces a noxious substance that irritates eyes and skin. (credit a: modification of work by </a:t>
            </a:r>
            <a:r>
              <a:rPr lang="en-US" sz="1100" dirty="0" err="1"/>
              <a:t>Huw</a:t>
            </a:r>
            <a:r>
              <a:rPr lang="en-US" sz="1100" dirty="0"/>
              <a:t> Williams; credit b: modification of work by “JamieS93” Flickr; credit c: modification of work by Philip </a:t>
            </a:r>
            <a:r>
              <a:rPr lang="en-US" sz="1100" dirty="0" err="1"/>
              <a:t>Jägenstedt</a:t>
            </a:r>
            <a:r>
              <a:rPr lang="en-US" sz="1100" dirty="0"/>
              <a:t>; credit d: modification of work by Cory </a:t>
            </a:r>
            <a:r>
              <a:rPr lang="en-US" sz="1100" dirty="0" err="1"/>
              <a:t>Zanker</a:t>
            </a:r>
            <a:r>
              <a:rPr lang="en-US" sz="1100" dirty="0"/>
              <a:t>)</a:t>
            </a:r>
          </a:p>
        </p:txBody>
      </p:sp>
      <p:pic>
        <p:nvPicPr>
          <p:cNvPr id="2" name="Figure" descr="The (a) honey locust tree (Gleditsia triacanthos) uses thorns, a mechanical defense, against herbivores, while the (b) Florida red-bellied turtle (Pseudemys nelsoni) uses its shell as a mechanical defense against predators. (c) Foxglove (Digitalis sp.) uses a chemical defense: toxins produced by the plant can cause nausea, vomiting, hallucinations, convulsions, or death when consumed. (d) The North American millipede  (Narceus americanus) uses both mechanical and chemical defenses: when threatened, the millipede curls into a defensive ball and produces a noxious substance that irritates eyes and skin. (credit a: modification of work by Huw Williams; credit b: modification of work by “JamieS93” Flickr; credit c: modification of work by Philip Jägenstedt; credit d: modification of work by Cory Zanke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073" r="-50073"/>
          <a:stretch>
            <a:fillRect/>
          </a:stretch>
        </p:blipFill>
        <p:spPr/>
      </p:pic>
      <p:sp>
        <p:nvSpPr>
          <p:cNvPr id="5" name="Figure Number"/>
          <p:cNvSpPr>
            <a:spLocks noGrp="1"/>
          </p:cNvSpPr>
          <p:nvPr>
            <p:ph type="title"/>
          </p:nvPr>
        </p:nvSpPr>
        <p:spPr/>
        <p:txBody>
          <a:bodyPr/>
          <a:lstStyle/>
          <a:p>
            <a:r>
              <a:rPr lang="en-US" dirty="0"/>
              <a:t>Figure 24.19</a:t>
            </a:r>
          </a:p>
        </p:txBody>
      </p:sp>
      <p:pic>
        <p:nvPicPr>
          <p:cNvPr id="8" name="OpenStaxLogo">
            <a:extLst>
              <a:ext uri="{FF2B5EF4-FFF2-40B4-BE49-F238E27FC236}">
                <a16:creationId xmlns:a16="http://schemas.microsoft.com/office/drawing/2014/main" id="{DF217268-7B5B-5C4D-B69A-4E4C06CF4D0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1484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155448-160B-4700-BCD1-16941F8BA1C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tropical walking stick and </a:t>
            </a:r>
            <a:r>
              <a:rPr lang="en-US" sz="1600" dirty="0">
                <a:solidFill>
                  <a:srgbClr val="6CB255"/>
                </a:solidFill>
              </a:rPr>
              <a:t>(b) </a:t>
            </a:r>
            <a:r>
              <a:rPr lang="en-US" sz="1600" dirty="0"/>
              <a:t>the chameleon use body shape and/or coloration to prevent detection by predators. (credit a: modification of work by Linda Tanner; credit b: modification of work by Frank </a:t>
            </a:r>
            <a:r>
              <a:rPr lang="en-US" sz="1600" dirty="0" err="1"/>
              <a:t>Vassen</a:t>
            </a:r>
            <a:r>
              <a:rPr lang="en-US" sz="1600" dirty="0"/>
              <a:t>)</a:t>
            </a:r>
          </a:p>
        </p:txBody>
      </p:sp>
      <p:pic>
        <p:nvPicPr>
          <p:cNvPr id="2" name="Figure" descr="(a) The tropical walking stick and (b) the chameleon use body shape and/or coloration to prevent detection by predators. (credit a: modification of work by Linda Tanner; credit b: modification of work by Frank Vasse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426" b="-12426"/>
          <a:stretch>
            <a:fillRect/>
          </a:stretch>
        </p:blipFill>
        <p:spPr/>
      </p:pic>
      <p:sp>
        <p:nvSpPr>
          <p:cNvPr id="5" name="Figure Number"/>
          <p:cNvSpPr>
            <a:spLocks noGrp="1"/>
          </p:cNvSpPr>
          <p:nvPr>
            <p:ph type="title"/>
          </p:nvPr>
        </p:nvSpPr>
        <p:spPr/>
        <p:txBody>
          <a:bodyPr/>
          <a:lstStyle/>
          <a:p>
            <a:r>
              <a:rPr lang="en-US" dirty="0"/>
              <a:t>Figure 24.20</a:t>
            </a:r>
          </a:p>
        </p:txBody>
      </p:sp>
      <p:pic>
        <p:nvPicPr>
          <p:cNvPr id="8" name="OpenStaxLogo">
            <a:extLst>
              <a:ext uri="{FF2B5EF4-FFF2-40B4-BE49-F238E27FC236}">
                <a16:creationId xmlns:a16="http://schemas.microsoft.com/office/drawing/2014/main" id="{67FE4388-6245-064A-85F5-1AE3C855851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0830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209975F-3788-4B87-9466-F895AB159FD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strawberry poison dart frog (</a:t>
            </a:r>
            <a:r>
              <a:rPr lang="en-US" sz="1600" i="1" dirty="0" err="1"/>
              <a:t>Oophaga</a:t>
            </a:r>
            <a:r>
              <a:rPr lang="en-US" sz="1600" i="1" dirty="0"/>
              <a:t> </a:t>
            </a:r>
            <a:r>
              <a:rPr lang="en-US" sz="1600" i="1" dirty="0" err="1"/>
              <a:t>pumilio</a:t>
            </a:r>
            <a:r>
              <a:rPr lang="en-US" sz="1600" dirty="0"/>
              <a:t>) uses aposematic coloration to warn predators that it is toxic, while the </a:t>
            </a:r>
            <a:r>
              <a:rPr lang="en-US" sz="1600" dirty="0">
                <a:solidFill>
                  <a:srgbClr val="6CB255"/>
                </a:solidFill>
              </a:rPr>
              <a:t>(b) </a:t>
            </a:r>
            <a:r>
              <a:rPr lang="en-US" sz="1600" dirty="0"/>
              <a:t>striped skunk (</a:t>
            </a:r>
            <a:r>
              <a:rPr lang="en-US" sz="1600" i="1" dirty="0"/>
              <a:t>Mephitis mephitis</a:t>
            </a:r>
            <a:r>
              <a:rPr lang="en-US" sz="1600" dirty="0"/>
              <a:t>) uses aposematic coloration to warn predators of the unpleasant odor it produces. (credit a: modification of work by Jay Iwasaki; credit b: modification of work by Dan </a:t>
            </a:r>
            <a:r>
              <a:rPr lang="en-US" sz="1600" dirty="0" err="1"/>
              <a:t>Dzurisin</a:t>
            </a:r>
            <a:r>
              <a:rPr lang="en-US" sz="1600" dirty="0"/>
              <a:t>)</a:t>
            </a:r>
          </a:p>
        </p:txBody>
      </p:sp>
      <p:pic>
        <p:nvPicPr>
          <p:cNvPr id="2" name="Figure" descr="(a) The strawberry poison dart frog (Oophaga pumilio) uses aposematic coloration to warn predators that it is toxic, while the (b) striped skunk (Mephitis mephitis) uses aposematic coloration to warn predators of the unpleasant odor it produces. (credit a: modification of work by Jay Iwasaki; credit b: modification of work by Dan Dzurisin)&#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461" b="-9461"/>
          <a:stretch>
            <a:fillRect/>
          </a:stretch>
        </p:blipFill>
        <p:spPr/>
      </p:pic>
      <p:sp>
        <p:nvSpPr>
          <p:cNvPr id="5" name="Figure Number"/>
          <p:cNvSpPr>
            <a:spLocks noGrp="1"/>
          </p:cNvSpPr>
          <p:nvPr>
            <p:ph type="title"/>
          </p:nvPr>
        </p:nvSpPr>
        <p:spPr/>
        <p:txBody>
          <a:bodyPr/>
          <a:lstStyle/>
          <a:p>
            <a:r>
              <a:rPr lang="en-US" dirty="0"/>
              <a:t>Figure 24.21</a:t>
            </a:r>
          </a:p>
        </p:txBody>
      </p:sp>
      <p:pic>
        <p:nvPicPr>
          <p:cNvPr id="8" name="OpenStaxLogo">
            <a:extLst>
              <a:ext uri="{FF2B5EF4-FFF2-40B4-BE49-F238E27FC236}">
                <a16:creationId xmlns:a16="http://schemas.microsoft.com/office/drawing/2014/main" id="{8E394DA6-4AC5-6C4E-ACB3-EF3C0F0D318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5900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A03AB3-B09F-4047-8611-B0BEA967357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862746"/>
            <a:ext cx="8062912" cy="1166382"/>
          </a:xfrm>
        </p:spPr>
        <p:txBody>
          <a:bodyPr>
            <a:normAutofit/>
          </a:bodyPr>
          <a:lstStyle/>
          <a:p>
            <a:r>
              <a:rPr lang="en-US" sz="1600" dirty="0"/>
              <a:t>Batesian mimicry occurs when a harmless species mimics the coloration of a harmful species, as is seen with the </a:t>
            </a:r>
            <a:r>
              <a:rPr lang="en-US" sz="1600" dirty="0">
                <a:solidFill>
                  <a:srgbClr val="6CB255"/>
                </a:solidFill>
              </a:rPr>
              <a:t>(a) </a:t>
            </a:r>
            <a:r>
              <a:rPr lang="en-US" sz="1600" dirty="0"/>
              <a:t>bumblebee and </a:t>
            </a:r>
            <a:r>
              <a:rPr lang="en-US" sz="1600" dirty="0">
                <a:solidFill>
                  <a:srgbClr val="6CB255"/>
                </a:solidFill>
              </a:rPr>
              <a:t>(b) </a:t>
            </a:r>
            <a:r>
              <a:rPr lang="en-US" sz="1600" dirty="0"/>
              <a:t>bee-like robber fly.(credit a, b: modification of work by Cory </a:t>
            </a:r>
            <a:r>
              <a:rPr lang="en-US" sz="1600" dirty="0" err="1"/>
              <a:t>Zanker</a:t>
            </a:r>
            <a:r>
              <a:rPr lang="en-US" sz="1600" dirty="0"/>
              <a:t>)</a:t>
            </a:r>
          </a:p>
        </p:txBody>
      </p:sp>
      <p:pic>
        <p:nvPicPr>
          <p:cNvPr id="4" name="Figure" descr="Batesian mimicry occurs when a harmless species mimics the coloration of a harmful species, as is seen with the (a) bumblebee and (b) bee-like robber fly.(credit a, b: modification of work by Cory Zanke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08" b="-9508"/>
          <a:stretch>
            <a:fillRect/>
          </a:stretch>
        </p:blipFill>
        <p:spPr/>
      </p:pic>
      <p:sp>
        <p:nvSpPr>
          <p:cNvPr id="5" name="Figure Number"/>
          <p:cNvSpPr>
            <a:spLocks noGrp="1"/>
          </p:cNvSpPr>
          <p:nvPr>
            <p:ph type="title"/>
          </p:nvPr>
        </p:nvSpPr>
        <p:spPr/>
        <p:txBody>
          <a:bodyPr/>
          <a:lstStyle/>
          <a:p>
            <a:r>
              <a:rPr lang="en-US" dirty="0"/>
              <a:t>Figure 24.22</a:t>
            </a:r>
          </a:p>
        </p:txBody>
      </p:sp>
      <p:pic>
        <p:nvPicPr>
          <p:cNvPr id="8" name="OpenStaxLogo">
            <a:extLst>
              <a:ext uri="{FF2B5EF4-FFF2-40B4-BE49-F238E27FC236}">
                <a16:creationId xmlns:a16="http://schemas.microsoft.com/office/drawing/2014/main" id="{D3A25B3C-547C-2B4E-8CDE-1DB8472019A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3360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0C117D8-1576-455C-AA8C-504B71BD42E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Several unpleasant-tasting Heliconius butterfly species share a similar color pattern with better-tasting varieties, an example of Müllerian mimicry.(credit: Joron M, Papa R, Beltrán M, Chamberlain N, Mavárez J, et al.)&#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964" b="-1496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Several unpleasant-tasting </a:t>
            </a:r>
            <a:r>
              <a:rPr lang="en-US" sz="1600" i="1" dirty="0" err="1">
                <a:solidFill>
                  <a:schemeClr val="tx1"/>
                </a:solidFill>
              </a:rPr>
              <a:t>Heliconius</a:t>
            </a:r>
            <a:r>
              <a:rPr lang="en-US" sz="1600" dirty="0">
                <a:solidFill>
                  <a:schemeClr val="tx1"/>
                </a:solidFill>
              </a:rPr>
              <a:t> butterfly species share a similar color pattern with better-tasting varieties, an example of </a:t>
            </a:r>
            <a:r>
              <a:rPr lang="en-US" sz="1600" dirty="0" err="1">
                <a:solidFill>
                  <a:schemeClr val="tx1"/>
                </a:solidFill>
              </a:rPr>
              <a:t>Müllerian</a:t>
            </a:r>
            <a:r>
              <a:rPr lang="en-US" sz="1600" dirty="0">
                <a:solidFill>
                  <a:schemeClr val="tx1"/>
                </a:solidFill>
              </a:rPr>
              <a:t> mimicry.(credit: </a:t>
            </a:r>
            <a:r>
              <a:rPr lang="en-US" sz="1600" dirty="0" err="1">
                <a:solidFill>
                  <a:schemeClr val="tx1"/>
                </a:solidFill>
              </a:rPr>
              <a:t>Joron</a:t>
            </a:r>
            <a:r>
              <a:rPr lang="en-US" sz="1600" dirty="0">
                <a:solidFill>
                  <a:schemeClr val="tx1"/>
                </a:solidFill>
              </a:rPr>
              <a:t> M, Papa R, </a:t>
            </a:r>
            <a:r>
              <a:rPr lang="en-US" sz="1600" dirty="0" err="1">
                <a:solidFill>
                  <a:schemeClr val="tx1"/>
                </a:solidFill>
              </a:rPr>
              <a:t>Beltrán</a:t>
            </a:r>
            <a:r>
              <a:rPr lang="en-US" sz="1600" dirty="0">
                <a:solidFill>
                  <a:schemeClr val="tx1"/>
                </a:solidFill>
              </a:rPr>
              <a:t> M, </a:t>
            </a:r>
            <a:r>
              <a:rPr lang="fr-FR" sz="1600" dirty="0">
                <a:solidFill>
                  <a:schemeClr val="tx1"/>
                </a:solidFill>
              </a:rPr>
              <a:t>Chamberlain N, </a:t>
            </a:r>
            <a:r>
              <a:rPr lang="fr-FR" sz="1600" dirty="0" err="1">
                <a:solidFill>
                  <a:schemeClr val="tx1"/>
                </a:solidFill>
              </a:rPr>
              <a:t>Mavárez</a:t>
            </a:r>
            <a:r>
              <a:rPr lang="fr-FR" sz="1600" dirty="0">
                <a:solidFill>
                  <a:schemeClr val="tx1"/>
                </a:solidFill>
              </a:rPr>
              <a:t> J, et al.)</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24</a:t>
            </a:r>
            <a:r>
              <a:rPr lang="en-US" sz="2400" dirty="0">
                <a:solidFill>
                  <a:srgbClr val="6CB255"/>
                </a:solidFill>
              </a:rPr>
              <a:t>.23</a:t>
            </a:r>
          </a:p>
        </p:txBody>
      </p:sp>
      <p:pic>
        <p:nvPicPr>
          <p:cNvPr id="8" name="OpenStaxLogo">
            <a:extLst>
              <a:ext uri="{FF2B5EF4-FFF2-40B4-BE49-F238E27FC236}">
                <a16:creationId xmlns:a16="http://schemas.microsoft.com/office/drawing/2014/main" id="{B277125D-89B5-5F48-8460-C521B31B49B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BDF5B5F-EF6E-4361-B0B1-C1455D9DE84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i="1" dirty="0"/>
              <a:t>Paramecium </a:t>
            </a:r>
            <a:r>
              <a:rPr lang="en-US" sz="1600" i="1" dirty="0" err="1"/>
              <a:t>aurelia</a:t>
            </a:r>
            <a:r>
              <a:rPr lang="en-US" sz="1600" i="1" dirty="0"/>
              <a:t> </a:t>
            </a:r>
            <a:r>
              <a:rPr lang="en-US" sz="1600" dirty="0"/>
              <a:t>and </a:t>
            </a:r>
            <a:r>
              <a:rPr lang="en-US" sz="1600" i="1" dirty="0"/>
              <a:t>Paramecium </a:t>
            </a:r>
            <a:r>
              <a:rPr lang="en-US" sz="1600" i="1" dirty="0" err="1"/>
              <a:t>caudatum</a:t>
            </a:r>
            <a:r>
              <a:rPr lang="en-US" sz="1600" i="1" dirty="0"/>
              <a:t> </a:t>
            </a:r>
            <a:r>
              <a:rPr lang="en-US" sz="1600" dirty="0"/>
              <a:t>grow well individually, but when they compete for the same resources, the </a:t>
            </a:r>
            <a:r>
              <a:rPr lang="en-US" sz="1600" i="1" dirty="0"/>
              <a:t>P. </a:t>
            </a:r>
            <a:r>
              <a:rPr lang="en-US" sz="1600" i="1" dirty="0" err="1"/>
              <a:t>aurelia</a:t>
            </a:r>
            <a:r>
              <a:rPr lang="en-US" sz="1600" i="1" dirty="0"/>
              <a:t> </a:t>
            </a:r>
            <a:r>
              <a:rPr lang="en-US" sz="1600" dirty="0"/>
              <a:t>outcompetes the </a:t>
            </a:r>
            <a:r>
              <a:rPr lang="en-US" sz="1600" i="1" dirty="0"/>
              <a:t>P. </a:t>
            </a:r>
            <a:r>
              <a:rPr lang="en-US" sz="1600" i="1" dirty="0" err="1"/>
              <a:t>caudatum</a:t>
            </a:r>
            <a:r>
              <a:rPr lang="en-US" sz="1600" i="1" dirty="0"/>
              <a:t>.</a:t>
            </a:r>
          </a:p>
        </p:txBody>
      </p:sp>
      <p:pic>
        <p:nvPicPr>
          <p:cNvPr id="2" name="Figure" descr="Paramecium aurelia and Paramecium caudatum grow well individually, but when they compete for the same resources, the P. aurelia outcompetes the P. caudatum.&#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365" r="-33365"/>
          <a:stretch>
            <a:fillRect/>
          </a:stretch>
        </p:blipFill>
        <p:spPr/>
      </p:pic>
      <p:sp>
        <p:nvSpPr>
          <p:cNvPr id="5" name="Figure Number"/>
          <p:cNvSpPr>
            <a:spLocks noGrp="1"/>
          </p:cNvSpPr>
          <p:nvPr>
            <p:ph type="title"/>
          </p:nvPr>
        </p:nvSpPr>
        <p:spPr/>
        <p:txBody>
          <a:bodyPr/>
          <a:lstStyle/>
          <a:p>
            <a:r>
              <a:rPr lang="en-US" dirty="0"/>
              <a:t>Figure 24.24</a:t>
            </a:r>
          </a:p>
        </p:txBody>
      </p:sp>
      <p:pic>
        <p:nvPicPr>
          <p:cNvPr id="10" name="OpenStaxLogo">
            <a:extLst>
              <a:ext uri="{FF2B5EF4-FFF2-40B4-BE49-F238E27FC236}">
                <a16:creationId xmlns:a16="http://schemas.microsoft.com/office/drawing/2014/main" id="{D8624A04-D52F-4049-9FC6-572C3326013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8629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633EE50-D8CD-4462-8C30-933841593EA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southern masked-weaver bird is starting to make a nest in a tree in Zambezi Valley, Zambia. This is an example of a commensal relationship, in which one species (the bird) benefits, while the other (the tree) neither benefits nor is harmed. (credit: “</a:t>
            </a:r>
            <a:r>
              <a:rPr lang="en-US" sz="1600" dirty="0" err="1"/>
              <a:t>Hanay</a:t>
            </a:r>
            <a:r>
              <a:rPr lang="en-US" sz="1600" dirty="0"/>
              <a:t>”/Wikimedia Commons)</a:t>
            </a:r>
          </a:p>
        </p:txBody>
      </p:sp>
      <p:pic>
        <p:nvPicPr>
          <p:cNvPr id="2" name="Figure" descr="The southern masked-weaver bird is starting to make a nest in a tree in Zambezi Valley, Zambia. This is an example of a commensal relationship, in which one species (the bird) benefits, while the other (the tree) neither benefits nor is harmed. (credit: “Hanay”/Wikimedia Common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4335" r="-64335"/>
          <a:stretch>
            <a:fillRect/>
          </a:stretch>
        </p:blipFill>
        <p:spPr/>
      </p:pic>
      <p:sp>
        <p:nvSpPr>
          <p:cNvPr id="5" name="Figure Number"/>
          <p:cNvSpPr>
            <a:spLocks noGrp="1"/>
          </p:cNvSpPr>
          <p:nvPr>
            <p:ph type="title"/>
          </p:nvPr>
        </p:nvSpPr>
        <p:spPr/>
        <p:txBody>
          <a:bodyPr/>
          <a:lstStyle/>
          <a:p>
            <a:r>
              <a:rPr lang="en-US" dirty="0"/>
              <a:t>Figure 24.25</a:t>
            </a:r>
          </a:p>
        </p:txBody>
      </p:sp>
      <p:pic>
        <p:nvPicPr>
          <p:cNvPr id="8" name="OpenStaxLogo">
            <a:extLst>
              <a:ext uri="{FF2B5EF4-FFF2-40B4-BE49-F238E27FC236}">
                <a16:creationId xmlns:a16="http://schemas.microsoft.com/office/drawing/2014/main" id="{CEDF144A-CD86-514C-BBB2-0B8A6D0FA2D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3691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6AE9E4-2618-4025-B522-32052E7D455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Termites form a mutualistic relationship with symbiotic protozoa in their guts, which allow both organisms to obtain energy from the cellulose the termite consumes.</a:t>
            </a:r>
          </a:p>
          <a:p>
            <a:pPr marL="342900" indent="-342900">
              <a:buAutoNum type="alphaLcParenBoth"/>
            </a:pPr>
            <a:r>
              <a:rPr lang="en-US" sz="1600" dirty="0"/>
              <a:t>Lichen is a fungus that has symbiotic photosynthetic algae living inside its cells. (credit a: modification of work by Scott Bauer, USDA; credit b: modification of work by Cory </a:t>
            </a:r>
            <a:r>
              <a:rPr lang="en-US" sz="1600" dirty="0" err="1"/>
              <a:t>Zanker</a:t>
            </a:r>
            <a:r>
              <a:rPr lang="en-US" sz="1600" dirty="0"/>
              <a:t>)</a:t>
            </a:r>
            <a:endParaRPr lang="en-US" sz="1600" i="1" dirty="0"/>
          </a:p>
        </p:txBody>
      </p:sp>
      <p:pic>
        <p:nvPicPr>
          <p:cNvPr id="4" name="Figure" descr="Termites form a mutualistic relationship with symbiotic protozoa in their guts, which allow both organisms to obtain energy from the cellulose the termite consumes.&#10;Lichen is a fungus that has symbiotic photosynthetic algae living inside its cells. (credit a: modification of work by Scott Bauer, USDA; credit b: modification of work by Cory Zanke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802" b="-9802"/>
          <a:stretch>
            <a:fillRect/>
          </a:stretch>
        </p:blipFill>
        <p:spPr/>
      </p:pic>
      <p:sp>
        <p:nvSpPr>
          <p:cNvPr id="5" name="Figure Number"/>
          <p:cNvSpPr>
            <a:spLocks noGrp="1"/>
          </p:cNvSpPr>
          <p:nvPr>
            <p:ph type="title"/>
          </p:nvPr>
        </p:nvSpPr>
        <p:spPr/>
        <p:txBody>
          <a:bodyPr/>
          <a:lstStyle/>
          <a:p>
            <a:r>
              <a:rPr lang="en-US" dirty="0"/>
              <a:t>Figure 24.26</a:t>
            </a:r>
          </a:p>
        </p:txBody>
      </p:sp>
      <p:pic>
        <p:nvPicPr>
          <p:cNvPr id="8" name="OpenStaxLogo">
            <a:extLst>
              <a:ext uri="{FF2B5EF4-FFF2-40B4-BE49-F238E27FC236}">
                <a16:creationId xmlns:a16="http://schemas.microsoft.com/office/drawing/2014/main" id="{23930DF8-1499-8F4B-A2D6-86C1D49799C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3646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70478D2-E947-4454-8FB2-9A2602AB9C0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life cycle of a pork tapeworm (</a:t>
            </a:r>
            <a:r>
              <a:rPr lang="en-US" sz="1600" i="1" dirty="0" err="1"/>
              <a:t>Taenia</a:t>
            </a:r>
            <a:r>
              <a:rPr lang="en-US" sz="1600" i="1" dirty="0"/>
              <a:t> </a:t>
            </a:r>
            <a:r>
              <a:rPr lang="en-US" sz="1600" i="1" dirty="0" err="1"/>
              <a:t>solium</a:t>
            </a:r>
            <a:r>
              <a:rPr lang="en-US" sz="1600" dirty="0"/>
              <a:t>), a human worm parasite. (credit: modification of work by CDC)</a:t>
            </a:r>
            <a:endParaRPr lang="en-US" sz="1600" i="1" dirty="0"/>
          </a:p>
        </p:txBody>
      </p:sp>
      <p:pic>
        <p:nvPicPr>
          <p:cNvPr id="4" name="Figure" descr="This diagram shows the life cycle of a pork tapeworm (Taenia solium), a human worm parasite. (credit: modification of work by CDC)&#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208" r="-25208"/>
          <a:stretch>
            <a:fillRect/>
          </a:stretch>
        </p:blipFill>
        <p:spPr/>
      </p:pic>
      <p:sp>
        <p:nvSpPr>
          <p:cNvPr id="5" name="Figure Number"/>
          <p:cNvSpPr>
            <a:spLocks noGrp="1"/>
          </p:cNvSpPr>
          <p:nvPr>
            <p:ph type="title"/>
          </p:nvPr>
        </p:nvSpPr>
        <p:spPr/>
        <p:txBody>
          <a:bodyPr/>
          <a:lstStyle/>
          <a:p>
            <a:r>
              <a:rPr lang="en-US" dirty="0"/>
              <a:t>Figure 24.27</a:t>
            </a:r>
          </a:p>
        </p:txBody>
      </p:sp>
      <p:pic>
        <p:nvPicPr>
          <p:cNvPr id="8" name="OpenStaxLogo">
            <a:extLst>
              <a:ext uri="{FF2B5EF4-FFF2-40B4-BE49-F238E27FC236}">
                <a16:creationId xmlns:a16="http://schemas.microsoft.com/office/drawing/2014/main" id="{34F3F07C-1595-564D-8B25-C2972A8B1A4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728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C8F051-C97C-4755-A1A7-3B3D0AE71D8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Coral is the foundation species of coral reef ecosystems. (credit: Jim E. Maragos, USFWS)</a:t>
            </a:r>
            <a:endParaRPr lang="en-US" sz="1600" i="1" dirty="0"/>
          </a:p>
        </p:txBody>
      </p:sp>
      <p:pic>
        <p:nvPicPr>
          <p:cNvPr id="3" name="Figure" descr="Coral is the foundation species of coral reef ecosystems. (credit: Jim E. Maragos, USFWS)&#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24.28</a:t>
            </a:r>
          </a:p>
        </p:txBody>
      </p:sp>
      <p:pic>
        <p:nvPicPr>
          <p:cNvPr id="8" name="OpenStaxLogo">
            <a:extLst>
              <a:ext uri="{FF2B5EF4-FFF2-40B4-BE49-F238E27FC236}">
                <a16:creationId xmlns:a16="http://schemas.microsoft.com/office/drawing/2014/main" id="{FBED164C-C7B3-FB4B-A431-A28DEB0FD79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3267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084E663-B3B8-48D8-ABC8-ADECC6ABF7A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Australian mammals show a typical inverse relationship between population density and body size.</a:t>
            </a:r>
          </a:p>
        </p:txBody>
      </p:sp>
      <p:pic>
        <p:nvPicPr>
          <p:cNvPr id="2" name="Figure" descr="Australian mammals show a typical inverse relationship between population density and body siz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707" r="-30707"/>
          <a:stretch>
            <a:fillRect/>
          </a:stretch>
        </p:blipFill>
        <p:spPr/>
      </p:pic>
      <p:sp>
        <p:nvSpPr>
          <p:cNvPr id="5" name="Figure Number"/>
          <p:cNvSpPr>
            <a:spLocks noGrp="1"/>
          </p:cNvSpPr>
          <p:nvPr>
            <p:ph type="title"/>
          </p:nvPr>
        </p:nvSpPr>
        <p:spPr/>
        <p:txBody>
          <a:bodyPr/>
          <a:lstStyle/>
          <a:p>
            <a:r>
              <a:rPr lang="en-US" dirty="0"/>
              <a:t>Figure 24.2</a:t>
            </a:r>
          </a:p>
        </p:txBody>
      </p:sp>
      <p:pic>
        <p:nvPicPr>
          <p:cNvPr id="8" name="OpenStaxLogo">
            <a:extLst>
              <a:ext uri="{FF2B5EF4-FFF2-40B4-BE49-F238E27FC236}">
                <a16:creationId xmlns:a16="http://schemas.microsoft.com/office/drawing/2014/main" id="{452D8EA5-8D24-A24B-A2CD-0EE31C53E34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0520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FD03660-7D4F-43C4-998D-E959229C6D3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4843982"/>
            <a:ext cx="8062912" cy="1166382"/>
          </a:xfrm>
        </p:spPr>
        <p:txBody>
          <a:bodyPr>
            <a:normAutofit/>
          </a:bodyPr>
          <a:lstStyle/>
          <a:p>
            <a:r>
              <a:rPr lang="en-US" sz="1600" dirty="0">
                <a:solidFill>
                  <a:schemeClr val="tx1"/>
                </a:solidFill>
              </a:rPr>
              <a:t>The greatest species richness for mammals in North and South America is associated with the equatorial latitudes. (credit: modification of work by NASA, CIESIN, Columbia University)</a:t>
            </a:r>
          </a:p>
        </p:txBody>
      </p:sp>
      <p:pic>
        <p:nvPicPr>
          <p:cNvPr id="2" name="Figure" descr="The greatest species richness for mammals in North and South America is associated with the equatorial latitudes. (credit: modification of work by NASA, CIESIN, Columbia Universit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948" r="-60948"/>
          <a:stretch>
            <a:fillRect/>
          </a:stretch>
        </p:blipFill>
        <p:spPr/>
      </p:pic>
      <p:sp>
        <p:nvSpPr>
          <p:cNvPr id="5" name="Figure Number"/>
          <p:cNvSpPr>
            <a:spLocks noGrp="1"/>
          </p:cNvSpPr>
          <p:nvPr>
            <p:ph type="title"/>
          </p:nvPr>
        </p:nvSpPr>
        <p:spPr/>
        <p:txBody>
          <a:bodyPr/>
          <a:lstStyle/>
          <a:p>
            <a:r>
              <a:rPr lang="en-US" dirty="0"/>
              <a:t>Figure 24.29</a:t>
            </a:r>
          </a:p>
        </p:txBody>
      </p:sp>
      <p:pic>
        <p:nvPicPr>
          <p:cNvPr id="8" name="OpenStaxLogo">
            <a:extLst>
              <a:ext uri="{FF2B5EF4-FFF2-40B4-BE49-F238E27FC236}">
                <a16:creationId xmlns:a16="http://schemas.microsoft.com/office/drawing/2014/main" id="{B305287F-7C63-4449-AD4F-C093C643620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1672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83EAE7A-B223-45BF-98ED-11B4583D665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sv-SE" sz="1600" dirty="0"/>
              <a:t>The </a:t>
            </a:r>
            <a:r>
              <a:rPr lang="sv-SE" sz="1600" i="1" dirty="0" err="1"/>
              <a:t>Pisaster</a:t>
            </a:r>
            <a:r>
              <a:rPr lang="sv-SE" sz="1600" i="1" dirty="0"/>
              <a:t> </a:t>
            </a:r>
            <a:r>
              <a:rPr lang="sv-SE" sz="1600" i="1" dirty="0" err="1"/>
              <a:t>ochraceus</a:t>
            </a:r>
            <a:r>
              <a:rPr lang="sv-SE" sz="1600" i="1" dirty="0"/>
              <a:t> </a:t>
            </a:r>
            <a:r>
              <a:rPr lang="sv-SE" sz="1600" dirty="0" err="1"/>
              <a:t>sea</a:t>
            </a:r>
            <a:r>
              <a:rPr lang="sv-SE" sz="1600" dirty="0"/>
              <a:t> star is a </a:t>
            </a:r>
            <a:r>
              <a:rPr lang="sv-SE" sz="1600" dirty="0" err="1"/>
              <a:t>keystone</a:t>
            </a:r>
            <a:r>
              <a:rPr lang="sv-SE" sz="1600" dirty="0"/>
              <a:t> species. (</a:t>
            </a:r>
            <a:r>
              <a:rPr lang="sv-SE" sz="1600" dirty="0" err="1"/>
              <a:t>credit</a:t>
            </a:r>
            <a:r>
              <a:rPr lang="sv-SE" sz="1600" dirty="0"/>
              <a:t>: Jerry </a:t>
            </a:r>
            <a:r>
              <a:rPr lang="sv-SE" sz="1600" dirty="0" err="1"/>
              <a:t>Kirkhart</a:t>
            </a:r>
            <a:r>
              <a:rPr lang="sv-SE" sz="1600" dirty="0"/>
              <a:t>)</a:t>
            </a:r>
            <a:endParaRPr lang="en-US" sz="1600" i="1" dirty="0"/>
          </a:p>
        </p:txBody>
      </p:sp>
      <p:pic>
        <p:nvPicPr>
          <p:cNvPr id="4" name="Figure" descr="The Pisaster ochraceus sea star is a keystone species. (credit: Jerry Kirkhart)&#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24.30</a:t>
            </a:r>
          </a:p>
        </p:txBody>
      </p:sp>
      <p:pic>
        <p:nvPicPr>
          <p:cNvPr id="8" name="OpenStaxLogo">
            <a:extLst>
              <a:ext uri="{FF2B5EF4-FFF2-40B4-BE49-F238E27FC236}">
                <a16:creationId xmlns:a16="http://schemas.microsoft.com/office/drawing/2014/main" id="{7963C480-57F2-624B-9F95-7B3827D9FD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42967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C8A662D-3912-4D14-944E-D51234E543D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100" dirty="0"/>
              <a:t>In the United States, invasive species like </a:t>
            </a:r>
            <a:r>
              <a:rPr lang="en-US" sz="1100" dirty="0">
                <a:solidFill>
                  <a:srgbClr val="6CB255"/>
                </a:solidFill>
              </a:rPr>
              <a:t>(a) </a:t>
            </a:r>
            <a:r>
              <a:rPr lang="en-US" sz="1100" dirty="0"/>
              <a:t>purple loosestrife (</a:t>
            </a:r>
            <a:r>
              <a:rPr lang="en-US" sz="1100" i="1" dirty="0" err="1"/>
              <a:t>Lythrum</a:t>
            </a:r>
            <a:r>
              <a:rPr lang="en-US" sz="1100" i="1" dirty="0"/>
              <a:t> </a:t>
            </a:r>
            <a:r>
              <a:rPr lang="en-US" sz="1100" i="1" dirty="0" err="1"/>
              <a:t>salicaria</a:t>
            </a:r>
            <a:r>
              <a:rPr lang="en-US" sz="1100" dirty="0"/>
              <a:t>) and the </a:t>
            </a:r>
            <a:r>
              <a:rPr lang="en-US" sz="1100" dirty="0">
                <a:solidFill>
                  <a:srgbClr val="6CB255"/>
                </a:solidFill>
              </a:rPr>
              <a:t>(b) </a:t>
            </a:r>
            <a:r>
              <a:rPr lang="en-US" sz="1100" dirty="0"/>
              <a:t>zebra mussel (</a:t>
            </a:r>
            <a:r>
              <a:rPr lang="en-US" sz="1100" i="1" dirty="0" err="1"/>
              <a:t>Dreissena</a:t>
            </a:r>
            <a:r>
              <a:rPr lang="en-US" sz="1100" i="1" dirty="0"/>
              <a:t> </a:t>
            </a:r>
            <a:r>
              <a:rPr lang="en-US" sz="1100" i="1" dirty="0" err="1"/>
              <a:t>polymorpha</a:t>
            </a:r>
            <a:r>
              <a:rPr lang="en-US" sz="1100" dirty="0"/>
              <a:t>) threaten certain aquatic ecosystems. Some forests are threatened by the spread of </a:t>
            </a:r>
            <a:r>
              <a:rPr lang="en-US" sz="1100" dirty="0">
                <a:solidFill>
                  <a:srgbClr val="6CB255"/>
                </a:solidFill>
              </a:rPr>
              <a:t>(c) </a:t>
            </a:r>
            <a:r>
              <a:rPr lang="en-US" sz="1100" dirty="0"/>
              <a:t>common buckthorn (</a:t>
            </a:r>
            <a:r>
              <a:rPr lang="en-US" sz="1100" i="1" dirty="0" err="1"/>
              <a:t>Rhamnus</a:t>
            </a:r>
            <a:r>
              <a:rPr lang="en-US" sz="1100" i="1" dirty="0"/>
              <a:t> </a:t>
            </a:r>
            <a:r>
              <a:rPr lang="en-US" sz="1100" i="1" dirty="0" err="1"/>
              <a:t>cathartica</a:t>
            </a:r>
            <a:r>
              <a:rPr lang="en-US" sz="1100" dirty="0"/>
              <a:t>), </a:t>
            </a:r>
            <a:r>
              <a:rPr lang="en-US" sz="1100" dirty="0">
                <a:solidFill>
                  <a:srgbClr val="6CB255"/>
                </a:solidFill>
              </a:rPr>
              <a:t>(d) </a:t>
            </a:r>
            <a:r>
              <a:rPr lang="en-US" sz="1100" dirty="0"/>
              <a:t>garlic mustard (</a:t>
            </a:r>
            <a:r>
              <a:rPr lang="en-US" sz="1100" i="1" dirty="0" err="1"/>
              <a:t>Alliaria</a:t>
            </a:r>
            <a:r>
              <a:rPr lang="en-US" sz="1100" i="1" dirty="0"/>
              <a:t> </a:t>
            </a:r>
            <a:r>
              <a:rPr lang="en-US" sz="1100" i="1" dirty="0" err="1"/>
              <a:t>petiolata</a:t>
            </a:r>
            <a:r>
              <a:rPr lang="en-US" sz="1100" dirty="0"/>
              <a:t>), and </a:t>
            </a:r>
            <a:r>
              <a:rPr lang="en-US" sz="1100" dirty="0">
                <a:solidFill>
                  <a:srgbClr val="6CB255"/>
                </a:solidFill>
              </a:rPr>
              <a:t>(e) </a:t>
            </a:r>
            <a:r>
              <a:rPr lang="en-US" sz="1100" dirty="0"/>
              <a:t>the emerald ash borer (</a:t>
            </a:r>
            <a:r>
              <a:rPr lang="en-US" sz="1100" i="1" dirty="0" err="1"/>
              <a:t>Agrilus</a:t>
            </a:r>
            <a:r>
              <a:rPr lang="en-US" sz="1100" i="1" dirty="0"/>
              <a:t> </a:t>
            </a:r>
            <a:r>
              <a:rPr lang="en-US" sz="1100" i="1" dirty="0" err="1"/>
              <a:t>planipennis</a:t>
            </a:r>
            <a:r>
              <a:rPr lang="en-US" sz="1100" dirty="0"/>
              <a:t>). The </a:t>
            </a:r>
            <a:r>
              <a:rPr lang="en-US" sz="1100" dirty="0">
                <a:solidFill>
                  <a:srgbClr val="6CB255"/>
                </a:solidFill>
              </a:rPr>
              <a:t>(f) </a:t>
            </a:r>
            <a:r>
              <a:rPr lang="en-US" sz="1100" dirty="0"/>
              <a:t>European starling (</a:t>
            </a:r>
            <a:r>
              <a:rPr lang="en-US" sz="1100" i="1" dirty="0" err="1">
                <a:solidFill>
                  <a:schemeClr val="tx1"/>
                </a:solidFill>
              </a:rPr>
              <a:t>Sturnus</a:t>
            </a:r>
            <a:r>
              <a:rPr lang="en-US" sz="1100" i="1" dirty="0">
                <a:solidFill>
                  <a:schemeClr val="tx1"/>
                </a:solidFill>
              </a:rPr>
              <a:t> vulgaris</a:t>
            </a:r>
            <a:r>
              <a:rPr lang="en-US" sz="1100" dirty="0"/>
              <a:t>) may compete with native bird species for nest holes. (credit a: modification of work by Liz West; credit b: modification of work by M. McCormick, NOAA; credit c: modification of work by E. </a:t>
            </a:r>
            <a:r>
              <a:rPr lang="en-US" sz="1100" dirty="0" err="1"/>
              <a:t>Dronkert</a:t>
            </a:r>
            <a:r>
              <a:rPr lang="en-US" sz="1100" dirty="0"/>
              <a:t>; credit d: modification of work by Dan Davison; credit e: modification of work by USDA; credit f: modification of work by Don </a:t>
            </a:r>
            <a:r>
              <a:rPr lang="en-US" sz="1100" dirty="0" err="1"/>
              <a:t>DeBold</a:t>
            </a:r>
            <a:r>
              <a:rPr lang="en-US" sz="1100" dirty="0"/>
              <a:t>)</a:t>
            </a:r>
            <a:endParaRPr lang="en-US" sz="1100" i="1" dirty="0"/>
          </a:p>
        </p:txBody>
      </p:sp>
      <p:pic>
        <p:nvPicPr>
          <p:cNvPr id="4" name="Figure" descr="In the United States, invasive species like (a) purple loosestrife (Lythrum salicaria) and the (b) zebra mussel (Dreissena polymorpha) threaten certain aquatic ecosystems. Some forests are threatened by the spread of (c) common buckthorn (Rhamnus cathartica), (d) garlic mustard (Alliaria petiolata), and (e) the emerald ash borer (Agrilus planipennis). The (f) European starling (Sturnus vulgaris) may compete with native bird species for nest holes. (credit a: modification of work by Liz West; credit b: modification of work by M. McCormick, NOAA; credit c: modification of work by E. Dronkert; credit d: modification of work by Dan Davison; credit e: modification of work by USDA; credit f: modification of work by Don DeBold)&#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58" r="-18958"/>
          <a:stretch>
            <a:fillRect/>
          </a:stretch>
        </p:blipFill>
        <p:spPr/>
      </p:pic>
      <p:sp>
        <p:nvSpPr>
          <p:cNvPr id="5" name="Figure Number"/>
          <p:cNvSpPr>
            <a:spLocks noGrp="1"/>
          </p:cNvSpPr>
          <p:nvPr>
            <p:ph type="title"/>
          </p:nvPr>
        </p:nvSpPr>
        <p:spPr/>
        <p:txBody>
          <a:bodyPr/>
          <a:lstStyle/>
          <a:p>
            <a:r>
              <a:rPr lang="en-US" dirty="0"/>
              <a:t>Figure 24.31</a:t>
            </a:r>
          </a:p>
        </p:txBody>
      </p:sp>
      <p:pic>
        <p:nvPicPr>
          <p:cNvPr id="8" name="OpenStaxLogo">
            <a:extLst>
              <a:ext uri="{FF2B5EF4-FFF2-40B4-BE49-F238E27FC236}">
                <a16:creationId xmlns:a16="http://schemas.microsoft.com/office/drawing/2014/main" id="{FD46D289-4BC7-E44D-AFEE-427CB3A37F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93266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1AC4D4-7E71-4611-854A-FBEEDFE044C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primary succession in lava on Maui, Hawaii, succulent plants are the pioneer species. (credit: Forest and Kim Starr)</a:t>
            </a:r>
            <a:endParaRPr lang="en-US" sz="1600" i="1" dirty="0"/>
          </a:p>
        </p:txBody>
      </p:sp>
      <p:pic>
        <p:nvPicPr>
          <p:cNvPr id="3" name="Figure" descr="During primary succession in lava on Maui, Hawaii, succulent plants are the pioneer species. (credit: Forest and Kim Star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269" r="-34269"/>
          <a:stretch>
            <a:fillRect/>
          </a:stretch>
        </p:blipFill>
        <p:spPr/>
      </p:pic>
      <p:sp>
        <p:nvSpPr>
          <p:cNvPr id="5" name="Figure Number"/>
          <p:cNvSpPr>
            <a:spLocks noGrp="1"/>
          </p:cNvSpPr>
          <p:nvPr>
            <p:ph type="title"/>
          </p:nvPr>
        </p:nvSpPr>
        <p:spPr/>
        <p:txBody>
          <a:bodyPr/>
          <a:lstStyle/>
          <a:p>
            <a:r>
              <a:rPr lang="en-US" dirty="0"/>
              <a:t>Figure 24.32</a:t>
            </a:r>
          </a:p>
        </p:txBody>
      </p:sp>
      <p:pic>
        <p:nvPicPr>
          <p:cNvPr id="8" name="OpenStaxLogo">
            <a:extLst>
              <a:ext uri="{FF2B5EF4-FFF2-40B4-BE49-F238E27FC236}">
                <a16:creationId xmlns:a16="http://schemas.microsoft.com/office/drawing/2014/main" id="{48F28BC4-2E79-614A-8989-861570DAEBC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63050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1D8EC1D-42FB-4599-9B1C-F816C826E06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Secondary succession is shown in an oak and hickory forest after a forest fire.</a:t>
            </a:r>
            <a:endParaRPr lang="en-US" sz="1600" i="1" dirty="0"/>
          </a:p>
        </p:txBody>
      </p:sp>
      <p:pic>
        <p:nvPicPr>
          <p:cNvPr id="4" name="Figure" descr="Secondary succession is shown in an oak and hickory forest after a forest fire.&#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0" b="-10010"/>
          <a:stretch>
            <a:fillRect/>
          </a:stretch>
        </p:blipFill>
        <p:spPr/>
      </p:pic>
      <p:sp>
        <p:nvSpPr>
          <p:cNvPr id="5" name="Figure Number"/>
          <p:cNvSpPr>
            <a:spLocks noGrp="1"/>
          </p:cNvSpPr>
          <p:nvPr>
            <p:ph type="title"/>
          </p:nvPr>
        </p:nvSpPr>
        <p:spPr/>
        <p:txBody>
          <a:bodyPr/>
          <a:lstStyle/>
          <a:p>
            <a:r>
              <a:rPr lang="en-US" dirty="0"/>
              <a:t>Figure 24.33</a:t>
            </a:r>
          </a:p>
        </p:txBody>
      </p:sp>
      <p:pic>
        <p:nvPicPr>
          <p:cNvPr id="8" name="OpenStaxLogo">
            <a:extLst>
              <a:ext uri="{FF2B5EF4-FFF2-40B4-BE49-F238E27FC236}">
                <a16:creationId xmlns:a16="http://schemas.microsoft.com/office/drawing/2014/main" id="{1DC5C0C2-119C-D149-B543-B968A917253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19914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76F6C4E-A317-48F5-A16C-E648E9805B4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Male three-</a:t>
            </a:r>
            <a:r>
              <a:rPr lang="en-US" sz="1600" dirty="0" err="1"/>
              <a:t>spined</a:t>
            </a:r>
            <a:r>
              <a:rPr lang="en-US" sz="1600" dirty="0"/>
              <a:t> stickleback fish exhibit a fixed action pattern. During mating season, the males, which develop a bright red belly, react strongly to red bottomed objects that in no way </a:t>
            </a:r>
            <a:r>
              <a:rPr lang="fr-FR" sz="1600" dirty="0" err="1"/>
              <a:t>resemble</a:t>
            </a:r>
            <a:r>
              <a:rPr lang="fr-FR" sz="1600" dirty="0"/>
              <a:t> </a:t>
            </a:r>
            <a:r>
              <a:rPr lang="fr-FR" sz="1600" dirty="0" err="1"/>
              <a:t>fish</a:t>
            </a:r>
            <a:r>
              <a:rPr lang="fr-FR" sz="1600" dirty="0"/>
              <a:t>.</a:t>
            </a:r>
            <a:endParaRPr lang="en-US" sz="1600" i="1" dirty="0"/>
          </a:p>
        </p:txBody>
      </p:sp>
      <p:pic>
        <p:nvPicPr>
          <p:cNvPr id="4" name="Figure" descr="Male three-spined stickleback fish exhibit a fixed action pattern. During mating season, the males, which develop a bright red belly, react strongly to red bottomed objects that in no way resemble fish.&#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856" r="-44856"/>
          <a:stretch>
            <a:fillRect/>
          </a:stretch>
        </p:blipFill>
        <p:spPr/>
      </p:pic>
      <p:sp>
        <p:nvSpPr>
          <p:cNvPr id="5" name="Figure Number"/>
          <p:cNvSpPr>
            <a:spLocks noGrp="1"/>
          </p:cNvSpPr>
          <p:nvPr>
            <p:ph type="title"/>
          </p:nvPr>
        </p:nvSpPr>
        <p:spPr/>
        <p:txBody>
          <a:bodyPr/>
          <a:lstStyle/>
          <a:p>
            <a:r>
              <a:rPr lang="en-US" dirty="0"/>
              <a:t>Figure 24.34</a:t>
            </a:r>
          </a:p>
        </p:txBody>
      </p:sp>
      <p:pic>
        <p:nvPicPr>
          <p:cNvPr id="8" name="OpenStaxLogo">
            <a:extLst>
              <a:ext uri="{FF2B5EF4-FFF2-40B4-BE49-F238E27FC236}">
                <a16:creationId xmlns:a16="http://schemas.microsoft.com/office/drawing/2014/main" id="{F26ACB93-5995-C748-A9ED-4B6D01A3C8A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3141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7350BD-7F43-4207-8495-EB4AFF12F44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Wildebeests migrate in a clockwise fashion over 1800 miles each year in search of rain-ripened grass. (credit: Eric </a:t>
            </a:r>
            <a:r>
              <a:rPr lang="en-US" sz="1600" dirty="0" err="1"/>
              <a:t>Inafuku</a:t>
            </a:r>
            <a:r>
              <a:rPr lang="en-US" sz="1600" dirty="0"/>
              <a:t>)</a:t>
            </a:r>
            <a:endParaRPr lang="en-US" sz="1600" i="1" dirty="0"/>
          </a:p>
        </p:txBody>
      </p:sp>
      <p:pic>
        <p:nvPicPr>
          <p:cNvPr id="4" name="Figure" descr="Wildebeests migrate in a clockwise fashion over 1800 miles each year in search of rain-ripened grass. (credit: Eric Inafuku)&#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84" r="-26884"/>
          <a:stretch>
            <a:fillRect/>
          </a:stretch>
        </p:blipFill>
        <p:spPr/>
      </p:pic>
      <p:sp>
        <p:nvSpPr>
          <p:cNvPr id="5" name="Figure Number"/>
          <p:cNvSpPr>
            <a:spLocks noGrp="1"/>
          </p:cNvSpPr>
          <p:nvPr>
            <p:ph type="title"/>
          </p:nvPr>
        </p:nvSpPr>
        <p:spPr/>
        <p:txBody>
          <a:bodyPr/>
          <a:lstStyle/>
          <a:p>
            <a:r>
              <a:rPr lang="en-US" dirty="0"/>
              <a:t>Figure 24.35</a:t>
            </a:r>
          </a:p>
        </p:txBody>
      </p:sp>
      <p:pic>
        <p:nvPicPr>
          <p:cNvPr id="8" name="OpenStaxLogo">
            <a:extLst>
              <a:ext uri="{FF2B5EF4-FFF2-40B4-BE49-F238E27FC236}">
                <a16:creationId xmlns:a16="http://schemas.microsoft.com/office/drawing/2014/main" id="{16C14AF9-C9E7-FA4C-9377-9254431010B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39379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B4EB9CC-17AF-406F-AAA4-82AAC22C715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painted stork uses its long beak to forage. (credit: J.M. </a:t>
            </a:r>
            <a:r>
              <a:rPr lang="en-US" sz="1600" dirty="0" err="1"/>
              <a:t>Garg</a:t>
            </a:r>
            <a:r>
              <a:rPr lang="en-US" sz="1600" dirty="0"/>
              <a:t>)</a:t>
            </a:r>
            <a:endParaRPr lang="en-US" sz="1600" i="1" dirty="0"/>
          </a:p>
        </p:txBody>
      </p:sp>
      <p:pic>
        <p:nvPicPr>
          <p:cNvPr id="4" name="Figure" descr="The painted stork uses its long beak to forage. (credit: J.M. Garg)&#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347" r="-31347"/>
          <a:stretch>
            <a:fillRect/>
          </a:stretch>
        </p:blipFill>
        <p:spPr/>
      </p:pic>
      <p:sp>
        <p:nvSpPr>
          <p:cNvPr id="5" name="Figure Number"/>
          <p:cNvSpPr>
            <a:spLocks noGrp="1"/>
          </p:cNvSpPr>
          <p:nvPr>
            <p:ph type="title"/>
          </p:nvPr>
        </p:nvSpPr>
        <p:spPr/>
        <p:txBody>
          <a:bodyPr/>
          <a:lstStyle/>
          <a:p>
            <a:r>
              <a:rPr lang="en-US" dirty="0"/>
              <a:t>Figure 24.36</a:t>
            </a:r>
          </a:p>
        </p:txBody>
      </p:sp>
      <p:pic>
        <p:nvPicPr>
          <p:cNvPr id="8" name="OpenStaxLogo">
            <a:extLst>
              <a:ext uri="{FF2B5EF4-FFF2-40B4-BE49-F238E27FC236}">
                <a16:creationId xmlns:a16="http://schemas.microsoft.com/office/drawing/2014/main" id="{A7340FB3-440A-2349-963C-C3AC7B2C91F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019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D6F115-F06C-431F-9575-00C46FB1738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stork’s courtship display is designed to attract potential mates. (credit: Linda </a:t>
            </a:r>
            <a:r>
              <a:rPr lang="pl-PL" sz="1600" dirty="0"/>
              <a:t>“</a:t>
            </a:r>
            <a:r>
              <a:rPr lang="pl-PL" sz="1600" dirty="0" err="1"/>
              <a:t>jinterwas</a:t>
            </a:r>
            <a:r>
              <a:rPr lang="pl-PL" sz="1600" dirty="0"/>
              <a:t>”/</a:t>
            </a:r>
            <a:r>
              <a:rPr lang="pl-PL" sz="1600" dirty="0" err="1"/>
              <a:t>Flickr</a:t>
            </a:r>
            <a:r>
              <a:rPr lang="pl-PL" sz="1600" dirty="0"/>
              <a:t>)</a:t>
            </a:r>
            <a:endParaRPr lang="en-US" sz="1600" i="1" dirty="0"/>
          </a:p>
        </p:txBody>
      </p:sp>
      <p:pic>
        <p:nvPicPr>
          <p:cNvPr id="3" name="Figure" descr="This stork’s courtship display is designed to attract potential mates. (credit: Linda “jinterwas”/Flickr)&#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24.37</a:t>
            </a:r>
          </a:p>
        </p:txBody>
      </p:sp>
      <p:pic>
        <p:nvPicPr>
          <p:cNvPr id="8" name="OpenStaxLogo">
            <a:extLst>
              <a:ext uri="{FF2B5EF4-FFF2-40B4-BE49-F238E27FC236}">
                <a16:creationId xmlns:a16="http://schemas.microsoft.com/office/drawing/2014/main" id="{E821FDB5-BB09-8A44-A6A7-BF6B38B4E2A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70796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04FBC4-08C9-400E-9B1F-79256DDC393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Polyandrous mating, in which one female mates with many males, occurs in the </a:t>
            </a:r>
            <a:r>
              <a:rPr lang="en-US" sz="1600" dirty="0">
                <a:solidFill>
                  <a:srgbClr val="6CB255"/>
                </a:solidFill>
              </a:rPr>
              <a:t>(a) </a:t>
            </a:r>
            <a:r>
              <a:rPr lang="en-US" sz="1600" dirty="0"/>
              <a:t>seahorse and the </a:t>
            </a:r>
            <a:r>
              <a:rPr lang="en-US" sz="1600" dirty="0">
                <a:solidFill>
                  <a:srgbClr val="6CB255"/>
                </a:solidFill>
              </a:rPr>
              <a:t>(b) </a:t>
            </a:r>
            <a:r>
              <a:rPr lang="en-US" sz="1600" dirty="0"/>
              <a:t>pipefish. (credit a: modification of work by Brian </a:t>
            </a:r>
            <a:r>
              <a:rPr lang="en-US" sz="1600" dirty="0" err="1"/>
              <a:t>Gratwicke</a:t>
            </a:r>
            <a:r>
              <a:rPr lang="en-US" sz="1600" dirty="0"/>
              <a:t>; credit b: modification of work by Stephen Childs)</a:t>
            </a:r>
            <a:endParaRPr lang="en-US" sz="1600" i="1" dirty="0"/>
          </a:p>
        </p:txBody>
      </p:sp>
      <p:pic>
        <p:nvPicPr>
          <p:cNvPr id="4" name="Figure" descr="Polyandrous mating, in which one female mates with many males, occurs in the (a) seahorse and the (b) pipefish. (credit a: modification of work by Brian Gratwicke; credit b: modification of work by Stephen Child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99" b="-10099"/>
          <a:stretch>
            <a:fillRect/>
          </a:stretch>
        </p:blipFill>
        <p:spPr/>
      </p:pic>
      <p:sp>
        <p:nvSpPr>
          <p:cNvPr id="5" name="Figure Number"/>
          <p:cNvSpPr>
            <a:spLocks noGrp="1"/>
          </p:cNvSpPr>
          <p:nvPr>
            <p:ph type="title"/>
          </p:nvPr>
        </p:nvSpPr>
        <p:spPr/>
        <p:txBody>
          <a:bodyPr/>
          <a:lstStyle/>
          <a:p>
            <a:r>
              <a:rPr lang="en-US" dirty="0"/>
              <a:t>Figure 24.38</a:t>
            </a:r>
          </a:p>
        </p:txBody>
      </p:sp>
      <p:pic>
        <p:nvPicPr>
          <p:cNvPr id="8" name="OpenStaxLogo">
            <a:extLst>
              <a:ext uri="{FF2B5EF4-FFF2-40B4-BE49-F238E27FC236}">
                <a16:creationId xmlns:a16="http://schemas.microsoft.com/office/drawing/2014/main" id="{2AE5C372-A759-6F4E-920A-704EB3627DE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1524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E5D978F-8DFB-4064-B760-5A93C0C420F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scientist uses a quadrat to measure population size and density. (credit: NPS Sonoran Desert Network)</a:t>
            </a:r>
            <a:endParaRPr lang="en-US" sz="1600" b="0" dirty="0">
              <a:solidFill>
                <a:schemeClr val="tx1"/>
              </a:solidFill>
            </a:endParaRPr>
          </a:p>
        </p:txBody>
      </p:sp>
      <p:pic>
        <p:nvPicPr>
          <p:cNvPr id="2" name="Figure" descr="A scientist uses a quadrat to measure population size and density. (credit: NPS Sonoran Desert Network)&#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24.3</a:t>
            </a:r>
          </a:p>
        </p:txBody>
      </p:sp>
      <p:pic>
        <p:nvPicPr>
          <p:cNvPr id="10" name="OpenStaxLogo">
            <a:extLst>
              <a:ext uri="{FF2B5EF4-FFF2-40B4-BE49-F238E27FC236}">
                <a16:creationId xmlns:a16="http://schemas.microsoft.com/office/drawing/2014/main" id="{95B62908-300B-0F4C-8E0C-DEB98A88C22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61613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9F5CC7-592A-4FA8-80E4-FCD71256D44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attachment of ducklings to their mother is an example of imprinting. (credit: modification of work by Mark Harkin)</a:t>
            </a:r>
            <a:endParaRPr lang="en-US" sz="1600" i="1" dirty="0"/>
          </a:p>
        </p:txBody>
      </p:sp>
      <p:pic>
        <p:nvPicPr>
          <p:cNvPr id="4" name="Figure" descr="The attachment of ducklings to their mother is an example of imprinting. (credit: modification of work by Mark Harkin)&#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24.39</a:t>
            </a:r>
          </a:p>
        </p:txBody>
      </p:sp>
      <p:pic>
        <p:nvPicPr>
          <p:cNvPr id="8" name="OpenStaxLogo">
            <a:extLst>
              <a:ext uri="{FF2B5EF4-FFF2-40B4-BE49-F238E27FC236}">
                <a16:creationId xmlns:a16="http://schemas.microsoft.com/office/drawing/2014/main" id="{E69E94C7-B722-C844-B2D3-579DC08C2F8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52691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FA9E598-00D3-4AB4-951F-ABA565C19C8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classic </a:t>
            </a:r>
            <a:r>
              <a:rPr lang="en-US" sz="1600" dirty="0" err="1"/>
              <a:t>Pavlovian</a:t>
            </a:r>
            <a:r>
              <a:rPr lang="en-US" sz="1600" dirty="0"/>
              <a:t> response, the dog becomes conditioned to associate the ringing of the bell with food.</a:t>
            </a:r>
            <a:endParaRPr lang="en-US" sz="1600" i="1" dirty="0"/>
          </a:p>
        </p:txBody>
      </p:sp>
      <p:pic>
        <p:nvPicPr>
          <p:cNvPr id="6" name="Figure" descr="In the classic Pavlovian response, the dog becomes conditioned to associate the ringing of the bell with food.&#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3025" b="-23025"/>
          <a:stretch>
            <a:fillRect/>
          </a:stretch>
        </p:blipFill>
        <p:spPr/>
      </p:pic>
      <p:sp>
        <p:nvSpPr>
          <p:cNvPr id="5" name="Figure Number"/>
          <p:cNvSpPr>
            <a:spLocks noGrp="1"/>
          </p:cNvSpPr>
          <p:nvPr>
            <p:ph type="title"/>
          </p:nvPr>
        </p:nvSpPr>
        <p:spPr/>
        <p:txBody>
          <a:bodyPr/>
          <a:lstStyle/>
          <a:p>
            <a:r>
              <a:rPr lang="en-US" dirty="0"/>
              <a:t>Figure 24.40</a:t>
            </a:r>
          </a:p>
        </p:txBody>
      </p:sp>
      <p:pic>
        <p:nvPicPr>
          <p:cNvPr id="8" name="OpenStaxLogo">
            <a:extLst>
              <a:ext uri="{FF2B5EF4-FFF2-40B4-BE49-F238E27FC236}">
                <a16:creationId xmlns:a16="http://schemas.microsoft.com/office/drawing/2014/main" id="{FAE02986-C25C-6943-9B72-3509BD24A10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3452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40EC3F-5FB5-4D61-BDF0-EF2A147ABC5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training of dolphins by rewarding them with food is an example of positive reinforcement operant conditioning. (credit: Roland </a:t>
            </a:r>
            <a:r>
              <a:rPr lang="en-US" sz="1600" dirty="0" err="1"/>
              <a:t>Tanglao</a:t>
            </a:r>
            <a:r>
              <a:rPr lang="en-US" sz="1600" dirty="0"/>
              <a:t>)</a:t>
            </a:r>
            <a:endParaRPr lang="en-US" sz="1600" i="1" dirty="0"/>
          </a:p>
        </p:txBody>
      </p:sp>
      <p:pic>
        <p:nvPicPr>
          <p:cNvPr id="3" name="Figure" descr="The training of dolphins by rewarding them with food is an example of positive reinforcement operant conditioning. (credit: Roland Tanglao)&#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24.41</a:t>
            </a:r>
          </a:p>
        </p:txBody>
      </p:sp>
      <p:pic>
        <p:nvPicPr>
          <p:cNvPr id="8" name="OpenStaxLogo">
            <a:extLst>
              <a:ext uri="{FF2B5EF4-FFF2-40B4-BE49-F238E27FC236}">
                <a16:creationId xmlns:a16="http://schemas.microsoft.com/office/drawing/2014/main" id="{F32AC27B-E0E5-1440-9412-4FDD705967E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17933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564D7B-8448-419E-9864-634BE32F8BC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Group I (the green solid line) found food at the end of each trial, group II (the blue dashed line) did not find food for the first 6 days, and group III (the red dotted line) did not find food during runs on the first three days. Notice that rats given food earlier learned faster and eventually caught up to the control group. The orange dots on the group II and III lines show the days when food rewards were added to the mazes.</a:t>
            </a:r>
            <a:endParaRPr lang="en-US" sz="1600" i="1" dirty="0"/>
          </a:p>
        </p:txBody>
      </p:sp>
      <p:pic>
        <p:nvPicPr>
          <p:cNvPr id="4" name="Figure" descr="Group I (the green solid line) found food at the end of each trial, group II (the blue dashed line) did not find food for the first 6 days, and group III (the red dotted line) did not find food during runs on the first three days. Notice that rats given food earlier learned faster and eventually caught up to the control group. The orange dots on the group II and III lines show the days when food rewards were added to the mazes.&#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803" r="-34803"/>
          <a:stretch>
            <a:fillRect/>
          </a:stretch>
        </p:blipFill>
        <p:spPr/>
      </p:pic>
      <p:sp>
        <p:nvSpPr>
          <p:cNvPr id="5" name="Figure Number"/>
          <p:cNvSpPr>
            <a:spLocks noGrp="1"/>
          </p:cNvSpPr>
          <p:nvPr>
            <p:ph type="title"/>
          </p:nvPr>
        </p:nvSpPr>
        <p:spPr/>
        <p:txBody>
          <a:bodyPr/>
          <a:lstStyle/>
          <a:p>
            <a:r>
              <a:rPr lang="en-US" dirty="0"/>
              <a:t>Figure 24.42</a:t>
            </a:r>
          </a:p>
        </p:txBody>
      </p:sp>
      <p:pic>
        <p:nvPicPr>
          <p:cNvPr id="8" name="OpenStaxLogo">
            <a:extLst>
              <a:ext uri="{FF2B5EF4-FFF2-40B4-BE49-F238E27FC236}">
                <a16:creationId xmlns:a16="http://schemas.microsoft.com/office/drawing/2014/main" id="{331E3C5C-F7FE-3B4E-9CB6-F78C988AD9A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3880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92A7A17-5F0E-436C-BE5C-6751BDB6AA4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Mark and recapture is used to measure the population size of mobile animals such as </a:t>
            </a:r>
            <a:r>
              <a:rPr lang="en-US" sz="1600" dirty="0">
                <a:solidFill>
                  <a:srgbClr val="6CB255"/>
                </a:solidFill>
              </a:rPr>
              <a:t>(a) </a:t>
            </a:r>
            <a:r>
              <a:rPr lang="en-US" sz="1600" dirty="0"/>
              <a:t>bighorn sheep, </a:t>
            </a:r>
            <a:r>
              <a:rPr lang="en-US" sz="1600" dirty="0">
                <a:solidFill>
                  <a:srgbClr val="6CB255"/>
                </a:solidFill>
              </a:rPr>
              <a:t>(b) </a:t>
            </a:r>
            <a:r>
              <a:rPr lang="en-US" sz="1600" dirty="0"/>
              <a:t>the California condor, and </a:t>
            </a:r>
            <a:r>
              <a:rPr lang="en-US" sz="1600" dirty="0">
                <a:solidFill>
                  <a:srgbClr val="6CB255"/>
                </a:solidFill>
              </a:rPr>
              <a:t>(c) </a:t>
            </a:r>
            <a:r>
              <a:rPr lang="en-US" sz="1600" dirty="0"/>
              <a:t>salmon. (credit a: modification of work by Neal Herbert, NPS; credit b: modification of work by Pacific Southwest Region USFWS; credit c: </a:t>
            </a:r>
            <a:r>
              <a:rPr lang="tr-TR" sz="1600" dirty="0" err="1"/>
              <a:t>modification</a:t>
            </a:r>
            <a:r>
              <a:rPr lang="tr-TR" sz="1600" dirty="0"/>
              <a:t> of </a:t>
            </a:r>
            <a:r>
              <a:rPr lang="tr-TR" sz="1600" dirty="0" err="1"/>
              <a:t>work</a:t>
            </a:r>
            <a:r>
              <a:rPr lang="tr-TR" sz="1600" dirty="0"/>
              <a:t> </a:t>
            </a:r>
            <a:r>
              <a:rPr lang="tr-TR" sz="1600" dirty="0" err="1"/>
              <a:t>by</a:t>
            </a:r>
            <a:r>
              <a:rPr lang="tr-TR" sz="1600" dirty="0"/>
              <a:t> </a:t>
            </a:r>
            <a:r>
              <a:rPr lang="tr-TR" sz="1600" dirty="0" err="1"/>
              <a:t>Ingrid</a:t>
            </a:r>
            <a:r>
              <a:rPr lang="tr-TR" sz="1600" dirty="0"/>
              <a:t> Taylar)</a:t>
            </a:r>
            <a:endParaRPr lang="en-US" sz="1600" dirty="0"/>
          </a:p>
        </p:txBody>
      </p:sp>
      <p:pic>
        <p:nvPicPr>
          <p:cNvPr id="3" name="Figure" descr="Mark and recapture is used to measure the population size of mobile animals such as (a) bighorn sheep, (b) the California condor, and (c) salmon. (credit a: modification of work by Neal Herbert, NPS; credit b: modification of work by Pacific Southwest Region USFWS; credit c: modification of work by Ingrid Tayla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038" b="-17038"/>
          <a:stretch>
            <a:fillRect/>
          </a:stretch>
        </p:blipFill>
        <p:spPr/>
      </p:pic>
      <p:sp>
        <p:nvSpPr>
          <p:cNvPr id="5" name="Figure Number"/>
          <p:cNvSpPr>
            <a:spLocks noGrp="1"/>
          </p:cNvSpPr>
          <p:nvPr>
            <p:ph type="title"/>
          </p:nvPr>
        </p:nvSpPr>
        <p:spPr/>
        <p:txBody>
          <a:bodyPr/>
          <a:lstStyle/>
          <a:p>
            <a:r>
              <a:rPr lang="en-US" dirty="0"/>
              <a:t>Figure 24.4</a:t>
            </a:r>
          </a:p>
        </p:txBody>
      </p:sp>
      <p:pic>
        <p:nvPicPr>
          <p:cNvPr id="8" name="OpenStaxLogo">
            <a:extLst>
              <a:ext uri="{FF2B5EF4-FFF2-40B4-BE49-F238E27FC236}">
                <a16:creationId xmlns:a16="http://schemas.microsoft.com/office/drawing/2014/main" id="{08C6CA6A-DCA6-6A45-9FD6-5E1D6AA1691C}"/>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2551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4AD0690-FAC4-4585-9B30-5CD0BA7A7C5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Species may have uniform, random, or clumped distribution. Territorial birds such as penguins tend to have uniform distribution. Plants such as dandelions with wind-dispersed seeds tend to be randomly distributed. Animals such as elephants that travel in groups exhibit clumped distribution. (credit a: modification of work by Ben Tubby; credit b: modification of work by </a:t>
            </a:r>
            <a:r>
              <a:rPr lang="en-US" sz="1600" dirty="0" err="1"/>
              <a:t>Rosendahl</a:t>
            </a:r>
            <a:r>
              <a:rPr lang="en-US" sz="1600" dirty="0"/>
              <a:t>; credit c: modification of work by Rebecca Wood)</a:t>
            </a:r>
          </a:p>
        </p:txBody>
      </p:sp>
      <p:pic>
        <p:nvPicPr>
          <p:cNvPr id="2" name="Figure" descr="Species may have uniform, random, or clumped distribution. Territorial birds such as penguins tend to have uniform distribution. Plants such as dandelions with wind-dispersed seeds tend to be randomly distributed. Animals such as elephants that travel in groups exhibit clumped distribution. (credit a: modification of work by Ben Tubby; credit b: modification of work by Rosendahl; credit c: modification of work by Rebecca Wood)&#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90" b="-11690"/>
          <a:stretch>
            <a:fillRect/>
          </a:stretch>
        </p:blipFill>
        <p:spPr/>
      </p:pic>
      <p:sp>
        <p:nvSpPr>
          <p:cNvPr id="5" name="Figure Number"/>
          <p:cNvSpPr>
            <a:spLocks noGrp="1"/>
          </p:cNvSpPr>
          <p:nvPr>
            <p:ph type="title"/>
          </p:nvPr>
        </p:nvSpPr>
        <p:spPr/>
        <p:txBody>
          <a:bodyPr/>
          <a:lstStyle/>
          <a:p>
            <a:r>
              <a:rPr lang="en-US" dirty="0"/>
              <a:t>Figure 24.5</a:t>
            </a:r>
          </a:p>
        </p:txBody>
      </p:sp>
      <p:pic>
        <p:nvPicPr>
          <p:cNvPr id="8" name="OpenStaxLogo">
            <a:extLst>
              <a:ext uri="{FF2B5EF4-FFF2-40B4-BE49-F238E27FC236}">
                <a16:creationId xmlns:a16="http://schemas.microsoft.com/office/drawing/2014/main" id="{5B80D9CF-F41F-6E49-A7B5-B9DBE4EC694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5217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3EBC44-821D-4A22-B20C-A454BACF637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Survivorship curves show the distribution of individuals in a population according to age. Humans and most mammals have a Type I survivorship curve because death primarily occurs in the older years. Birds have a Type II survivorship curve, as death at any age is equally probable. Trees have a Type III survivorship curve because very few survive the younger years, but after a certain age, individuals are much more likely to survive.</a:t>
            </a:r>
          </a:p>
        </p:txBody>
      </p:sp>
      <p:pic>
        <p:nvPicPr>
          <p:cNvPr id="2" name="Figure" descr="Survivorship curves show the distribution of individuals in a population according to age. Humans and most mammals have a Type I survivorship curve because death primarily occurs in the older years. Birds have a Type II survivorship curve, as death at any age is equally probable. Trees have a Type III survivorship curve because very few survive the younger years, but after a certain age, individuals are much more likely to survi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18" r="-58618"/>
          <a:stretch>
            <a:fillRect/>
          </a:stretch>
        </p:blipFill>
        <p:spPr/>
      </p:pic>
      <p:sp>
        <p:nvSpPr>
          <p:cNvPr id="5" name="Figure Number"/>
          <p:cNvSpPr>
            <a:spLocks noGrp="1"/>
          </p:cNvSpPr>
          <p:nvPr>
            <p:ph type="title"/>
          </p:nvPr>
        </p:nvSpPr>
        <p:spPr/>
        <p:txBody>
          <a:bodyPr/>
          <a:lstStyle/>
          <a:p>
            <a:r>
              <a:rPr lang="en-US" dirty="0"/>
              <a:t>Figure 24.6</a:t>
            </a:r>
          </a:p>
        </p:txBody>
      </p:sp>
      <p:pic>
        <p:nvPicPr>
          <p:cNvPr id="8" name="OpenStaxLogo">
            <a:extLst>
              <a:ext uri="{FF2B5EF4-FFF2-40B4-BE49-F238E27FC236}">
                <a16:creationId xmlns:a16="http://schemas.microsoft.com/office/drawing/2014/main" id="{BB39C751-57A6-1D43-AA2A-08C8C5287EE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09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38A34CF-2460-4A98-B270-C4501318528F}"/>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500" dirty="0"/>
              <a:t>The </a:t>
            </a:r>
            <a:r>
              <a:rPr lang="en-US" sz="1500" dirty="0">
                <a:solidFill>
                  <a:srgbClr val="6CB255"/>
                </a:solidFill>
              </a:rPr>
              <a:t>(a) </a:t>
            </a:r>
            <a:r>
              <a:rPr lang="en-US" sz="1500" dirty="0"/>
              <a:t>Chinook salmon mates once and dies. The </a:t>
            </a:r>
            <a:r>
              <a:rPr lang="en-US" sz="1500" dirty="0">
                <a:solidFill>
                  <a:srgbClr val="6CB255"/>
                </a:solidFill>
              </a:rPr>
              <a:t>(b)</a:t>
            </a:r>
            <a:r>
              <a:rPr lang="en-US" sz="1500" dirty="0"/>
              <a:t> pronghorn antelope mates during specific times of the year during its reproductive life. Primates, such as humans and </a:t>
            </a:r>
            <a:r>
              <a:rPr lang="en-US" sz="1500" dirty="0">
                <a:solidFill>
                  <a:srgbClr val="6CB255"/>
                </a:solidFill>
              </a:rPr>
              <a:t>(c) </a:t>
            </a:r>
            <a:r>
              <a:rPr lang="en-US" sz="1500" dirty="0"/>
              <a:t>chimpanzees, may mate on any day, independent of ovulation. (credit a: modification of work by Roger Tabor, USFWS; credit b: modification of work by Mark </a:t>
            </a:r>
            <a:r>
              <a:rPr lang="en-US" sz="1500" dirty="0" err="1"/>
              <a:t>Gocke</a:t>
            </a:r>
            <a:r>
              <a:rPr lang="en-US" sz="1500" dirty="0"/>
              <a:t>, USDA; credit c: modification of work by “Shiny Things”/Flickr)</a:t>
            </a:r>
          </a:p>
        </p:txBody>
      </p:sp>
      <p:pic>
        <p:nvPicPr>
          <p:cNvPr id="9" name="Figure" descr="The (a) Chinook salmon mates once and dies. The (b) pronghorn antelope mates during specific times of the year during its reproductive life. Primates, such as humans and (c) chimpanzees, may mate on any day, independent of ovulation. (credit a: modification of work by Roger Tabor, USFWS; credit b: modification of work by Mark Gocke, USDA; credit c: modification of work by “Shiny Things”/Flickr)&#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239" b="-36239"/>
          <a:stretch>
            <a:fillRect/>
          </a:stretch>
        </p:blipFill>
        <p:spPr/>
      </p:pic>
      <p:sp>
        <p:nvSpPr>
          <p:cNvPr id="5" name="Figure Number"/>
          <p:cNvSpPr>
            <a:spLocks noGrp="1"/>
          </p:cNvSpPr>
          <p:nvPr>
            <p:ph type="title"/>
          </p:nvPr>
        </p:nvSpPr>
        <p:spPr/>
        <p:txBody>
          <a:bodyPr/>
          <a:lstStyle/>
          <a:p>
            <a:r>
              <a:rPr lang="en-US" dirty="0"/>
              <a:t>Figure 24.7</a:t>
            </a:r>
          </a:p>
        </p:txBody>
      </p:sp>
      <p:pic>
        <p:nvPicPr>
          <p:cNvPr id="8" name="OpenStaxLogo">
            <a:extLst>
              <a:ext uri="{FF2B5EF4-FFF2-40B4-BE49-F238E27FC236}">
                <a16:creationId xmlns:a16="http://schemas.microsoft.com/office/drawing/2014/main" id="{7DA80131-8EA7-C841-B527-EAECD3F92F1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3489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5ADD42C-1BF2-4110-8F50-629483038F6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Male fruit flies that had previously mated (sperm-depleted) picked larger, more fecund females more often than those that had not mated (non-sperm-depleted). This change in behavior causes an increase in the efficiency of a limited reproductive resource: sperm.</a:t>
            </a:r>
          </a:p>
        </p:txBody>
      </p:sp>
      <p:pic>
        <p:nvPicPr>
          <p:cNvPr id="2" name="Figure" descr="Male fruit flies that had previously mated (sperm-depleted) picked larger, more fecund females more often than those that had not mated (non-sperm-depleted). This change in behavior causes an increase in the efficiency of a limited reproductive resource: sperm.&#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3709" b="-43709"/>
          <a:stretch>
            <a:fillRect/>
          </a:stretch>
        </p:blipFill>
        <p:spPr/>
      </p:pic>
      <p:sp>
        <p:nvSpPr>
          <p:cNvPr id="5" name="Figure Number"/>
          <p:cNvSpPr>
            <a:spLocks noGrp="1"/>
          </p:cNvSpPr>
          <p:nvPr>
            <p:ph type="title"/>
          </p:nvPr>
        </p:nvSpPr>
        <p:spPr/>
        <p:txBody>
          <a:bodyPr/>
          <a:lstStyle/>
          <a:p>
            <a:r>
              <a:rPr lang="en-US" dirty="0"/>
              <a:t>Figure 24.8</a:t>
            </a:r>
          </a:p>
        </p:txBody>
      </p:sp>
      <p:pic>
        <p:nvPicPr>
          <p:cNvPr id="8" name="OpenStaxLogo">
            <a:extLst>
              <a:ext uri="{FF2B5EF4-FFF2-40B4-BE49-F238E27FC236}">
                <a16:creationId xmlns:a16="http://schemas.microsoft.com/office/drawing/2014/main" id="{07827179-26FB-C346-85E8-CE55F7F8392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45774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593</TotalTime>
  <Words>4560</Words>
  <Application>Microsoft Office PowerPoint</Application>
  <PresentationFormat>On-screen Show (4:3)</PresentationFormat>
  <Paragraphs>131</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 Black</vt:lpstr>
      <vt:lpstr>Calibri</vt:lpstr>
      <vt:lpstr>Essential</vt:lpstr>
      <vt:lpstr>Biology 2e</vt:lpstr>
      <vt:lpstr>Figure 24.1</vt:lpstr>
      <vt:lpstr>Figure 24.2</vt:lpstr>
      <vt:lpstr>Figure 24.3</vt:lpstr>
      <vt:lpstr>Figure 24.4</vt:lpstr>
      <vt:lpstr>Figure 24.5</vt:lpstr>
      <vt:lpstr>Figure 24.6</vt:lpstr>
      <vt:lpstr>Figure 24.7</vt:lpstr>
      <vt:lpstr>Figure 24.8</vt:lpstr>
      <vt:lpstr>Figure 24.9</vt:lpstr>
      <vt:lpstr>Figure 24.10</vt:lpstr>
      <vt:lpstr>Figure 24.11</vt:lpstr>
      <vt:lpstr>Figure 24.12</vt:lpstr>
      <vt:lpstr>Figure 24.13</vt:lpstr>
      <vt:lpstr>Figure 24.14</vt:lpstr>
      <vt:lpstr>Figure 24.15</vt:lpstr>
      <vt:lpstr>Figure 24.16</vt:lpstr>
      <vt:lpstr>Figure 24.17</vt:lpstr>
      <vt:lpstr>Figure 24.18</vt:lpstr>
      <vt:lpstr>Figure 24.19</vt:lpstr>
      <vt:lpstr>Figure 24.20</vt:lpstr>
      <vt:lpstr>Figure 24.21</vt:lpstr>
      <vt:lpstr>Figure 24.22</vt:lpstr>
      <vt:lpstr>Figure 24.23</vt:lpstr>
      <vt:lpstr>Figure 24.24</vt:lpstr>
      <vt:lpstr>Figure 24.25</vt:lpstr>
      <vt:lpstr>Figure 24.26</vt:lpstr>
      <vt:lpstr>Figure 24.27</vt:lpstr>
      <vt:lpstr>Figure 24.28</vt:lpstr>
      <vt:lpstr>Figure 24.29</vt:lpstr>
      <vt:lpstr>Figure 24.30</vt:lpstr>
      <vt:lpstr>Figure 24.31</vt:lpstr>
      <vt:lpstr>Figure 24.32</vt:lpstr>
      <vt:lpstr>Figure 24.33</vt:lpstr>
      <vt:lpstr>Figure 24.34</vt:lpstr>
      <vt:lpstr>Figure 24.35</vt:lpstr>
      <vt:lpstr>Figure 24.36</vt:lpstr>
      <vt:lpstr>Figure 24.37</vt:lpstr>
      <vt:lpstr>Figure 24.38</vt:lpstr>
      <vt:lpstr>Figure 24.39</vt:lpstr>
      <vt:lpstr>Figure 24.40</vt:lpstr>
      <vt:lpstr>Figure 24.41</vt:lpstr>
      <vt:lpstr>Figure 24.42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45 - POPULATION AND COMMUNITY ECOLOGY</dc:title>
  <dc:creator>Spuddy McSpare</dc:creator>
  <cp:lastModifiedBy>sharon lagarde</cp:lastModifiedBy>
  <cp:revision>209</cp:revision>
  <dcterms:created xsi:type="dcterms:W3CDTF">2012-06-04T02:13:36Z</dcterms:created>
  <dcterms:modified xsi:type="dcterms:W3CDTF">2022-07-19T02:01:07Z</dcterms:modified>
</cp:coreProperties>
</file>