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3"/>
  </p:notesMasterIdLst>
  <p:sldIdLst>
    <p:sldId id="288" r:id="rId2"/>
    <p:sldId id="264" r:id="rId3"/>
    <p:sldId id="257" r:id="rId4"/>
    <p:sldId id="289" r:id="rId5"/>
    <p:sldId id="258" r:id="rId6"/>
    <p:sldId id="290" r:id="rId7"/>
    <p:sldId id="291" r:id="rId8"/>
    <p:sldId id="292" r:id="rId9"/>
    <p:sldId id="293" r:id="rId10"/>
    <p:sldId id="294" r:id="rId11"/>
    <p:sldId id="296" r:id="rId12"/>
    <p:sldId id="295" r:id="rId13"/>
    <p:sldId id="297" r:id="rId14"/>
    <p:sldId id="298" r:id="rId15"/>
    <p:sldId id="300" r:id="rId16"/>
    <p:sldId id="299" r:id="rId17"/>
    <p:sldId id="301" r:id="rId18"/>
    <p:sldId id="302" r:id="rId19"/>
    <p:sldId id="303" r:id="rId20"/>
    <p:sldId id="305" r:id="rId21"/>
    <p:sldId id="306" r:id="rId22"/>
    <p:sldId id="304" r:id="rId23"/>
    <p:sldId id="307" r:id="rId24"/>
    <p:sldId id="308" r:id="rId25"/>
    <p:sldId id="310" r:id="rId26"/>
    <p:sldId id="309" r:id="rId27"/>
    <p:sldId id="311" r:id="rId28"/>
    <p:sldId id="312" r:id="rId29"/>
    <p:sldId id="313" r:id="rId30"/>
    <p:sldId id="314" r:id="rId31"/>
    <p:sldId id="318" r:id="rId32"/>
    <p:sldId id="315" r:id="rId33"/>
    <p:sldId id="316" r:id="rId34"/>
    <p:sldId id="320" r:id="rId35"/>
    <p:sldId id="319" r:id="rId36"/>
    <p:sldId id="317" r:id="rId37"/>
    <p:sldId id="321" r:id="rId38"/>
    <p:sldId id="322" r:id="rId39"/>
    <p:sldId id="323" r:id="rId40"/>
    <p:sldId id="324" r:id="rId41"/>
    <p:sldId id="325" r:id="rId42"/>
    <p:sldId id="326" r:id="rId43"/>
    <p:sldId id="327" r:id="rId44"/>
    <p:sldId id="382" r:id="rId45"/>
    <p:sldId id="328" r:id="rId46"/>
    <p:sldId id="331" r:id="rId47"/>
    <p:sldId id="332" r:id="rId48"/>
    <p:sldId id="329" r:id="rId49"/>
    <p:sldId id="330" r:id="rId50"/>
    <p:sldId id="333" r:id="rId51"/>
    <p:sldId id="334" r:id="rId52"/>
    <p:sldId id="335" r:id="rId53"/>
    <p:sldId id="336" r:id="rId54"/>
    <p:sldId id="337" r:id="rId55"/>
    <p:sldId id="338" r:id="rId56"/>
    <p:sldId id="339" r:id="rId57"/>
    <p:sldId id="340" r:id="rId58"/>
    <p:sldId id="343" r:id="rId59"/>
    <p:sldId id="341" r:id="rId60"/>
    <p:sldId id="342" r:id="rId61"/>
    <p:sldId id="344" r:id="rId62"/>
    <p:sldId id="345" r:id="rId63"/>
    <p:sldId id="346" r:id="rId64"/>
    <p:sldId id="347" r:id="rId65"/>
    <p:sldId id="348" r:id="rId66"/>
    <p:sldId id="349" r:id="rId67"/>
    <p:sldId id="350" r:id="rId68"/>
    <p:sldId id="351" r:id="rId69"/>
    <p:sldId id="353" r:id="rId70"/>
    <p:sldId id="352" r:id="rId71"/>
    <p:sldId id="356" r:id="rId72"/>
    <p:sldId id="355" r:id="rId73"/>
    <p:sldId id="354" r:id="rId74"/>
    <p:sldId id="357" r:id="rId75"/>
    <p:sldId id="358" r:id="rId76"/>
    <p:sldId id="359" r:id="rId77"/>
    <p:sldId id="360" r:id="rId78"/>
    <p:sldId id="361" r:id="rId79"/>
    <p:sldId id="362" r:id="rId80"/>
    <p:sldId id="363" r:id="rId81"/>
    <p:sldId id="364" r:id="rId82"/>
    <p:sldId id="365" r:id="rId83"/>
    <p:sldId id="369" r:id="rId84"/>
    <p:sldId id="370" r:id="rId85"/>
    <p:sldId id="371" r:id="rId86"/>
    <p:sldId id="373" r:id="rId87"/>
    <p:sldId id="374" r:id="rId88"/>
    <p:sldId id="375" r:id="rId89"/>
    <p:sldId id="372" r:id="rId90"/>
    <p:sldId id="376" r:id="rId91"/>
    <p:sldId id="377" r:id="rId92"/>
    <p:sldId id="378" r:id="rId93"/>
    <p:sldId id="379" r:id="rId94"/>
    <p:sldId id="380" r:id="rId95"/>
    <p:sldId id="386" r:id="rId96"/>
    <p:sldId id="387" r:id="rId97"/>
    <p:sldId id="388" r:id="rId98"/>
    <p:sldId id="381" r:id="rId99"/>
    <p:sldId id="385" r:id="rId100"/>
    <p:sldId id="384" r:id="rId101"/>
    <p:sldId id="383" r:id="rId102"/>
    <p:sldId id="389" r:id="rId103"/>
    <p:sldId id="390" r:id="rId104"/>
    <p:sldId id="391" r:id="rId105"/>
    <p:sldId id="392" r:id="rId106"/>
    <p:sldId id="393" r:id="rId107"/>
    <p:sldId id="394" r:id="rId108"/>
    <p:sldId id="395" r:id="rId109"/>
    <p:sldId id="398" r:id="rId110"/>
    <p:sldId id="397" r:id="rId111"/>
    <p:sldId id="399" r:id="rId112"/>
    <p:sldId id="400" r:id="rId113"/>
    <p:sldId id="401" r:id="rId114"/>
    <p:sldId id="402" r:id="rId115"/>
    <p:sldId id="403" r:id="rId116"/>
    <p:sldId id="405" r:id="rId117"/>
    <p:sldId id="404" r:id="rId118"/>
    <p:sldId id="406" r:id="rId119"/>
    <p:sldId id="407" r:id="rId120"/>
    <p:sldId id="408" r:id="rId121"/>
    <p:sldId id="410" r:id="rId122"/>
    <p:sldId id="409" r:id="rId123"/>
    <p:sldId id="412" r:id="rId124"/>
    <p:sldId id="411" r:id="rId125"/>
    <p:sldId id="414" r:id="rId126"/>
    <p:sldId id="413" r:id="rId127"/>
    <p:sldId id="416" r:id="rId128"/>
    <p:sldId id="415" r:id="rId129"/>
    <p:sldId id="421" r:id="rId130"/>
    <p:sldId id="417" r:id="rId131"/>
    <p:sldId id="418" r:id="rId132"/>
    <p:sldId id="419" r:id="rId133"/>
    <p:sldId id="420" r:id="rId134"/>
    <p:sldId id="422" r:id="rId135"/>
    <p:sldId id="423" r:id="rId136"/>
    <p:sldId id="424" r:id="rId137"/>
    <p:sldId id="425" r:id="rId138"/>
    <p:sldId id="426" r:id="rId139"/>
    <p:sldId id="428" r:id="rId140"/>
    <p:sldId id="429" r:id="rId141"/>
    <p:sldId id="430" r:id="rId142"/>
    <p:sldId id="431" r:id="rId143"/>
    <p:sldId id="437" r:id="rId144"/>
    <p:sldId id="433" r:id="rId145"/>
    <p:sldId id="438" r:id="rId146"/>
    <p:sldId id="432" r:id="rId147"/>
    <p:sldId id="434" r:id="rId148"/>
    <p:sldId id="440" r:id="rId149"/>
    <p:sldId id="439" r:id="rId150"/>
    <p:sldId id="435" r:id="rId151"/>
    <p:sldId id="436" r:id="rId152"/>
    <p:sldId id="441" r:id="rId153"/>
    <p:sldId id="446" r:id="rId154"/>
    <p:sldId id="442" r:id="rId155"/>
    <p:sldId id="443" r:id="rId156"/>
    <p:sldId id="444" r:id="rId157"/>
    <p:sldId id="445" r:id="rId158"/>
    <p:sldId id="447" r:id="rId159"/>
    <p:sldId id="451" r:id="rId160"/>
    <p:sldId id="448" r:id="rId161"/>
    <p:sldId id="449" r:id="rId162"/>
    <p:sldId id="452" r:id="rId163"/>
    <p:sldId id="450" r:id="rId164"/>
    <p:sldId id="453" r:id="rId165"/>
    <p:sldId id="454" r:id="rId166"/>
    <p:sldId id="455" r:id="rId167"/>
    <p:sldId id="456" r:id="rId168"/>
    <p:sldId id="457" r:id="rId169"/>
    <p:sldId id="458" r:id="rId170"/>
    <p:sldId id="459" r:id="rId171"/>
    <p:sldId id="460" r:id="rId172"/>
    <p:sldId id="461" r:id="rId173"/>
    <p:sldId id="462" r:id="rId174"/>
    <p:sldId id="463" r:id="rId175"/>
    <p:sldId id="464" r:id="rId176"/>
    <p:sldId id="465" r:id="rId177"/>
    <p:sldId id="466" r:id="rId178"/>
    <p:sldId id="467" r:id="rId179"/>
    <p:sldId id="468" r:id="rId180"/>
    <p:sldId id="470" r:id="rId181"/>
    <p:sldId id="469" r:id="rId182"/>
    <p:sldId id="471" r:id="rId183"/>
    <p:sldId id="472" r:id="rId184"/>
    <p:sldId id="474" r:id="rId185"/>
    <p:sldId id="473" r:id="rId186"/>
    <p:sldId id="475" r:id="rId187"/>
    <p:sldId id="476" r:id="rId188"/>
    <p:sldId id="477" r:id="rId189"/>
    <p:sldId id="478" r:id="rId190"/>
    <p:sldId id="479" r:id="rId191"/>
    <p:sldId id="480" r:id="rId192"/>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8" autoAdjust="0"/>
    <p:restoredTop sz="94664" autoAdjust="0"/>
  </p:normalViewPr>
  <p:slideViewPr>
    <p:cSldViewPr snapToGrid="0" snapToObjects="1">
      <p:cViewPr varScale="1">
        <p:scale>
          <a:sx n="107" d="100"/>
          <a:sy n="107" d="100"/>
        </p:scale>
        <p:origin x="1482" y="1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notesMaster" Target="notesMasters/notesMaster1.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viewProps" Target="viewProps.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theme" Target="theme/theme1.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tableStyles" Target="tableStyle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D4CBEF-C29C-4827-A8B0-1EC9B3E5B520}" type="datetimeFigureOut">
              <a:rPr lang="en-US" smtClean="0"/>
              <a:t>7/15/2025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8EAA0B-5648-4A3E-93AB-58B6B4C933B2}" type="slidenum">
              <a:rPr lang="en-US" smtClean="0"/>
              <a:t>‹#›</a:t>
            </a:fld>
            <a:endParaRPr lang="en-US" dirty="0"/>
          </a:p>
        </p:txBody>
      </p:sp>
    </p:spTree>
    <p:extLst>
      <p:ext uri="{BB962C8B-B14F-4D97-AF65-F5344CB8AC3E}">
        <p14:creationId xmlns:p14="http://schemas.microsoft.com/office/powerpoint/2010/main" val="1508503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8EAA0B-5648-4A3E-93AB-58B6B4C933B2}" type="slidenum">
              <a:rPr lang="en-US" smtClean="0"/>
              <a:t>154</a:t>
            </a:fld>
            <a:endParaRPr lang="en-US" dirty="0"/>
          </a:p>
        </p:txBody>
      </p:sp>
    </p:spTree>
    <p:extLst>
      <p:ext uri="{BB962C8B-B14F-4D97-AF65-F5344CB8AC3E}">
        <p14:creationId xmlns:p14="http://schemas.microsoft.com/office/powerpoint/2010/main" val="3687990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Slide Number Placeholder 5">
            <a:extLst>
              <a:ext uri="{FF2B5EF4-FFF2-40B4-BE49-F238E27FC236}">
                <a16:creationId xmlns:a16="http://schemas.microsoft.com/office/drawing/2014/main" id="{A9628ED7-9C52-4D89-B72A-D213316211E6}"/>
              </a:ext>
            </a:extLst>
          </p:cNvPr>
          <p:cNvSpPr>
            <a:spLocks noGrp="1"/>
          </p:cNvSpPr>
          <p:nvPr>
            <p:ph type="sldNum" sz="quarter" idx="10"/>
          </p:nvPr>
        </p:nvSpPr>
        <p:spPr/>
        <p:txBody>
          <a:bodyPr/>
          <a:lstStyle>
            <a:lvl1pPr>
              <a:defRPr/>
            </a:lvl1pPr>
          </a:lstStyle>
          <a:p>
            <a:pPr>
              <a:defRPr/>
            </a:pPr>
            <a:fld id="{14126E3D-359E-43C1-9DC1-17836BC00271}" type="slidenum">
              <a:rPr lang="en-US"/>
              <a:pPr>
                <a:defRPr/>
              </a:pPr>
              <a:t>‹#›</a:t>
            </a:fld>
            <a:endParaRPr lang="en-US" dirty="0"/>
          </a:p>
        </p:txBody>
      </p:sp>
    </p:spTree>
    <p:extLst>
      <p:ext uri="{BB962C8B-B14F-4D97-AF65-F5344CB8AC3E}">
        <p14:creationId xmlns:p14="http://schemas.microsoft.com/office/powerpoint/2010/main" val="3256611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D337A-7DE8-0C47-B054-8C06BFEE63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2746BA-D0C1-A34B-8FC7-CF2FCF9FF7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643726-EFA3-4A8D-B6F0-092E1C7481D7}"/>
              </a:ext>
            </a:extLst>
          </p:cNvPr>
          <p:cNvSpPr>
            <a:spLocks noGrp="1"/>
          </p:cNvSpPr>
          <p:nvPr>
            <p:ph type="dt" sz="half" idx="10"/>
          </p:nvPr>
        </p:nvSpPr>
        <p:spPr>
          <a:xfrm>
            <a:off x="628650" y="6356351"/>
            <a:ext cx="2057400" cy="365125"/>
          </a:xfrm>
          <a:prstGeom prst="rect">
            <a:avLst/>
          </a:prstGeom>
        </p:spPr>
        <p:txBody>
          <a:bodyPr/>
          <a:lstStyle>
            <a:lvl1pPr eaLnBrk="1" fontAlgn="auto" hangingPunct="1">
              <a:spcBef>
                <a:spcPts val="0"/>
              </a:spcBef>
              <a:spcAft>
                <a:spcPts val="0"/>
              </a:spcAft>
              <a:defRPr>
                <a:latin typeface="+mn-lt"/>
              </a:defRPr>
            </a:lvl1pPr>
          </a:lstStyle>
          <a:p>
            <a:pPr>
              <a:defRPr/>
            </a:pPr>
            <a:fld id="{CACB8649-D98B-4304-97A3-B09A124703B3}" type="datetimeFigureOut">
              <a:rPr lang="en-US"/>
              <a:pPr>
                <a:defRPr/>
              </a:pPr>
              <a:t>7/15/2025</a:t>
            </a:fld>
            <a:endParaRPr lang="en-US" dirty="0"/>
          </a:p>
        </p:txBody>
      </p:sp>
      <p:sp>
        <p:nvSpPr>
          <p:cNvPr id="5" name="Footer Placeholder 4">
            <a:extLst>
              <a:ext uri="{FF2B5EF4-FFF2-40B4-BE49-F238E27FC236}">
                <a16:creationId xmlns:a16="http://schemas.microsoft.com/office/drawing/2014/main" id="{DD98C931-39BA-4C3C-B475-CA59B3BCEB9F}"/>
              </a:ext>
            </a:extLst>
          </p:cNvPr>
          <p:cNvSpPr>
            <a:spLocks noGrp="1"/>
          </p:cNvSpPr>
          <p:nvPr>
            <p:ph type="ftr" sz="quarter" idx="11"/>
          </p:nvPr>
        </p:nvSpPr>
        <p:spPr>
          <a:xfrm>
            <a:off x="3028950" y="6356351"/>
            <a:ext cx="30861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dirty="0"/>
          </a:p>
        </p:txBody>
      </p:sp>
      <p:sp>
        <p:nvSpPr>
          <p:cNvPr id="6" name="Slide Number Placeholder 5">
            <a:extLst>
              <a:ext uri="{FF2B5EF4-FFF2-40B4-BE49-F238E27FC236}">
                <a16:creationId xmlns:a16="http://schemas.microsoft.com/office/drawing/2014/main" id="{5061F526-EFA5-4CF6-BC35-B73A107BED12}"/>
              </a:ext>
            </a:extLst>
          </p:cNvPr>
          <p:cNvSpPr>
            <a:spLocks noGrp="1"/>
          </p:cNvSpPr>
          <p:nvPr>
            <p:ph type="sldNum" sz="quarter" idx="12"/>
          </p:nvPr>
        </p:nvSpPr>
        <p:spPr/>
        <p:txBody>
          <a:bodyPr/>
          <a:lstStyle>
            <a:lvl1pPr>
              <a:defRPr/>
            </a:lvl1pPr>
          </a:lstStyle>
          <a:p>
            <a:pPr>
              <a:defRPr/>
            </a:pPr>
            <a:fld id="{10716B29-E8A1-4878-89DB-AE89E05CC36A}" type="slidenum">
              <a:rPr lang="en-US"/>
              <a:pPr>
                <a:defRPr/>
              </a:pPr>
              <a:t>‹#›</a:t>
            </a:fld>
            <a:endParaRPr lang="en-US" dirty="0"/>
          </a:p>
        </p:txBody>
      </p:sp>
    </p:spTree>
    <p:extLst>
      <p:ext uri="{BB962C8B-B14F-4D97-AF65-F5344CB8AC3E}">
        <p14:creationId xmlns:p14="http://schemas.microsoft.com/office/powerpoint/2010/main" val="5877560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E344C90-C599-4CF0-B4BF-0E9F087626BB}"/>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a:extLst>
              <a:ext uri="{FF2B5EF4-FFF2-40B4-BE49-F238E27FC236}">
                <a16:creationId xmlns:a16="http://schemas.microsoft.com/office/drawing/2014/main" id="{0F0C46D1-8866-46B4-97D9-F4125B31AC45}"/>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FB0F3923-6A98-44FE-958D-6D1EF51CA030}"/>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6AFFE669-92E9-4464-A947-03BADE796242}" type="slidenum">
              <a:rPr lang="en-US"/>
              <a:pPr>
                <a:defRPr/>
              </a:pPr>
              <a:t>‹#›</a:t>
            </a:fld>
            <a:endParaRPr lang="en-US" dirty="0"/>
          </a:p>
        </p:txBody>
      </p:sp>
      <p:sp>
        <p:nvSpPr>
          <p:cNvPr id="7" name="Rectangle 6">
            <a:extLst>
              <a:ext uri="{FF2B5EF4-FFF2-40B4-BE49-F238E27FC236}">
                <a16:creationId xmlns:a16="http://schemas.microsoft.com/office/drawing/2014/main" id="{F6C93459-C725-D84C-A4FD-911C3A542126}"/>
              </a:ext>
            </a:extLst>
          </p:cNvPr>
          <p:cNvSpPr/>
          <p:nvPr/>
        </p:nvSpPr>
        <p:spPr>
          <a:xfrm>
            <a:off x="58738" y="69850"/>
            <a:ext cx="9004300" cy="6721475"/>
          </a:xfrm>
          <a:prstGeom prst="rect">
            <a:avLst/>
          </a:prstGeom>
          <a:noFill/>
          <a:ln w="127000">
            <a:solidFill>
              <a:srgbClr val="1B56C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hyperlink" Target="https://nam03.safelinks.protection.outlook.com/?url=http%3A%2F%2Fcreativecommons.org%2Flicenses%2Fby-sa%2F4.0&amp;data=02%7C01%7Cadronishafrazier%40northshorecollege.edu%7Cf934c0749899470fa5ac08d79b89660c%7C86626d1d167d4ab68ba5b17fe78f7d76%7C0%7C0%7C637148886768106172&amp;sdata=Avyy4P0YRB%2FLCSKCNGJP1Ecp8gmZoPvtFbeTR6icU1o%3D&amp;reserved=0"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Title 1">
            <a:extLst>
              <a:ext uri="{FF2B5EF4-FFF2-40B4-BE49-F238E27FC236}">
                <a16:creationId xmlns:a16="http://schemas.microsoft.com/office/drawing/2014/main" id="{93165F4A-73B6-4AC4-8711-4E60D536D530}"/>
              </a:ext>
            </a:extLst>
          </p:cNvPr>
          <p:cNvSpPr>
            <a:spLocks noGrp="1" noChangeArrowheads="1"/>
          </p:cNvSpPr>
          <p:nvPr>
            <p:ph type="ctrTitle"/>
          </p:nvPr>
        </p:nvSpPr>
        <p:spPr>
          <a:xfrm>
            <a:off x="737461" y="780081"/>
            <a:ext cx="7772400" cy="1422858"/>
          </a:xfrm>
        </p:spPr>
        <p:txBody>
          <a:bodyPr/>
          <a:lstStyle/>
          <a:p>
            <a:r>
              <a:rPr lang="en-US" altLang="en-US" sz="4800" dirty="0">
                <a:latin typeface="Arial" panose="020B0604020202020204" pitchFamily="34" charset="0"/>
                <a:cs typeface="Arial" panose="020B0604020202020204" pitchFamily="34" charset="0"/>
              </a:rPr>
              <a:t>Chapter 2: </a:t>
            </a:r>
            <a:br>
              <a:rPr lang="en-US" altLang="en-US" sz="4800" dirty="0">
                <a:latin typeface="Arial" panose="020B0604020202020204" pitchFamily="34" charset="0"/>
                <a:cs typeface="Arial" panose="020B0604020202020204" pitchFamily="34" charset="0"/>
              </a:rPr>
            </a:br>
            <a:r>
              <a:rPr lang="en-US" altLang="en-US" sz="4800" dirty="0">
                <a:latin typeface="Arial" panose="020B0604020202020204" pitchFamily="34" charset="0"/>
                <a:cs typeface="Arial" panose="020B0604020202020204" pitchFamily="34" charset="0"/>
              </a:rPr>
              <a:t>The Cell</a:t>
            </a:r>
          </a:p>
        </p:txBody>
      </p:sp>
      <p:sp>
        <p:nvSpPr>
          <p:cNvPr id="2050" name="Subtitle 2">
            <a:extLst>
              <a:ext uri="{FF2B5EF4-FFF2-40B4-BE49-F238E27FC236}">
                <a16:creationId xmlns:a16="http://schemas.microsoft.com/office/drawing/2014/main" id="{475D6F26-60F2-4DA1-BF4B-E2AEC39D222D}"/>
              </a:ext>
            </a:extLst>
          </p:cNvPr>
          <p:cNvSpPr>
            <a:spLocks noGrp="1" noChangeArrowheads="1"/>
          </p:cNvSpPr>
          <p:nvPr>
            <p:ph type="subTitle" idx="1"/>
          </p:nvPr>
        </p:nvSpPr>
        <p:spPr>
          <a:xfrm>
            <a:off x="1143000" y="5569058"/>
            <a:ext cx="6858000" cy="923439"/>
          </a:xfrm>
        </p:spPr>
        <p:txBody>
          <a:bodyPr/>
          <a:lstStyle/>
          <a:p>
            <a:r>
              <a:rPr lang="en-US" altLang="en-US" dirty="0"/>
              <a:t>Microbiology OpenStax</a:t>
            </a:r>
          </a:p>
          <a:p>
            <a:r>
              <a:rPr lang="en-US" altLang="en-US" dirty="0"/>
              <a:t>Slides compiled by Adronisha T. Frazier</a:t>
            </a:r>
          </a:p>
        </p:txBody>
      </p:sp>
      <p:sp>
        <p:nvSpPr>
          <p:cNvPr id="5" name="Rectangle 4">
            <a:extLst>
              <a:ext uri="{FF2B5EF4-FFF2-40B4-BE49-F238E27FC236}">
                <a16:creationId xmlns:a16="http://schemas.microsoft.com/office/drawing/2014/main" id="{CD865319-8ECA-9F43-8872-9186C0A6BF0A}"/>
              </a:ext>
              <a:ext uri="{C183D7F6-B498-43B3-948B-1728B52AA6E4}">
                <adec:decorative xmlns:adec="http://schemas.microsoft.com/office/drawing/2017/decorative" val="1"/>
              </a:ext>
            </a:extLst>
          </p:cNvPr>
          <p:cNvSpPr/>
          <p:nvPr/>
        </p:nvSpPr>
        <p:spPr>
          <a:xfrm>
            <a:off x="1588" y="0"/>
            <a:ext cx="9142412" cy="6858000"/>
          </a:xfrm>
          <a:prstGeom prst="rect">
            <a:avLst/>
          </a:prstGeom>
          <a:noFill/>
          <a:ln w="127000">
            <a:solidFill>
              <a:srgbClr val="1B56C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6" name="Picture 5" descr="Openstax Microbiology textbook image">
            <a:extLst>
              <a:ext uri="{FF2B5EF4-FFF2-40B4-BE49-F238E27FC236}">
                <a16:creationId xmlns:a16="http://schemas.microsoft.com/office/drawing/2014/main" id="{4FEC9040-ED5B-4B7D-BB9F-C045BE7E0D5B}"/>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756780" y="2492153"/>
            <a:ext cx="1630439" cy="2110513"/>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dirty="0">
                <a:latin typeface="Arial" panose="020B0604020202020204" pitchFamily="34" charset="0"/>
                <a:cs typeface="Arial" panose="020B0604020202020204" pitchFamily="34" charset="0"/>
              </a:rPr>
              <a:t>Spontaneous Generation </a:t>
            </a:r>
            <a:r>
              <a:rPr lang="en-US" altLang="en-US" sz="1200" dirty="0">
                <a:latin typeface="Arial" panose="020B0604020202020204" pitchFamily="34" charset="0"/>
                <a:cs typeface="Arial" panose="020B0604020202020204" pitchFamily="34" charset="0"/>
              </a:rPr>
              <a:t>(4 of 16)</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a:xfrm>
            <a:off x="628650" y="5133221"/>
            <a:ext cx="7886700" cy="1330477"/>
          </a:xfrm>
        </p:spPr>
        <p:txBody>
          <a:bodyPr rtlCol="0">
            <a:normAutofit/>
          </a:bodyPr>
          <a:lstStyle/>
          <a:p>
            <a:pPr marL="0" indent="0" algn="just" fontAlgn="auto">
              <a:spcAft>
                <a:spcPts val="0"/>
              </a:spcAft>
              <a:buNone/>
              <a:defRPr/>
            </a:pPr>
            <a:r>
              <a:rPr lang="en-US" sz="1800" b="1" dirty="0">
                <a:latin typeface="Arial" panose="020B0604020202020204" pitchFamily="34" charset="0"/>
                <a:cs typeface="Arial" panose="020B0604020202020204" pitchFamily="34" charset="0"/>
              </a:rPr>
              <a:t>Figure 2.2 </a:t>
            </a:r>
            <a:r>
              <a:rPr lang="en-US" sz="1800" dirty="0">
                <a:latin typeface="Arial" panose="020B0604020202020204" pitchFamily="34" charset="0"/>
                <a:cs typeface="Arial" panose="020B0604020202020204" pitchFamily="34" charset="0"/>
              </a:rPr>
              <a:t>Francesco Redi’s experimental setup consisted of an open container, a container sealed with a cork top, and a container covered in mesh that let in air but not flies. Maggots only appeared on the meat in the open container. However, maggots were also found on the gauze of the gauze-covered container.</a:t>
            </a:r>
          </a:p>
          <a:p>
            <a:pPr marL="0" indent="0" algn="just" fontAlgn="auto">
              <a:spcAft>
                <a:spcPts val="0"/>
              </a:spcAft>
              <a:buNone/>
              <a:defRPr/>
            </a:pPr>
            <a:endParaRPr lang="en-US" sz="2400" dirty="0">
              <a:latin typeface="Arial" panose="020B0604020202020204" pitchFamily="34" charset="0"/>
              <a:cs typeface="Arial" panose="020B0604020202020204" pitchFamily="34" charset="0"/>
            </a:endParaRPr>
          </a:p>
        </p:txBody>
      </p:sp>
      <p:pic>
        <p:nvPicPr>
          <p:cNvPr id="4" name="Picture Placeholder 1" descr="An open container with meat has flies and the formation of maggots in meat. A cork-sealed container of meat has no flies and no formation of maggots in meat. A gauze covered container of meat has flies and maggots on the surface of the gauze but no maggots in the meat.">
            <a:extLst>
              <a:ext uri="{FF2B5EF4-FFF2-40B4-BE49-F238E27FC236}">
                <a16:creationId xmlns:a16="http://schemas.microsoft.com/office/drawing/2014/main" id="{4A2E6745-8A69-4477-88E8-BFF9AEDEE104}"/>
              </a:ext>
            </a:extLst>
          </p:cNvPr>
          <p:cNvPicPr>
            <a:picLocks noChangeAspect="1"/>
          </p:cNvPicPr>
          <p:nvPr/>
        </p:nvPicPr>
        <p:blipFill>
          <a:blip r:embed="rId2" cstate="email">
            <a:extLst>
              <a:ext uri="{28A0092B-C50C-407E-A947-70E740481C1C}">
                <a14:useLocalDpi xmlns:a14="http://schemas.microsoft.com/office/drawing/2010/main" val="0"/>
              </a:ext>
            </a:extLst>
          </a:blip>
          <a:srcRect l="-11709" r="-11709"/>
          <a:stretch>
            <a:fillRect/>
          </a:stretch>
        </p:blipFill>
        <p:spPr>
          <a:xfrm>
            <a:off x="540543" y="1330425"/>
            <a:ext cx="8062913" cy="3500071"/>
          </a:xfrm>
          <a:prstGeom prst="rect">
            <a:avLst/>
          </a:prstGeom>
        </p:spPr>
      </p:pic>
    </p:spTree>
    <p:extLst>
      <p:ext uri="{BB962C8B-B14F-4D97-AF65-F5344CB8AC3E}">
        <p14:creationId xmlns:p14="http://schemas.microsoft.com/office/powerpoint/2010/main" val="137615647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Cell Wall </a:t>
            </a:r>
            <a:r>
              <a:rPr lang="en-US" altLang="en-US" sz="1050" dirty="0">
                <a:latin typeface="Arial" panose="020B0604020202020204" pitchFamily="34" charset="0"/>
                <a:cs typeface="Arial" panose="020B0604020202020204" pitchFamily="34" charset="0"/>
              </a:rPr>
              <a:t>(12 of 14)</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a:bodyPr>
          <a:lstStyle/>
          <a:p>
            <a:pPr algn="just" fontAlgn="auto">
              <a:spcAft>
                <a:spcPts val="0"/>
              </a:spcAft>
              <a:defRPr/>
            </a:pPr>
            <a:r>
              <a:rPr lang="en-US" sz="2400" dirty="0">
                <a:latin typeface="Arial" panose="020B0604020202020204" pitchFamily="34" charset="0"/>
                <a:cs typeface="Arial" panose="020B0604020202020204" pitchFamily="34" charset="0"/>
              </a:rPr>
              <a:t>Bacteria of the family Mycobacteriaceae have an external layer of waxy </a:t>
            </a:r>
            <a:r>
              <a:rPr lang="en-US" sz="2400" b="1" dirty="0">
                <a:latin typeface="Arial" panose="020B0604020202020204" pitchFamily="34" charset="0"/>
                <a:cs typeface="Arial" panose="020B0604020202020204" pitchFamily="34" charset="0"/>
              </a:rPr>
              <a:t>mycolic acids</a:t>
            </a:r>
            <a:r>
              <a:rPr lang="en-US" sz="2400" dirty="0">
                <a:latin typeface="Arial" panose="020B0604020202020204" pitchFamily="34" charset="0"/>
                <a:cs typeface="Arial" panose="020B0604020202020204" pitchFamily="34" charset="0"/>
              </a:rPr>
              <a:t> in their cell wall.</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Since acid-fast stains must be used to penetrate the mycolic acid layer of purposes of microscopy, these bacteria are referred to as acid-fast.</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endParaRPr lang="en-US" dirty="0">
              <a:latin typeface="Arial" panose="020B0604020202020204" pitchFamily="34" charset="0"/>
              <a:cs typeface="Arial" panose="020B0604020202020204" pitchFamily="34" charset="0"/>
            </a:endParaRPr>
          </a:p>
          <a:p>
            <a:pPr algn="just" fontAlgn="auto">
              <a:spcAft>
                <a:spcPts val="0"/>
              </a:spcAft>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863268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Cell Wall </a:t>
            </a:r>
            <a:r>
              <a:rPr lang="en-US" altLang="en-US" sz="1050" dirty="0">
                <a:latin typeface="Arial" panose="020B0604020202020204" pitchFamily="34" charset="0"/>
                <a:cs typeface="Arial" panose="020B0604020202020204" pitchFamily="34" charset="0"/>
              </a:rPr>
              <a:t>(13 of 14)</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a:xfrm>
            <a:off x="628650" y="4990453"/>
            <a:ext cx="7886700" cy="1502422"/>
          </a:xfrm>
        </p:spPr>
        <p:txBody>
          <a:bodyPr rtlCol="0">
            <a:normAutofit fontScale="70000" lnSpcReduction="20000"/>
          </a:bodyPr>
          <a:lstStyle/>
          <a:p>
            <a:pPr marL="0" indent="0" algn="just" fontAlgn="auto">
              <a:spcAft>
                <a:spcPts val="0"/>
              </a:spcAft>
              <a:buNone/>
              <a:defRPr/>
            </a:pPr>
            <a:r>
              <a:rPr lang="en-US" sz="2600" b="1" dirty="0">
                <a:latin typeface="Arial" panose="020B0604020202020204" pitchFamily="34" charset="0"/>
                <a:cs typeface="Arial" panose="020B0604020202020204" pitchFamily="34" charset="0"/>
              </a:rPr>
              <a:t>Figure 2.27 </a:t>
            </a:r>
            <a:r>
              <a:rPr lang="en-US" sz="2600" dirty="0">
                <a:latin typeface="Arial" panose="020B0604020202020204" pitchFamily="34" charset="0"/>
                <a:cs typeface="Arial" panose="020B0604020202020204" pitchFamily="34" charset="0"/>
              </a:rPr>
              <a:t>(a) Some gram-positive bacteria, including members of the Mycobacteriaceae, produce waxy mycolic acids found exterior to their structurally-distinct peptidoglycan. (b) The acid-fast staining protocol detects the presence of cell walls that are rich in mycolic acid. Acid-fast cells are stained red by carbolfuchsin. (credit a: modification of work by “Franciscosp2”/Wikimedia Commons; credit b: modification of work by Centers for Disease Control and Prevention)</a:t>
            </a:r>
            <a:endParaRPr lang="en-US" dirty="0">
              <a:latin typeface="Arial" panose="020B0604020202020204" pitchFamily="34" charset="0"/>
              <a:cs typeface="Arial" panose="020B0604020202020204" pitchFamily="34" charset="0"/>
            </a:endParaRPr>
          </a:p>
        </p:txBody>
      </p:sp>
      <p:pic>
        <p:nvPicPr>
          <p:cNvPr id="4" name="Picture Placeholder 1" descr="A) A diagram of gram-positive acid-fast bacteria. The plasma membrane is shown on top of the cytoplasm and a thick layer of peptidoglycan makes up the cell wall outside the plasma membrane. Teichoic acids connect the peptidoglycans to the plasma membrane. On top of the peptidoglycans are mycolic acids, lipomannan and arabinoglycans. B) A micrograph of red cells labeled acid fast bacteria.">
            <a:extLst>
              <a:ext uri="{FF2B5EF4-FFF2-40B4-BE49-F238E27FC236}">
                <a16:creationId xmlns:a16="http://schemas.microsoft.com/office/drawing/2014/main" id="{C181DCEC-1CAE-4B43-847A-C70FFC8E6C8C}"/>
              </a:ext>
            </a:extLst>
          </p:cNvPr>
          <p:cNvPicPr>
            <a:picLocks noChangeAspect="1"/>
          </p:cNvPicPr>
          <p:nvPr/>
        </p:nvPicPr>
        <p:blipFill>
          <a:blip r:embed="rId2" cstate="email">
            <a:extLst>
              <a:ext uri="{28A0092B-C50C-407E-A947-70E740481C1C}">
                <a14:useLocalDpi xmlns:a14="http://schemas.microsoft.com/office/drawing/2010/main" val="0"/>
              </a:ext>
            </a:extLst>
          </a:blip>
          <a:srcRect t="-5182" b="-5182"/>
          <a:stretch>
            <a:fillRect/>
          </a:stretch>
        </p:blipFill>
        <p:spPr>
          <a:xfrm>
            <a:off x="540543" y="1453017"/>
            <a:ext cx="8062913" cy="3500071"/>
          </a:xfrm>
          <a:prstGeom prst="rect">
            <a:avLst/>
          </a:prstGeom>
        </p:spPr>
      </p:pic>
    </p:spTree>
    <p:extLst>
      <p:ext uri="{BB962C8B-B14F-4D97-AF65-F5344CB8AC3E}">
        <p14:creationId xmlns:p14="http://schemas.microsoft.com/office/powerpoint/2010/main" val="295634334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Cell Wall </a:t>
            </a:r>
            <a:r>
              <a:rPr lang="en-US" altLang="en-US" sz="1050" dirty="0">
                <a:latin typeface="Arial" panose="020B0604020202020204" pitchFamily="34" charset="0"/>
                <a:cs typeface="Arial" panose="020B0604020202020204" pitchFamily="34" charset="0"/>
              </a:rPr>
              <a:t>(14 of 14)</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a:bodyPr>
          <a:lstStyle/>
          <a:p>
            <a:pPr algn="just" fontAlgn="auto">
              <a:spcAft>
                <a:spcPts val="0"/>
              </a:spcAft>
              <a:defRPr/>
            </a:pPr>
            <a:r>
              <a:rPr lang="en-US" sz="2400" dirty="0">
                <a:latin typeface="Arial" panose="020B0604020202020204" pitchFamily="34" charset="0"/>
                <a:cs typeface="Arial" panose="020B0604020202020204" pitchFamily="34" charset="0"/>
              </a:rPr>
              <a:t>Archaeal cell wall structure differs from that of bacteria in several significant ways:</a:t>
            </a:r>
          </a:p>
          <a:p>
            <a:pPr lvl="1" algn="just" fontAlgn="auto">
              <a:spcAft>
                <a:spcPts val="0"/>
              </a:spcAft>
              <a:defRPr/>
            </a:pPr>
            <a:r>
              <a:rPr lang="en-US" sz="2000" dirty="0">
                <a:latin typeface="Arial" panose="020B0604020202020204" pitchFamily="34" charset="0"/>
                <a:cs typeface="Arial" panose="020B0604020202020204" pitchFamily="34" charset="0"/>
              </a:rPr>
              <a:t>Archaeal cell walls do not contain peptidoglycan. They contain pseudopeptidoglycan (pseudomurein) in which NAM is replaced with a different subunit.</a:t>
            </a:r>
          </a:p>
          <a:p>
            <a:pPr lvl="1" algn="just" fontAlgn="auto">
              <a:spcAft>
                <a:spcPts val="0"/>
              </a:spcAft>
              <a:defRPr/>
            </a:pPr>
            <a:endParaRPr lang="en-US" sz="2000" dirty="0">
              <a:latin typeface="Arial" panose="020B0604020202020204" pitchFamily="34" charset="0"/>
              <a:cs typeface="Arial" panose="020B0604020202020204" pitchFamily="34" charset="0"/>
            </a:endParaRPr>
          </a:p>
          <a:p>
            <a:pPr lvl="1" algn="just" fontAlgn="auto">
              <a:spcAft>
                <a:spcPts val="0"/>
              </a:spcAft>
              <a:defRPr/>
            </a:pPr>
            <a:r>
              <a:rPr lang="en-US" sz="2000" dirty="0">
                <a:latin typeface="Arial" panose="020B0604020202020204" pitchFamily="34" charset="0"/>
                <a:cs typeface="Arial" panose="020B0604020202020204" pitchFamily="34" charset="0"/>
              </a:rPr>
              <a:t>Other archaea may have a layer of glycoproteins or polysaccharides that serve as the cell wall instead of pseudopeptidoglycan.</a:t>
            </a:r>
          </a:p>
          <a:p>
            <a:pPr lvl="1" algn="just" fontAlgn="auto">
              <a:spcAft>
                <a:spcPts val="0"/>
              </a:spcAft>
              <a:defRPr/>
            </a:pPr>
            <a:endParaRPr lang="en-US" sz="2000" dirty="0">
              <a:latin typeface="Arial" panose="020B0604020202020204" pitchFamily="34" charset="0"/>
              <a:cs typeface="Arial" panose="020B0604020202020204" pitchFamily="34" charset="0"/>
            </a:endParaRPr>
          </a:p>
          <a:p>
            <a:pPr lvl="1" algn="just" fontAlgn="auto">
              <a:spcAft>
                <a:spcPts val="0"/>
              </a:spcAft>
              <a:defRPr/>
            </a:pPr>
            <a:r>
              <a:rPr lang="en-US" sz="2000" dirty="0">
                <a:latin typeface="Arial" panose="020B0604020202020204" pitchFamily="34" charset="0"/>
                <a:cs typeface="Arial" panose="020B0604020202020204" pitchFamily="34" charset="0"/>
              </a:rPr>
              <a:t>There are a few archaea that appear to lack cell walls entirely.</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endParaRPr lang="en-US" dirty="0">
              <a:latin typeface="Arial" panose="020B0604020202020204" pitchFamily="34" charset="0"/>
              <a:cs typeface="Arial" panose="020B0604020202020204" pitchFamily="34" charset="0"/>
            </a:endParaRPr>
          </a:p>
          <a:p>
            <a:pPr algn="just" fontAlgn="auto">
              <a:spcAft>
                <a:spcPts val="0"/>
              </a:spcAft>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329134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Glycocalyces and S-Layers </a:t>
            </a:r>
            <a:r>
              <a:rPr lang="en-US" altLang="en-US" sz="1050" dirty="0">
                <a:latin typeface="Arial" panose="020B0604020202020204" pitchFamily="34" charset="0"/>
                <a:cs typeface="Arial" panose="020B0604020202020204" pitchFamily="34" charset="0"/>
              </a:rPr>
              <a:t>(1 of 6)</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a:bodyPr>
          <a:lstStyle/>
          <a:p>
            <a:pPr algn="just" fontAlgn="auto">
              <a:spcAft>
                <a:spcPts val="0"/>
              </a:spcAft>
              <a:defRPr/>
            </a:pPr>
            <a:r>
              <a:rPr lang="en-US" sz="2400" dirty="0">
                <a:latin typeface="Arial" panose="020B0604020202020204" pitchFamily="34" charset="0"/>
                <a:cs typeface="Arial" panose="020B0604020202020204" pitchFamily="34" charset="0"/>
              </a:rPr>
              <a:t>Some prokaryotic cells may have additional cell envelope structures exterior to the cell wall, such as glycocalyces and S-layers. </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A </a:t>
            </a:r>
            <a:r>
              <a:rPr lang="en-US" sz="2400" b="1" dirty="0">
                <a:latin typeface="Arial" panose="020B0604020202020204" pitchFamily="34" charset="0"/>
                <a:cs typeface="Arial" panose="020B0604020202020204" pitchFamily="34" charset="0"/>
              </a:rPr>
              <a:t>glycocalyx</a:t>
            </a:r>
            <a:r>
              <a:rPr lang="en-US" sz="2400" dirty="0">
                <a:latin typeface="Arial" panose="020B0604020202020204" pitchFamily="34" charset="0"/>
                <a:cs typeface="Arial" panose="020B0604020202020204" pitchFamily="34" charset="0"/>
              </a:rPr>
              <a:t> is a sugar coat, of which there are two important types:</a:t>
            </a:r>
          </a:p>
          <a:p>
            <a:pPr lvl="1" algn="just" fontAlgn="auto">
              <a:spcAft>
                <a:spcPts val="0"/>
              </a:spcAft>
              <a:defRPr/>
            </a:pPr>
            <a:r>
              <a:rPr lang="en-US" sz="2000" dirty="0">
                <a:latin typeface="Arial" panose="020B0604020202020204" pitchFamily="34" charset="0"/>
                <a:cs typeface="Arial" panose="020B0604020202020204" pitchFamily="34" charset="0"/>
              </a:rPr>
              <a:t>Capsules</a:t>
            </a:r>
          </a:p>
          <a:p>
            <a:pPr lvl="1" algn="just" fontAlgn="auto">
              <a:spcAft>
                <a:spcPts val="0"/>
              </a:spcAft>
              <a:defRPr/>
            </a:pPr>
            <a:r>
              <a:rPr lang="en-US" sz="2000" dirty="0">
                <a:latin typeface="Arial" panose="020B0604020202020204" pitchFamily="34" charset="0"/>
                <a:cs typeface="Arial" panose="020B0604020202020204" pitchFamily="34" charset="0"/>
              </a:rPr>
              <a:t>Slime layers</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endParaRPr lang="en-US" dirty="0">
              <a:latin typeface="Arial" panose="020B0604020202020204" pitchFamily="34" charset="0"/>
              <a:cs typeface="Arial" panose="020B0604020202020204" pitchFamily="34" charset="0"/>
            </a:endParaRPr>
          </a:p>
          <a:p>
            <a:pPr algn="just" fontAlgn="auto">
              <a:spcAft>
                <a:spcPts val="0"/>
              </a:spcAft>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195970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Glycocalyces and S-Layers </a:t>
            </a:r>
            <a:r>
              <a:rPr lang="en-US" altLang="en-US" sz="1050" dirty="0">
                <a:latin typeface="Arial" panose="020B0604020202020204" pitchFamily="34" charset="0"/>
                <a:cs typeface="Arial" panose="020B0604020202020204" pitchFamily="34" charset="0"/>
              </a:rPr>
              <a:t>(2 of 6)</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a:bodyPr>
          <a:lstStyle/>
          <a:p>
            <a:pPr algn="just" fontAlgn="auto">
              <a:spcAft>
                <a:spcPts val="0"/>
              </a:spcAft>
              <a:defRPr/>
            </a:pPr>
            <a:r>
              <a:rPr lang="en-US" sz="2400" dirty="0">
                <a:latin typeface="Arial" panose="020B0604020202020204" pitchFamily="34" charset="0"/>
                <a:cs typeface="Arial" panose="020B0604020202020204" pitchFamily="34" charset="0"/>
              </a:rPr>
              <a:t>A </a:t>
            </a:r>
            <a:r>
              <a:rPr lang="en-US" sz="2400" b="1" dirty="0">
                <a:latin typeface="Arial" panose="020B0604020202020204" pitchFamily="34" charset="0"/>
                <a:cs typeface="Arial" panose="020B0604020202020204" pitchFamily="34" charset="0"/>
              </a:rPr>
              <a:t>capsule</a:t>
            </a:r>
            <a:r>
              <a:rPr lang="en-US" sz="2400" dirty="0">
                <a:latin typeface="Arial" panose="020B0604020202020204" pitchFamily="34" charset="0"/>
                <a:cs typeface="Arial" panose="020B0604020202020204" pitchFamily="34" charset="0"/>
              </a:rPr>
              <a:t> is an organized, firm layer located outside of the cell wall and usually composed of polysaccharides or proteins.</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A </a:t>
            </a:r>
            <a:r>
              <a:rPr lang="en-US" sz="2400" b="1" dirty="0">
                <a:latin typeface="Arial" panose="020B0604020202020204" pitchFamily="34" charset="0"/>
                <a:cs typeface="Arial" panose="020B0604020202020204" pitchFamily="34" charset="0"/>
              </a:rPr>
              <a:t>slime layer</a:t>
            </a:r>
            <a:r>
              <a:rPr lang="en-US" sz="2400" dirty="0">
                <a:latin typeface="Arial" panose="020B0604020202020204" pitchFamily="34" charset="0"/>
                <a:cs typeface="Arial" panose="020B0604020202020204" pitchFamily="34" charset="0"/>
              </a:rPr>
              <a:t> is a less tightly organized layer that is only loosely attached to the cell wall and can be more easily washed off.</a:t>
            </a:r>
          </a:p>
          <a:p>
            <a:pPr lvl="1" algn="just" fontAlgn="auto">
              <a:spcAft>
                <a:spcPts val="0"/>
              </a:spcAft>
              <a:defRPr/>
            </a:pPr>
            <a:r>
              <a:rPr lang="en-US" dirty="0">
                <a:latin typeface="Arial" panose="020B0604020202020204" pitchFamily="34" charset="0"/>
                <a:cs typeface="Arial" panose="020B0604020202020204" pitchFamily="34" charset="0"/>
              </a:rPr>
              <a:t>Slime layers may be composed of polysaccharides, glycoproteins, or glycolipids.</a:t>
            </a:r>
          </a:p>
        </p:txBody>
      </p:sp>
    </p:spTree>
    <p:extLst>
      <p:ext uri="{BB962C8B-B14F-4D97-AF65-F5344CB8AC3E}">
        <p14:creationId xmlns:p14="http://schemas.microsoft.com/office/powerpoint/2010/main" val="32300989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Glycocalyces and S-Layers </a:t>
            </a:r>
            <a:r>
              <a:rPr lang="en-US" altLang="en-US" sz="1050" dirty="0">
                <a:latin typeface="Arial" panose="020B0604020202020204" pitchFamily="34" charset="0"/>
                <a:cs typeface="Arial" panose="020B0604020202020204" pitchFamily="34" charset="0"/>
              </a:rPr>
              <a:t>(3 of 6)</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a:bodyPr>
          <a:lstStyle/>
          <a:p>
            <a:pPr algn="just" fontAlgn="auto">
              <a:spcAft>
                <a:spcPts val="0"/>
              </a:spcAft>
              <a:defRPr/>
            </a:pPr>
            <a:r>
              <a:rPr lang="en-US" sz="2400" dirty="0">
                <a:latin typeface="Arial" panose="020B0604020202020204" pitchFamily="34" charset="0"/>
                <a:cs typeface="Arial" panose="020B0604020202020204" pitchFamily="34" charset="0"/>
              </a:rPr>
              <a:t>Glycocalyces allow cells to adhere to surfaces, aiding in  the formation of biofilms.</a:t>
            </a:r>
          </a:p>
          <a:p>
            <a:pPr lvl="1" algn="just" fontAlgn="auto">
              <a:spcAft>
                <a:spcPts val="0"/>
              </a:spcAft>
              <a:defRPr/>
            </a:pPr>
            <a:r>
              <a:rPr lang="en-US" dirty="0">
                <a:latin typeface="Arial" panose="020B0604020202020204" pitchFamily="34" charset="0"/>
                <a:cs typeface="Arial" panose="020B0604020202020204" pitchFamily="34" charset="0"/>
              </a:rPr>
              <a:t>Biofilms are colonies of microbes that form in layers on surfaces.</a:t>
            </a:r>
          </a:p>
          <a:p>
            <a:pPr lvl="1" algn="just" fontAlgn="auto">
              <a:spcAft>
                <a:spcPts val="0"/>
              </a:spcAft>
              <a:defRPr/>
            </a:pPr>
            <a:endParaRPr lang="en-US" dirty="0">
              <a:latin typeface="Arial" panose="020B0604020202020204" pitchFamily="34" charset="0"/>
              <a:cs typeface="Arial" panose="020B0604020202020204" pitchFamily="34" charset="0"/>
            </a:endParaRPr>
          </a:p>
          <a:p>
            <a:pPr lvl="1" algn="just" fontAlgn="auto">
              <a:spcAft>
                <a:spcPts val="0"/>
              </a:spcAft>
              <a:defRPr/>
            </a:pPr>
            <a:r>
              <a:rPr lang="en-US" dirty="0">
                <a:latin typeface="Arial" panose="020B0604020202020204" pitchFamily="34" charset="0"/>
                <a:cs typeface="Arial" panose="020B0604020202020204" pitchFamily="34" charset="0"/>
              </a:rPr>
              <a:t>Biofilms hold water like a sponge, preventing desiccation. </a:t>
            </a:r>
          </a:p>
          <a:p>
            <a:pPr lvl="1" algn="just" fontAlgn="auto">
              <a:spcAft>
                <a:spcPts val="0"/>
              </a:spcAft>
              <a:defRPr/>
            </a:pPr>
            <a:endParaRPr lang="en-US" dirty="0">
              <a:latin typeface="Arial" panose="020B0604020202020204" pitchFamily="34" charset="0"/>
              <a:cs typeface="Arial" panose="020B0604020202020204" pitchFamily="34" charset="0"/>
            </a:endParaRPr>
          </a:p>
          <a:p>
            <a:pPr lvl="1" algn="just" fontAlgn="auto">
              <a:spcAft>
                <a:spcPts val="0"/>
              </a:spcAft>
              <a:defRPr/>
            </a:pPr>
            <a:r>
              <a:rPr lang="en-US" dirty="0">
                <a:latin typeface="Arial" panose="020B0604020202020204" pitchFamily="34" charset="0"/>
                <a:cs typeface="Arial" panose="020B0604020202020204" pitchFamily="34" charset="0"/>
              </a:rPr>
              <a:t>Biofilms also protect cells from predation and hinder the action of antibiotics and disinfectants.</a:t>
            </a:r>
          </a:p>
          <a:p>
            <a:pPr lvl="1" algn="just" fontAlgn="auto">
              <a:spcAft>
                <a:spcPts val="0"/>
              </a:spcAft>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42329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Glycocalyces and S-Layers </a:t>
            </a:r>
            <a:r>
              <a:rPr lang="en-US" altLang="en-US" sz="1050" dirty="0">
                <a:latin typeface="Arial" panose="020B0604020202020204" pitchFamily="34" charset="0"/>
                <a:cs typeface="Arial" panose="020B0604020202020204" pitchFamily="34" charset="0"/>
              </a:rPr>
              <a:t>(4 of 6)</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a:xfrm>
            <a:off x="628650" y="5124773"/>
            <a:ext cx="7886700" cy="1253668"/>
          </a:xfrm>
        </p:spPr>
        <p:txBody>
          <a:bodyPr rtlCol="0">
            <a:normAutofit fontScale="70000" lnSpcReduction="20000"/>
          </a:bodyPr>
          <a:lstStyle/>
          <a:p>
            <a:pPr marL="0" indent="0" algn="just" fontAlgn="auto">
              <a:spcAft>
                <a:spcPts val="0"/>
              </a:spcAft>
              <a:buNone/>
              <a:defRPr/>
            </a:pPr>
            <a:r>
              <a:rPr lang="en-US" b="1" dirty="0">
                <a:latin typeface="Arial" panose="020B0604020202020204" pitchFamily="34" charset="0"/>
                <a:cs typeface="Arial" panose="020B0604020202020204" pitchFamily="34" charset="0"/>
              </a:rPr>
              <a:t>Figure 2.29 </a:t>
            </a:r>
            <a:r>
              <a:rPr lang="en-US" dirty="0">
                <a:latin typeface="Arial" panose="020B0604020202020204" pitchFamily="34" charset="0"/>
                <a:cs typeface="Arial" panose="020B0604020202020204" pitchFamily="34" charset="0"/>
              </a:rPr>
              <a:t>(a) Capsules are a type of glycocalyx composed of an organized layer of polysaccharides. (b) A capsule stain of </a:t>
            </a:r>
            <a:r>
              <a:rPr lang="en-US" i="1" dirty="0">
                <a:latin typeface="Arial" panose="020B0604020202020204" pitchFamily="34" charset="0"/>
                <a:cs typeface="Arial" panose="020B0604020202020204" pitchFamily="34" charset="0"/>
              </a:rPr>
              <a:t>Pseudomonas aeruginosa</a:t>
            </a:r>
            <a:r>
              <a:rPr lang="en-US" dirty="0">
                <a:latin typeface="Arial" panose="020B0604020202020204" pitchFamily="34" charset="0"/>
                <a:cs typeface="Arial" panose="020B0604020202020204" pitchFamily="34" charset="0"/>
              </a:rPr>
              <a:t>, a bacterial pathogen capable of causing many different types of infections in humans. (credit b: modification of work by American Society for Microbiology)</a:t>
            </a:r>
          </a:p>
          <a:p>
            <a:pPr marL="0" indent="0" algn="just" fontAlgn="auto">
              <a:spcAft>
                <a:spcPts val="0"/>
              </a:spcAft>
              <a:buNone/>
              <a:defRPr/>
            </a:pPr>
            <a:endParaRPr lang="en-US" dirty="0">
              <a:latin typeface="Arial" panose="020B0604020202020204" pitchFamily="34" charset="0"/>
              <a:cs typeface="Arial" panose="020B0604020202020204" pitchFamily="34" charset="0"/>
            </a:endParaRPr>
          </a:p>
        </p:txBody>
      </p:sp>
      <p:pic>
        <p:nvPicPr>
          <p:cNvPr id="4" name="Picture Placeholder 1" descr="a) A diagram showing the outer structures of bacterial cells. The thick outer layer is labeled capsule. Below that is a thinner cell wall and below that is an even thinner plasma membrane. B) A micrograph showing capsules as clearings outside of red stained cells; the background of the micrograph is a pale pink.">
            <a:extLst>
              <a:ext uri="{FF2B5EF4-FFF2-40B4-BE49-F238E27FC236}">
                <a16:creationId xmlns:a16="http://schemas.microsoft.com/office/drawing/2014/main" id="{DEA3988B-1099-4D68-B08B-3DC39C2BA0D7}"/>
              </a:ext>
            </a:extLst>
          </p:cNvPr>
          <p:cNvPicPr>
            <a:picLocks noChangeAspect="1"/>
          </p:cNvPicPr>
          <p:nvPr/>
        </p:nvPicPr>
        <p:blipFill>
          <a:blip r:embed="rId2" cstate="email">
            <a:extLst>
              <a:ext uri="{28A0092B-C50C-407E-A947-70E740481C1C}">
                <a14:useLocalDpi xmlns:a14="http://schemas.microsoft.com/office/drawing/2010/main" val="0"/>
              </a:ext>
            </a:extLst>
          </a:blip>
          <a:srcRect t="-5763" b="-5763"/>
          <a:stretch>
            <a:fillRect/>
          </a:stretch>
        </p:blipFill>
        <p:spPr>
          <a:xfrm>
            <a:off x="540543" y="1556956"/>
            <a:ext cx="8062913" cy="3500071"/>
          </a:xfrm>
          <a:prstGeom prst="rect">
            <a:avLst/>
          </a:prstGeom>
        </p:spPr>
      </p:pic>
    </p:spTree>
    <p:extLst>
      <p:ext uri="{BB962C8B-B14F-4D97-AF65-F5344CB8AC3E}">
        <p14:creationId xmlns:p14="http://schemas.microsoft.com/office/powerpoint/2010/main" val="193258422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Glycocalyces and S-Layers </a:t>
            </a:r>
            <a:r>
              <a:rPr lang="en-US" altLang="en-US" sz="1050" dirty="0">
                <a:latin typeface="Arial" panose="020B0604020202020204" pitchFamily="34" charset="0"/>
                <a:cs typeface="Arial" panose="020B0604020202020204" pitchFamily="34" charset="0"/>
              </a:rPr>
              <a:t>(5 of 6)</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a:bodyPr>
          <a:lstStyle/>
          <a:p>
            <a:pPr algn="just" fontAlgn="auto">
              <a:spcAft>
                <a:spcPts val="0"/>
              </a:spcAft>
              <a:defRPr/>
            </a:pPr>
            <a:r>
              <a:rPr lang="en-US" sz="2400" dirty="0">
                <a:latin typeface="Arial" panose="020B0604020202020204" pitchFamily="34" charset="0"/>
                <a:cs typeface="Arial" panose="020B0604020202020204" pitchFamily="34" charset="0"/>
              </a:rPr>
              <a:t>The ability to produce a capsule can contribute to a microbe’s pathogenicity (ability to cause disease) because the capsule can make it more difficult for phagocytic cells to engulf and kill the microorganism. </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i="1" dirty="0">
                <a:latin typeface="Arial" panose="020B0604020202020204" pitchFamily="34" charset="0"/>
                <a:cs typeface="Arial" panose="020B0604020202020204" pitchFamily="34" charset="0"/>
              </a:rPr>
              <a:t>Streptococcus pneumoniae</a:t>
            </a:r>
            <a:r>
              <a:rPr lang="en-US" sz="2400" dirty="0">
                <a:latin typeface="Arial" panose="020B0604020202020204" pitchFamily="34" charset="0"/>
                <a:cs typeface="Arial" panose="020B0604020202020204" pitchFamily="34" charset="0"/>
              </a:rPr>
              <a:t> is a microorganism that produces a capsule well known to aid  in this bacterium’s pathogenicity. </a:t>
            </a:r>
            <a:endParaRPr lang="en-US" sz="2400" i="1" dirty="0">
              <a:latin typeface="Arial" panose="020B0604020202020204" pitchFamily="34" charset="0"/>
              <a:cs typeface="Arial" panose="020B0604020202020204" pitchFamily="34" charset="0"/>
            </a:endParaRPr>
          </a:p>
          <a:p>
            <a:pPr algn="just" fontAlgn="auto">
              <a:spcAft>
                <a:spcPts val="0"/>
              </a:spcAft>
              <a:defRP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338518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Glycocalyces and S-Layers </a:t>
            </a:r>
            <a:r>
              <a:rPr lang="en-US" altLang="en-US" sz="1050" dirty="0">
                <a:latin typeface="Arial" panose="020B0604020202020204" pitchFamily="34" charset="0"/>
                <a:cs typeface="Arial" panose="020B0604020202020204" pitchFamily="34" charset="0"/>
              </a:rPr>
              <a:t>(6 of 6)</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a:bodyPr>
          <a:lstStyle/>
          <a:p>
            <a:pPr algn="just" fontAlgn="auto">
              <a:spcAft>
                <a:spcPts val="0"/>
              </a:spcAft>
              <a:defRPr/>
            </a:pPr>
            <a:r>
              <a:rPr lang="en-US" sz="2400" dirty="0">
                <a:latin typeface="Arial" panose="020B0604020202020204" pitchFamily="34" charset="0"/>
                <a:cs typeface="Arial" panose="020B0604020202020204" pitchFamily="34" charset="0"/>
              </a:rPr>
              <a:t>Another type of cell envelope structure is an </a:t>
            </a:r>
            <a:r>
              <a:rPr lang="en-US" sz="2400" b="1" dirty="0">
                <a:latin typeface="Arial" panose="020B0604020202020204" pitchFamily="34" charset="0"/>
                <a:cs typeface="Arial" panose="020B0604020202020204" pitchFamily="34" charset="0"/>
              </a:rPr>
              <a:t>S-layer</a:t>
            </a:r>
            <a:r>
              <a:rPr lang="en-US" sz="2400" dirty="0">
                <a:latin typeface="Arial" panose="020B0604020202020204" pitchFamily="34" charset="0"/>
                <a:cs typeface="Arial" panose="020B0604020202020204" pitchFamily="34" charset="0"/>
              </a:rPr>
              <a:t>, which is composed of a mixture of structural proteins and glycoproteins.</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In bacteria, S-layers are found outside the cell wall.</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In some archaea, the S-layer serves as the cell wall.</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The exact function of S-layers is not entirely understood.</a:t>
            </a:r>
          </a:p>
          <a:p>
            <a:pPr algn="just" fontAlgn="auto">
              <a:spcAft>
                <a:spcPts val="0"/>
              </a:spcAft>
              <a:defRP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352547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0C026-983D-4F61-9210-F84EA4A4C4AC}"/>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Clinical Focus: Part 3</a:t>
            </a:r>
            <a:r>
              <a:rPr lang="en-US" sz="1200"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5F31319-9E0C-4A64-B7CD-AF8C872A9679}"/>
              </a:ext>
            </a:extLst>
          </p:cNvPr>
          <p:cNvSpPr>
            <a:spLocks noGrp="1"/>
          </p:cNvSpPr>
          <p:nvPr>
            <p:ph idx="1"/>
          </p:nvPr>
        </p:nvSpPr>
        <p:spPr/>
        <p:txBody>
          <a:bodyPr/>
          <a:lstStyle/>
          <a:p>
            <a:pPr marL="0" indent="0" algn="just">
              <a:buNone/>
            </a:pPr>
            <a:r>
              <a:rPr lang="en-US" sz="1600" dirty="0">
                <a:latin typeface="Arial" panose="020B0604020202020204" pitchFamily="34" charset="0"/>
                <a:cs typeface="Arial" panose="020B0604020202020204" pitchFamily="34" charset="0"/>
              </a:rPr>
              <a:t>After diagnosing Barbara with pneumonia, the PA writes her a prescription for amoxicillin, a commonly-prescribed type of penicillin derivative. More than a week later, despite taking the full course as directed. Barbara still feels weak and is not fully recovered, although she is still able to get through her daily activities. She returns to the health center for a follow-up visit.</a:t>
            </a:r>
          </a:p>
          <a:p>
            <a:pPr marL="0" indent="0" algn="just">
              <a:buNone/>
            </a:pPr>
            <a:r>
              <a:rPr lang="en-US" sz="1600" dirty="0">
                <a:latin typeface="Arial" panose="020B0604020202020204" pitchFamily="34" charset="0"/>
                <a:cs typeface="Arial" panose="020B0604020202020204" pitchFamily="34" charset="0"/>
              </a:rPr>
              <a:t>Many types of bacteria, fungi, and viruses can cause pneumonia. Amoxicillin targets the peptidoglycan of bacterial cell walls. Since the amoxicillin has not resolved Barbara’s symptoms, the PA concludes that the causative agent probably lacks peptidoglycan, meaning that the pathogen could be a virus, a fungus, or a bacterium that lacks peptidoglycan. Another possibility is that the pathogen is a bacterium containing peptidoglycan but has developed resistance to amoxicillin. </a:t>
            </a:r>
          </a:p>
          <a:p>
            <a:pPr marL="0" indent="0" algn="just">
              <a:buNone/>
            </a:pPr>
            <a:endParaRPr lang="en-US" sz="1600" dirty="0">
              <a:latin typeface="Arial" panose="020B0604020202020204" pitchFamily="34" charset="0"/>
              <a:cs typeface="Arial" panose="020B0604020202020204" pitchFamily="34" charset="0"/>
            </a:endParaRPr>
          </a:p>
          <a:p>
            <a:pPr lvl="1" algn="just"/>
            <a:r>
              <a:rPr lang="en-US" sz="1600" b="1" dirty="0">
                <a:latin typeface="Arial" panose="020B0604020202020204" pitchFamily="34" charset="0"/>
                <a:cs typeface="Arial" panose="020B0604020202020204" pitchFamily="34" charset="0"/>
              </a:rPr>
              <a:t>How can the PA definitively identify the cause of Barbara’s pneumonia?</a:t>
            </a:r>
          </a:p>
          <a:p>
            <a:pPr lvl="1" algn="just"/>
            <a:endParaRPr lang="en-US" sz="1600" b="1" dirty="0">
              <a:latin typeface="Arial" panose="020B0604020202020204" pitchFamily="34" charset="0"/>
              <a:cs typeface="Arial" panose="020B0604020202020204" pitchFamily="34" charset="0"/>
            </a:endParaRPr>
          </a:p>
          <a:p>
            <a:pPr lvl="1" algn="just"/>
            <a:r>
              <a:rPr lang="en-US" sz="1600" b="1" dirty="0">
                <a:latin typeface="Arial" panose="020B0604020202020204" pitchFamily="34" charset="0"/>
                <a:cs typeface="Arial" panose="020B0604020202020204" pitchFamily="34" charset="0"/>
              </a:rPr>
              <a:t>What form of treatment should the PA prescribe, given that the amoxicillin was ineffective?</a:t>
            </a:r>
          </a:p>
        </p:txBody>
      </p:sp>
    </p:spTree>
    <p:extLst>
      <p:ext uri="{BB962C8B-B14F-4D97-AF65-F5344CB8AC3E}">
        <p14:creationId xmlns:p14="http://schemas.microsoft.com/office/powerpoint/2010/main" val="4123251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dirty="0">
                <a:latin typeface="Arial" panose="020B0604020202020204" pitchFamily="34" charset="0"/>
                <a:cs typeface="Arial" panose="020B0604020202020204" pitchFamily="34" charset="0"/>
              </a:rPr>
              <a:t>Spontaneous Generation </a:t>
            </a:r>
            <a:r>
              <a:rPr lang="en-US" altLang="en-US" sz="1200" dirty="0">
                <a:latin typeface="Arial" panose="020B0604020202020204" pitchFamily="34" charset="0"/>
                <a:cs typeface="Arial" panose="020B0604020202020204" pitchFamily="34" charset="0"/>
              </a:rPr>
              <a:t>(5 of 16)</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a:bodyPr>
          <a:lstStyle/>
          <a:p>
            <a:pPr algn="just" fontAlgn="auto">
              <a:spcAft>
                <a:spcPts val="0"/>
              </a:spcAft>
              <a:defRPr/>
            </a:pPr>
            <a:r>
              <a:rPr lang="en-US" sz="2400" dirty="0">
                <a:latin typeface="Arial" panose="020B0604020202020204" pitchFamily="34" charset="0"/>
                <a:cs typeface="Arial" panose="020B0604020202020204" pitchFamily="34" charset="0"/>
              </a:rPr>
              <a:t>Redi concluded that maggots could only form when flies were allowed to lay eggs in the meat, and that the maggots were the offspring of flies, not the product of spontaneous generation.</a:t>
            </a:r>
          </a:p>
        </p:txBody>
      </p:sp>
    </p:spTree>
    <p:extLst>
      <p:ext uri="{BB962C8B-B14F-4D97-AF65-F5344CB8AC3E}">
        <p14:creationId xmlns:p14="http://schemas.microsoft.com/office/powerpoint/2010/main" val="40709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Filamentous Appendages </a:t>
            </a:r>
            <a:r>
              <a:rPr lang="en-US" altLang="en-US" sz="1050" dirty="0">
                <a:latin typeface="Arial" panose="020B0604020202020204" pitchFamily="34" charset="0"/>
                <a:cs typeface="Arial" panose="020B0604020202020204" pitchFamily="34" charset="0"/>
              </a:rPr>
              <a:t>(1 of 12)</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a:bodyPr>
          <a:lstStyle/>
          <a:p>
            <a:pPr algn="just" fontAlgn="auto">
              <a:spcAft>
                <a:spcPts val="0"/>
              </a:spcAft>
              <a:defRPr/>
            </a:pPr>
            <a:r>
              <a:rPr lang="en-US" sz="2400" dirty="0">
                <a:latin typeface="Arial" panose="020B0604020202020204" pitchFamily="34" charset="0"/>
                <a:cs typeface="Arial" panose="020B0604020202020204" pitchFamily="34" charset="0"/>
              </a:rPr>
              <a:t>Many bacterial cells have  protein appendages embedded within their cell envelopes that extend outward, allowing interaction with the environment.</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These appendages can attach to other surfaces, transfer DNA, or provide movement.</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Filamentous appendages include fimbriae, pili, and flagella.</a:t>
            </a:r>
          </a:p>
          <a:p>
            <a:pPr algn="just" fontAlgn="auto">
              <a:spcAft>
                <a:spcPts val="0"/>
              </a:spcAft>
              <a:defRP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691578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Filamentous Appendages </a:t>
            </a:r>
            <a:r>
              <a:rPr lang="en-US" altLang="en-US" sz="1050" dirty="0">
                <a:latin typeface="Arial" panose="020B0604020202020204" pitchFamily="34" charset="0"/>
                <a:cs typeface="Arial" panose="020B0604020202020204" pitchFamily="34" charset="0"/>
              </a:rPr>
              <a:t>(2 of 12)</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a:bodyPr>
          <a:lstStyle/>
          <a:p>
            <a:pPr algn="just" fontAlgn="auto">
              <a:spcAft>
                <a:spcPts val="0"/>
              </a:spcAft>
              <a:defRPr/>
            </a:pPr>
            <a:r>
              <a:rPr lang="en-US" sz="2400" b="1" dirty="0">
                <a:latin typeface="Arial" panose="020B0604020202020204" pitchFamily="34" charset="0"/>
                <a:cs typeface="Arial" panose="020B0604020202020204" pitchFamily="34" charset="0"/>
              </a:rPr>
              <a:t>Fimbriae</a:t>
            </a:r>
            <a:r>
              <a:rPr lang="en-US" sz="2400" dirty="0">
                <a:latin typeface="Arial" panose="020B0604020202020204" pitchFamily="34" charset="0"/>
                <a:cs typeface="Arial" panose="020B0604020202020204" pitchFamily="34" charset="0"/>
              </a:rPr>
              <a:t> refers to short bristle-like proteins projecting from the cell surface by the hundreds. </a:t>
            </a:r>
          </a:p>
          <a:p>
            <a:pPr algn="just" fontAlgn="auto">
              <a:spcAft>
                <a:spcPts val="0"/>
              </a:spcAft>
              <a:defRPr/>
            </a:pPr>
            <a:endParaRPr lang="en-US" sz="2400" b="1"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Fimbriae enable a cell to attach to surfaces and to other cells.</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Adherence to host cells is important for colonization, infectivity, and virulence while adherence to surfaces is important in biofilm formation.</a:t>
            </a:r>
          </a:p>
          <a:p>
            <a:pPr algn="just" fontAlgn="auto">
              <a:spcAft>
                <a:spcPts val="0"/>
              </a:spcAft>
              <a:defRP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988600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Filamentous Appendages </a:t>
            </a:r>
            <a:r>
              <a:rPr lang="en-US" altLang="en-US" sz="1050" dirty="0">
                <a:latin typeface="Arial" panose="020B0604020202020204" pitchFamily="34" charset="0"/>
                <a:cs typeface="Arial" panose="020B0604020202020204" pitchFamily="34" charset="0"/>
              </a:rPr>
              <a:t>(3 of 12)</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a:bodyPr>
          <a:lstStyle/>
          <a:p>
            <a:pPr algn="just" fontAlgn="auto">
              <a:spcAft>
                <a:spcPts val="0"/>
              </a:spcAft>
              <a:defRPr/>
            </a:pPr>
            <a:r>
              <a:rPr lang="en-US" sz="2400" b="1" dirty="0">
                <a:latin typeface="Arial" panose="020B0604020202020204" pitchFamily="34" charset="0"/>
                <a:cs typeface="Arial" panose="020B0604020202020204" pitchFamily="34" charset="0"/>
              </a:rPr>
              <a:t>Pili</a:t>
            </a:r>
            <a:r>
              <a:rPr lang="en-US" sz="2400" dirty="0">
                <a:latin typeface="Arial" panose="020B0604020202020204" pitchFamily="34" charset="0"/>
                <a:cs typeface="Arial" panose="020B0604020202020204" pitchFamily="34" charset="0"/>
              </a:rPr>
              <a:t> (singular: pilus) refers to longer, less numerous protein appendages that aid in attachment to surfaces. </a:t>
            </a:r>
          </a:p>
          <a:p>
            <a:pPr algn="just" fontAlgn="auto">
              <a:spcAft>
                <a:spcPts val="0"/>
              </a:spcAft>
              <a:defRPr/>
            </a:pPr>
            <a:endParaRPr lang="en-US" sz="2400" b="1"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A specific type of pilus, called the </a:t>
            </a:r>
            <a:r>
              <a:rPr lang="en-US" sz="2400" b="1" dirty="0">
                <a:latin typeface="Arial" panose="020B0604020202020204" pitchFamily="34" charset="0"/>
                <a:cs typeface="Arial" panose="020B0604020202020204" pitchFamily="34" charset="0"/>
              </a:rPr>
              <a:t>F pilus</a:t>
            </a:r>
            <a:r>
              <a:rPr lang="en-US" sz="2400" dirty="0">
                <a:latin typeface="Arial" panose="020B0604020202020204" pitchFamily="34" charset="0"/>
                <a:cs typeface="Arial" panose="020B0604020202020204" pitchFamily="34" charset="0"/>
              </a:rPr>
              <a:t> or </a:t>
            </a:r>
            <a:r>
              <a:rPr lang="en-US" sz="2400" b="1" dirty="0">
                <a:latin typeface="Arial" panose="020B0604020202020204" pitchFamily="34" charset="0"/>
                <a:cs typeface="Arial" panose="020B0604020202020204" pitchFamily="34" charset="0"/>
              </a:rPr>
              <a:t>sex pilus</a:t>
            </a:r>
            <a:r>
              <a:rPr lang="en-US" sz="2400" dirty="0">
                <a:latin typeface="Arial" panose="020B0604020202020204" pitchFamily="34" charset="0"/>
                <a:cs typeface="Arial" panose="020B0604020202020204" pitchFamily="34" charset="0"/>
              </a:rPr>
              <a:t>, is important in the transfer of DNA between bacterial cells, which occurs between members of the same generation when two cells physically transfer or exchange parts of their respective genomes.</a:t>
            </a:r>
          </a:p>
          <a:p>
            <a:pPr algn="just" fontAlgn="auto">
              <a:spcAft>
                <a:spcPts val="0"/>
              </a:spcAft>
              <a:defRP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527626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Filamentous Appendages </a:t>
            </a:r>
            <a:r>
              <a:rPr lang="en-US" altLang="en-US" sz="1050" dirty="0">
                <a:latin typeface="Arial" panose="020B0604020202020204" pitchFamily="34" charset="0"/>
                <a:cs typeface="Arial" panose="020B0604020202020204" pitchFamily="34" charset="0"/>
              </a:rPr>
              <a:t>(4 of 12)</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a:xfrm>
            <a:off x="628650" y="1690688"/>
            <a:ext cx="3886523" cy="4486275"/>
          </a:xfrm>
        </p:spPr>
        <p:txBody>
          <a:bodyPr rtlCol="0">
            <a:normAutofit/>
          </a:bodyPr>
          <a:lstStyle/>
          <a:p>
            <a:pPr marL="0" indent="0" algn="just" fontAlgn="auto">
              <a:spcAft>
                <a:spcPts val="0"/>
              </a:spcAft>
              <a:buNone/>
              <a:defRPr/>
            </a:pPr>
            <a:r>
              <a:rPr lang="en-US" sz="2400" b="1" dirty="0">
                <a:latin typeface="Arial" panose="020B0604020202020204" pitchFamily="34" charset="0"/>
                <a:cs typeface="Arial" panose="020B0604020202020204" pitchFamily="34" charset="0"/>
              </a:rPr>
              <a:t>Figure 2.30 </a:t>
            </a:r>
            <a:r>
              <a:rPr lang="en-US" sz="2400" dirty="0">
                <a:solidFill>
                  <a:srgbClr val="000000"/>
                </a:solidFill>
                <a:latin typeface="Arial" panose="020B0604020202020204" pitchFamily="34" charset="0"/>
                <a:cs typeface="Arial" panose="020B0604020202020204" pitchFamily="34" charset="0"/>
              </a:rPr>
              <a:t>Bacteria may produce two different types of protein appendages that aid in surface attachment. Fimbriae typically are more numerous and shorter, whereas pili (shown here) are longer and less numerous per cell. (credit: modification of work by American Society for Microbiology)</a:t>
            </a:r>
          </a:p>
          <a:p>
            <a:pPr marL="0" indent="0" algn="just" fontAlgn="auto">
              <a:spcAft>
                <a:spcPts val="0"/>
              </a:spcAft>
              <a:buNone/>
              <a:defRPr/>
            </a:pPr>
            <a:endParaRPr lang="en-US" sz="2400" dirty="0">
              <a:latin typeface="Arial" panose="020B0604020202020204" pitchFamily="34" charset="0"/>
              <a:cs typeface="Arial" panose="020B0604020202020204" pitchFamily="34" charset="0"/>
            </a:endParaRPr>
          </a:p>
        </p:txBody>
      </p:sp>
      <p:pic>
        <p:nvPicPr>
          <p:cNvPr id="4" name="Picture Placeholder 1" descr="A micrograph of two cells connected by two long strings labeled pilli.">
            <a:extLst>
              <a:ext uri="{FF2B5EF4-FFF2-40B4-BE49-F238E27FC236}">
                <a16:creationId xmlns:a16="http://schemas.microsoft.com/office/drawing/2014/main" id="{0E43F551-587B-451E-B0F8-6D8D43C34594}"/>
              </a:ext>
            </a:extLst>
          </p:cNvPr>
          <p:cNvPicPr>
            <a:picLocks noChangeAspect="1"/>
          </p:cNvPicPr>
          <p:nvPr/>
        </p:nvPicPr>
        <p:blipFill>
          <a:blip r:embed="rId2">
            <a:extLst>
              <a:ext uri="{28A0092B-C50C-407E-A947-70E740481C1C}">
                <a14:useLocalDpi xmlns:a14="http://schemas.microsoft.com/office/drawing/2010/main" val="0"/>
              </a:ext>
            </a:extLst>
          </a:blip>
          <a:srcRect t="-10164" b="-10164"/>
          <a:stretch>
            <a:fillRect/>
          </a:stretch>
        </p:blipFill>
        <p:spPr>
          <a:xfrm>
            <a:off x="5083759" y="1690688"/>
            <a:ext cx="3608423" cy="4703736"/>
          </a:xfrm>
          <a:prstGeom prst="rect">
            <a:avLst/>
          </a:prstGeom>
        </p:spPr>
      </p:pic>
    </p:spTree>
    <p:extLst>
      <p:ext uri="{BB962C8B-B14F-4D97-AF65-F5344CB8AC3E}">
        <p14:creationId xmlns:p14="http://schemas.microsoft.com/office/powerpoint/2010/main" val="321987664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Filamentous Appendages </a:t>
            </a:r>
            <a:r>
              <a:rPr lang="en-US" altLang="en-US" sz="1050" dirty="0">
                <a:latin typeface="Arial" panose="020B0604020202020204" pitchFamily="34" charset="0"/>
                <a:cs typeface="Arial" panose="020B0604020202020204" pitchFamily="34" charset="0"/>
              </a:rPr>
              <a:t>(5 of 12)</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lnSpcReduction="10000"/>
          </a:bodyPr>
          <a:lstStyle/>
          <a:p>
            <a:pPr algn="just" fontAlgn="auto">
              <a:spcAft>
                <a:spcPts val="0"/>
              </a:spcAft>
              <a:defRPr/>
            </a:pPr>
            <a:r>
              <a:rPr lang="en-US" sz="2400" b="1" dirty="0">
                <a:latin typeface="Arial" panose="020B0604020202020204" pitchFamily="34" charset="0"/>
                <a:cs typeface="Arial" panose="020B0604020202020204" pitchFamily="34" charset="0"/>
              </a:rPr>
              <a:t>Flagella </a:t>
            </a:r>
            <a:r>
              <a:rPr lang="en-US" sz="2400" dirty="0">
                <a:latin typeface="Arial" panose="020B0604020202020204" pitchFamily="34" charset="0"/>
                <a:cs typeface="Arial" panose="020B0604020202020204" pitchFamily="34" charset="0"/>
              </a:rPr>
              <a:t>are structures used by cells to move in aqueous environments. </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They are stiff spiral filaments composed of flagellin protein subunits that extend outward from the cell and spin solution.</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The </a:t>
            </a:r>
            <a:r>
              <a:rPr lang="en-US" sz="2400" b="1" dirty="0">
                <a:latin typeface="Arial" panose="020B0604020202020204" pitchFamily="34" charset="0"/>
                <a:cs typeface="Arial" panose="020B0604020202020204" pitchFamily="34" charset="0"/>
              </a:rPr>
              <a:t>basal body</a:t>
            </a:r>
            <a:r>
              <a:rPr lang="en-US" sz="2400" dirty="0">
                <a:latin typeface="Arial" panose="020B0604020202020204" pitchFamily="34" charset="0"/>
                <a:cs typeface="Arial" panose="020B0604020202020204" pitchFamily="34" charset="0"/>
              </a:rPr>
              <a:t> is the motor for the flagellum and is embedded in the plasma membrane. </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A hook region connects the basal body to the filament.</a:t>
            </a:r>
          </a:p>
        </p:txBody>
      </p:sp>
    </p:spTree>
    <p:extLst>
      <p:ext uri="{BB962C8B-B14F-4D97-AF65-F5344CB8AC3E}">
        <p14:creationId xmlns:p14="http://schemas.microsoft.com/office/powerpoint/2010/main" val="320934723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Filamentous Appendages </a:t>
            </a:r>
            <a:r>
              <a:rPr lang="en-US" altLang="en-US" sz="1050" dirty="0">
                <a:latin typeface="Arial" panose="020B0604020202020204" pitchFamily="34" charset="0"/>
                <a:cs typeface="Arial" panose="020B0604020202020204" pitchFamily="34" charset="0"/>
              </a:rPr>
              <a:t>(6 of 12)</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a:xfrm>
            <a:off x="628650" y="5363653"/>
            <a:ext cx="7886700" cy="1129221"/>
          </a:xfrm>
        </p:spPr>
        <p:txBody>
          <a:bodyPr rtlCol="0">
            <a:normAutofit fontScale="77500" lnSpcReduction="20000"/>
          </a:bodyPr>
          <a:lstStyle/>
          <a:p>
            <a:pPr marL="0" indent="0" algn="just" fontAlgn="auto">
              <a:spcAft>
                <a:spcPts val="0"/>
              </a:spcAft>
              <a:buNone/>
              <a:defRPr/>
            </a:pPr>
            <a:r>
              <a:rPr lang="en-US" sz="2400" b="1" dirty="0">
                <a:latin typeface="Arial" panose="020B0604020202020204" pitchFamily="34" charset="0"/>
                <a:cs typeface="Arial" panose="020B0604020202020204" pitchFamily="34" charset="0"/>
              </a:rPr>
              <a:t>Figure 2.31 </a:t>
            </a:r>
            <a:r>
              <a:rPr lang="en-US" sz="2400" dirty="0">
                <a:latin typeface="Arial" panose="020B0604020202020204" pitchFamily="34" charset="0"/>
                <a:cs typeface="Arial" panose="020B0604020202020204" pitchFamily="34" charset="0"/>
              </a:rPr>
              <a:t>The basic structure of a bacterial flagellum consists of a basal body, hook, and filament. The basal body composition and arrangement differ between gram-positive and gram-negative bacteria. (credit: modification of work by “LadyofHats”/Mariana Ruiz Villareal)</a:t>
            </a:r>
          </a:p>
        </p:txBody>
      </p:sp>
      <p:pic>
        <p:nvPicPr>
          <p:cNvPr id="4" name="Picture Placeholder 1" descr="A diagram showing the attachment point of flagella in gram-positive and gram-negative bacteria. The gram-positive diagram shows the filament on the outside of the cell wall; a bent elbow labeled hook connects the filament to the cell wall. A thin line between the filament and hook is labeled junction. The hook connects to a rod which connects to a basal body in the inner membrane. The basal body is a complex structure with a C-ring on the bottom. In the center of this ring is a sphere labeled type III secretion protein. Outside of this are oval structures labeled stator. On top of the secretion protein is a ring labeled MS-ring. The gram-negative flagellum is similar. There is a filament attached to a junction attached to hook. In the outer membrane is a ring labeled L-ring that connects to a rod in the periplasmic space. A P-ring sits in the cell wall. In the inner membrane is the C-ring, type III secretion system, MS ring and stator.">
            <a:extLst>
              <a:ext uri="{FF2B5EF4-FFF2-40B4-BE49-F238E27FC236}">
                <a16:creationId xmlns:a16="http://schemas.microsoft.com/office/drawing/2014/main" id="{52A1EF1E-46F0-4290-849C-776013CAF6C9}"/>
              </a:ext>
            </a:extLst>
          </p:cNvPr>
          <p:cNvPicPr>
            <a:picLocks noChangeAspect="1"/>
          </p:cNvPicPr>
          <p:nvPr/>
        </p:nvPicPr>
        <p:blipFill>
          <a:blip r:embed="rId2" cstate="email">
            <a:extLst>
              <a:ext uri="{28A0092B-C50C-407E-A947-70E740481C1C}">
                <a14:useLocalDpi xmlns:a14="http://schemas.microsoft.com/office/drawing/2010/main" val="0"/>
              </a:ext>
            </a:extLst>
          </a:blip>
          <a:srcRect l="-11312" r="-11312"/>
          <a:stretch>
            <a:fillRect/>
          </a:stretch>
        </p:blipFill>
        <p:spPr>
          <a:xfrm>
            <a:off x="540543" y="1623496"/>
            <a:ext cx="8062913" cy="3500071"/>
          </a:xfrm>
          <a:prstGeom prst="rect">
            <a:avLst/>
          </a:prstGeom>
        </p:spPr>
      </p:pic>
    </p:spTree>
    <p:extLst>
      <p:ext uri="{BB962C8B-B14F-4D97-AF65-F5344CB8AC3E}">
        <p14:creationId xmlns:p14="http://schemas.microsoft.com/office/powerpoint/2010/main" val="416472583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Filamentous Appendages </a:t>
            </a:r>
            <a:r>
              <a:rPr lang="en-US" altLang="en-US" sz="1050" dirty="0">
                <a:latin typeface="Arial" panose="020B0604020202020204" pitchFamily="34" charset="0"/>
                <a:cs typeface="Arial" panose="020B0604020202020204" pitchFamily="34" charset="0"/>
              </a:rPr>
              <a:t>(7 of 12)</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fontScale="92500"/>
          </a:bodyPr>
          <a:lstStyle/>
          <a:p>
            <a:pPr algn="just" fontAlgn="auto">
              <a:spcAft>
                <a:spcPts val="0"/>
              </a:spcAft>
              <a:defRPr/>
            </a:pPr>
            <a:r>
              <a:rPr lang="en-US" sz="2400" dirty="0">
                <a:latin typeface="Arial" panose="020B0604020202020204" pitchFamily="34" charset="0"/>
                <a:cs typeface="Arial" panose="020B0604020202020204" pitchFamily="34" charset="0"/>
              </a:rPr>
              <a:t>Different types of motile bacteria exhibit different arrangements of flagella.</a:t>
            </a:r>
          </a:p>
          <a:p>
            <a:pPr algn="just" fontAlgn="auto">
              <a:spcAft>
                <a:spcPts val="0"/>
              </a:spcAft>
              <a:defRPr/>
            </a:pPr>
            <a:endParaRPr lang="en-US" sz="2400" dirty="0">
              <a:latin typeface="Arial" panose="020B0604020202020204" pitchFamily="34" charset="0"/>
              <a:cs typeface="Arial" panose="020B0604020202020204" pitchFamily="34" charset="0"/>
            </a:endParaRPr>
          </a:p>
          <a:p>
            <a:pPr lvl="1" algn="just" fontAlgn="auto">
              <a:spcAft>
                <a:spcPts val="0"/>
              </a:spcAft>
              <a:defRPr/>
            </a:pPr>
            <a:r>
              <a:rPr lang="en-US" sz="2000" dirty="0">
                <a:latin typeface="Arial" panose="020B0604020202020204" pitchFamily="34" charset="0"/>
                <a:cs typeface="Arial" panose="020B0604020202020204" pitchFamily="34" charset="0"/>
              </a:rPr>
              <a:t>A bacterium with a singular flagellum typically located at one end of the cell (polar) is said to have a </a:t>
            </a:r>
            <a:r>
              <a:rPr lang="en-US" sz="2000" b="1" dirty="0">
                <a:latin typeface="Arial" panose="020B0604020202020204" pitchFamily="34" charset="0"/>
                <a:cs typeface="Arial" panose="020B0604020202020204" pitchFamily="34" charset="0"/>
              </a:rPr>
              <a:t>monotrichous</a:t>
            </a:r>
            <a:r>
              <a:rPr lang="en-US" sz="2000" dirty="0">
                <a:latin typeface="Arial" panose="020B0604020202020204" pitchFamily="34" charset="0"/>
                <a:cs typeface="Arial" panose="020B0604020202020204" pitchFamily="34" charset="0"/>
              </a:rPr>
              <a:t> flagellum.</a:t>
            </a:r>
          </a:p>
          <a:p>
            <a:pPr lvl="1" algn="just" fontAlgn="auto">
              <a:spcAft>
                <a:spcPts val="0"/>
              </a:spcAft>
              <a:defRPr/>
            </a:pPr>
            <a:endParaRPr lang="en-US" sz="2000" dirty="0">
              <a:latin typeface="Arial" panose="020B0604020202020204" pitchFamily="34" charset="0"/>
              <a:cs typeface="Arial" panose="020B0604020202020204" pitchFamily="34" charset="0"/>
            </a:endParaRPr>
          </a:p>
          <a:p>
            <a:pPr lvl="1" algn="just" fontAlgn="auto">
              <a:spcAft>
                <a:spcPts val="0"/>
              </a:spcAft>
              <a:defRPr/>
            </a:pPr>
            <a:r>
              <a:rPr lang="en-US" sz="2000" dirty="0">
                <a:latin typeface="Arial" panose="020B0604020202020204" pitchFamily="34" charset="0"/>
                <a:cs typeface="Arial" panose="020B0604020202020204" pitchFamily="34" charset="0"/>
              </a:rPr>
              <a:t>Cells with </a:t>
            </a:r>
            <a:r>
              <a:rPr lang="en-US" sz="2000" b="1" dirty="0">
                <a:latin typeface="Arial" panose="020B0604020202020204" pitchFamily="34" charset="0"/>
                <a:cs typeface="Arial" panose="020B0604020202020204" pitchFamily="34" charset="0"/>
              </a:rPr>
              <a:t>amphitrichous </a:t>
            </a:r>
            <a:r>
              <a:rPr lang="en-US" sz="2000" dirty="0">
                <a:latin typeface="Arial" panose="020B0604020202020204" pitchFamily="34" charset="0"/>
                <a:cs typeface="Arial" panose="020B0604020202020204" pitchFamily="34" charset="0"/>
              </a:rPr>
              <a:t>flagella have a flagellum or tufts of flagella at each end.</a:t>
            </a:r>
          </a:p>
          <a:p>
            <a:pPr lvl="1" algn="just" fontAlgn="auto">
              <a:spcAft>
                <a:spcPts val="0"/>
              </a:spcAft>
              <a:defRPr/>
            </a:pPr>
            <a:endParaRPr lang="en-US" sz="2000" dirty="0">
              <a:latin typeface="Arial" panose="020B0604020202020204" pitchFamily="34" charset="0"/>
              <a:cs typeface="Arial" panose="020B0604020202020204" pitchFamily="34" charset="0"/>
            </a:endParaRPr>
          </a:p>
          <a:p>
            <a:pPr lvl="1" algn="just" fontAlgn="auto">
              <a:spcAft>
                <a:spcPts val="0"/>
              </a:spcAft>
              <a:defRPr/>
            </a:pPr>
            <a:r>
              <a:rPr lang="en-US" sz="2000" dirty="0">
                <a:latin typeface="Arial" panose="020B0604020202020204" pitchFamily="34" charset="0"/>
                <a:cs typeface="Arial" panose="020B0604020202020204" pitchFamily="34" charset="0"/>
              </a:rPr>
              <a:t>Cells with </a:t>
            </a:r>
            <a:r>
              <a:rPr lang="en-US" sz="2000" b="1" dirty="0">
                <a:latin typeface="Arial" panose="020B0604020202020204" pitchFamily="34" charset="0"/>
                <a:cs typeface="Arial" panose="020B0604020202020204" pitchFamily="34" charset="0"/>
              </a:rPr>
              <a:t>lophotrichous</a:t>
            </a:r>
            <a:r>
              <a:rPr lang="en-US" sz="2000" dirty="0">
                <a:latin typeface="Arial" panose="020B0604020202020204" pitchFamily="34" charset="0"/>
                <a:cs typeface="Arial" panose="020B0604020202020204" pitchFamily="34" charset="0"/>
              </a:rPr>
              <a:t> flagella have a tuft at one end of the cell.</a:t>
            </a:r>
          </a:p>
          <a:p>
            <a:pPr lvl="1" algn="just" fontAlgn="auto">
              <a:spcAft>
                <a:spcPts val="0"/>
              </a:spcAft>
              <a:defRPr/>
            </a:pPr>
            <a:endParaRPr lang="en-US" sz="2000" dirty="0">
              <a:latin typeface="Arial" panose="020B0604020202020204" pitchFamily="34" charset="0"/>
              <a:cs typeface="Arial" panose="020B0604020202020204" pitchFamily="34" charset="0"/>
            </a:endParaRPr>
          </a:p>
          <a:p>
            <a:pPr lvl="1" algn="just" fontAlgn="auto">
              <a:spcAft>
                <a:spcPts val="0"/>
              </a:spcAft>
              <a:defRPr/>
            </a:pPr>
            <a:r>
              <a:rPr lang="en-US" sz="2000" b="1" dirty="0">
                <a:latin typeface="Arial" panose="020B0604020202020204" pitchFamily="34" charset="0"/>
                <a:cs typeface="Arial" panose="020B0604020202020204" pitchFamily="34" charset="0"/>
              </a:rPr>
              <a:t>Peritrichous</a:t>
            </a:r>
            <a:r>
              <a:rPr lang="en-US" sz="2000" dirty="0">
                <a:latin typeface="Arial" panose="020B0604020202020204" pitchFamily="34" charset="0"/>
                <a:cs typeface="Arial" panose="020B0604020202020204" pitchFamily="34" charset="0"/>
              </a:rPr>
              <a:t> flagella cover the entire surface of a bacterial cell.</a:t>
            </a:r>
          </a:p>
        </p:txBody>
      </p:sp>
    </p:spTree>
    <p:extLst>
      <p:ext uri="{BB962C8B-B14F-4D97-AF65-F5344CB8AC3E}">
        <p14:creationId xmlns:p14="http://schemas.microsoft.com/office/powerpoint/2010/main" val="64252600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Filamentous Appendages </a:t>
            </a:r>
            <a:r>
              <a:rPr lang="en-US" altLang="en-US" sz="1050" dirty="0">
                <a:latin typeface="Arial" panose="020B0604020202020204" pitchFamily="34" charset="0"/>
                <a:cs typeface="Arial" panose="020B0604020202020204" pitchFamily="34" charset="0"/>
              </a:rPr>
              <a:t>(8 of 12)</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a:xfrm>
            <a:off x="628650" y="5109275"/>
            <a:ext cx="7886700" cy="1067688"/>
          </a:xfrm>
        </p:spPr>
        <p:txBody>
          <a:bodyPr rtlCol="0">
            <a:normAutofit fontScale="92500"/>
          </a:bodyPr>
          <a:lstStyle/>
          <a:p>
            <a:pPr marL="0" indent="0" algn="just" fontAlgn="auto">
              <a:spcAft>
                <a:spcPts val="0"/>
              </a:spcAft>
              <a:buNone/>
              <a:defRPr/>
            </a:pPr>
            <a:r>
              <a:rPr lang="en-US" sz="2400" b="1" dirty="0">
                <a:latin typeface="Arial" panose="020B0604020202020204" pitchFamily="34" charset="0"/>
                <a:cs typeface="Arial" panose="020B0604020202020204" pitchFamily="34" charset="0"/>
              </a:rPr>
              <a:t>Figure 2.32 </a:t>
            </a:r>
            <a:r>
              <a:rPr lang="en-US" sz="2400" dirty="0">
                <a:latin typeface="Arial" panose="020B0604020202020204" pitchFamily="34" charset="0"/>
                <a:cs typeface="Arial" panose="020B0604020202020204" pitchFamily="34" charset="0"/>
              </a:rPr>
              <a:t>Flagellated bacteria may exhibit multiple arrangements of their flagella. Common arrangements include monotrichous, amphitrichous, lophotrichous, or peritrichous.</a:t>
            </a:r>
          </a:p>
          <a:p>
            <a:pPr algn="just" fontAlgn="auto">
              <a:spcAft>
                <a:spcPts val="0"/>
              </a:spcAft>
              <a:defRPr/>
            </a:pPr>
            <a:endParaRPr lang="en-US" sz="2400" dirty="0">
              <a:latin typeface="Arial" panose="020B0604020202020204" pitchFamily="34" charset="0"/>
              <a:cs typeface="Arial" panose="020B0604020202020204" pitchFamily="34" charset="0"/>
            </a:endParaRPr>
          </a:p>
        </p:txBody>
      </p:sp>
      <p:pic>
        <p:nvPicPr>
          <p:cNvPr id="4" name="Picture Placeholder 1" descr="Diagrams of flagellar arrangements. Monotrichous bacteria have a single flagellum at one end. Amphitrichouls bacteria have one flagellum at each end. Lophotrichous bacteria have a tuft of flagella at one end. Peritrichous bacteria have flagella all the way around the outside of the cell.">
            <a:extLst>
              <a:ext uri="{FF2B5EF4-FFF2-40B4-BE49-F238E27FC236}">
                <a16:creationId xmlns:a16="http://schemas.microsoft.com/office/drawing/2014/main" id="{8118E791-66CA-4E73-B1B0-F4B70CC371DF}"/>
              </a:ext>
            </a:extLst>
          </p:cNvPr>
          <p:cNvPicPr>
            <a:picLocks noChangeAspect="1"/>
          </p:cNvPicPr>
          <p:nvPr/>
        </p:nvPicPr>
        <p:blipFill>
          <a:blip r:embed="rId2" cstate="email">
            <a:extLst>
              <a:ext uri="{28A0092B-C50C-407E-A947-70E740481C1C}">
                <a14:useLocalDpi xmlns:a14="http://schemas.microsoft.com/office/drawing/2010/main" val="0"/>
              </a:ext>
            </a:extLst>
          </a:blip>
          <a:srcRect t="-75091" b="-75091"/>
          <a:stretch>
            <a:fillRect/>
          </a:stretch>
        </p:blipFill>
        <p:spPr>
          <a:xfrm>
            <a:off x="540543" y="1609204"/>
            <a:ext cx="8062913" cy="3500071"/>
          </a:xfrm>
          <a:prstGeom prst="rect">
            <a:avLst/>
          </a:prstGeom>
        </p:spPr>
      </p:pic>
    </p:spTree>
    <p:extLst>
      <p:ext uri="{BB962C8B-B14F-4D97-AF65-F5344CB8AC3E}">
        <p14:creationId xmlns:p14="http://schemas.microsoft.com/office/powerpoint/2010/main" val="40012275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Filamentous Appendages </a:t>
            </a:r>
            <a:r>
              <a:rPr lang="en-US" altLang="en-US" sz="1050" dirty="0">
                <a:latin typeface="Arial" panose="020B0604020202020204" pitchFamily="34" charset="0"/>
                <a:cs typeface="Arial" panose="020B0604020202020204" pitchFamily="34" charset="0"/>
              </a:rPr>
              <a:t>(9 of 12)</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a:bodyPr>
          <a:lstStyle/>
          <a:p>
            <a:pPr algn="just" fontAlgn="auto">
              <a:spcAft>
                <a:spcPts val="0"/>
              </a:spcAft>
              <a:defRPr/>
            </a:pPr>
            <a:r>
              <a:rPr lang="en-US" sz="2400" dirty="0">
                <a:latin typeface="Arial" panose="020B0604020202020204" pitchFamily="34" charset="0"/>
                <a:cs typeface="Arial" panose="020B0604020202020204" pitchFamily="34" charset="0"/>
              </a:rPr>
              <a:t>Bacteria can move in response to a variety of environmental signals, including:</a:t>
            </a:r>
          </a:p>
          <a:p>
            <a:pPr lvl="1" algn="just" fontAlgn="auto">
              <a:spcAft>
                <a:spcPts val="0"/>
              </a:spcAft>
              <a:defRPr/>
            </a:pPr>
            <a:r>
              <a:rPr lang="en-US" sz="2000" dirty="0">
                <a:latin typeface="Arial" panose="020B0604020202020204" pitchFamily="34" charset="0"/>
                <a:cs typeface="Arial" panose="020B0604020202020204" pitchFamily="34" charset="0"/>
              </a:rPr>
              <a:t>Light (</a:t>
            </a:r>
            <a:r>
              <a:rPr lang="en-US" sz="2000" b="1" dirty="0">
                <a:latin typeface="Arial" panose="020B0604020202020204" pitchFamily="34" charset="0"/>
                <a:cs typeface="Arial" panose="020B0604020202020204" pitchFamily="34" charset="0"/>
              </a:rPr>
              <a:t>phototaxis</a:t>
            </a:r>
            <a:r>
              <a:rPr lang="en-US" sz="2000" dirty="0">
                <a:latin typeface="Arial" panose="020B0604020202020204" pitchFamily="34" charset="0"/>
                <a:cs typeface="Arial" panose="020B0604020202020204" pitchFamily="34" charset="0"/>
              </a:rPr>
              <a:t>),</a:t>
            </a:r>
          </a:p>
          <a:p>
            <a:pPr lvl="1" algn="just" fontAlgn="auto">
              <a:spcAft>
                <a:spcPts val="0"/>
              </a:spcAft>
              <a:defRPr/>
            </a:pPr>
            <a:endParaRPr lang="en-US" sz="2000" dirty="0">
              <a:latin typeface="Arial" panose="020B0604020202020204" pitchFamily="34" charset="0"/>
              <a:cs typeface="Arial" panose="020B0604020202020204" pitchFamily="34" charset="0"/>
            </a:endParaRPr>
          </a:p>
          <a:p>
            <a:pPr lvl="1" algn="just" fontAlgn="auto">
              <a:spcAft>
                <a:spcPts val="0"/>
              </a:spcAft>
              <a:defRPr/>
            </a:pPr>
            <a:r>
              <a:rPr lang="en-US" sz="2000" dirty="0">
                <a:latin typeface="Arial" panose="020B0604020202020204" pitchFamily="34" charset="0"/>
                <a:cs typeface="Arial" panose="020B0604020202020204" pitchFamily="34" charset="0"/>
              </a:rPr>
              <a:t>Magnetic fields using magnetosomes (</a:t>
            </a:r>
            <a:r>
              <a:rPr lang="en-US" sz="2000" b="1" dirty="0">
                <a:latin typeface="Arial" panose="020B0604020202020204" pitchFamily="34" charset="0"/>
                <a:cs typeface="Arial" panose="020B0604020202020204" pitchFamily="34" charset="0"/>
              </a:rPr>
              <a:t>magnetotaxis</a:t>
            </a:r>
            <a:r>
              <a:rPr lang="en-US" sz="2000" dirty="0">
                <a:latin typeface="Arial" panose="020B0604020202020204" pitchFamily="34" charset="0"/>
                <a:cs typeface="Arial" panose="020B0604020202020204" pitchFamily="34" charset="0"/>
              </a:rPr>
              <a:t>), and</a:t>
            </a:r>
          </a:p>
          <a:p>
            <a:pPr lvl="1" algn="just" fontAlgn="auto">
              <a:spcAft>
                <a:spcPts val="0"/>
              </a:spcAft>
              <a:defRPr/>
            </a:pPr>
            <a:endParaRPr lang="en-US" sz="2000" dirty="0">
              <a:latin typeface="Arial" panose="020B0604020202020204" pitchFamily="34" charset="0"/>
              <a:cs typeface="Arial" panose="020B0604020202020204" pitchFamily="34" charset="0"/>
            </a:endParaRPr>
          </a:p>
          <a:p>
            <a:pPr lvl="1" algn="just" fontAlgn="auto">
              <a:spcAft>
                <a:spcPts val="0"/>
              </a:spcAft>
              <a:defRPr/>
            </a:pPr>
            <a:r>
              <a:rPr lang="en-US" sz="2000" dirty="0">
                <a:latin typeface="Arial" panose="020B0604020202020204" pitchFamily="34" charset="0"/>
                <a:cs typeface="Arial" panose="020B0604020202020204" pitchFamily="34" charset="0"/>
              </a:rPr>
              <a:t>Chemical gradients (</a:t>
            </a:r>
            <a:r>
              <a:rPr lang="en-US" sz="2000" b="1" dirty="0">
                <a:latin typeface="Arial" panose="020B0604020202020204" pitchFamily="34" charset="0"/>
                <a:cs typeface="Arial" panose="020B0604020202020204" pitchFamily="34" charset="0"/>
              </a:rPr>
              <a:t>chemotaxis</a:t>
            </a:r>
            <a:r>
              <a:rPr lang="en-US" sz="2000" dirty="0">
                <a:latin typeface="Arial" panose="020B0604020202020204" pitchFamily="34" charset="0"/>
                <a:cs typeface="Arial" panose="020B0604020202020204" pitchFamily="34" charset="0"/>
              </a:rPr>
              <a:t>)</a:t>
            </a:r>
          </a:p>
          <a:p>
            <a:pPr lvl="1" algn="just" fontAlgn="auto">
              <a:spcAft>
                <a:spcPts val="0"/>
              </a:spcAft>
              <a:defRPr/>
            </a:pPr>
            <a:endParaRPr lang="en-US" sz="2000" dirty="0">
              <a:latin typeface="Arial" panose="020B0604020202020204" pitchFamily="34" charset="0"/>
              <a:cs typeface="Arial" panose="020B0604020202020204" pitchFamily="34" charset="0"/>
            </a:endParaRPr>
          </a:p>
          <a:p>
            <a:pPr algn="just" fontAlgn="auto">
              <a:spcAft>
                <a:spcPts val="0"/>
              </a:spcAft>
              <a:defRP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349429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Filamentous Appendages </a:t>
            </a:r>
            <a:r>
              <a:rPr lang="en-US" altLang="en-US" sz="1050" dirty="0">
                <a:latin typeface="Arial" panose="020B0604020202020204" pitchFamily="34" charset="0"/>
                <a:cs typeface="Arial" panose="020B0604020202020204" pitchFamily="34" charset="0"/>
              </a:rPr>
              <a:t>(10 of 12)</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fontScale="92500"/>
          </a:bodyPr>
          <a:lstStyle/>
          <a:p>
            <a:pPr algn="just" fontAlgn="auto">
              <a:spcAft>
                <a:spcPts val="0"/>
              </a:spcAft>
              <a:defRPr/>
            </a:pPr>
            <a:r>
              <a:rPr lang="en-US" sz="2400" dirty="0">
                <a:latin typeface="Arial" panose="020B0604020202020204" pitchFamily="34" charset="0"/>
                <a:cs typeface="Arial" panose="020B0604020202020204" pitchFamily="34" charset="0"/>
              </a:rPr>
              <a:t>Purposeful movement toward a chemical attractant, like a food source, or away from a repellent, like a poisonous chemical, is achieved by increasing the length of </a:t>
            </a:r>
            <a:r>
              <a:rPr lang="en-US" sz="2400" b="1" dirty="0">
                <a:latin typeface="Arial" panose="020B0604020202020204" pitchFamily="34" charset="0"/>
                <a:cs typeface="Arial" panose="020B0604020202020204" pitchFamily="34" charset="0"/>
              </a:rPr>
              <a:t>runs</a:t>
            </a:r>
            <a:r>
              <a:rPr lang="en-US" sz="2400" dirty="0">
                <a:latin typeface="Arial" panose="020B0604020202020204" pitchFamily="34" charset="0"/>
                <a:cs typeface="Arial" panose="020B0604020202020204" pitchFamily="34" charset="0"/>
              </a:rPr>
              <a:t> and decreasing the length of </a:t>
            </a:r>
            <a:r>
              <a:rPr lang="en-US" sz="2400" b="1" dirty="0">
                <a:latin typeface="Arial" panose="020B0604020202020204" pitchFamily="34" charset="0"/>
                <a:cs typeface="Arial" panose="020B0604020202020204" pitchFamily="34" charset="0"/>
              </a:rPr>
              <a:t>tumbles</a:t>
            </a:r>
            <a:r>
              <a:rPr lang="en-US" sz="2400" dirty="0">
                <a:latin typeface="Arial" panose="020B0604020202020204" pitchFamily="34" charset="0"/>
                <a:cs typeface="Arial" panose="020B0604020202020204" pitchFamily="34" charset="0"/>
              </a:rPr>
              <a:t>. </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When running, flagella rotate in a counterclockwise direction, allowing the bacterial cell to move forward.</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When tumbling, flagella are splayed out while rotating in a clockwise direction, creating a looping motion and preventing meaningful forward movement but reorienting the cell toward the direction of the attractant. </a:t>
            </a:r>
          </a:p>
          <a:p>
            <a:pPr algn="just" fontAlgn="auto">
              <a:spcAft>
                <a:spcPts val="0"/>
              </a:spcAft>
              <a:defRP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5509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dirty="0">
                <a:latin typeface="Arial" panose="020B0604020202020204" pitchFamily="34" charset="0"/>
                <a:cs typeface="Arial" panose="020B0604020202020204" pitchFamily="34" charset="0"/>
              </a:rPr>
              <a:t>Spontaneous Generation </a:t>
            </a:r>
            <a:r>
              <a:rPr lang="en-US" altLang="en-US" sz="1200" dirty="0">
                <a:latin typeface="Arial" panose="020B0604020202020204" pitchFamily="34" charset="0"/>
                <a:cs typeface="Arial" panose="020B0604020202020204" pitchFamily="34" charset="0"/>
              </a:rPr>
              <a:t>(6 of 16)</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a:bodyPr>
          <a:lstStyle/>
          <a:p>
            <a:pPr algn="just" fontAlgn="auto">
              <a:spcAft>
                <a:spcPts val="0"/>
              </a:spcAft>
              <a:defRPr/>
            </a:pPr>
            <a:r>
              <a:rPr lang="en-US" sz="2400" dirty="0">
                <a:latin typeface="Arial" panose="020B0604020202020204" pitchFamily="34" charset="0"/>
                <a:cs typeface="Arial" panose="020B0604020202020204" pitchFamily="34" charset="0"/>
              </a:rPr>
              <a:t>In 1745, John Needham (1713–1781) conducted experiments, in which he briefly boiled broth infused with plant or animal matter, hoping to kills all preexisting microbes.</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He then sealed the flasks. After a few days, Needham observed that the broth had become cloudy and a single drop contained numerous microscopic creatures.</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This supported his spontaneous generation theory!</a:t>
            </a:r>
          </a:p>
        </p:txBody>
      </p:sp>
    </p:spTree>
    <p:extLst>
      <p:ext uri="{BB962C8B-B14F-4D97-AF65-F5344CB8AC3E}">
        <p14:creationId xmlns:p14="http://schemas.microsoft.com/office/powerpoint/2010/main" val="237514558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Filamentous Appendages </a:t>
            </a:r>
            <a:r>
              <a:rPr lang="en-US" altLang="en-US" sz="1050" dirty="0">
                <a:latin typeface="Arial" panose="020B0604020202020204" pitchFamily="34" charset="0"/>
                <a:cs typeface="Arial" panose="020B0604020202020204" pitchFamily="34" charset="0"/>
              </a:rPr>
              <a:t>(11 of 12)</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a:xfrm>
            <a:off x="628650" y="5171267"/>
            <a:ext cx="7886700" cy="1260530"/>
          </a:xfrm>
        </p:spPr>
        <p:txBody>
          <a:bodyPr rtlCol="0">
            <a:normAutofit fontScale="70000" lnSpcReduction="20000"/>
          </a:bodyPr>
          <a:lstStyle/>
          <a:p>
            <a:pPr marL="0" indent="0" algn="just" fontAlgn="auto">
              <a:spcAft>
                <a:spcPts val="0"/>
              </a:spcAft>
              <a:buNone/>
              <a:defRPr/>
            </a:pPr>
            <a:r>
              <a:rPr lang="en-US" b="1" dirty="0">
                <a:latin typeface="Arial" panose="020B0604020202020204" pitchFamily="34" charset="0"/>
                <a:cs typeface="Arial" panose="020B0604020202020204" pitchFamily="34" charset="0"/>
              </a:rPr>
              <a:t>Figure 2.33 </a:t>
            </a:r>
            <a:r>
              <a:rPr lang="en-US" dirty="0">
                <a:latin typeface="Arial" panose="020B0604020202020204" pitchFamily="34" charset="0"/>
                <a:cs typeface="Arial" panose="020B0604020202020204" pitchFamily="34" charset="0"/>
              </a:rPr>
              <a:t>Bacteria achieve directional movement by changing the rotation of their flagella. In a cell with peritrichous flagella, the flagella bundle when they rotate in a counterclockwise direction, resulting in a run. However, when the flagella rotate in a clockwise direction, the flagella are no longer bundled, resulting in tumbles.</a:t>
            </a:r>
          </a:p>
          <a:p>
            <a:pPr marL="0" indent="0" algn="just" fontAlgn="auto">
              <a:spcAft>
                <a:spcPts val="0"/>
              </a:spcAft>
              <a:buNone/>
              <a:defRPr/>
            </a:pPr>
            <a:endParaRPr lang="en-US" sz="2400" dirty="0">
              <a:latin typeface="Arial" panose="020B0604020202020204" pitchFamily="34" charset="0"/>
              <a:cs typeface="Arial" panose="020B0604020202020204" pitchFamily="34" charset="0"/>
            </a:endParaRPr>
          </a:p>
        </p:txBody>
      </p:sp>
      <p:pic>
        <p:nvPicPr>
          <p:cNvPr id="4" name="Picture Placeholder 1" descr="A diagram showing the run and tumble of bacterial motion. The tumble is when a clockwise rotation of flagella cause the bacterial cell to tumble about. The run is when a counter-clockwise rotation of the flagella cause the bacterial cell to move in a linear direction.">
            <a:extLst>
              <a:ext uri="{FF2B5EF4-FFF2-40B4-BE49-F238E27FC236}">
                <a16:creationId xmlns:a16="http://schemas.microsoft.com/office/drawing/2014/main" id="{AE5A41F6-6F89-40BF-B9DF-26D126F3990C}"/>
              </a:ext>
            </a:extLst>
          </p:cNvPr>
          <p:cNvPicPr>
            <a:picLocks noChangeAspect="1"/>
          </p:cNvPicPr>
          <p:nvPr/>
        </p:nvPicPr>
        <p:blipFill>
          <a:blip r:embed="rId2" cstate="email">
            <a:extLst>
              <a:ext uri="{28A0092B-C50C-407E-A947-70E740481C1C}">
                <a14:useLocalDpi xmlns:a14="http://schemas.microsoft.com/office/drawing/2010/main" val="0"/>
              </a:ext>
            </a:extLst>
          </a:blip>
          <a:srcRect l="-4994" r="-4994"/>
          <a:stretch>
            <a:fillRect/>
          </a:stretch>
        </p:blipFill>
        <p:spPr>
          <a:xfrm>
            <a:off x="540543" y="1566670"/>
            <a:ext cx="8062913" cy="3500071"/>
          </a:xfrm>
          <a:prstGeom prst="rect">
            <a:avLst/>
          </a:prstGeom>
        </p:spPr>
      </p:pic>
    </p:spTree>
    <p:extLst>
      <p:ext uri="{BB962C8B-B14F-4D97-AF65-F5344CB8AC3E}">
        <p14:creationId xmlns:p14="http://schemas.microsoft.com/office/powerpoint/2010/main" val="394764357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Filamentous Appendages </a:t>
            </a:r>
            <a:r>
              <a:rPr lang="en-US" altLang="en-US" sz="1050" dirty="0">
                <a:latin typeface="Arial" panose="020B0604020202020204" pitchFamily="34" charset="0"/>
                <a:cs typeface="Arial" panose="020B0604020202020204" pitchFamily="34" charset="0"/>
              </a:rPr>
              <a:t>(12 of 12)</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a:xfrm>
            <a:off x="628650" y="5197098"/>
            <a:ext cx="7886700" cy="1410346"/>
          </a:xfrm>
        </p:spPr>
        <p:txBody>
          <a:bodyPr rtlCol="0">
            <a:normAutofit fontScale="77500" lnSpcReduction="20000"/>
          </a:bodyPr>
          <a:lstStyle/>
          <a:p>
            <a:pPr marL="0" indent="0" algn="just" fontAlgn="auto">
              <a:spcAft>
                <a:spcPts val="0"/>
              </a:spcAft>
              <a:buNone/>
              <a:defRPr/>
            </a:pPr>
            <a:r>
              <a:rPr lang="en-US" sz="2400" b="1" dirty="0">
                <a:latin typeface="Arial" panose="020B0604020202020204" pitchFamily="34" charset="0"/>
                <a:cs typeface="Arial" panose="020B0604020202020204" pitchFamily="34" charset="0"/>
              </a:rPr>
              <a:t>Figure 2.34 </a:t>
            </a:r>
            <a:r>
              <a:rPr lang="en-US" sz="2400" dirty="0">
                <a:latin typeface="Arial" panose="020B0604020202020204" pitchFamily="34" charset="0"/>
                <a:cs typeface="Arial" panose="020B0604020202020204" pitchFamily="34" charset="0"/>
              </a:rPr>
              <a:t>Without a chemical gradient, flagellar rotation cycles between counterclockwise (run) and clockwise (tumble) with no overall directional movement. However, when a chemical gradient of an attractant exists, the length of runs is extended, while the length of tumbles is decreased. This leads to chemotaxis: an overall directional movement toward the higher concentration of the attractant.</a:t>
            </a:r>
          </a:p>
        </p:txBody>
      </p:sp>
      <p:pic>
        <p:nvPicPr>
          <p:cNvPr id="4" name="Picture Placeholder 1" descr="A diagram showing the run and tumble motion of bacteria. In the run, the bundeled flagella move in a counter clockwise rotation and the cell moves in a straight line. In the tumble, the flagella separate due to a clockwise rotation and the bacterial cell floats with no particular direction. This is followed by another run. If there is an attractant (a chemical gradient) the bacterial cell moves towards the attractant and the length of the run is extended.">
            <a:extLst>
              <a:ext uri="{FF2B5EF4-FFF2-40B4-BE49-F238E27FC236}">
                <a16:creationId xmlns:a16="http://schemas.microsoft.com/office/drawing/2014/main" id="{444D0E50-A449-4242-BFD9-5C004D896406}"/>
              </a:ext>
            </a:extLst>
          </p:cNvPr>
          <p:cNvPicPr>
            <a:picLocks noChangeAspect="1"/>
          </p:cNvPicPr>
          <p:nvPr/>
        </p:nvPicPr>
        <p:blipFill>
          <a:blip r:embed="rId2" cstate="email">
            <a:extLst>
              <a:ext uri="{28A0092B-C50C-407E-A947-70E740481C1C}">
                <a14:useLocalDpi xmlns:a14="http://schemas.microsoft.com/office/drawing/2010/main" val="0"/>
              </a:ext>
            </a:extLst>
          </a:blip>
          <a:srcRect l="-34437" r="-34437"/>
          <a:stretch>
            <a:fillRect/>
          </a:stretch>
        </p:blipFill>
        <p:spPr>
          <a:xfrm>
            <a:off x="540543" y="1411688"/>
            <a:ext cx="8062913" cy="3500071"/>
          </a:xfrm>
          <a:prstGeom prst="rect">
            <a:avLst/>
          </a:prstGeom>
        </p:spPr>
      </p:pic>
    </p:spTree>
    <p:extLst>
      <p:ext uri="{BB962C8B-B14F-4D97-AF65-F5344CB8AC3E}">
        <p14:creationId xmlns:p14="http://schemas.microsoft.com/office/powerpoint/2010/main" val="242929460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Unique Characteristics of Eukaryotic Cells </a:t>
            </a:r>
            <a:r>
              <a:rPr lang="en-US" altLang="en-US" sz="1050" dirty="0">
                <a:latin typeface="Arial" panose="020B0604020202020204" pitchFamily="34" charset="0"/>
                <a:cs typeface="Arial" panose="020B0604020202020204" pitchFamily="34" charset="0"/>
              </a:rPr>
              <a:t>(1 of 16)</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a:bodyPr>
          <a:lstStyle/>
          <a:p>
            <a:pPr algn="just" fontAlgn="auto">
              <a:spcAft>
                <a:spcPts val="0"/>
              </a:spcAft>
              <a:defRPr/>
            </a:pPr>
            <a:r>
              <a:rPr lang="en-US" sz="2400" dirty="0">
                <a:latin typeface="Arial" panose="020B0604020202020204" pitchFamily="34" charset="0"/>
                <a:cs typeface="Arial" panose="020B0604020202020204" pitchFamily="34" charset="0"/>
              </a:rPr>
              <a:t>Eukaryotic organisms include protozoans, algae, fungi, plants, and animals.</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Eukaryotic cells are defined by the presence of:</a:t>
            </a:r>
          </a:p>
          <a:p>
            <a:pPr lvl="1" algn="just" fontAlgn="auto">
              <a:spcAft>
                <a:spcPts val="0"/>
              </a:spcAft>
              <a:defRPr/>
            </a:pPr>
            <a:r>
              <a:rPr lang="en-US" sz="2000" dirty="0">
                <a:latin typeface="Arial" panose="020B0604020202020204" pitchFamily="34" charset="0"/>
                <a:cs typeface="Arial" panose="020B0604020202020204" pitchFamily="34" charset="0"/>
              </a:rPr>
              <a:t>A nucleus surrounded by a complex nuclear membrane,</a:t>
            </a:r>
          </a:p>
          <a:p>
            <a:pPr lvl="1" algn="just" fontAlgn="auto">
              <a:spcAft>
                <a:spcPts val="0"/>
              </a:spcAft>
              <a:defRPr/>
            </a:pPr>
            <a:endParaRPr lang="en-US" sz="2000" dirty="0">
              <a:latin typeface="Arial" panose="020B0604020202020204" pitchFamily="34" charset="0"/>
              <a:cs typeface="Arial" panose="020B0604020202020204" pitchFamily="34" charset="0"/>
            </a:endParaRPr>
          </a:p>
          <a:p>
            <a:pPr lvl="1" algn="just" fontAlgn="auto">
              <a:spcAft>
                <a:spcPts val="0"/>
              </a:spcAft>
              <a:defRPr/>
            </a:pPr>
            <a:r>
              <a:rPr lang="en-US" sz="2000" dirty="0">
                <a:latin typeface="Arial" panose="020B0604020202020204" pitchFamily="34" charset="0"/>
                <a:cs typeface="Arial" panose="020B0604020202020204" pitchFamily="34" charset="0"/>
              </a:rPr>
              <a:t>Membrane bound organelles in the cytoplasm.</a:t>
            </a:r>
          </a:p>
          <a:p>
            <a:pPr lvl="1" algn="just" fontAlgn="auto">
              <a:spcAft>
                <a:spcPts val="0"/>
              </a:spcAft>
              <a:defRPr/>
            </a:pPr>
            <a:endParaRPr lang="en-US" sz="2000" dirty="0">
              <a:latin typeface="Arial" panose="020B0604020202020204" pitchFamily="34" charset="0"/>
              <a:cs typeface="Arial" panose="020B0604020202020204" pitchFamily="34" charset="0"/>
            </a:endParaRPr>
          </a:p>
          <a:p>
            <a:pPr algn="just" fontAlgn="auto">
              <a:spcAft>
                <a:spcPts val="0"/>
              </a:spcAft>
              <a:defRP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833735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Unique Characteristics of Eukaryotic Cells </a:t>
            </a:r>
            <a:r>
              <a:rPr lang="en-US" altLang="en-US" sz="1050" dirty="0">
                <a:latin typeface="Arial" panose="020B0604020202020204" pitchFamily="34" charset="0"/>
                <a:cs typeface="Arial" panose="020B0604020202020204" pitchFamily="34" charset="0"/>
              </a:rPr>
              <a:t>(2 of 16)</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a:bodyPr>
          <a:lstStyle/>
          <a:p>
            <a:pPr algn="just" fontAlgn="auto">
              <a:spcAft>
                <a:spcPts val="0"/>
              </a:spcAft>
              <a:defRPr/>
            </a:pPr>
            <a:r>
              <a:rPr lang="en-US" sz="2400" dirty="0">
                <a:latin typeface="Arial" panose="020B0604020202020204" pitchFamily="34" charset="0"/>
                <a:cs typeface="Arial" panose="020B0604020202020204" pitchFamily="34" charset="0"/>
              </a:rPr>
              <a:t>Organelles such as mitochondria, the endoplasmic reticulum (ER), Golgi apparatus, lysosomes, and peroxisomes are held in place by the </a:t>
            </a:r>
            <a:r>
              <a:rPr lang="en-US" sz="2400" b="1" dirty="0">
                <a:latin typeface="Arial" panose="020B0604020202020204" pitchFamily="34" charset="0"/>
                <a:cs typeface="Arial" panose="020B0604020202020204" pitchFamily="34" charset="0"/>
              </a:rPr>
              <a:t>cytoskeleton</a:t>
            </a:r>
            <a:r>
              <a:rPr lang="en-US" sz="2400" dirty="0">
                <a:latin typeface="Arial" panose="020B0604020202020204" pitchFamily="34" charset="0"/>
                <a:cs typeface="Arial" panose="020B0604020202020204" pitchFamily="34" charset="0"/>
              </a:rPr>
              <a:t>.</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The cytoskeleton is an internal network that supports transport of intracellular components and helps maintain cell shape.</a:t>
            </a:r>
          </a:p>
          <a:p>
            <a:pPr algn="just" fontAlgn="auto">
              <a:spcAft>
                <a:spcPts val="0"/>
              </a:spcAft>
              <a:defRP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196813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Unique Characteristics of Eukaryotic Cells </a:t>
            </a:r>
            <a:r>
              <a:rPr lang="en-US" altLang="en-US" sz="1050" dirty="0">
                <a:latin typeface="Arial" panose="020B0604020202020204" pitchFamily="34" charset="0"/>
                <a:cs typeface="Arial" panose="020B0604020202020204" pitchFamily="34" charset="0"/>
              </a:rPr>
              <a:t>(3 of 16)</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a:xfrm>
            <a:off x="628650" y="5305587"/>
            <a:ext cx="7886700" cy="1238170"/>
          </a:xfrm>
        </p:spPr>
        <p:txBody>
          <a:bodyPr rtlCol="0">
            <a:normAutofit fontScale="92500" lnSpcReduction="10000"/>
          </a:bodyPr>
          <a:lstStyle/>
          <a:p>
            <a:pPr marL="0" indent="0" algn="just" fontAlgn="auto">
              <a:spcAft>
                <a:spcPts val="0"/>
              </a:spcAft>
              <a:buNone/>
              <a:defRPr/>
            </a:pPr>
            <a:r>
              <a:rPr lang="en-US" sz="2400" b="1" dirty="0">
                <a:latin typeface="Arial" panose="020B0604020202020204" pitchFamily="34" charset="0"/>
                <a:cs typeface="Arial" panose="020B0604020202020204" pitchFamily="34" charset="0"/>
              </a:rPr>
              <a:t>Figure 2.35 </a:t>
            </a:r>
            <a:r>
              <a:rPr lang="en-US" sz="2400" dirty="0">
                <a:latin typeface="Arial" panose="020B0604020202020204" pitchFamily="34" charset="0"/>
                <a:cs typeface="Arial" panose="020B0604020202020204" pitchFamily="34" charset="0"/>
              </a:rPr>
              <a:t>An illustration of a generalized, single-celled eukaryotic organism. Note that cells of eukaryotic organisms vary greatly in terms of structure and function, and a particular cell may not have all of the structures shown here.</a:t>
            </a:r>
          </a:p>
          <a:p>
            <a:pPr marL="0" indent="0" algn="just" fontAlgn="auto">
              <a:spcAft>
                <a:spcPts val="0"/>
              </a:spcAft>
              <a:buNone/>
              <a:defRPr/>
            </a:pPr>
            <a:endParaRPr lang="en-US" sz="2400" dirty="0">
              <a:latin typeface="Arial" panose="020B0604020202020204" pitchFamily="34" charset="0"/>
              <a:cs typeface="Arial" panose="020B0604020202020204" pitchFamily="34" charset="0"/>
            </a:endParaRPr>
          </a:p>
          <a:p>
            <a:pPr algn="just" fontAlgn="auto">
              <a:spcAft>
                <a:spcPts val="0"/>
              </a:spcAft>
              <a:defRPr/>
            </a:pPr>
            <a:endParaRPr lang="en-US" sz="2400" dirty="0">
              <a:latin typeface="Arial" panose="020B0604020202020204" pitchFamily="34" charset="0"/>
              <a:cs typeface="Arial" panose="020B0604020202020204" pitchFamily="34" charset="0"/>
            </a:endParaRPr>
          </a:p>
        </p:txBody>
      </p:sp>
      <p:pic>
        <p:nvPicPr>
          <p:cNvPr id="4" name="Picture Placeholder 1" descr="A diagram of a large cell. The outside of the cell is a thin line labeled plasma membrane. A long projection outside of the plasma membrane is labeled flagellum. Shorter projections outside the membrane are labeled cilia. Just under the plasma membrane are lines labeled microtubules and microfilaments. The fluid inside the plasma membrane is labeled cytoplasm. In the cytoplasm are small dots labeled ribosomes. These dots are either floating in the cytoplasm or attached to a webbed membrane labeled rough endoplasmic reticulum. Some regions of the webbed membrane do not have dots; these regions of the membrane are called smooth endoplasmic reticulum. Other structures in the cytoplasm include an oval with a webbed line inside of it; this is labeled the mitochondrion. Spheres in the cytoplasm are labeled peroxisome and lysosome. A pancake stack of membranes is labeled golgi complex. Two short tubes are labeled centrosomes. A large sphere in the cell is labeled nucleus. The outer membrane of this sphere is the nuclear envelope. Holes in the nuclear envelope are called nuclear pores. A smaller sphere in the nucleus is labeled nucleolus.">
            <a:extLst>
              <a:ext uri="{FF2B5EF4-FFF2-40B4-BE49-F238E27FC236}">
                <a16:creationId xmlns:a16="http://schemas.microsoft.com/office/drawing/2014/main" id="{55BB0A4A-4574-4E8A-9F38-1DDB5D87163D}"/>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2160" r="-2191"/>
          <a:stretch/>
        </p:blipFill>
        <p:spPr>
          <a:xfrm>
            <a:off x="2319579" y="1638996"/>
            <a:ext cx="4504841" cy="3500071"/>
          </a:xfrm>
          <a:prstGeom prst="rect">
            <a:avLst/>
          </a:prstGeom>
        </p:spPr>
      </p:pic>
    </p:spTree>
    <p:extLst>
      <p:ext uri="{BB962C8B-B14F-4D97-AF65-F5344CB8AC3E}">
        <p14:creationId xmlns:p14="http://schemas.microsoft.com/office/powerpoint/2010/main" val="372798982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a:xfrm>
            <a:off x="171450" y="454025"/>
            <a:ext cx="3342217" cy="2145242"/>
          </a:xfrm>
        </p:spPr>
        <p:txBody>
          <a:bodyPr/>
          <a:lstStyle/>
          <a:p>
            <a:r>
              <a:rPr lang="en-US" altLang="en-US" sz="3600" dirty="0">
                <a:latin typeface="Arial" panose="020B0604020202020204" pitchFamily="34" charset="0"/>
                <a:cs typeface="Arial" panose="020B0604020202020204" pitchFamily="34" charset="0"/>
              </a:rPr>
              <a:t>Table 2.2</a:t>
            </a:r>
            <a:endParaRPr lang="en-US" altLang="en-US" dirty="0">
              <a:latin typeface="Arial" panose="020B06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34C47BF9-1D2E-49D2-94BB-F71E58C3BCA3}"/>
              </a:ext>
            </a:extLst>
          </p:cNvPr>
          <p:cNvGraphicFramePr>
            <a:graphicFrameLocks noGrp="1"/>
          </p:cNvGraphicFramePr>
          <p:nvPr>
            <p:extLst>
              <p:ext uri="{D42A27DB-BD31-4B8C-83A1-F6EECF244321}">
                <p14:modId xmlns:p14="http://schemas.microsoft.com/office/powerpoint/2010/main" val="596161279"/>
              </p:ext>
            </p:extLst>
          </p:nvPr>
        </p:nvGraphicFramePr>
        <p:xfrm>
          <a:off x="2205566" y="262467"/>
          <a:ext cx="6608232" cy="6307666"/>
        </p:xfrm>
        <a:graphic>
          <a:graphicData uri="http://schemas.openxmlformats.org/drawingml/2006/table">
            <a:tbl>
              <a:tblPr firstRow="1"/>
              <a:tblGrid>
                <a:gridCol w="1652058">
                  <a:extLst>
                    <a:ext uri="{9D8B030D-6E8A-4147-A177-3AD203B41FA5}">
                      <a16:colId xmlns:a16="http://schemas.microsoft.com/office/drawing/2014/main" val="1904504527"/>
                    </a:ext>
                  </a:extLst>
                </a:gridCol>
                <a:gridCol w="1652058">
                  <a:extLst>
                    <a:ext uri="{9D8B030D-6E8A-4147-A177-3AD203B41FA5}">
                      <a16:colId xmlns:a16="http://schemas.microsoft.com/office/drawing/2014/main" val="629845848"/>
                    </a:ext>
                  </a:extLst>
                </a:gridCol>
                <a:gridCol w="1652058">
                  <a:extLst>
                    <a:ext uri="{9D8B030D-6E8A-4147-A177-3AD203B41FA5}">
                      <a16:colId xmlns:a16="http://schemas.microsoft.com/office/drawing/2014/main" val="233003555"/>
                    </a:ext>
                  </a:extLst>
                </a:gridCol>
                <a:gridCol w="1652058">
                  <a:extLst>
                    <a:ext uri="{9D8B030D-6E8A-4147-A177-3AD203B41FA5}">
                      <a16:colId xmlns:a16="http://schemas.microsoft.com/office/drawing/2014/main" val="123979477"/>
                    </a:ext>
                  </a:extLst>
                </a:gridCol>
              </a:tblGrid>
              <a:tr h="210039">
                <a:tc gridSpan="4">
                  <a:txBody>
                    <a:bodyPr/>
                    <a:lstStyle/>
                    <a:p>
                      <a:pPr algn="ctr" fontAlgn="b"/>
                      <a:r>
                        <a:rPr lang="en-US" sz="1000" b="1" dirty="0">
                          <a:effectLst/>
                          <a:latin typeface="Arial" panose="020B0604020202020204" pitchFamily="34" charset="0"/>
                          <a:cs typeface="Arial" panose="020B0604020202020204" pitchFamily="34" charset="0"/>
                        </a:rPr>
                        <a:t>Summary of Cell Structures</a:t>
                      </a:r>
                    </a:p>
                  </a:txBody>
                  <a:tcPr marL="33216" marR="33216" marT="16608" marB="16608" anchor="b">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6156727"/>
                  </a:ext>
                </a:extLst>
              </a:tr>
              <a:tr h="210039">
                <a:tc rowSpan="2">
                  <a:txBody>
                    <a:bodyPr/>
                    <a:lstStyle/>
                    <a:p>
                      <a:pPr algn="ctr" fontAlgn="t"/>
                      <a:r>
                        <a:rPr lang="en-US" sz="1000" b="1" dirty="0">
                          <a:effectLst/>
                          <a:latin typeface="Arial" panose="020B0604020202020204" pitchFamily="34" charset="0"/>
                          <a:cs typeface="Arial" panose="020B0604020202020204" pitchFamily="34" charset="0"/>
                        </a:rPr>
                        <a:t>Cell Structure</a:t>
                      </a:r>
                    </a:p>
                  </a:txBody>
                  <a:tcPr marL="33216" marR="33216" marT="16608" marB="16608">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tx2">
                        <a:lumMod val="40000"/>
                        <a:lumOff val="60000"/>
                      </a:schemeClr>
                    </a:solidFill>
                  </a:tcPr>
                </a:tc>
                <a:tc gridSpan="2">
                  <a:txBody>
                    <a:bodyPr/>
                    <a:lstStyle/>
                    <a:p>
                      <a:pPr algn="ctr" fontAlgn="t"/>
                      <a:r>
                        <a:rPr lang="en-US" sz="1000" b="1" dirty="0">
                          <a:effectLst/>
                          <a:latin typeface="Arial" panose="020B0604020202020204" pitchFamily="34" charset="0"/>
                          <a:cs typeface="Arial" panose="020B0604020202020204" pitchFamily="34" charset="0"/>
                        </a:rPr>
                        <a:t>Prokaryotes</a:t>
                      </a:r>
                    </a:p>
                  </a:txBody>
                  <a:tcPr marL="33216" marR="33216" marT="16608" marB="16608">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tx2">
                        <a:lumMod val="40000"/>
                        <a:lumOff val="60000"/>
                      </a:schemeClr>
                    </a:solidFill>
                  </a:tcPr>
                </a:tc>
                <a:tc hMerge="1">
                  <a:txBody>
                    <a:bodyPr/>
                    <a:lstStyle/>
                    <a:p>
                      <a:endParaRPr lang="en-US"/>
                    </a:p>
                  </a:txBody>
                  <a:tcPr/>
                </a:tc>
                <a:tc rowSpan="2">
                  <a:txBody>
                    <a:bodyPr/>
                    <a:lstStyle/>
                    <a:p>
                      <a:pPr algn="ctr" fontAlgn="t"/>
                      <a:r>
                        <a:rPr lang="en-US" sz="1000" b="1" dirty="0">
                          <a:effectLst/>
                          <a:latin typeface="Arial" panose="020B0604020202020204" pitchFamily="34" charset="0"/>
                          <a:cs typeface="Arial" panose="020B0604020202020204" pitchFamily="34" charset="0"/>
                        </a:rPr>
                        <a:t>Eukaryotes</a:t>
                      </a:r>
                    </a:p>
                  </a:txBody>
                  <a:tcPr marL="33216" marR="33216" marT="16608" marB="16608">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538966471"/>
                  </a:ext>
                </a:extLst>
              </a:tr>
              <a:tr h="210039">
                <a:tc vMerge="1">
                  <a:txBody>
                    <a:bodyPr/>
                    <a:lstStyle/>
                    <a:p>
                      <a:endParaRPr lang="en-US"/>
                    </a:p>
                  </a:txBody>
                  <a:tcPr/>
                </a:tc>
                <a:tc>
                  <a:txBody>
                    <a:bodyPr/>
                    <a:lstStyle/>
                    <a:p>
                      <a:pPr algn="ctr" fontAlgn="t"/>
                      <a:r>
                        <a:rPr lang="en-US" sz="1000" b="1" dirty="0">
                          <a:effectLst/>
                          <a:latin typeface="Arial" panose="020B0604020202020204" pitchFamily="34" charset="0"/>
                          <a:cs typeface="Arial" panose="020B0604020202020204" pitchFamily="34" charset="0"/>
                        </a:rPr>
                        <a:t>Bacteria</a:t>
                      </a:r>
                    </a:p>
                  </a:txBody>
                  <a:tcPr marL="33216" marR="33216" marT="16608" marB="16608">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tx2">
                        <a:lumMod val="40000"/>
                        <a:lumOff val="60000"/>
                      </a:schemeClr>
                    </a:solidFill>
                  </a:tcPr>
                </a:tc>
                <a:tc>
                  <a:txBody>
                    <a:bodyPr/>
                    <a:lstStyle/>
                    <a:p>
                      <a:pPr algn="ctr" fontAlgn="t"/>
                      <a:r>
                        <a:rPr lang="en-US" sz="1000" b="1" dirty="0">
                          <a:effectLst/>
                          <a:latin typeface="Arial" panose="020B0604020202020204" pitchFamily="34" charset="0"/>
                          <a:cs typeface="Arial" panose="020B0604020202020204" pitchFamily="34" charset="0"/>
                        </a:rPr>
                        <a:t>Archaea</a:t>
                      </a:r>
                    </a:p>
                  </a:txBody>
                  <a:tcPr marL="33216" marR="33216" marT="16608" marB="16608">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chemeClr val="tx2">
                        <a:lumMod val="40000"/>
                        <a:lumOff val="60000"/>
                      </a:schemeClr>
                    </a:solidFill>
                  </a:tcPr>
                </a:tc>
                <a:tc vMerge="1">
                  <a:txBody>
                    <a:bodyPr/>
                    <a:lstStyle/>
                    <a:p>
                      <a:endParaRPr lang="en-US"/>
                    </a:p>
                  </a:txBody>
                  <a:tcPr/>
                </a:tc>
                <a:extLst>
                  <a:ext uri="{0D108BD9-81ED-4DB2-BD59-A6C34878D82A}">
                    <a16:rowId xmlns:a16="http://schemas.microsoft.com/office/drawing/2014/main" val="4029258612"/>
                  </a:ext>
                </a:extLst>
              </a:tr>
              <a:tr h="210039">
                <a:tc>
                  <a:txBody>
                    <a:bodyPr/>
                    <a:lstStyle/>
                    <a:p>
                      <a:pPr fontAlgn="t"/>
                      <a:r>
                        <a:rPr lang="en-US" sz="1000" dirty="0">
                          <a:effectLst/>
                          <a:latin typeface="Arial" panose="020B0604020202020204" pitchFamily="34" charset="0"/>
                          <a:cs typeface="Arial" panose="020B0604020202020204" pitchFamily="34" charset="0"/>
                        </a:rPr>
                        <a:t>Size</a:t>
                      </a:r>
                    </a:p>
                  </a:txBody>
                  <a:tcPr marL="33216" marR="33216" marT="16608" marB="16608">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fontAlgn="t"/>
                      <a:r>
                        <a:rPr lang="el-GR" sz="1000">
                          <a:effectLst/>
                          <a:latin typeface="Arial" panose="020B0604020202020204" pitchFamily="34" charset="0"/>
                          <a:cs typeface="Arial" panose="020B0604020202020204" pitchFamily="34" charset="0"/>
                        </a:rPr>
                        <a:t>~0.5–1 μ</a:t>
                      </a:r>
                      <a:r>
                        <a:rPr lang="en-US" sz="1000" dirty="0">
                          <a:effectLst/>
                          <a:latin typeface="Arial" panose="020B0604020202020204" pitchFamily="34" charset="0"/>
                          <a:cs typeface="Arial" panose="020B0604020202020204" pitchFamily="34" charset="0"/>
                        </a:rPr>
                        <a:t>M</a:t>
                      </a:r>
                    </a:p>
                  </a:txBody>
                  <a:tcPr marL="33216" marR="33216" marT="16608" marB="16608">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fontAlgn="t"/>
                      <a:r>
                        <a:rPr lang="el-GR" sz="1000">
                          <a:effectLst/>
                          <a:latin typeface="Arial" panose="020B0604020202020204" pitchFamily="34" charset="0"/>
                          <a:cs typeface="Arial" panose="020B0604020202020204" pitchFamily="34" charset="0"/>
                        </a:rPr>
                        <a:t>~0.5–1 μ</a:t>
                      </a:r>
                      <a:r>
                        <a:rPr lang="en-US" sz="1000" dirty="0">
                          <a:effectLst/>
                          <a:latin typeface="Arial" panose="020B0604020202020204" pitchFamily="34" charset="0"/>
                          <a:cs typeface="Arial" panose="020B0604020202020204" pitchFamily="34" charset="0"/>
                        </a:rPr>
                        <a:t>M</a:t>
                      </a:r>
                    </a:p>
                  </a:txBody>
                  <a:tcPr marL="33216" marR="33216" marT="16608" marB="16608">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fontAlgn="t"/>
                      <a:r>
                        <a:rPr lang="el-GR" sz="1000">
                          <a:effectLst/>
                          <a:latin typeface="Arial" panose="020B0604020202020204" pitchFamily="34" charset="0"/>
                          <a:cs typeface="Arial" panose="020B0604020202020204" pitchFamily="34" charset="0"/>
                        </a:rPr>
                        <a:t>~5–20 μ</a:t>
                      </a:r>
                      <a:r>
                        <a:rPr lang="en-US" sz="1000" dirty="0">
                          <a:effectLst/>
                          <a:latin typeface="Arial" panose="020B0604020202020204" pitchFamily="34" charset="0"/>
                          <a:cs typeface="Arial" panose="020B0604020202020204" pitchFamily="34" charset="0"/>
                        </a:rPr>
                        <a:t>M</a:t>
                      </a:r>
                    </a:p>
                  </a:txBody>
                  <a:tcPr marL="33216" marR="33216" marT="16608" marB="16608">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584902801"/>
                  </a:ext>
                </a:extLst>
              </a:tr>
              <a:tr h="382493">
                <a:tc>
                  <a:txBody>
                    <a:bodyPr/>
                    <a:lstStyle/>
                    <a:p>
                      <a:pPr fontAlgn="t"/>
                      <a:r>
                        <a:rPr lang="en-US" sz="1000" dirty="0">
                          <a:effectLst/>
                          <a:latin typeface="Arial" panose="020B0604020202020204" pitchFamily="34" charset="0"/>
                          <a:cs typeface="Arial" panose="020B0604020202020204" pitchFamily="34" charset="0"/>
                        </a:rPr>
                        <a:t>Surface area-to-volume ratio</a:t>
                      </a:r>
                    </a:p>
                  </a:txBody>
                  <a:tcPr marL="33216" marR="33216" marT="16608" marB="16608">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fontAlgn="t"/>
                      <a:r>
                        <a:rPr lang="en-US" sz="1000" dirty="0">
                          <a:effectLst/>
                          <a:latin typeface="Arial" panose="020B0604020202020204" pitchFamily="34" charset="0"/>
                          <a:cs typeface="Arial" panose="020B0604020202020204" pitchFamily="34" charset="0"/>
                        </a:rPr>
                        <a:t>High</a:t>
                      </a:r>
                    </a:p>
                  </a:txBody>
                  <a:tcPr marL="33216" marR="33216" marT="16608" marB="16608">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fontAlgn="t"/>
                      <a:r>
                        <a:rPr lang="en-US" sz="1000" dirty="0">
                          <a:effectLst/>
                          <a:latin typeface="Arial" panose="020B0604020202020204" pitchFamily="34" charset="0"/>
                          <a:cs typeface="Arial" panose="020B0604020202020204" pitchFamily="34" charset="0"/>
                        </a:rPr>
                        <a:t>High</a:t>
                      </a:r>
                    </a:p>
                  </a:txBody>
                  <a:tcPr marL="33216" marR="33216" marT="16608" marB="16608">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fontAlgn="t"/>
                      <a:r>
                        <a:rPr lang="en-US" sz="1000" dirty="0">
                          <a:effectLst/>
                          <a:latin typeface="Arial" panose="020B0604020202020204" pitchFamily="34" charset="0"/>
                          <a:cs typeface="Arial" panose="020B0604020202020204" pitchFamily="34" charset="0"/>
                        </a:rPr>
                        <a:t>Low</a:t>
                      </a:r>
                    </a:p>
                  </a:txBody>
                  <a:tcPr marL="33216" marR="33216" marT="16608" marB="16608">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605645135"/>
                  </a:ext>
                </a:extLst>
              </a:tr>
              <a:tr h="210039">
                <a:tc>
                  <a:txBody>
                    <a:bodyPr/>
                    <a:lstStyle/>
                    <a:p>
                      <a:pPr fontAlgn="t"/>
                      <a:r>
                        <a:rPr lang="en-US" sz="1000" dirty="0">
                          <a:effectLst/>
                          <a:latin typeface="Arial" panose="020B0604020202020204" pitchFamily="34" charset="0"/>
                          <a:cs typeface="Arial" panose="020B0604020202020204" pitchFamily="34" charset="0"/>
                        </a:rPr>
                        <a:t>Nucleus</a:t>
                      </a:r>
                    </a:p>
                  </a:txBody>
                  <a:tcPr marL="33216" marR="33216" marT="16608" marB="16608">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fontAlgn="t"/>
                      <a:r>
                        <a:rPr lang="en-US" sz="1000" dirty="0">
                          <a:effectLst/>
                          <a:latin typeface="Arial" panose="020B0604020202020204" pitchFamily="34" charset="0"/>
                          <a:cs typeface="Arial" panose="020B0604020202020204" pitchFamily="34" charset="0"/>
                        </a:rPr>
                        <a:t>No</a:t>
                      </a:r>
                    </a:p>
                  </a:txBody>
                  <a:tcPr marL="33216" marR="33216" marT="16608" marB="16608">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fontAlgn="t"/>
                      <a:r>
                        <a:rPr lang="en-US" sz="1000" dirty="0">
                          <a:effectLst/>
                          <a:latin typeface="Arial" panose="020B0604020202020204" pitchFamily="34" charset="0"/>
                          <a:cs typeface="Arial" panose="020B0604020202020204" pitchFamily="34" charset="0"/>
                        </a:rPr>
                        <a:t>No</a:t>
                      </a:r>
                    </a:p>
                  </a:txBody>
                  <a:tcPr marL="33216" marR="33216" marT="16608" marB="16608">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fontAlgn="t"/>
                      <a:r>
                        <a:rPr lang="en-US" sz="1000" dirty="0">
                          <a:effectLst/>
                          <a:latin typeface="Arial" panose="020B0604020202020204" pitchFamily="34" charset="0"/>
                          <a:cs typeface="Arial" panose="020B0604020202020204" pitchFamily="34" charset="0"/>
                        </a:rPr>
                        <a:t>Yes</a:t>
                      </a:r>
                    </a:p>
                  </a:txBody>
                  <a:tcPr marL="33216" marR="33216" marT="16608" marB="16608">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947007968"/>
                  </a:ext>
                </a:extLst>
              </a:tr>
              <a:tr h="973349">
                <a:tc>
                  <a:txBody>
                    <a:bodyPr/>
                    <a:lstStyle/>
                    <a:p>
                      <a:pPr fontAlgn="t"/>
                      <a:r>
                        <a:rPr lang="en-US" sz="1000" dirty="0">
                          <a:effectLst/>
                          <a:latin typeface="Arial" panose="020B0604020202020204" pitchFamily="34" charset="0"/>
                          <a:cs typeface="Arial" panose="020B0604020202020204" pitchFamily="34" charset="0"/>
                        </a:rPr>
                        <a:t>Genome characteristics</a:t>
                      </a:r>
                    </a:p>
                  </a:txBody>
                  <a:tcPr marL="33216" marR="33216" marT="16608" marB="16608">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fontAlgn="t">
                        <a:buFont typeface="Arial" panose="020B0604020202020204" pitchFamily="34" charset="0"/>
                        <a:buChar char="•"/>
                      </a:pPr>
                      <a:r>
                        <a:rPr lang="en-US" sz="1000" dirty="0">
                          <a:solidFill>
                            <a:srgbClr val="424242"/>
                          </a:solidFill>
                          <a:effectLst/>
                          <a:latin typeface="Arial" panose="020B0604020202020204" pitchFamily="34" charset="0"/>
                          <a:cs typeface="Arial" panose="020B0604020202020204" pitchFamily="34" charset="0"/>
                        </a:rPr>
                        <a:t>Single chromosome</a:t>
                      </a:r>
                    </a:p>
                    <a:p>
                      <a:pPr fontAlgn="t">
                        <a:buFont typeface="Arial" panose="020B0604020202020204" pitchFamily="34" charset="0"/>
                        <a:buChar char="•"/>
                      </a:pPr>
                      <a:r>
                        <a:rPr lang="en-US" sz="1000" dirty="0">
                          <a:solidFill>
                            <a:srgbClr val="424242"/>
                          </a:solidFill>
                          <a:effectLst/>
                          <a:latin typeface="Arial" panose="020B0604020202020204" pitchFamily="34" charset="0"/>
                          <a:cs typeface="Arial" panose="020B0604020202020204" pitchFamily="34" charset="0"/>
                        </a:rPr>
                        <a:t>Circular</a:t>
                      </a:r>
                    </a:p>
                    <a:p>
                      <a:pPr fontAlgn="t">
                        <a:buFont typeface="Arial" panose="020B0604020202020204" pitchFamily="34" charset="0"/>
                        <a:buChar char="•"/>
                      </a:pPr>
                      <a:r>
                        <a:rPr lang="en-US" sz="1000" dirty="0">
                          <a:solidFill>
                            <a:srgbClr val="424242"/>
                          </a:solidFill>
                          <a:effectLst/>
                          <a:latin typeface="Arial" panose="020B0604020202020204" pitchFamily="34" charset="0"/>
                          <a:cs typeface="Arial" panose="020B0604020202020204" pitchFamily="34" charset="0"/>
                        </a:rPr>
                        <a:t>Haploid</a:t>
                      </a:r>
                    </a:p>
                    <a:p>
                      <a:pPr fontAlgn="t">
                        <a:buFont typeface="Arial" panose="020B0604020202020204" pitchFamily="34" charset="0"/>
                        <a:buChar char="•"/>
                      </a:pPr>
                      <a:r>
                        <a:rPr lang="en-US" sz="1000" dirty="0">
                          <a:solidFill>
                            <a:srgbClr val="424242"/>
                          </a:solidFill>
                          <a:effectLst/>
                          <a:latin typeface="Arial" panose="020B0604020202020204" pitchFamily="34" charset="0"/>
                          <a:cs typeface="Arial" panose="020B0604020202020204" pitchFamily="34" charset="0"/>
                        </a:rPr>
                        <a:t>Lacks histones</a:t>
                      </a:r>
                    </a:p>
                  </a:txBody>
                  <a:tcPr marL="33216" marR="33216" marT="16608" marB="16608">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fontAlgn="t">
                        <a:buFont typeface="Arial" panose="020B0604020202020204" pitchFamily="34" charset="0"/>
                        <a:buChar char="•"/>
                      </a:pPr>
                      <a:r>
                        <a:rPr lang="en-US" sz="1000" dirty="0">
                          <a:solidFill>
                            <a:srgbClr val="424242"/>
                          </a:solidFill>
                          <a:effectLst/>
                          <a:latin typeface="Arial" panose="020B0604020202020204" pitchFamily="34" charset="0"/>
                          <a:cs typeface="Arial" panose="020B0604020202020204" pitchFamily="34" charset="0"/>
                        </a:rPr>
                        <a:t>Single chromosome</a:t>
                      </a:r>
                    </a:p>
                    <a:p>
                      <a:pPr fontAlgn="t">
                        <a:buFont typeface="Arial" panose="020B0604020202020204" pitchFamily="34" charset="0"/>
                        <a:buChar char="•"/>
                      </a:pPr>
                      <a:r>
                        <a:rPr lang="en-US" sz="1000" dirty="0">
                          <a:solidFill>
                            <a:srgbClr val="424242"/>
                          </a:solidFill>
                          <a:effectLst/>
                          <a:latin typeface="Arial" panose="020B0604020202020204" pitchFamily="34" charset="0"/>
                          <a:cs typeface="Arial" panose="020B0604020202020204" pitchFamily="34" charset="0"/>
                        </a:rPr>
                        <a:t>Circular</a:t>
                      </a:r>
                    </a:p>
                    <a:p>
                      <a:pPr fontAlgn="t">
                        <a:buFont typeface="Arial" panose="020B0604020202020204" pitchFamily="34" charset="0"/>
                        <a:buChar char="•"/>
                      </a:pPr>
                      <a:r>
                        <a:rPr lang="en-US" sz="1000" dirty="0">
                          <a:solidFill>
                            <a:srgbClr val="424242"/>
                          </a:solidFill>
                          <a:effectLst/>
                          <a:latin typeface="Arial" panose="020B0604020202020204" pitchFamily="34" charset="0"/>
                          <a:cs typeface="Arial" panose="020B0604020202020204" pitchFamily="34" charset="0"/>
                        </a:rPr>
                        <a:t>Haploid</a:t>
                      </a:r>
                    </a:p>
                    <a:p>
                      <a:pPr fontAlgn="t">
                        <a:buFont typeface="Arial" panose="020B0604020202020204" pitchFamily="34" charset="0"/>
                        <a:buChar char="•"/>
                      </a:pPr>
                      <a:r>
                        <a:rPr lang="en-US" sz="1000" dirty="0">
                          <a:solidFill>
                            <a:srgbClr val="424242"/>
                          </a:solidFill>
                          <a:effectLst/>
                          <a:latin typeface="Arial" panose="020B0604020202020204" pitchFamily="34" charset="0"/>
                          <a:cs typeface="Arial" panose="020B0604020202020204" pitchFamily="34" charset="0"/>
                        </a:rPr>
                        <a:t>Contains histones</a:t>
                      </a:r>
                    </a:p>
                  </a:txBody>
                  <a:tcPr marL="33216" marR="33216" marT="16608" marB="16608">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fontAlgn="t">
                        <a:buFont typeface="Arial" panose="020B0604020202020204" pitchFamily="34" charset="0"/>
                        <a:buChar char="•"/>
                      </a:pPr>
                      <a:r>
                        <a:rPr lang="en-US" sz="1000" dirty="0">
                          <a:solidFill>
                            <a:srgbClr val="424242"/>
                          </a:solidFill>
                          <a:effectLst/>
                          <a:latin typeface="Arial" panose="020B0604020202020204" pitchFamily="34" charset="0"/>
                          <a:cs typeface="Arial" panose="020B0604020202020204" pitchFamily="34" charset="0"/>
                        </a:rPr>
                        <a:t>Multiple chromosomes</a:t>
                      </a:r>
                    </a:p>
                    <a:p>
                      <a:pPr fontAlgn="t">
                        <a:buFont typeface="Arial" panose="020B0604020202020204" pitchFamily="34" charset="0"/>
                        <a:buChar char="•"/>
                      </a:pPr>
                      <a:r>
                        <a:rPr lang="en-US" sz="1000" dirty="0">
                          <a:solidFill>
                            <a:srgbClr val="424242"/>
                          </a:solidFill>
                          <a:effectLst/>
                          <a:latin typeface="Arial" panose="020B0604020202020204" pitchFamily="34" charset="0"/>
                          <a:cs typeface="Arial" panose="020B0604020202020204" pitchFamily="34" charset="0"/>
                        </a:rPr>
                        <a:t>Linear</a:t>
                      </a:r>
                    </a:p>
                    <a:p>
                      <a:pPr fontAlgn="t">
                        <a:buFont typeface="Arial" panose="020B0604020202020204" pitchFamily="34" charset="0"/>
                        <a:buChar char="•"/>
                      </a:pPr>
                      <a:r>
                        <a:rPr lang="en-US" sz="1000" dirty="0">
                          <a:solidFill>
                            <a:srgbClr val="424242"/>
                          </a:solidFill>
                          <a:effectLst/>
                          <a:latin typeface="Arial" panose="020B0604020202020204" pitchFamily="34" charset="0"/>
                          <a:cs typeface="Arial" panose="020B0604020202020204" pitchFamily="34" charset="0"/>
                        </a:rPr>
                        <a:t>Haploid or diploid</a:t>
                      </a:r>
                    </a:p>
                    <a:p>
                      <a:pPr fontAlgn="t">
                        <a:buFont typeface="Arial" panose="020B0604020202020204" pitchFamily="34" charset="0"/>
                        <a:buChar char="•"/>
                      </a:pPr>
                      <a:r>
                        <a:rPr lang="en-US" sz="1000" dirty="0">
                          <a:solidFill>
                            <a:srgbClr val="424242"/>
                          </a:solidFill>
                          <a:effectLst/>
                          <a:latin typeface="Arial" panose="020B0604020202020204" pitchFamily="34" charset="0"/>
                          <a:cs typeface="Arial" panose="020B0604020202020204" pitchFamily="34" charset="0"/>
                        </a:rPr>
                        <a:t>Contains histones</a:t>
                      </a:r>
                    </a:p>
                  </a:txBody>
                  <a:tcPr marL="33216" marR="33216" marT="16608" marB="16608">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2802360072"/>
                  </a:ext>
                </a:extLst>
              </a:tr>
              <a:tr h="210039">
                <a:tc>
                  <a:txBody>
                    <a:bodyPr/>
                    <a:lstStyle/>
                    <a:p>
                      <a:pPr fontAlgn="t"/>
                      <a:r>
                        <a:rPr lang="en-US" sz="1000" dirty="0">
                          <a:effectLst/>
                          <a:latin typeface="Arial" panose="020B0604020202020204" pitchFamily="34" charset="0"/>
                          <a:cs typeface="Arial" panose="020B0604020202020204" pitchFamily="34" charset="0"/>
                        </a:rPr>
                        <a:t>Cell division</a:t>
                      </a:r>
                    </a:p>
                  </a:txBody>
                  <a:tcPr marL="33216" marR="33216" marT="16608" marB="16608">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fontAlgn="t"/>
                      <a:r>
                        <a:rPr lang="en-US" sz="1000" dirty="0">
                          <a:effectLst/>
                          <a:latin typeface="Arial" panose="020B0604020202020204" pitchFamily="34" charset="0"/>
                          <a:cs typeface="Arial" panose="020B0604020202020204" pitchFamily="34" charset="0"/>
                        </a:rPr>
                        <a:t>Binary fission</a:t>
                      </a:r>
                    </a:p>
                  </a:txBody>
                  <a:tcPr marL="33216" marR="33216" marT="16608" marB="16608">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fontAlgn="t"/>
                      <a:r>
                        <a:rPr lang="en-US" sz="1000" dirty="0">
                          <a:effectLst/>
                          <a:latin typeface="Arial" panose="020B0604020202020204" pitchFamily="34" charset="0"/>
                          <a:cs typeface="Arial" panose="020B0604020202020204" pitchFamily="34" charset="0"/>
                        </a:rPr>
                        <a:t>Binary fission</a:t>
                      </a:r>
                    </a:p>
                  </a:txBody>
                  <a:tcPr marL="33216" marR="33216" marT="16608" marB="16608">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fontAlgn="t"/>
                      <a:r>
                        <a:rPr lang="en-US" sz="1000" dirty="0">
                          <a:effectLst/>
                          <a:latin typeface="Arial" panose="020B0604020202020204" pitchFamily="34" charset="0"/>
                          <a:cs typeface="Arial" panose="020B0604020202020204" pitchFamily="34" charset="0"/>
                        </a:rPr>
                        <a:t>Mitosis, meiosis</a:t>
                      </a:r>
                    </a:p>
                  </a:txBody>
                  <a:tcPr marL="33216" marR="33216" marT="16608" marB="16608">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02371417"/>
                  </a:ext>
                </a:extLst>
              </a:tr>
              <a:tr h="707092">
                <a:tc>
                  <a:txBody>
                    <a:bodyPr/>
                    <a:lstStyle/>
                    <a:p>
                      <a:pPr fontAlgn="t"/>
                      <a:r>
                        <a:rPr lang="en-US" sz="1000" dirty="0">
                          <a:effectLst/>
                          <a:latin typeface="Arial" panose="020B0604020202020204" pitchFamily="34" charset="0"/>
                          <a:cs typeface="Arial" panose="020B0604020202020204" pitchFamily="34" charset="0"/>
                        </a:rPr>
                        <a:t>Membrane lipid composition</a:t>
                      </a:r>
                    </a:p>
                  </a:txBody>
                  <a:tcPr marL="33216" marR="33216" marT="16608" marB="16608">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fontAlgn="t">
                        <a:buFont typeface="Arial" panose="020B0604020202020204" pitchFamily="34" charset="0"/>
                        <a:buChar char="•"/>
                      </a:pPr>
                      <a:r>
                        <a:rPr lang="en-US" sz="1000" dirty="0">
                          <a:solidFill>
                            <a:srgbClr val="424242"/>
                          </a:solidFill>
                          <a:effectLst/>
                          <a:latin typeface="Arial" panose="020B0604020202020204" pitchFamily="34" charset="0"/>
                          <a:cs typeface="Arial" panose="020B0604020202020204" pitchFamily="34" charset="0"/>
                        </a:rPr>
                        <a:t>Ester-linked</a:t>
                      </a:r>
                    </a:p>
                    <a:p>
                      <a:pPr fontAlgn="t">
                        <a:buFont typeface="Arial" panose="020B0604020202020204" pitchFamily="34" charset="0"/>
                        <a:buChar char="•"/>
                      </a:pPr>
                      <a:r>
                        <a:rPr lang="en-US" sz="1000" dirty="0">
                          <a:solidFill>
                            <a:srgbClr val="424242"/>
                          </a:solidFill>
                          <a:effectLst/>
                          <a:latin typeface="Arial" panose="020B0604020202020204" pitchFamily="34" charset="0"/>
                          <a:cs typeface="Arial" panose="020B0604020202020204" pitchFamily="34" charset="0"/>
                        </a:rPr>
                        <a:t>Straight-chain fatty acids</a:t>
                      </a:r>
                    </a:p>
                    <a:p>
                      <a:pPr fontAlgn="t">
                        <a:buFont typeface="Arial" panose="020B0604020202020204" pitchFamily="34" charset="0"/>
                        <a:buChar char="•"/>
                      </a:pPr>
                      <a:r>
                        <a:rPr lang="en-US" sz="1000" dirty="0">
                          <a:solidFill>
                            <a:srgbClr val="424242"/>
                          </a:solidFill>
                          <a:effectLst/>
                          <a:latin typeface="Arial" panose="020B0604020202020204" pitchFamily="34" charset="0"/>
                          <a:cs typeface="Arial" panose="020B0604020202020204" pitchFamily="34" charset="0"/>
                        </a:rPr>
                        <a:t>Bilayer</a:t>
                      </a:r>
                    </a:p>
                  </a:txBody>
                  <a:tcPr marL="33216" marR="33216" marT="16608" marB="16608">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fontAlgn="t">
                        <a:buFont typeface="Arial" panose="020B0604020202020204" pitchFamily="34" charset="0"/>
                        <a:buChar char="•"/>
                      </a:pPr>
                      <a:r>
                        <a:rPr lang="en-US" sz="1000" dirty="0">
                          <a:solidFill>
                            <a:srgbClr val="424242"/>
                          </a:solidFill>
                          <a:effectLst/>
                          <a:latin typeface="Arial" panose="020B0604020202020204" pitchFamily="34" charset="0"/>
                          <a:cs typeface="Arial" panose="020B0604020202020204" pitchFamily="34" charset="0"/>
                        </a:rPr>
                        <a:t>Ether-linked</a:t>
                      </a:r>
                    </a:p>
                    <a:p>
                      <a:pPr fontAlgn="t">
                        <a:buFont typeface="Arial" panose="020B0604020202020204" pitchFamily="34" charset="0"/>
                        <a:buChar char="•"/>
                      </a:pPr>
                      <a:r>
                        <a:rPr lang="en-US" sz="1000" dirty="0">
                          <a:solidFill>
                            <a:srgbClr val="424242"/>
                          </a:solidFill>
                          <a:effectLst/>
                          <a:latin typeface="Arial" panose="020B0604020202020204" pitchFamily="34" charset="0"/>
                          <a:cs typeface="Arial" panose="020B0604020202020204" pitchFamily="34" charset="0"/>
                        </a:rPr>
                        <a:t>Branched isoprenoids</a:t>
                      </a:r>
                    </a:p>
                    <a:p>
                      <a:pPr fontAlgn="t">
                        <a:buFont typeface="Arial" panose="020B0604020202020204" pitchFamily="34" charset="0"/>
                        <a:buChar char="•"/>
                      </a:pPr>
                      <a:r>
                        <a:rPr lang="en-US" sz="1000" dirty="0">
                          <a:solidFill>
                            <a:srgbClr val="424242"/>
                          </a:solidFill>
                          <a:effectLst/>
                          <a:latin typeface="Arial" panose="020B0604020202020204" pitchFamily="34" charset="0"/>
                          <a:cs typeface="Arial" panose="020B0604020202020204" pitchFamily="34" charset="0"/>
                        </a:rPr>
                        <a:t>Bilayer or monolayer</a:t>
                      </a:r>
                    </a:p>
                  </a:txBody>
                  <a:tcPr marL="33216" marR="33216" marT="16608" marB="16608">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fontAlgn="t">
                        <a:buFont typeface="Arial" panose="020B0604020202020204" pitchFamily="34" charset="0"/>
                        <a:buChar char="•"/>
                      </a:pPr>
                      <a:r>
                        <a:rPr lang="en-US" sz="1000" dirty="0">
                          <a:solidFill>
                            <a:srgbClr val="424242"/>
                          </a:solidFill>
                          <a:effectLst/>
                          <a:latin typeface="Arial" panose="020B0604020202020204" pitchFamily="34" charset="0"/>
                          <a:cs typeface="Arial" panose="020B0604020202020204" pitchFamily="34" charset="0"/>
                        </a:rPr>
                        <a:t>Ester-linked</a:t>
                      </a:r>
                    </a:p>
                    <a:p>
                      <a:pPr fontAlgn="t">
                        <a:buFont typeface="Arial" panose="020B0604020202020204" pitchFamily="34" charset="0"/>
                        <a:buChar char="•"/>
                      </a:pPr>
                      <a:r>
                        <a:rPr lang="en-US" sz="1000" dirty="0">
                          <a:solidFill>
                            <a:srgbClr val="424242"/>
                          </a:solidFill>
                          <a:effectLst/>
                          <a:latin typeface="Arial" panose="020B0604020202020204" pitchFamily="34" charset="0"/>
                          <a:cs typeface="Arial" panose="020B0604020202020204" pitchFamily="34" charset="0"/>
                        </a:rPr>
                        <a:t>Straight-chain fatty acids</a:t>
                      </a:r>
                    </a:p>
                    <a:p>
                      <a:pPr fontAlgn="t">
                        <a:buFont typeface="Arial" panose="020B0604020202020204" pitchFamily="34" charset="0"/>
                        <a:buChar char="•"/>
                      </a:pPr>
                      <a:r>
                        <a:rPr lang="en-US" sz="1000" dirty="0">
                          <a:solidFill>
                            <a:srgbClr val="424242"/>
                          </a:solidFill>
                          <a:effectLst/>
                          <a:latin typeface="Arial" panose="020B0604020202020204" pitchFamily="34" charset="0"/>
                          <a:cs typeface="Arial" panose="020B0604020202020204" pitchFamily="34" charset="0"/>
                        </a:rPr>
                        <a:t>Sterols</a:t>
                      </a:r>
                    </a:p>
                    <a:p>
                      <a:pPr fontAlgn="t">
                        <a:buFont typeface="Arial" panose="020B0604020202020204" pitchFamily="34" charset="0"/>
                        <a:buChar char="•"/>
                      </a:pPr>
                      <a:r>
                        <a:rPr lang="en-US" sz="1000" dirty="0">
                          <a:solidFill>
                            <a:srgbClr val="424242"/>
                          </a:solidFill>
                          <a:effectLst/>
                          <a:latin typeface="Arial" panose="020B0604020202020204" pitchFamily="34" charset="0"/>
                          <a:cs typeface="Arial" panose="020B0604020202020204" pitchFamily="34" charset="0"/>
                        </a:rPr>
                        <a:t>Bilayer</a:t>
                      </a:r>
                    </a:p>
                  </a:txBody>
                  <a:tcPr marL="33216" marR="33216" marT="16608" marB="16608">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257702444"/>
                  </a:ext>
                </a:extLst>
              </a:tr>
              <a:tr h="1013241">
                <a:tc>
                  <a:txBody>
                    <a:bodyPr/>
                    <a:lstStyle/>
                    <a:p>
                      <a:pPr fontAlgn="t"/>
                      <a:r>
                        <a:rPr lang="en-US" sz="1000" dirty="0">
                          <a:effectLst/>
                          <a:latin typeface="Arial" panose="020B0604020202020204" pitchFamily="34" charset="0"/>
                          <a:cs typeface="Arial" panose="020B0604020202020204" pitchFamily="34" charset="0"/>
                        </a:rPr>
                        <a:t>Cell wall composition</a:t>
                      </a:r>
                    </a:p>
                  </a:txBody>
                  <a:tcPr marL="33216" marR="33216" marT="16608" marB="16608">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fontAlgn="t">
                        <a:buFont typeface="Arial" panose="020B0604020202020204" pitchFamily="34" charset="0"/>
                        <a:buChar char="•"/>
                      </a:pPr>
                      <a:r>
                        <a:rPr lang="en-US" sz="1000" dirty="0">
                          <a:solidFill>
                            <a:srgbClr val="424242"/>
                          </a:solidFill>
                          <a:effectLst/>
                          <a:latin typeface="Arial" panose="020B0604020202020204" pitchFamily="34" charset="0"/>
                          <a:cs typeface="Arial" panose="020B0604020202020204" pitchFamily="34" charset="0"/>
                        </a:rPr>
                        <a:t>Peptidoglycan, or</a:t>
                      </a:r>
                    </a:p>
                    <a:p>
                      <a:pPr fontAlgn="t">
                        <a:buFont typeface="Arial" panose="020B0604020202020204" pitchFamily="34" charset="0"/>
                        <a:buChar char="•"/>
                      </a:pPr>
                      <a:r>
                        <a:rPr lang="en-US" sz="1000" dirty="0">
                          <a:solidFill>
                            <a:srgbClr val="424242"/>
                          </a:solidFill>
                          <a:effectLst/>
                          <a:latin typeface="Arial" panose="020B0604020202020204" pitchFamily="34" charset="0"/>
                          <a:cs typeface="Arial" panose="020B0604020202020204" pitchFamily="34" charset="0"/>
                        </a:rPr>
                        <a:t>None</a:t>
                      </a:r>
                    </a:p>
                  </a:txBody>
                  <a:tcPr marL="33216" marR="33216" marT="16608" marB="16608">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fontAlgn="t">
                        <a:buFont typeface="Arial" panose="020B0604020202020204" pitchFamily="34" charset="0"/>
                        <a:buChar char="•"/>
                      </a:pPr>
                      <a:r>
                        <a:rPr lang="en-US" sz="1000" dirty="0">
                          <a:solidFill>
                            <a:srgbClr val="424242"/>
                          </a:solidFill>
                          <a:effectLst/>
                          <a:latin typeface="Arial" panose="020B0604020202020204" pitchFamily="34" charset="0"/>
                          <a:cs typeface="Arial" panose="020B0604020202020204" pitchFamily="34" charset="0"/>
                        </a:rPr>
                        <a:t>Pseudopeptidoglycan, or</a:t>
                      </a:r>
                    </a:p>
                    <a:p>
                      <a:pPr fontAlgn="t">
                        <a:buFont typeface="Arial" panose="020B0604020202020204" pitchFamily="34" charset="0"/>
                        <a:buChar char="•"/>
                      </a:pPr>
                      <a:r>
                        <a:rPr lang="en-US" sz="1000" dirty="0">
                          <a:solidFill>
                            <a:srgbClr val="424242"/>
                          </a:solidFill>
                          <a:effectLst/>
                          <a:latin typeface="Arial" panose="020B0604020202020204" pitchFamily="34" charset="0"/>
                          <a:cs typeface="Arial" panose="020B0604020202020204" pitchFamily="34" charset="0"/>
                        </a:rPr>
                        <a:t>Glycopeptide, or</a:t>
                      </a:r>
                    </a:p>
                    <a:p>
                      <a:pPr fontAlgn="t">
                        <a:buFont typeface="Arial" panose="020B0604020202020204" pitchFamily="34" charset="0"/>
                        <a:buChar char="•"/>
                      </a:pPr>
                      <a:r>
                        <a:rPr lang="en-US" sz="1000" dirty="0">
                          <a:solidFill>
                            <a:srgbClr val="424242"/>
                          </a:solidFill>
                          <a:effectLst/>
                          <a:latin typeface="Arial" panose="020B0604020202020204" pitchFamily="34" charset="0"/>
                          <a:cs typeface="Arial" panose="020B0604020202020204" pitchFamily="34" charset="0"/>
                        </a:rPr>
                        <a:t>Polysaccharide, or</a:t>
                      </a:r>
                    </a:p>
                    <a:p>
                      <a:pPr fontAlgn="t">
                        <a:buFont typeface="Arial" panose="020B0604020202020204" pitchFamily="34" charset="0"/>
                        <a:buChar char="•"/>
                      </a:pPr>
                      <a:r>
                        <a:rPr lang="en-US" sz="1000" dirty="0">
                          <a:solidFill>
                            <a:srgbClr val="424242"/>
                          </a:solidFill>
                          <a:effectLst/>
                          <a:latin typeface="Arial" panose="020B0604020202020204" pitchFamily="34" charset="0"/>
                          <a:cs typeface="Arial" panose="020B0604020202020204" pitchFamily="34" charset="0"/>
                        </a:rPr>
                        <a:t>Protein (S-layer), or</a:t>
                      </a:r>
                    </a:p>
                    <a:p>
                      <a:pPr fontAlgn="t">
                        <a:buFont typeface="Arial" panose="020B0604020202020204" pitchFamily="34" charset="0"/>
                        <a:buChar char="•"/>
                      </a:pPr>
                      <a:r>
                        <a:rPr lang="en-US" sz="1000" dirty="0">
                          <a:solidFill>
                            <a:srgbClr val="424242"/>
                          </a:solidFill>
                          <a:effectLst/>
                          <a:latin typeface="Arial" panose="020B0604020202020204" pitchFamily="34" charset="0"/>
                          <a:cs typeface="Arial" panose="020B0604020202020204" pitchFamily="34" charset="0"/>
                        </a:rPr>
                        <a:t>None</a:t>
                      </a:r>
                    </a:p>
                  </a:txBody>
                  <a:tcPr marL="33216" marR="33216" marT="16608" marB="16608">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fontAlgn="t">
                        <a:buFont typeface="Arial" panose="020B0604020202020204" pitchFamily="34" charset="0"/>
                        <a:buChar char="•"/>
                      </a:pPr>
                      <a:r>
                        <a:rPr lang="en-US" sz="1000" dirty="0">
                          <a:solidFill>
                            <a:srgbClr val="424242"/>
                          </a:solidFill>
                          <a:effectLst/>
                          <a:latin typeface="Arial" panose="020B0604020202020204" pitchFamily="34" charset="0"/>
                          <a:cs typeface="Arial" panose="020B0604020202020204" pitchFamily="34" charset="0"/>
                        </a:rPr>
                        <a:t>Cellulose (plants, some algae)</a:t>
                      </a:r>
                    </a:p>
                    <a:p>
                      <a:pPr fontAlgn="t">
                        <a:buFont typeface="Arial" panose="020B0604020202020204" pitchFamily="34" charset="0"/>
                        <a:buChar char="•"/>
                      </a:pPr>
                      <a:r>
                        <a:rPr lang="en-US" sz="1000" dirty="0">
                          <a:solidFill>
                            <a:srgbClr val="424242"/>
                          </a:solidFill>
                          <a:effectLst/>
                          <a:latin typeface="Arial" panose="020B0604020202020204" pitchFamily="34" charset="0"/>
                          <a:cs typeface="Arial" panose="020B0604020202020204" pitchFamily="34" charset="0"/>
                        </a:rPr>
                        <a:t>Chitin (molluscs, insects, crustaceans, and fungi)</a:t>
                      </a:r>
                    </a:p>
                    <a:p>
                      <a:pPr fontAlgn="t">
                        <a:buFont typeface="Arial" panose="020B0604020202020204" pitchFamily="34" charset="0"/>
                        <a:buChar char="•"/>
                      </a:pPr>
                      <a:r>
                        <a:rPr lang="en-US" sz="1000" dirty="0">
                          <a:solidFill>
                            <a:srgbClr val="424242"/>
                          </a:solidFill>
                          <a:effectLst/>
                          <a:latin typeface="Arial" panose="020B0604020202020204" pitchFamily="34" charset="0"/>
                          <a:cs typeface="Arial" panose="020B0604020202020204" pitchFamily="34" charset="0"/>
                        </a:rPr>
                        <a:t>Silica (some algae)</a:t>
                      </a:r>
                    </a:p>
                    <a:p>
                      <a:pPr fontAlgn="t">
                        <a:buFont typeface="Arial" panose="020B0604020202020204" pitchFamily="34" charset="0"/>
                        <a:buChar char="•"/>
                      </a:pPr>
                      <a:r>
                        <a:rPr lang="en-US" sz="1000" dirty="0">
                          <a:solidFill>
                            <a:srgbClr val="424242"/>
                          </a:solidFill>
                          <a:effectLst/>
                          <a:latin typeface="Arial" panose="020B0604020202020204" pitchFamily="34" charset="0"/>
                          <a:cs typeface="Arial" panose="020B0604020202020204" pitchFamily="34" charset="0"/>
                        </a:rPr>
                        <a:t>Most others lack cell walls</a:t>
                      </a:r>
                    </a:p>
                  </a:txBody>
                  <a:tcPr marL="33216" marR="33216" marT="16608" marB="16608">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73515274"/>
                  </a:ext>
                </a:extLst>
              </a:tr>
              <a:tr h="573964">
                <a:tc>
                  <a:txBody>
                    <a:bodyPr/>
                    <a:lstStyle/>
                    <a:p>
                      <a:pPr fontAlgn="t"/>
                      <a:r>
                        <a:rPr lang="en-US" sz="1000" dirty="0">
                          <a:effectLst/>
                          <a:latin typeface="Arial" panose="020B0604020202020204" pitchFamily="34" charset="0"/>
                          <a:cs typeface="Arial" panose="020B0604020202020204" pitchFamily="34" charset="0"/>
                        </a:rPr>
                        <a:t>Motility structures</a:t>
                      </a:r>
                    </a:p>
                  </a:txBody>
                  <a:tcPr marL="33216" marR="33216" marT="16608" marB="16608">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fontAlgn="t"/>
                      <a:r>
                        <a:rPr lang="en-US" sz="1000" dirty="0">
                          <a:effectLst/>
                          <a:latin typeface="Arial" panose="020B0604020202020204" pitchFamily="34" charset="0"/>
                          <a:cs typeface="Arial" panose="020B0604020202020204" pitchFamily="34" charset="0"/>
                        </a:rPr>
                        <a:t>Rigid spiral flagella composed of flagellin</a:t>
                      </a:r>
                    </a:p>
                  </a:txBody>
                  <a:tcPr marL="33216" marR="33216" marT="16608" marB="16608">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fontAlgn="t"/>
                      <a:r>
                        <a:rPr lang="en-US" sz="1000" dirty="0">
                          <a:effectLst/>
                          <a:latin typeface="Arial" panose="020B0604020202020204" pitchFamily="34" charset="0"/>
                          <a:cs typeface="Arial" panose="020B0604020202020204" pitchFamily="34" charset="0"/>
                        </a:rPr>
                        <a:t>Rigid spiral flagella composed of archaeal flagellins</a:t>
                      </a:r>
                    </a:p>
                  </a:txBody>
                  <a:tcPr marL="33216" marR="33216" marT="16608" marB="16608">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fontAlgn="t"/>
                      <a:r>
                        <a:rPr lang="en-US" sz="1000" dirty="0">
                          <a:effectLst/>
                          <a:latin typeface="Arial" panose="020B0604020202020204" pitchFamily="34" charset="0"/>
                          <a:cs typeface="Arial" panose="020B0604020202020204" pitchFamily="34" charset="0"/>
                        </a:rPr>
                        <a:t>Flexible flagella and cilia composed of microtubules</a:t>
                      </a:r>
                    </a:p>
                  </a:txBody>
                  <a:tcPr marL="33216" marR="33216" marT="16608" marB="16608">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2122761083"/>
                  </a:ext>
                </a:extLst>
              </a:tr>
              <a:tr h="382493">
                <a:tc>
                  <a:txBody>
                    <a:bodyPr/>
                    <a:lstStyle/>
                    <a:p>
                      <a:pPr fontAlgn="t"/>
                      <a:r>
                        <a:rPr lang="en-US" sz="1000" dirty="0">
                          <a:effectLst/>
                          <a:latin typeface="Arial" panose="020B0604020202020204" pitchFamily="34" charset="0"/>
                          <a:cs typeface="Arial" panose="020B0604020202020204" pitchFamily="34" charset="0"/>
                        </a:rPr>
                        <a:t>Membrane-bound organelles</a:t>
                      </a:r>
                    </a:p>
                  </a:txBody>
                  <a:tcPr marL="33216" marR="33216" marT="16608" marB="16608">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fontAlgn="t"/>
                      <a:r>
                        <a:rPr lang="en-US" sz="1000" dirty="0">
                          <a:effectLst/>
                          <a:latin typeface="Arial" panose="020B0604020202020204" pitchFamily="34" charset="0"/>
                          <a:cs typeface="Arial" panose="020B0604020202020204" pitchFamily="34" charset="0"/>
                        </a:rPr>
                        <a:t>No</a:t>
                      </a:r>
                    </a:p>
                  </a:txBody>
                  <a:tcPr marL="33216" marR="33216" marT="16608" marB="16608">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fontAlgn="t"/>
                      <a:r>
                        <a:rPr lang="en-US" sz="1000" dirty="0">
                          <a:effectLst/>
                          <a:latin typeface="Arial" panose="020B0604020202020204" pitchFamily="34" charset="0"/>
                          <a:cs typeface="Arial" panose="020B0604020202020204" pitchFamily="34" charset="0"/>
                        </a:rPr>
                        <a:t>No</a:t>
                      </a:r>
                    </a:p>
                  </a:txBody>
                  <a:tcPr marL="33216" marR="33216" marT="16608" marB="16608">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fontAlgn="t"/>
                      <a:r>
                        <a:rPr lang="en-US" sz="1000" dirty="0">
                          <a:effectLst/>
                          <a:latin typeface="Arial" panose="020B0604020202020204" pitchFamily="34" charset="0"/>
                          <a:cs typeface="Arial" panose="020B0604020202020204" pitchFamily="34" charset="0"/>
                        </a:rPr>
                        <a:t>Yes</a:t>
                      </a:r>
                    </a:p>
                  </a:txBody>
                  <a:tcPr marL="33216" marR="33216" marT="16608" marB="16608">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42411246"/>
                  </a:ext>
                </a:extLst>
              </a:tr>
              <a:tr h="307708">
                <a:tc>
                  <a:txBody>
                    <a:bodyPr/>
                    <a:lstStyle/>
                    <a:p>
                      <a:pPr fontAlgn="t"/>
                      <a:r>
                        <a:rPr lang="en-US" sz="1000" dirty="0">
                          <a:effectLst/>
                          <a:latin typeface="Arial" panose="020B0604020202020204" pitchFamily="34" charset="0"/>
                          <a:cs typeface="Arial" panose="020B0604020202020204" pitchFamily="34" charset="0"/>
                        </a:rPr>
                        <a:t>Endomembrane system</a:t>
                      </a:r>
                    </a:p>
                  </a:txBody>
                  <a:tcPr marL="33216" marR="33216" marT="16608" marB="16608">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fontAlgn="t"/>
                      <a:r>
                        <a:rPr lang="en-US" sz="1000" dirty="0">
                          <a:effectLst/>
                          <a:latin typeface="Arial" panose="020B0604020202020204" pitchFamily="34" charset="0"/>
                          <a:cs typeface="Arial" panose="020B0604020202020204" pitchFamily="34" charset="0"/>
                        </a:rPr>
                        <a:t>No</a:t>
                      </a:r>
                    </a:p>
                  </a:txBody>
                  <a:tcPr marL="33216" marR="33216" marT="16608" marB="16608">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fontAlgn="t"/>
                      <a:r>
                        <a:rPr lang="en-US" sz="1000" dirty="0">
                          <a:effectLst/>
                          <a:latin typeface="Arial" panose="020B0604020202020204" pitchFamily="34" charset="0"/>
                          <a:cs typeface="Arial" panose="020B0604020202020204" pitchFamily="34" charset="0"/>
                        </a:rPr>
                        <a:t>No</a:t>
                      </a:r>
                    </a:p>
                  </a:txBody>
                  <a:tcPr marL="33216" marR="33216" marT="16608" marB="16608">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fontAlgn="t"/>
                      <a:r>
                        <a:rPr lang="en-US" sz="1000" dirty="0">
                          <a:effectLst/>
                          <a:latin typeface="Arial" panose="020B0604020202020204" pitchFamily="34" charset="0"/>
                          <a:cs typeface="Arial" panose="020B0604020202020204" pitchFamily="34" charset="0"/>
                        </a:rPr>
                        <a:t>Yes (ER, Golgi, lysosomes)</a:t>
                      </a:r>
                    </a:p>
                  </a:txBody>
                  <a:tcPr marL="33216" marR="33216" marT="16608" marB="16608">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4272277132"/>
                  </a:ext>
                </a:extLst>
              </a:tr>
              <a:tr h="707092">
                <a:tc>
                  <a:txBody>
                    <a:bodyPr/>
                    <a:lstStyle/>
                    <a:p>
                      <a:pPr fontAlgn="t"/>
                      <a:r>
                        <a:rPr lang="en-US" sz="1000" dirty="0">
                          <a:effectLst/>
                          <a:latin typeface="Arial" panose="020B0604020202020204" pitchFamily="34" charset="0"/>
                          <a:cs typeface="Arial" panose="020B0604020202020204" pitchFamily="34" charset="0"/>
                        </a:rPr>
                        <a:t>Ribosomes</a:t>
                      </a:r>
                    </a:p>
                  </a:txBody>
                  <a:tcPr marL="33216" marR="33216" marT="16608" marB="16608">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fontAlgn="t"/>
                      <a:endParaRPr lang="en-US" sz="1000" dirty="0">
                        <a:effectLst/>
                        <a:latin typeface="Arial" panose="020B0604020202020204" pitchFamily="34" charset="0"/>
                        <a:cs typeface="Arial" panose="020B0604020202020204" pitchFamily="34" charset="0"/>
                      </a:endParaRPr>
                    </a:p>
                    <a:p>
                      <a:pPr fontAlgn="t"/>
                      <a:endParaRPr lang="en-US" sz="1000" dirty="0">
                        <a:effectLst/>
                        <a:latin typeface="Arial" panose="020B0604020202020204" pitchFamily="34" charset="0"/>
                        <a:cs typeface="Arial" panose="020B0604020202020204" pitchFamily="34" charset="0"/>
                      </a:endParaRPr>
                    </a:p>
                    <a:p>
                      <a:pPr fontAlgn="t"/>
                      <a:endParaRPr lang="en-US" sz="1000">
                        <a:effectLst/>
                        <a:latin typeface="Arial" panose="020B0604020202020204" pitchFamily="34" charset="0"/>
                        <a:cs typeface="Arial" panose="020B0604020202020204" pitchFamily="34" charset="0"/>
                      </a:endParaRPr>
                    </a:p>
                    <a:p>
                      <a:pPr fontAlgn="t"/>
                      <a:r>
                        <a:rPr lang="en-US" sz="1000">
                          <a:effectLst/>
                          <a:latin typeface="Arial" panose="020B0604020202020204" pitchFamily="34" charset="0"/>
                          <a:cs typeface="Arial" panose="020B0604020202020204" pitchFamily="34" charset="0"/>
                        </a:rPr>
                        <a:t>70S</a:t>
                      </a:r>
                      <a:endParaRPr lang="en-US" sz="1000" dirty="0">
                        <a:effectLst/>
                        <a:latin typeface="Arial" panose="020B0604020202020204" pitchFamily="34" charset="0"/>
                        <a:cs typeface="Arial" panose="020B0604020202020204" pitchFamily="34" charset="0"/>
                      </a:endParaRPr>
                    </a:p>
                  </a:txBody>
                  <a:tcPr marL="33216" marR="33216" marT="16608" marB="16608">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fontAlgn="t"/>
                      <a:endParaRPr lang="en-US" sz="1000" dirty="0">
                        <a:effectLst/>
                        <a:latin typeface="Arial" panose="020B0604020202020204" pitchFamily="34" charset="0"/>
                        <a:cs typeface="Arial" panose="020B0604020202020204" pitchFamily="34" charset="0"/>
                      </a:endParaRPr>
                    </a:p>
                    <a:p>
                      <a:pPr fontAlgn="t"/>
                      <a:endParaRPr lang="en-US" sz="1000" dirty="0">
                        <a:effectLst/>
                        <a:latin typeface="Arial" panose="020B0604020202020204" pitchFamily="34" charset="0"/>
                        <a:cs typeface="Arial" panose="020B0604020202020204" pitchFamily="34" charset="0"/>
                      </a:endParaRPr>
                    </a:p>
                    <a:p>
                      <a:pPr fontAlgn="t"/>
                      <a:endParaRPr lang="en-US" sz="1000" dirty="0">
                        <a:effectLst/>
                        <a:latin typeface="Arial" panose="020B0604020202020204" pitchFamily="34" charset="0"/>
                        <a:cs typeface="Arial" panose="020B0604020202020204" pitchFamily="34" charset="0"/>
                      </a:endParaRPr>
                    </a:p>
                    <a:p>
                      <a:pPr fontAlgn="t"/>
                      <a:r>
                        <a:rPr lang="en-US" sz="1000" dirty="0">
                          <a:effectLst/>
                          <a:latin typeface="Arial" panose="020B0604020202020204" pitchFamily="34" charset="0"/>
                          <a:cs typeface="Arial" panose="020B0604020202020204" pitchFamily="34" charset="0"/>
                        </a:rPr>
                        <a:t>70S</a:t>
                      </a:r>
                    </a:p>
                  </a:txBody>
                  <a:tcPr marL="33216" marR="33216" marT="16608" marB="16608">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tc>
                  <a:txBody>
                    <a:bodyPr/>
                    <a:lstStyle/>
                    <a:p>
                      <a:pPr fontAlgn="t">
                        <a:buFont typeface="Arial" panose="020B0604020202020204" pitchFamily="34" charset="0"/>
                        <a:buChar char="•"/>
                      </a:pPr>
                      <a:r>
                        <a:rPr lang="en-US" sz="1000" dirty="0">
                          <a:solidFill>
                            <a:srgbClr val="424242"/>
                          </a:solidFill>
                          <a:effectLst/>
                          <a:latin typeface="Arial" panose="020B0604020202020204" pitchFamily="34" charset="0"/>
                          <a:cs typeface="Arial" panose="020B0604020202020204" pitchFamily="34" charset="0"/>
                        </a:rPr>
                        <a:t>80S in cytoplasm and rough ER</a:t>
                      </a:r>
                    </a:p>
                    <a:p>
                      <a:pPr fontAlgn="t">
                        <a:buFont typeface="Arial" panose="020B0604020202020204" pitchFamily="34" charset="0"/>
                        <a:buChar char="•"/>
                      </a:pPr>
                      <a:r>
                        <a:rPr lang="en-US" sz="1000" dirty="0">
                          <a:solidFill>
                            <a:srgbClr val="424242"/>
                          </a:solidFill>
                          <a:effectLst/>
                          <a:latin typeface="Arial" panose="020B0604020202020204" pitchFamily="34" charset="0"/>
                          <a:cs typeface="Arial" panose="020B0604020202020204" pitchFamily="34" charset="0"/>
                        </a:rPr>
                        <a:t>70S in mitochondria, chloroplasts</a:t>
                      </a:r>
                    </a:p>
                  </a:txBody>
                  <a:tcPr marL="33216" marR="33216" marT="16608" marB="16608">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2559124215"/>
                  </a:ext>
                </a:extLst>
              </a:tr>
            </a:tbl>
          </a:graphicData>
        </a:graphic>
      </p:graphicFrame>
    </p:spTree>
    <p:extLst>
      <p:ext uri="{BB962C8B-B14F-4D97-AF65-F5344CB8AC3E}">
        <p14:creationId xmlns:p14="http://schemas.microsoft.com/office/powerpoint/2010/main" val="151884887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Unique Characteristics of Eukaryotic Cells </a:t>
            </a:r>
            <a:r>
              <a:rPr lang="en-US" altLang="en-US" sz="1050" dirty="0">
                <a:latin typeface="Arial" panose="020B0604020202020204" pitchFamily="34" charset="0"/>
                <a:cs typeface="Arial" panose="020B0604020202020204" pitchFamily="34" charset="0"/>
              </a:rPr>
              <a:t>(4 of 16)</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a:bodyPr>
          <a:lstStyle/>
          <a:p>
            <a:pPr algn="just" fontAlgn="auto">
              <a:spcAft>
                <a:spcPts val="0"/>
              </a:spcAft>
              <a:defRPr/>
            </a:pPr>
            <a:r>
              <a:rPr lang="en-US" sz="2400" dirty="0">
                <a:latin typeface="Arial" panose="020B0604020202020204" pitchFamily="34" charset="0"/>
                <a:cs typeface="Arial" panose="020B0604020202020204" pitchFamily="34" charset="0"/>
              </a:rPr>
              <a:t>Eukaryotic cells display a wide variety of different cell morphologies.</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Possible shapes include spheroid, ovoid, cuboidal, cylindrical, flat, lenticular, fusiform, discoidal, crescent, ring stellate, and polygonal.</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Some eukaryotic cells are irregular in shape, and some are capable of changing shape.</a:t>
            </a:r>
          </a:p>
          <a:p>
            <a:pPr algn="just" fontAlgn="auto">
              <a:spcAft>
                <a:spcPts val="0"/>
              </a:spcAft>
              <a:defRP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031432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Unique Characteristics of Eukaryotic Cells </a:t>
            </a:r>
            <a:r>
              <a:rPr lang="en-US" altLang="en-US" sz="1050" dirty="0">
                <a:latin typeface="Arial" panose="020B0604020202020204" pitchFamily="34" charset="0"/>
                <a:cs typeface="Arial" panose="020B0604020202020204" pitchFamily="34" charset="0"/>
              </a:rPr>
              <a:t>(5 of 16)</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a:xfrm>
            <a:off x="628650" y="5060949"/>
            <a:ext cx="7886700" cy="1431926"/>
          </a:xfrm>
        </p:spPr>
        <p:txBody>
          <a:bodyPr rtlCol="0">
            <a:noAutofit/>
          </a:bodyPr>
          <a:lstStyle/>
          <a:p>
            <a:pPr marL="0" indent="0" algn="just" fontAlgn="auto">
              <a:spcAft>
                <a:spcPts val="0"/>
              </a:spcAft>
              <a:buNone/>
              <a:defRPr/>
            </a:pPr>
            <a:r>
              <a:rPr lang="en-US" sz="1800" b="1" dirty="0">
                <a:latin typeface="Arial" panose="020B0604020202020204" pitchFamily="34" charset="0"/>
                <a:cs typeface="Arial" panose="020B0604020202020204" pitchFamily="34" charset="0"/>
              </a:rPr>
              <a:t>Figure 2.36 </a:t>
            </a:r>
            <a:r>
              <a:rPr lang="en-US" sz="1800" dirty="0">
                <a:latin typeface="Arial" panose="020B0604020202020204" pitchFamily="34" charset="0"/>
                <a:cs typeface="Arial" panose="020B0604020202020204" pitchFamily="34" charset="0"/>
              </a:rPr>
              <a:t>Eukaryotic cells come in a variety of cell shapes. (a) Spheroid </a:t>
            </a:r>
            <a:r>
              <a:rPr lang="en-US" sz="1800" i="1" dirty="0">
                <a:latin typeface="Arial" panose="020B0604020202020204" pitchFamily="34" charset="0"/>
                <a:cs typeface="Arial" panose="020B0604020202020204" pitchFamily="34" charset="0"/>
              </a:rPr>
              <a:t>Chromulina</a:t>
            </a:r>
            <a:r>
              <a:rPr lang="en-US" sz="1800" dirty="0">
                <a:latin typeface="Arial" panose="020B0604020202020204" pitchFamily="34" charset="0"/>
                <a:cs typeface="Arial" panose="020B0604020202020204" pitchFamily="34" charset="0"/>
              </a:rPr>
              <a:t> alga. (b) Fusiform shaped </a:t>
            </a:r>
            <a:r>
              <a:rPr lang="en-US" sz="1800" i="1" dirty="0">
                <a:latin typeface="Arial" panose="020B0604020202020204" pitchFamily="34" charset="0"/>
                <a:cs typeface="Arial" panose="020B0604020202020204" pitchFamily="34" charset="0"/>
              </a:rPr>
              <a:t>Trypanosoma</a:t>
            </a:r>
            <a:r>
              <a:rPr lang="en-US" sz="1800" dirty="0">
                <a:latin typeface="Arial" panose="020B0604020202020204" pitchFamily="34" charset="0"/>
                <a:cs typeface="Arial" panose="020B0604020202020204" pitchFamily="34" charset="0"/>
              </a:rPr>
              <a:t>. (c) Bell-shaped </a:t>
            </a:r>
            <a:r>
              <a:rPr lang="en-US" sz="1800" i="1" dirty="0">
                <a:latin typeface="Arial" panose="020B0604020202020204" pitchFamily="34" charset="0"/>
                <a:cs typeface="Arial" panose="020B0604020202020204" pitchFamily="34" charset="0"/>
              </a:rPr>
              <a:t>Vorticella</a:t>
            </a:r>
            <a:r>
              <a:rPr lang="en-US" sz="1800" dirty="0">
                <a:latin typeface="Arial" panose="020B0604020202020204" pitchFamily="34" charset="0"/>
                <a:cs typeface="Arial" panose="020B0604020202020204" pitchFamily="34" charset="0"/>
              </a:rPr>
              <a:t>. (d) Ovoid </a:t>
            </a:r>
            <a:r>
              <a:rPr lang="en-US" sz="1800" i="1" dirty="0">
                <a:latin typeface="Arial" panose="020B0604020202020204" pitchFamily="34" charset="0"/>
                <a:cs typeface="Arial" panose="020B0604020202020204" pitchFamily="34" charset="0"/>
              </a:rPr>
              <a:t>Paramecium</a:t>
            </a:r>
            <a:r>
              <a:rPr lang="en-US" sz="1800" dirty="0">
                <a:latin typeface="Arial" panose="020B0604020202020204" pitchFamily="34" charset="0"/>
                <a:cs typeface="Arial" panose="020B0604020202020204" pitchFamily="34" charset="0"/>
              </a:rPr>
              <a:t>. (e) Ring-shaped </a:t>
            </a:r>
            <a:r>
              <a:rPr lang="en-US" sz="1800" i="1" dirty="0">
                <a:latin typeface="Arial" panose="020B0604020202020204" pitchFamily="34" charset="0"/>
                <a:cs typeface="Arial" panose="020B0604020202020204" pitchFamily="34" charset="0"/>
              </a:rPr>
              <a:t>Plasmodium ovale</a:t>
            </a:r>
            <a:r>
              <a:rPr lang="en-US" sz="1800" dirty="0">
                <a:latin typeface="Arial" panose="020B0604020202020204" pitchFamily="34" charset="0"/>
                <a:cs typeface="Arial" panose="020B0604020202020204" pitchFamily="34" charset="0"/>
              </a:rPr>
              <a:t>. (credit a: modification of work by NOAA; credit b, e: modification of work by Centers for Disease Control and Prevention)</a:t>
            </a:r>
          </a:p>
        </p:txBody>
      </p:sp>
      <p:pic>
        <p:nvPicPr>
          <p:cNvPr id="4" name="Picture Placeholder 1" descr="a) A micrograph of a spherical cell approximately 4 µm in diameter. B) A micrograph of wavy ribbon shaped cells approximately 10 µm in length. C) a micrograph of a bell shaped cell approximately 50µm in diameter with a tail approximately 200 µm in length. D) An oval shaped cell approximately 100 µm in length. A ring shaped cell approximately 4 µm in diameter; the ring shaped cell is inside a red blood cell.">
            <a:extLst>
              <a:ext uri="{FF2B5EF4-FFF2-40B4-BE49-F238E27FC236}">
                <a16:creationId xmlns:a16="http://schemas.microsoft.com/office/drawing/2014/main" id="{83A9E7A0-B735-403F-B740-354F44791912}"/>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916" r="-1356"/>
          <a:stretch/>
        </p:blipFill>
        <p:spPr>
          <a:xfrm>
            <a:off x="1631950" y="1625783"/>
            <a:ext cx="5905500" cy="3500071"/>
          </a:xfrm>
          <a:prstGeom prst="rect">
            <a:avLst/>
          </a:prstGeom>
        </p:spPr>
      </p:pic>
    </p:spTree>
    <p:extLst>
      <p:ext uri="{BB962C8B-B14F-4D97-AF65-F5344CB8AC3E}">
        <p14:creationId xmlns:p14="http://schemas.microsoft.com/office/powerpoint/2010/main" val="554270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Unique Characteristics of Eukaryotic Cells </a:t>
            </a:r>
            <a:r>
              <a:rPr lang="en-US" altLang="en-US" sz="1050" dirty="0">
                <a:latin typeface="Arial" panose="020B0604020202020204" pitchFamily="34" charset="0"/>
                <a:cs typeface="Arial" panose="020B0604020202020204" pitchFamily="34" charset="0"/>
              </a:rPr>
              <a:t>(6 of 16)</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a:bodyPr>
          <a:lstStyle/>
          <a:p>
            <a:pPr algn="just" fontAlgn="auto">
              <a:spcAft>
                <a:spcPts val="0"/>
              </a:spcAft>
              <a:defRPr/>
            </a:pPr>
            <a:r>
              <a:rPr lang="en-US" sz="2400" dirty="0">
                <a:latin typeface="Arial" panose="020B0604020202020204" pitchFamily="34" charset="0"/>
                <a:cs typeface="Arial" panose="020B0604020202020204" pitchFamily="34" charset="0"/>
              </a:rPr>
              <a:t>By containing the cell’s DNA, the</a:t>
            </a:r>
            <a:r>
              <a:rPr lang="en-US" sz="2400" b="1" dirty="0">
                <a:latin typeface="Arial" panose="020B0604020202020204" pitchFamily="34" charset="0"/>
                <a:cs typeface="Arial" panose="020B0604020202020204" pitchFamily="34" charset="0"/>
              </a:rPr>
              <a:t> nucleus </a:t>
            </a:r>
            <a:r>
              <a:rPr lang="en-US" sz="2400" dirty="0">
                <a:latin typeface="Arial" panose="020B0604020202020204" pitchFamily="34" charset="0"/>
                <a:cs typeface="Arial" panose="020B0604020202020204" pitchFamily="34" charset="0"/>
              </a:rPr>
              <a:t>ultimately controls all activities of the cell and also serves an essential role in reproduction and heredity.</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Eukaryotic cells typically have their DNA organized into multiple linear chromosomes.</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The DNA within the nucleus is highly organized and condensed to fit inside the nucleus, which is accomplished by wrapping the DNA around proteins called histones. </a:t>
            </a:r>
          </a:p>
          <a:p>
            <a:pPr algn="just" fontAlgn="auto">
              <a:spcAft>
                <a:spcPts val="0"/>
              </a:spcAft>
              <a:defRP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242096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Unique Characteristics of Eukaryotic Cells </a:t>
            </a:r>
            <a:r>
              <a:rPr lang="en-US" altLang="en-US" sz="1050" dirty="0">
                <a:latin typeface="Arial" panose="020B0604020202020204" pitchFamily="34" charset="0"/>
                <a:cs typeface="Arial" panose="020B0604020202020204" pitchFamily="34" charset="0"/>
              </a:rPr>
              <a:t>(7 of 16)</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a:xfrm>
            <a:off x="628650" y="5435599"/>
            <a:ext cx="7886700" cy="1116013"/>
          </a:xfrm>
        </p:spPr>
        <p:txBody>
          <a:bodyPr rtlCol="0">
            <a:normAutofit fontScale="77500" lnSpcReduction="20000"/>
          </a:bodyPr>
          <a:lstStyle/>
          <a:p>
            <a:pPr marL="0" indent="0" algn="just" fontAlgn="auto">
              <a:spcAft>
                <a:spcPts val="0"/>
              </a:spcAft>
              <a:buNone/>
              <a:defRPr/>
            </a:pPr>
            <a:r>
              <a:rPr lang="en-US" sz="2400" b="1" dirty="0">
                <a:latin typeface="Arial" panose="020B0604020202020204" pitchFamily="34" charset="0"/>
                <a:cs typeface="Arial" panose="020B0604020202020204" pitchFamily="34" charset="0"/>
              </a:rPr>
              <a:t>Figure 2.37 </a:t>
            </a:r>
            <a:r>
              <a:rPr lang="en-US" sz="2400" dirty="0">
                <a:latin typeface="Arial" panose="020B0604020202020204" pitchFamily="34" charset="0"/>
                <a:cs typeface="Arial" panose="020B0604020202020204" pitchFamily="34" charset="0"/>
              </a:rPr>
              <a:t>Eukaryotic cells have a well-defined nucleus surrounded by a nuclear membrane. The nucleus of this mammalian lung cell is located in the bottom right corner of the image. The large, dark, oval-shaped structure within the nucleus is the nucleolus.</a:t>
            </a:r>
          </a:p>
          <a:p>
            <a:pPr marL="0" indent="0" algn="just" fontAlgn="auto">
              <a:spcAft>
                <a:spcPts val="0"/>
              </a:spcAft>
              <a:buNone/>
              <a:defRPr/>
            </a:pPr>
            <a:endParaRPr lang="en-US" sz="2400" dirty="0">
              <a:latin typeface="Arial" panose="020B0604020202020204" pitchFamily="34" charset="0"/>
              <a:cs typeface="Arial" panose="020B0604020202020204" pitchFamily="34" charset="0"/>
            </a:endParaRPr>
          </a:p>
        </p:txBody>
      </p:sp>
      <p:pic>
        <p:nvPicPr>
          <p:cNvPr id="4" name="Picture Placeholder 1" descr="A micrograph of a portion of an oval cell. In the center is a darker spherical structure.">
            <a:extLst>
              <a:ext uri="{FF2B5EF4-FFF2-40B4-BE49-F238E27FC236}">
                <a16:creationId xmlns:a16="http://schemas.microsoft.com/office/drawing/2014/main" id="{E25ACB20-2876-4D0E-B466-4F21A8D1A369}"/>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3050" r="-4308"/>
          <a:stretch/>
        </p:blipFill>
        <p:spPr>
          <a:xfrm>
            <a:off x="2066925" y="1560878"/>
            <a:ext cx="5010150" cy="3500071"/>
          </a:xfrm>
          <a:prstGeom prst="rect">
            <a:avLst/>
          </a:prstGeom>
        </p:spPr>
      </p:pic>
    </p:spTree>
    <p:extLst>
      <p:ext uri="{BB962C8B-B14F-4D97-AF65-F5344CB8AC3E}">
        <p14:creationId xmlns:p14="http://schemas.microsoft.com/office/powerpoint/2010/main" val="2705315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dirty="0">
                <a:latin typeface="Arial" panose="020B0604020202020204" pitchFamily="34" charset="0"/>
                <a:cs typeface="Arial" panose="020B0604020202020204" pitchFamily="34" charset="0"/>
              </a:rPr>
              <a:t>Spontaneous Generation </a:t>
            </a:r>
            <a:r>
              <a:rPr lang="en-US" altLang="en-US" sz="1200" dirty="0">
                <a:latin typeface="Arial" panose="020B0604020202020204" pitchFamily="34" charset="0"/>
                <a:cs typeface="Arial" panose="020B0604020202020204" pitchFamily="34" charset="0"/>
              </a:rPr>
              <a:t>(7 of 16)</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a:bodyPr>
          <a:lstStyle/>
          <a:p>
            <a:pPr algn="just" fontAlgn="auto">
              <a:spcAft>
                <a:spcPts val="0"/>
              </a:spcAft>
              <a:defRPr/>
            </a:pPr>
            <a:r>
              <a:rPr lang="en-US" dirty="0">
                <a:latin typeface="Arial" panose="020B0604020202020204" pitchFamily="34" charset="0"/>
                <a:cs typeface="Arial" panose="020B0604020202020204" pitchFamily="34" charset="0"/>
              </a:rPr>
              <a:t>However, he likely did not boil the broth enough to kill all preexisting microbes.</a:t>
            </a:r>
          </a:p>
        </p:txBody>
      </p:sp>
    </p:spTree>
    <p:extLst>
      <p:ext uri="{BB962C8B-B14F-4D97-AF65-F5344CB8AC3E}">
        <p14:creationId xmlns:p14="http://schemas.microsoft.com/office/powerpoint/2010/main" val="13901346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Unique Characteristics of Eukaryotic Cells </a:t>
            </a:r>
            <a:r>
              <a:rPr lang="en-US" altLang="en-US" sz="1050" dirty="0">
                <a:latin typeface="Arial" panose="020B0604020202020204" pitchFamily="34" charset="0"/>
                <a:cs typeface="Arial" panose="020B0604020202020204" pitchFamily="34" charset="0"/>
              </a:rPr>
              <a:t>(8 of 16)</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a:bodyPr>
          <a:lstStyle/>
          <a:p>
            <a:pPr algn="just" fontAlgn="auto">
              <a:spcAft>
                <a:spcPts val="0"/>
              </a:spcAft>
              <a:defRPr/>
            </a:pPr>
            <a:r>
              <a:rPr lang="en-US" sz="2400" dirty="0">
                <a:latin typeface="Arial" panose="020B0604020202020204" pitchFamily="34" charset="0"/>
                <a:cs typeface="Arial" panose="020B0604020202020204" pitchFamily="34" charset="0"/>
              </a:rPr>
              <a:t>Although most eukaryotic cells have only one nucleus, exceptions exist.</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Protozoans of the genus </a:t>
            </a:r>
            <a:r>
              <a:rPr lang="en-US" sz="2400" i="1" dirty="0">
                <a:latin typeface="Arial" panose="020B0604020202020204" pitchFamily="34" charset="0"/>
                <a:cs typeface="Arial" panose="020B0604020202020204" pitchFamily="34" charset="0"/>
              </a:rPr>
              <a:t>Paramecium</a:t>
            </a:r>
            <a:r>
              <a:rPr lang="en-US" sz="2400" dirty="0">
                <a:latin typeface="Arial" panose="020B0604020202020204" pitchFamily="34" charset="0"/>
                <a:cs typeface="Arial" panose="020B0604020202020204" pitchFamily="34" charset="0"/>
              </a:rPr>
              <a:t> typically have two complete nuclei: a small nucleus that is used for reproduction (micronucleus) and a large nucleus that directs cellular metabolism (macronucleus). </a:t>
            </a:r>
          </a:p>
          <a:p>
            <a:pPr algn="just" fontAlgn="auto">
              <a:spcAft>
                <a:spcPts val="0"/>
              </a:spcAft>
              <a:defRP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751663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Unique Characteristics of Eukaryotic Cells </a:t>
            </a:r>
            <a:r>
              <a:rPr lang="en-US" altLang="en-US" sz="1050" dirty="0">
                <a:latin typeface="Arial" panose="020B0604020202020204" pitchFamily="34" charset="0"/>
                <a:cs typeface="Arial" panose="020B0604020202020204" pitchFamily="34" charset="0"/>
              </a:rPr>
              <a:t>(9 of 16)</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a:bodyPr>
          <a:lstStyle/>
          <a:p>
            <a:pPr algn="just" fontAlgn="auto">
              <a:spcAft>
                <a:spcPts val="0"/>
              </a:spcAft>
              <a:defRPr/>
            </a:pPr>
            <a:r>
              <a:rPr lang="en-US" sz="2400" dirty="0">
                <a:latin typeface="Arial" panose="020B0604020202020204" pitchFamily="34" charset="0"/>
                <a:cs typeface="Arial" panose="020B0604020202020204" pitchFamily="34" charset="0"/>
              </a:rPr>
              <a:t>Some fungi transiently form cells with two nuclei, called heterokaryotic cells, during sexual reproduction. </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Cells whose nuclei divide, but whose cytoplasm does not are called </a:t>
            </a:r>
            <a:r>
              <a:rPr lang="en-US" sz="2400" b="1" dirty="0">
                <a:latin typeface="Arial" panose="020B0604020202020204" pitchFamily="34" charset="0"/>
                <a:cs typeface="Arial" panose="020B0604020202020204" pitchFamily="34" charset="0"/>
              </a:rPr>
              <a:t>coenocytes</a:t>
            </a:r>
            <a:r>
              <a:rPr lang="en-US" sz="2400" dirty="0">
                <a:latin typeface="Arial" panose="020B0604020202020204" pitchFamily="34" charset="0"/>
                <a:cs typeface="Arial" panose="020B0604020202020204" pitchFamily="34" charset="0"/>
              </a:rPr>
              <a:t>.</a:t>
            </a:r>
          </a:p>
          <a:p>
            <a:pPr algn="just" fontAlgn="auto">
              <a:spcAft>
                <a:spcPts val="0"/>
              </a:spcAft>
              <a:defRP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858524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Unique Characteristics of Eukaryotic Cells </a:t>
            </a:r>
            <a:r>
              <a:rPr lang="en-US" altLang="en-US" sz="1050" dirty="0">
                <a:latin typeface="Arial" panose="020B0604020202020204" pitchFamily="34" charset="0"/>
                <a:cs typeface="Arial" panose="020B0604020202020204" pitchFamily="34" charset="0"/>
              </a:rPr>
              <a:t>(10 of 16)</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a:bodyPr>
          <a:lstStyle/>
          <a:p>
            <a:pPr algn="just" fontAlgn="auto">
              <a:spcAft>
                <a:spcPts val="0"/>
              </a:spcAft>
              <a:defRPr/>
            </a:pPr>
            <a:r>
              <a:rPr lang="en-US" sz="2400" dirty="0">
                <a:latin typeface="Arial" panose="020B0604020202020204" pitchFamily="34" charset="0"/>
                <a:cs typeface="Arial" panose="020B0604020202020204" pitchFamily="34" charset="0"/>
              </a:rPr>
              <a:t>The nucleus is bound by a complex </a:t>
            </a:r>
            <a:r>
              <a:rPr lang="en-US" sz="2400" b="1" dirty="0">
                <a:latin typeface="Arial" panose="020B0604020202020204" pitchFamily="34" charset="0"/>
                <a:cs typeface="Arial" panose="020B0604020202020204" pitchFamily="34" charset="0"/>
              </a:rPr>
              <a:t>nuclear membrane,</a:t>
            </a:r>
            <a:r>
              <a:rPr lang="en-US" sz="2400" dirty="0">
                <a:latin typeface="Arial" panose="020B0604020202020204" pitchFamily="34" charset="0"/>
                <a:cs typeface="Arial" panose="020B0604020202020204" pitchFamily="34" charset="0"/>
              </a:rPr>
              <a:t> often called the </a:t>
            </a:r>
            <a:r>
              <a:rPr lang="en-US" sz="2400" b="1" dirty="0">
                <a:latin typeface="Arial" panose="020B0604020202020204" pitchFamily="34" charset="0"/>
                <a:cs typeface="Arial" panose="020B0604020202020204" pitchFamily="34" charset="0"/>
              </a:rPr>
              <a:t>nuclear envelope</a:t>
            </a:r>
            <a:r>
              <a:rPr lang="en-US" sz="2400" dirty="0">
                <a:latin typeface="Arial" panose="020B0604020202020204" pitchFamily="34" charset="0"/>
                <a:cs typeface="Arial" panose="020B0604020202020204" pitchFamily="34" charset="0"/>
              </a:rPr>
              <a:t>, that consists of two distinct lipid bilayers that are contiguous with each other.</a:t>
            </a:r>
          </a:p>
          <a:p>
            <a:pPr algn="just" fontAlgn="auto">
              <a:spcAft>
                <a:spcPts val="0"/>
              </a:spcAft>
              <a:defRPr/>
            </a:pPr>
            <a:endParaRPr lang="en-US" sz="2400" b="1"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The nuclear envelope contains nuclear pores, which are large, rosette-shaped protein complexes that control the movement of materials into and out of the nucleus.</a:t>
            </a:r>
          </a:p>
          <a:p>
            <a:pPr algn="just" fontAlgn="auto">
              <a:spcAft>
                <a:spcPts val="0"/>
              </a:spcAft>
              <a:defRP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268069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Unique Characteristics of Eukaryotic Cells </a:t>
            </a:r>
            <a:r>
              <a:rPr lang="en-US" altLang="en-US" sz="1050" dirty="0">
                <a:latin typeface="Arial" panose="020B0604020202020204" pitchFamily="34" charset="0"/>
                <a:cs typeface="Arial" panose="020B0604020202020204" pitchFamily="34" charset="0"/>
              </a:rPr>
              <a:t>(11 of 16)</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a:bodyPr>
          <a:lstStyle/>
          <a:p>
            <a:pPr algn="just" fontAlgn="auto">
              <a:spcAft>
                <a:spcPts val="0"/>
              </a:spcAft>
              <a:defRPr/>
            </a:pPr>
            <a:r>
              <a:rPr lang="en-US" sz="2400" dirty="0">
                <a:latin typeface="Arial" panose="020B0604020202020204" pitchFamily="34" charset="0"/>
                <a:cs typeface="Arial" panose="020B0604020202020204" pitchFamily="34" charset="0"/>
              </a:rPr>
              <a:t>The overall shape of the nucleus is determined by the </a:t>
            </a:r>
            <a:r>
              <a:rPr lang="en-US" sz="2400" b="1" dirty="0">
                <a:latin typeface="Arial" panose="020B0604020202020204" pitchFamily="34" charset="0"/>
                <a:cs typeface="Arial" panose="020B0604020202020204" pitchFamily="34" charset="0"/>
              </a:rPr>
              <a:t>nuclear lamina</a:t>
            </a:r>
            <a:r>
              <a:rPr lang="en-US" sz="2400" dirty="0">
                <a:latin typeface="Arial" panose="020B0604020202020204" pitchFamily="34" charset="0"/>
                <a:cs typeface="Arial" panose="020B0604020202020204" pitchFamily="34" charset="0"/>
              </a:rPr>
              <a:t>, a meshwork of intermediate filaments found just inside the nuclear envelope membranes.</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Outside the nucleus, additional intermediate filaments form a looser mesh and serve to anchor the nucleus in position within the cell.</a:t>
            </a:r>
          </a:p>
          <a:p>
            <a:pPr algn="just" fontAlgn="auto">
              <a:spcAft>
                <a:spcPts val="0"/>
              </a:spcAft>
              <a:defRP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055810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Unique Characteristics of Eukaryotic Cells </a:t>
            </a:r>
            <a:r>
              <a:rPr lang="en-US" altLang="en-US" sz="1050" dirty="0">
                <a:latin typeface="Arial" panose="020B0604020202020204" pitchFamily="34" charset="0"/>
                <a:cs typeface="Arial" panose="020B0604020202020204" pitchFamily="34" charset="0"/>
              </a:rPr>
              <a:t>(12 of 16)</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a:xfrm>
            <a:off x="330200" y="2317812"/>
            <a:ext cx="4337050" cy="2846388"/>
          </a:xfrm>
        </p:spPr>
        <p:txBody>
          <a:bodyPr rtlCol="0">
            <a:normAutofit/>
          </a:bodyPr>
          <a:lstStyle/>
          <a:p>
            <a:pPr marL="0" indent="0" algn="just" fontAlgn="auto">
              <a:spcAft>
                <a:spcPts val="0"/>
              </a:spcAft>
              <a:buNone/>
              <a:defRPr/>
            </a:pPr>
            <a:r>
              <a:rPr lang="en-US" sz="2400" b="1" dirty="0">
                <a:latin typeface="Arial" panose="020B0604020202020204" pitchFamily="34" charset="0"/>
                <a:cs typeface="Arial" panose="020B0604020202020204" pitchFamily="34" charset="0"/>
              </a:rPr>
              <a:t>Figure 2.38 </a:t>
            </a:r>
            <a:r>
              <a:rPr lang="en-US" sz="2400" dirty="0">
                <a:latin typeface="Arial" panose="020B0604020202020204" pitchFamily="34" charset="0"/>
                <a:cs typeface="Arial" panose="020B0604020202020204" pitchFamily="34" charset="0"/>
              </a:rPr>
              <a:t>In this fluorescent microscope image, all the intermediate filaments have been stained with a bright green fluorescent stain. The nuclear lamina is the intense bright green ring around the faint red nuclei.</a:t>
            </a:r>
          </a:p>
        </p:txBody>
      </p:sp>
      <p:pic>
        <p:nvPicPr>
          <p:cNvPr id="4" name="Picture Placeholder 1" descr="A micrograph showing an oval cell with a large oval nucleus. The nucleus is red with a bright green outline labeled nuclear lamina. Green lines criss-cross the rest of the cell outside the nucleus.">
            <a:extLst>
              <a:ext uri="{FF2B5EF4-FFF2-40B4-BE49-F238E27FC236}">
                <a16:creationId xmlns:a16="http://schemas.microsoft.com/office/drawing/2014/main" id="{B59475A9-E8DF-4434-ADFF-E7428D6C2023}"/>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725" r="-1147"/>
          <a:stretch/>
        </p:blipFill>
        <p:spPr>
          <a:xfrm>
            <a:off x="4810125" y="1690688"/>
            <a:ext cx="4032250" cy="4100637"/>
          </a:xfrm>
          <a:prstGeom prst="rect">
            <a:avLst/>
          </a:prstGeom>
        </p:spPr>
      </p:pic>
    </p:spTree>
    <p:extLst>
      <p:ext uri="{BB962C8B-B14F-4D97-AF65-F5344CB8AC3E}">
        <p14:creationId xmlns:p14="http://schemas.microsoft.com/office/powerpoint/2010/main" val="95597662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Unique Characteristics of Eukaryotic Cells </a:t>
            </a:r>
            <a:r>
              <a:rPr lang="en-US" altLang="en-US" sz="1050" dirty="0">
                <a:latin typeface="Arial" panose="020B0604020202020204" pitchFamily="34" charset="0"/>
                <a:cs typeface="Arial" panose="020B0604020202020204" pitchFamily="34" charset="0"/>
              </a:rPr>
              <a:t>(13 of 16)</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a:bodyPr>
          <a:lstStyle/>
          <a:p>
            <a:pPr algn="just" fontAlgn="auto">
              <a:spcAft>
                <a:spcPts val="0"/>
              </a:spcAft>
              <a:defRPr/>
            </a:pPr>
            <a:r>
              <a:rPr lang="en-US" sz="2400" dirty="0">
                <a:latin typeface="Arial" panose="020B0604020202020204" pitchFamily="34" charset="0"/>
                <a:cs typeface="Arial" panose="020B0604020202020204" pitchFamily="34" charset="0"/>
              </a:rPr>
              <a:t>The </a:t>
            </a:r>
            <a:r>
              <a:rPr lang="en-US" sz="2400" b="1" dirty="0">
                <a:latin typeface="Arial" panose="020B0604020202020204" pitchFamily="34" charset="0"/>
                <a:cs typeface="Arial" panose="020B0604020202020204" pitchFamily="34" charset="0"/>
              </a:rPr>
              <a:t>nucleolus</a:t>
            </a:r>
            <a:r>
              <a:rPr lang="en-US" sz="2400" dirty="0">
                <a:latin typeface="Arial" panose="020B0604020202020204" pitchFamily="34" charset="0"/>
                <a:cs typeface="Arial" panose="020B0604020202020204" pitchFamily="34" charset="0"/>
              </a:rPr>
              <a:t> is a dense region within the nucleus where ribosomal RNA (rRNA) biosynthesis occurs. </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The nucleolus is also the site where assembly of ribosomes begins.</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Preribosomal complexes are assembled from rRNA and proteins in the nucleolus. They are transported out to the cytoplasm, where ribosome assembly is completed.</a:t>
            </a:r>
          </a:p>
          <a:p>
            <a:pPr algn="just" fontAlgn="auto">
              <a:spcAft>
                <a:spcPts val="0"/>
              </a:spcAft>
              <a:defRP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693382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Unique Characteristics of Eukaryotic Cells </a:t>
            </a:r>
            <a:r>
              <a:rPr lang="en-US" altLang="en-US" sz="1050" dirty="0">
                <a:latin typeface="Arial" panose="020B0604020202020204" pitchFamily="34" charset="0"/>
                <a:cs typeface="Arial" panose="020B0604020202020204" pitchFamily="34" charset="0"/>
              </a:rPr>
              <a:t>(14 of 16)</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a:xfrm>
            <a:off x="628650" y="5022849"/>
            <a:ext cx="7886700" cy="1376363"/>
          </a:xfrm>
        </p:spPr>
        <p:txBody>
          <a:bodyPr rtlCol="0">
            <a:normAutofit lnSpcReduction="10000"/>
          </a:bodyPr>
          <a:lstStyle/>
          <a:p>
            <a:pPr marL="0" indent="0" algn="just" fontAlgn="auto">
              <a:spcAft>
                <a:spcPts val="0"/>
              </a:spcAft>
              <a:buNone/>
              <a:defRPr/>
            </a:pPr>
            <a:r>
              <a:rPr lang="en-US" sz="2400" b="1" dirty="0">
                <a:latin typeface="Arial" panose="020B0604020202020204" pitchFamily="34" charset="0"/>
                <a:cs typeface="Arial" panose="020B0604020202020204" pitchFamily="34" charset="0"/>
              </a:rPr>
              <a:t>Figure 2.39 </a:t>
            </a:r>
            <a:r>
              <a:rPr lang="en-US" sz="2400" dirty="0">
                <a:latin typeface="Arial" panose="020B0604020202020204" pitchFamily="34" charset="0"/>
                <a:cs typeface="Arial" panose="020B0604020202020204" pitchFamily="34" charset="0"/>
              </a:rPr>
              <a:t>(a) The nucleolus is the dark, dense area within the nucleus. It is the site of rRNA synthesis and preribosomal assembly. (b) Electron micrograph showing the nucleolus.</a:t>
            </a:r>
          </a:p>
          <a:p>
            <a:pPr marL="0" indent="0" algn="just" fontAlgn="auto">
              <a:spcAft>
                <a:spcPts val="0"/>
              </a:spcAft>
              <a:buNone/>
              <a:defRPr/>
            </a:pPr>
            <a:endParaRPr lang="en-US" sz="2400" dirty="0">
              <a:latin typeface="Arial" panose="020B0604020202020204" pitchFamily="34" charset="0"/>
              <a:cs typeface="Arial" panose="020B0604020202020204" pitchFamily="34" charset="0"/>
            </a:endParaRPr>
          </a:p>
        </p:txBody>
      </p:sp>
      <p:pic>
        <p:nvPicPr>
          <p:cNvPr id="4" name="Picture Placeholder 1" descr="a) A diagram showing the nucleus. A sphere in the center of the nucleus is labeled nucleolus. Lines within the nucleus are labeled chromatin. The fluid of the nucleus is labeled nucleoplasm. The outer region just inside the nuclear envelope is labeled nuclear lamina. The outside of the nucleus is labeled nuclear envelop and pores in the envelope are labeled nuclear pores. The nuclear envelope is continuous with and becomes the endoplasmic reticulum; a webbing of membranes outside the nucleus. B) A micrograph showing these same structures. The nucleolus is a dark region inside the nucleus which is composed of many lighter lines. The nuclear envelop forms the outside of the nucleus and a pore is seen as a light region in the envelope. Outside the envelope are many lines labeled rough endoplasmic reticulum. A smaller set of lines is labeled mitochondrion overlaying part of the RER.">
            <a:extLst>
              <a:ext uri="{FF2B5EF4-FFF2-40B4-BE49-F238E27FC236}">
                <a16:creationId xmlns:a16="http://schemas.microsoft.com/office/drawing/2014/main" id="{F7673A92-D4CC-4259-88EF-202D286A3ECD}"/>
              </a:ext>
            </a:extLst>
          </p:cNvPr>
          <p:cNvPicPr>
            <a:picLocks noChangeAspect="1"/>
          </p:cNvPicPr>
          <p:nvPr/>
        </p:nvPicPr>
        <p:blipFill>
          <a:blip r:embed="rId2" cstate="email">
            <a:extLst>
              <a:ext uri="{28A0092B-C50C-407E-A947-70E740481C1C}">
                <a14:useLocalDpi xmlns:a14="http://schemas.microsoft.com/office/drawing/2010/main" val="0"/>
              </a:ext>
            </a:extLst>
          </a:blip>
          <a:srcRect t="-11607" b="-11607"/>
          <a:stretch>
            <a:fillRect/>
          </a:stretch>
        </p:blipFill>
        <p:spPr>
          <a:xfrm>
            <a:off x="540543" y="1522778"/>
            <a:ext cx="8062913" cy="3500071"/>
          </a:xfrm>
          <a:prstGeom prst="rect">
            <a:avLst/>
          </a:prstGeom>
        </p:spPr>
      </p:pic>
    </p:spTree>
    <p:extLst>
      <p:ext uri="{BB962C8B-B14F-4D97-AF65-F5344CB8AC3E}">
        <p14:creationId xmlns:p14="http://schemas.microsoft.com/office/powerpoint/2010/main" val="417765266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Unique Characteristics of Eukaryotic Cells </a:t>
            </a:r>
            <a:r>
              <a:rPr lang="en-US" altLang="en-US" sz="1050" dirty="0">
                <a:latin typeface="Arial" panose="020B0604020202020204" pitchFamily="34" charset="0"/>
                <a:cs typeface="Arial" panose="020B0604020202020204" pitchFamily="34" charset="0"/>
              </a:rPr>
              <a:t>(15 of 16)</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a:bodyPr>
          <a:lstStyle/>
          <a:p>
            <a:pPr algn="just" fontAlgn="auto">
              <a:spcAft>
                <a:spcPts val="0"/>
              </a:spcAft>
              <a:defRPr/>
            </a:pPr>
            <a:r>
              <a:rPr lang="en-US" sz="2400" dirty="0">
                <a:latin typeface="Arial" panose="020B0604020202020204" pitchFamily="34" charset="0"/>
                <a:cs typeface="Arial" panose="020B0604020202020204" pitchFamily="34" charset="0"/>
              </a:rPr>
              <a:t>Ribosomes found in eukaryotic organelles such as mitochondria or chloroplasts have 70S ribosomes–the same as prokaryotic ribosomes.</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Nonorganelle-associated ribosomes in eukaryotic cells are </a:t>
            </a:r>
            <a:r>
              <a:rPr lang="en-US" sz="2400" b="1" dirty="0">
                <a:latin typeface="Arial" panose="020B0604020202020204" pitchFamily="34" charset="0"/>
                <a:cs typeface="Arial" panose="020B0604020202020204" pitchFamily="34" charset="0"/>
              </a:rPr>
              <a:t>80S ribosomes</a:t>
            </a:r>
            <a:r>
              <a:rPr lang="en-US" sz="2400" dirty="0">
                <a:latin typeface="Arial" panose="020B0604020202020204" pitchFamily="34" charset="0"/>
                <a:cs typeface="Arial" panose="020B0604020202020204" pitchFamily="34" charset="0"/>
              </a:rPr>
              <a:t>, composed of a 40S small subunit and a 60S large subunit.</a:t>
            </a:r>
          </a:p>
          <a:p>
            <a:pPr algn="just" fontAlgn="auto">
              <a:spcAft>
                <a:spcPts val="0"/>
              </a:spcAft>
              <a:defRP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922193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Unique Characteristics of Eukaryotic Cells </a:t>
            </a:r>
            <a:r>
              <a:rPr lang="en-US" altLang="en-US" sz="1050" dirty="0">
                <a:latin typeface="Arial" panose="020B0604020202020204" pitchFamily="34" charset="0"/>
                <a:cs typeface="Arial" panose="020B0604020202020204" pitchFamily="34" charset="0"/>
              </a:rPr>
              <a:t>(16 of 16)</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a:bodyPr>
          <a:lstStyle/>
          <a:p>
            <a:pPr algn="just" fontAlgn="auto">
              <a:spcAft>
                <a:spcPts val="0"/>
              </a:spcAft>
              <a:defRPr/>
            </a:pPr>
            <a:r>
              <a:rPr lang="en-US" dirty="0">
                <a:latin typeface="Arial" panose="020B0604020202020204" pitchFamily="34" charset="0"/>
                <a:cs typeface="Arial" panose="020B0604020202020204" pitchFamily="34" charset="0"/>
              </a:rPr>
              <a:t>The two types of nonorganelle-associated eukaryotic ribosomes are defined by their location in the cell: </a:t>
            </a:r>
          </a:p>
          <a:p>
            <a:pPr algn="just" fontAlgn="auto">
              <a:spcAft>
                <a:spcPts val="0"/>
              </a:spcAft>
              <a:defRPr/>
            </a:pPr>
            <a:endParaRPr lang="en-US" dirty="0">
              <a:latin typeface="Arial" panose="020B0604020202020204" pitchFamily="34" charset="0"/>
              <a:cs typeface="Arial" panose="020B0604020202020204" pitchFamily="34" charset="0"/>
            </a:endParaRPr>
          </a:p>
          <a:p>
            <a:pPr lvl="1" algn="just" fontAlgn="auto">
              <a:spcAft>
                <a:spcPts val="0"/>
              </a:spcAft>
              <a:defRPr/>
            </a:pPr>
            <a:r>
              <a:rPr lang="en-US" b="1" dirty="0">
                <a:latin typeface="Arial" panose="020B0604020202020204" pitchFamily="34" charset="0"/>
                <a:cs typeface="Arial" panose="020B0604020202020204" pitchFamily="34" charset="0"/>
              </a:rPr>
              <a:t>Free ribosomes</a:t>
            </a:r>
          </a:p>
          <a:p>
            <a:pPr lvl="2" algn="just" fontAlgn="auto">
              <a:spcAft>
                <a:spcPts val="0"/>
              </a:spcAft>
              <a:defRPr/>
            </a:pPr>
            <a:r>
              <a:rPr lang="en-US" sz="1800" dirty="0">
                <a:latin typeface="Arial" panose="020B0604020202020204" pitchFamily="34" charset="0"/>
                <a:cs typeface="Arial" panose="020B0604020202020204" pitchFamily="34" charset="0"/>
              </a:rPr>
              <a:t>are found in the cytoplasm and serve to synthesize water-soluble proteins.</a:t>
            </a:r>
          </a:p>
          <a:p>
            <a:pPr lvl="1" algn="just" fontAlgn="auto">
              <a:spcAft>
                <a:spcPts val="0"/>
              </a:spcAft>
              <a:defRPr/>
            </a:pPr>
            <a:endParaRPr lang="en-US" b="1" dirty="0">
              <a:latin typeface="Arial" panose="020B0604020202020204" pitchFamily="34" charset="0"/>
              <a:cs typeface="Arial" panose="020B0604020202020204" pitchFamily="34" charset="0"/>
            </a:endParaRPr>
          </a:p>
          <a:p>
            <a:pPr lvl="1" algn="just" fontAlgn="auto">
              <a:spcAft>
                <a:spcPts val="0"/>
              </a:spcAft>
              <a:defRPr/>
            </a:pPr>
            <a:r>
              <a:rPr lang="en-US" b="1" dirty="0">
                <a:latin typeface="Arial" panose="020B0604020202020204" pitchFamily="34" charset="0"/>
                <a:cs typeface="Arial" panose="020B0604020202020204" pitchFamily="34" charset="0"/>
              </a:rPr>
              <a:t>Membrane-bound ribosomes</a:t>
            </a:r>
            <a:endParaRPr lang="en-US" sz="2800" b="1" dirty="0">
              <a:latin typeface="Arial" panose="020B0604020202020204" pitchFamily="34" charset="0"/>
              <a:cs typeface="Arial" panose="020B0604020202020204" pitchFamily="34" charset="0"/>
            </a:endParaRPr>
          </a:p>
          <a:p>
            <a:pPr lvl="2" algn="just" fontAlgn="auto">
              <a:spcAft>
                <a:spcPts val="0"/>
              </a:spcAft>
              <a:defRPr/>
            </a:pPr>
            <a:r>
              <a:rPr lang="en-US" sz="1800" dirty="0">
                <a:latin typeface="Arial" panose="020B0604020202020204" pitchFamily="34" charset="0"/>
                <a:cs typeface="Arial" panose="020B0604020202020204" pitchFamily="34" charset="0"/>
              </a:rPr>
              <a:t>Are found attached to the rough endoplasmic reticulum and make proteins for insertion into the cell membrane or proteins destined for export from the cell.</a:t>
            </a:r>
          </a:p>
        </p:txBody>
      </p:sp>
    </p:spTree>
    <p:extLst>
      <p:ext uri="{BB962C8B-B14F-4D97-AF65-F5344CB8AC3E}">
        <p14:creationId xmlns:p14="http://schemas.microsoft.com/office/powerpoint/2010/main" val="84935672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Endomembrane System </a:t>
            </a:r>
            <a:r>
              <a:rPr lang="en-US" altLang="en-US" sz="1050" dirty="0">
                <a:latin typeface="Arial" panose="020B0604020202020204" pitchFamily="34" charset="0"/>
                <a:cs typeface="Arial" panose="020B0604020202020204" pitchFamily="34" charset="0"/>
              </a:rPr>
              <a:t>(1 of 12)</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a:bodyPr>
          <a:lstStyle/>
          <a:p>
            <a:pPr algn="just" fontAlgn="auto">
              <a:spcAft>
                <a:spcPts val="0"/>
              </a:spcAft>
              <a:defRPr/>
            </a:pPr>
            <a:r>
              <a:rPr lang="en-US" sz="2400" dirty="0">
                <a:latin typeface="Arial" panose="020B0604020202020204" pitchFamily="34" charset="0"/>
                <a:cs typeface="Arial" panose="020B0604020202020204" pitchFamily="34" charset="0"/>
              </a:rPr>
              <a:t>The </a:t>
            </a:r>
            <a:r>
              <a:rPr lang="en-US" sz="2400" b="1" dirty="0">
                <a:latin typeface="Arial" panose="020B0604020202020204" pitchFamily="34" charset="0"/>
                <a:cs typeface="Arial" panose="020B0604020202020204" pitchFamily="34" charset="0"/>
              </a:rPr>
              <a:t>endomembrane system</a:t>
            </a:r>
            <a:r>
              <a:rPr lang="en-US" sz="2400" dirty="0">
                <a:latin typeface="Arial" panose="020B0604020202020204" pitchFamily="34" charset="0"/>
                <a:cs typeface="Arial" panose="020B0604020202020204" pitchFamily="34" charset="0"/>
              </a:rPr>
              <a:t>, unique to eukaryotic cells, is a series of membranous tubules, sacs, and flattened disks that synthesize many cell components and move materials around within the cell.</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Eukaryotic cells require this system to transport materials that cannot be disperse by diffusion alone.</a:t>
            </a:r>
          </a:p>
          <a:p>
            <a:pPr algn="just" fontAlgn="auto">
              <a:spcAft>
                <a:spcPts val="0"/>
              </a:spcAft>
              <a:defRP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6167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dirty="0">
                <a:latin typeface="Arial" panose="020B0604020202020204" pitchFamily="34" charset="0"/>
                <a:cs typeface="Arial" panose="020B0604020202020204" pitchFamily="34" charset="0"/>
              </a:rPr>
              <a:t>Spontaneous Generation </a:t>
            </a:r>
            <a:r>
              <a:rPr lang="en-US" altLang="en-US" sz="1200" dirty="0">
                <a:latin typeface="Arial" panose="020B0604020202020204" pitchFamily="34" charset="0"/>
                <a:cs typeface="Arial" panose="020B0604020202020204" pitchFamily="34" charset="0"/>
              </a:rPr>
              <a:t>(8 of 16)</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a:xfrm>
            <a:off x="628650" y="1825625"/>
            <a:ext cx="7886700" cy="4415518"/>
          </a:xfrm>
        </p:spPr>
        <p:txBody>
          <a:bodyPr rtlCol="0">
            <a:normAutofit/>
          </a:bodyPr>
          <a:lstStyle/>
          <a:p>
            <a:pPr algn="just" fontAlgn="auto">
              <a:spcAft>
                <a:spcPts val="0"/>
              </a:spcAft>
              <a:defRPr/>
            </a:pPr>
            <a:r>
              <a:rPr lang="en-US" sz="2400" dirty="0">
                <a:latin typeface="Arial" panose="020B0604020202020204" pitchFamily="34" charset="0"/>
                <a:cs typeface="Arial" panose="020B0604020202020204" pitchFamily="34" charset="0"/>
              </a:rPr>
              <a:t>Lazzaro Spallanzani (1729–1799) performed hundreds of carefully executed experiments using heated broth.</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Spallanzani infused plant and animal matter in broth in sealed jars and unsealed jars. </a:t>
            </a:r>
          </a:p>
        </p:txBody>
      </p:sp>
    </p:spTree>
    <p:extLst>
      <p:ext uri="{BB962C8B-B14F-4D97-AF65-F5344CB8AC3E}">
        <p14:creationId xmlns:p14="http://schemas.microsoft.com/office/powerpoint/2010/main" val="291895747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Endomembrane System </a:t>
            </a:r>
            <a:r>
              <a:rPr lang="en-US" altLang="en-US" sz="1050" dirty="0">
                <a:latin typeface="Arial" panose="020B0604020202020204" pitchFamily="34" charset="0"/>
                <a:cs typeface="Arial" panose="020B0604020202020204" pitchFamily="34" charset="0"/>
              </a:rPr>
              <a:t>(2 of 12)</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a:bodyPr>
          <a:lstStyle/>
          <a:p>
            <a:pPr algn="just" fontAlgn="auto">
              <a:spcAft>
                <a:spcPts val="0"/>
              </a:spcAft>
              <a:defRPr/>
            </a:pPr>
            <a:r>
              <a:rPr lang="en-US" dirty="0">
                <a:latin typeface="Arial" panose="020B0604020202020204" pitchFamily="34" charset="0"/>
                <a:cs typeface="Arial" panose="020B0604020202020204" pitchFamily="34" charset="0"/>
              </a:rPr>
              <a:t>The endomembrane system comprises several organelles and connections between them, including the:</a:t>
            </a:r>
          </a:p>
          <a:p>
            <a:pPr lvl="1" algn="just" fontAlgn="auto">
              <a:spcAft>
                <a:spcPts val="0"/>
              </a:spcAft>
              <a:defRPr/>
            </a:pPr>
            <a:r>
              <a:rPr lang="en-US" dirty="0">
                <a:latin typeface="Arial" panose="020B0604020202020204" pitchFamily="34" charset="0"/>
                <a:cs typeface="Arial" panose="020B0604020202020204" pitchFamily="34" charset="0"/>
              </a:rPr>
              <a:t>Endoplasmic reticulum, </a:t>
            </a:r>
          </a:p>
          <a:p>
            <a:pPr lvl="1" algn="just" fontAlgn="auto">
              <a:spcAft>
                <a:spcPts val="0"/>
              </a:spcAft>
              <a:defRPr/>
            </a:pPr>
            <a:endParaRPr lang="en-US" dirty="0">
              <a:latin typeface="Arial" panose="020B0604020202020204" pitchFamily="34" charset="0"/>
              <a:cs typeface="Arial" panose="020B0604020202020204" pitchFamily="34" charset="0"/>
            </a:endParaRPr>
          </a:p>
          <a:p>
            <a:pPr lvl="1" algn="just" fontAlgn="auto">
              <a:spcAft>
                <a:spcPts val="0"/>
              </a:spcAft>
              <a:defRPr/>
            </a:pPr>
            <a:r>
              <a:rPr lang="en-US" dirty="0">
                <a:latin typeface="Arial" panose="020B0604020202020204" pitchFamily="34" charset="0"/>
                <a:cs typeface="Arial" panose="020B0604020202020204" pitchFamily="34" charset="0"/>
              </a:rPr>
              <a:t>Golgi apparatus,</a:t>
            </a:r>
          </a:p>
          <a:p>
            <a:pPr lvl="1" algn="just" fontAlgn="auto">
              <a:spcAft>
                <a:spcPts val="0"/>
              </a:spcAft>
              <a:defRPr/>
            </a:pPr>
            <a:endParaRPr lang="en-US" dirty="0">
              <a:latin typeface="Arial" panose="020B0604020202020204" pitchFamily="34" charset="0"/>
              <a:cs typeface="Arial" panose="020B0604020202020204" pitchFamily="34" charset="0"/>
            </a:endParaRPr>
          </a:p>
          <a:p>
            <a:pPr lvl="1" algn="just" fontAlgn="auto">
              <a:spcAft>
                <a:spcPts val="0"/>
              </a:spcAft>
              <a:defRPr/>
            </a:pPr>
            <a:r>
              <a:rPr lang="en-US" dirty="0">
                <a:latin typeface="Arial" panose="020B0604020202020204" pitchFamily="34" charset="0"/>
                <a:cs typeface="Arial" panose="020B0604020202020204" pitchFamily="34" charset="0"/>
              </a:rPr>
              <a:t>Lysosomes, and</a:t>
            </a:r>
          </a:p>
          <a:p>
            <a:pPr lvl="1" algn="just" fontAlgn="auto">
              <a:spcAft>
                <a:spcPts val="0"/>
              </a:spcAft>
              <a:defRPr/>
            </a:pPr>
            <a:endParaRPr lang="en-US" dirty="0">
              <a:latin typeface="Arial" panose="020B0604020202020204" pitchFamily="34" charset="0"/>
              <a:cs typeface="Arial" panose="020B0604020202020204" pitchFamily="34" charset="0"/>
            </a:endParaRPr>
          </a:p>
          <a:p>
            <a:pPr lvl="1" algn="just" fontAlgn="auto">
              <a:spcAft>
                <a:spcPts val="0"/>
              </a:spcAft>
              <a:defRPr/>
            </a:pPr>
            <a:r>
              <a:rPr lang="en-US" dirty="0">
                <a:latin typeface="Arial" panose="020B0604020202020204" pitchFamily="34" charset="0"/>
                <a:cs typeface="Arial" panose="020B0604020202020204" pitchFamily="34" charset="0"/>
              </a:rPr>
              <a:t>Vesicles.</a:t>
            </a:r>
          </a:p>
          <a:p>
            <a:pPr algn="just" fontAlgn="auto">
              <a:spcAft>
                <a:spcPts val="0"/>
              </a:spcAft>
              <a:defRP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065459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Endomembrane System </a:t>
            </a:r>
            <a:r>
              <a:rPr lang="en-US" altLang="en-US" sz="1050" dirty="0">
                <a:latin typeface="Arial" panose="020B0604020202020204" pitchFamily="34" charset="0"/>
                <a:cs typeface="Arial" panose="020B0604020202020204" pitchFamily="34" charset="0"/>
              </a:rPr>
              <a:t>(3 of 12)</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a:xfrm>
            <a:off x="628650" y="5213349"/>
            <a:ext cx="7886700" cy="1325564"/>
          </a:xfrm>
        </p:spPr>
        <p:txBody>
          <a:bodyPr rtlCol="0">
            <a:normAutofit lnSpcReduction="10000"/>
          </a:bodyPr>
          <a:lstStyle/>
          <a:p>
            <a:pPr marL="0" indent="0" algn="just" fontAlgn="auto">
              <a:spcAft>
                <a:spcPts val="0"/>
              </a:spcAft>
              <a:buNone/>
              <a:defRPr/>
            </a:pPr>
            <a:r>
              <a:rPr lang="en-US" sz="2400" b="1" dirty="0">
                <a:latin typeface="Arial" panose="020B0604020202020204" pitchFamily="34" charset="0"/>
                <a:cs typeface="Arial" panose="020B0604020202020204" pitchFamily="34" charset="0"/>
              </a:rPr>
              <a:t>Figure 2.40 </a:t>
            </a:r>
            <a:r>
              <a:rPr lang="en-US" sz="2400" dirty="0">
                <a:latin typeface="Arial" panose="020B0604020202020204" pitchFamily="34" charset="0"/>
                <a:cs typeface="Arial" panose="020B0604020202020204" pitchFamily="34" charset="0"/>
              </a:rPr>
              <a:t>The endomembrane system is composed of a series of membranous intracellular structures that facilitate movement of materials throughout the cell and to the cell membrane.</a:t>
            </a:r>
          </a:p>
        </p:txBody>
      </p:sp>
      <p:pic>
        <p:nvPicPr>
          <p:cNvPr id="4" name="Picture Placeholder 1" descr="A diagram showing the nucleus. A sphere in the center of the nucleus is labeled nucleolus. Lines within the nucleus are labeled chromatin. The fluid of the nucleus is labeled nucleoplasm. The outer region just inside the nuclear envelope is labeled nuclear lamina. The outside of the nucleus is labeled nuclear envelop and pores in the envelope are labeled nuclear pores. The nuclear envelope is continuous with and becomes the endoplasmic reticulum; a webbing of membranes outside the nucleus. Regions of the endoplasmic reticulum with dots are labeled rough endoplasmic reticulum (RER) and regions without dots are labeled smooth endoplasmic reticulum (SER). The RER and SER are continuous with each other.">
            <a:extLst>
              <a:ext uri="{FF2B5EF4-FFF2-40B4-BE49-F238E27FC236}">
                <a16:creationId xmlns:a16="http://schemas.microsoft.com/office/drawing/2014/main" id="{9E93727C-63FD-47BC-AEAF-9FEF062D5A63}"/>
              </a:ext>
            </a:extLst>
          </p:cNvPr>
          <p:cNvPicPr>
            <a:picLocks noChangeAspect="1"/>
          </p:cNvPicPr>
          <p:nvPr/>
        </p:nvPicPr>
        <p:blipFill>
          <a:blip r:embed="rId2" cstate="email">
            <a:extLst>
              <a:ext uri="{28A0092B-C50C-407E-A947-70E740481C1C}">
                <a14:useLocalDpi xmlns:a14="http://schemas.microsoft.com/office/drawing/2010/main" val="0"/>
              </a:ext>
            </a:extLst>
          </a:blip>
          <a:srcRect l="-24140" r="-24140"/>
          <a:stretch>
            <a:fillRect/>
          </a:stretch>
        </p:blipFill>
        <p:spPr>
          <a:xfrm>
            <a:off x="540543" y="1439886"/>
            <a:ext cx="8062913" cy="3500071"/>
          </a:xfrm>
          <a:prstGeom prst="rect">
            <a:avLst/>
          </a:prstGeom>
        </p:spPr>
      </p:pic>
    </p:spTree>
    <p:extLst>
      <p:ext uri="{BB962C8B-B14F-4D97-AF65-F5344CB8AC3E}">
        <p14:creationId xmlns:p14="http://schemas.microsoft.com/office/powerpoint/2010/main" val="99085085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Endomembrane System </a:t>
            </a:r>
            <a:r>
              <a:rPr lang="en-US" altLang="en-US" sz="1050" dirty="0">
                <a:latin typeface="Arial" panose="020B0604020202020204" pitchFamily="34" charset="0"/>
                <a:cs typeface="Arial" panose="020B0604020202020204" pitchFamily="34" charset="0"/>
              </a:rPr>
              <a:t>(4 of 12)</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a:bodyPr>
          <a:lstStyle/>
          <a:p>
            <a:pPr algn="just" fontAlgn="auto">
              <a:spcAft>
                <a:spcPts val="0"/>
              </a:spcAft>
              <a:defRPr/>
            </a:pPr>
            <a:r>
              <a:rPr lang="en-US" sz="2400" dirty="0">
                <a:latin typeface="Arial" panose="020B0604020202020204" pitchFamily="34" charset="0"/>
                <a:cs typeface="Arial" panose="020B0604020202020204" pitchFamily="34" charset="0"/>
              </a:rPr>
              <a:t>The </a:t>
            </a:r>
            <a:r>
              <a:rPr lang="en-US" sz="2400" b="1" dirty="0">
                <a:latin typeface="Arial" panose="020B0604020202020204" pitchFamily="34" charset="0"/>
                <a:cs typeface="Arial" panose="020B0604020202020204" pitchFamily="34" charset="0"/>
              </a:rPr>
              <a:t>endoplasmic reticulum (ER)</a:t>
            </a:r>
            <a:r>
              <a:rPr lang="en-US" sz="2400" dirty="0">
                <a:latin typeface="Arial" panose="020B0604020202020204" pitchFamily="34" charset="0"/>
                <a:cs typeface="Arial" panose="020B0604020202020204" pitchFamily="34" charset="0"/>
              </a:rPr>
              <a:t> is an interconnected array of tubules and </a:t>
            </a:r>
            <a:r>
              <a:rPr lang="en-US" sz="2400" b="1" dirty="0">
                <a:latin typeface="Arial" panose="020B0604020202020204" pitchFamily="34" charset="0"/>
                <a:cs typeface="Arial" panose="020B0604020202020204" pitchFamily="34" charset="0"/>
              </a:rPr>
              <a:t>cisternae</a:t>
            </a:r>
            <a:r>
              <a:rPr lang="en-US" sz="2400" dirty="0">
                <a:latin typeface="Arial" panose="020B0604020202020204" pitchFamily="34" charset="0"/>
                <a:cs typeface="Arial" panose="020B0604020202020204" pitchFamily="34" charset="0"/>
              </a:rPr>
              <a:t> (flattened sacs) with a single lipid bilayer.</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The spaces inside of the cisternae are called </a:t>
            </a:r>
            <a:r>
              <a:rPr lang="en-US" sz="2400" b="1" dirty="0">
                <a:latin typeface="Arial" panose="020B0604020202020204" pitchFamily="34" charset="0"/>
                <a:cs typeface="Arial" panose="020B0604020202020204" pitchFamily="34" charset="0"/>
              </a:rPr>
              <a:t>lumen </a:t>
            </a:r>
            <a:r>
              <a:rPr lang="en-US" sz="2400" dirty="0">
                <a:latin typeface="Arial" panose="020B0604020202020204" pitchFamily="34" charset="0"/>
                <a:cs typeface="Arial" panose="020B0604020202020204" pitchFamily="34" charset="0"/>
              </a:rPr>
              <a:t>of the ER.</a:t>
            </a:r>
          </a:p>
          <a:p>
            <a:pPr algn="just" fontAlgn="auto">
              <a:spcAft>
                <a:spcPts val="0"/>
              </a:spcAft>
              <a:defRPr/>
            </a:pPr>
            <a:endParaRPr lang="en-US" sz="2400" dirty="0">
              <a:latin typeface="Arial" panose="020B0604020202020204" pitchFamily="34" charset="0"/>
              <a:cs typeface="Arial" panose="020B0604020202020204" pitchFamily="34" charset="0"/>
            </a:endParaRPr>
          </a:p>
          <a:p>
            <a:pPr marL="0" indent="0" algn="just" fontAlgn="auto">
              <a:spcAft>
                <a:spcPts val="0"/>
              </a:spcAft>
              <a:buNone/>
              <a:defRP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006021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Endomembrane System </a:t>
            </a:r>
            <a:r>
              <a:rPr lang="en-US" altLang="en-US" sz="1050" dirty="0">
                <a:latin typeface="Arial" panose="020B0604020202020204" pitchFamily="34" charset="0"/>
                <a:cs typeface="Arial" panose="020B0604020202020204" pitchFamily="34" charset="0"/>
              </a:rPr>
              <a:t>(5 of 12)</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a:xfrm>
            <a:off x="628650" y="1530350"/>
            <a:ext cx="7886700" cy="4962525"/>
          </a:xfrm>
        </p:spPr>
        <p:txBody>
          <a:bodyPr rtlCol="0">
            <a:normAutofit fontScale="92500" lnSpcReduction="20000"/>
          </a:bodyPr>
          <a:lstStyle/>
          <a:p>
            <a:pPr algn="just" fontAlgn="auto">
              <a:spcAft>
                <a:spcPts val="0"/>
              </a:spcAft>
              <a:defRPr/>
            </a:pPr>
            <a:r>
              <a:rPr lang="en-US" sz="3000" dirty="0">
                <a:latin typeface="Arial" panose="020B0604020202020204" pitchFamily="34" charset="0"/>
                <a:cs typeface="Arial" panose="020B0604020202020204" pitchFamily="34" charset="0"/>
              </a:rPr>
              <a:t>There are two types of ER:</a:t>
            </a:r>
          </a:p>
          <a:p>
            <a:pPr lvl="1" algn="just" fontAlgn="auto">
              <a:spcAft>
                <a:spcPts val="0"/>
              </a:spcAft>
              <a:defRPr/>
            </a:pPr>
            <a:r>
              <a:rPr lang="en-US" sz="2600" b="1" dirty="0">
                <a:latin typeface="Arial" panose="020B0604020202020204" pitchFamily="34" charset="0"/>
                <a:cs typeface="Arial" panose="020B0604020202020204" pitchFamily="34" charset="0"/>
              </a:rPr>
              <a:t>Rough endoplasmic reticulum (RER)</a:t>
            </a:r>
          </a:p>
          <a:p>
            <a:pPr lvl="2" algn="just" fontAlgn="auto">
              <a:spcAft>
                <a:spcPts val="0"/>
              </a:spcAft>
              <a:defRPr/>
            </a:pPr>
            <a:r>
              <a:rPr lang="en-US" sz="1900" dirty="0">
                <a:latin typeface="Arial" panose="020B0604020202020204" pitchFamily="34" charset="0"/>
                <a:cs typeface="Arial" panose="020B0604020202020204" pitchFamily="34" charset="0"/>
              </a:rPr>
              <a:t>Is studded with ribosomes bound on the cytoplasmic side of the membrane.</a:t>
            </a:r>
          </a:p>
          <a:p>
            <a:pPr lvl="2" algn="just" fontAlgn="auto">
              <a:spcAft>
                <a:spcPts val="0"/>
              </a:spcAft>
              <a:defRPr/>
            </a:pPr>
            <a:endParaRPr lang="en-US" sz="1900" dirty="0">
              <a:latin typeface="Arial" panose="020B0604020202020204" pitchFamily="34" charset="0"/>
              <a:cs typeface="Arial" panose="020B0604020202020204" pitchFamily="34" charset="0"/>
            </a:endParaRPr>
          </a:p>
          <a:p>
            <a:pPr lvl="2" algn="just" fontAlgn="auto">
              <a:spcAft>
                <a:spcPts val="0"/>
              </a:spcAft>
              <a:defRPr/>
            </a:pPr>
            <a:r>
              <a:rPr lang="en-US" sz="1900" dirty="0">
                <a:latin typeface="Arial" panose="020B0604020202020204" pitchFamily="34" charset="0"/>
                <a:cs typeface="Arial" panose="020B0604020202020204" pitchFamily="34" charset="0"/>
              </a:rPr>
              <a:t>These ribosomes make proteins destined for the plasma membrane.</a:t>
            </a:r>
          </a:p>
          <a:p>
            <a:pPr lvl="2" algn="just" fontAlgn="auto">
              <a:spcAft>
                <a:spcPts val="0"/>
              </a:spcAft>
              <a:defRPr/>
            </a:pPr>
            <a:endParaRPr lang="en-US" sz="1900" dirty="0">
              <a:latin typeface="Arial" panose="020B0604020202020204" pitchFamily="34" charset="0"/>
              <a:cs typeface="Arial" panose="020B0604020202020204" pitchFamily="34" charset="0"/>
            </a:endParaRPr>
          </a:p>
          <a:p>
            <a:pPr lvl="2" algn="just" fontAlgn="auto">
              <a:spcAft>
                <a:spcPts val="0"/>
              </a:spcAft>
              <a:defRPr/>
            </a:pPr>
            <a:r>
              <a:rPr lang="en-US" sz="1900" dirty="0">
                <a:latin typeface="Arial" panose="020B0604020202020204" pitchFamily="34" charset="0"/>
                <a:cs typeface="Arial" panose="020B0604020202020204" pitchFamily="34" charset="0"/>
              </a:rPr>
              <a:t>Following synthesis these proteins are inserted into the membrane of the RER.</a:t>
            </a:r>
          </a:p>
          <a:p>
            <a:pPr lvl="2" algn="just" fontAlgn="auto">
              <a:spcAft>
                <a:spcPts val="0"/>
              </a:spcAft>
              <a:defRPr/>
            </a:pPr>
            <a:endParaRPr lang="en-US" sz="1900" dirty="0">
              <a:latin typeface="Arial" panose="020B0604020202020204" pitchFamily="34" charset="0"/>
              <a:cs typeface="Arial" panose="020B0604020202020204" pitchFamily="34" charset="0"/>
            </a:endParaRPr>
          </a:p>
          <a:p>
            <a:pPr lvl="2" algn="just" fontAlgn="auto">
              <a:spcAft>
                <a:spcPts val="0"/>
              </a:spcAft>
              <a:defRPr/>
            </a:pPr>
            <a:r>
              <a:rPr lang="en-US" sz="1900" dirty="0">
                <a:latin typeface="Arial" panose="020B0604020202020204" pitchFamily="34" charset="0"/>
                <a:cs typeface="Arial" panose="020B0604020202020204" pitchFamily="34" charset="0"/>
              </a:rPr>
              <a:t>Small sacs of the RER containing these newly synthesized proteins then bud off as </a:t>
            </a:r>
            <a:r>
              <a:rPr lang="en-US" sz="1900" b="1" dirty="0">
                <a:latin typeface="Arial" panose="020B0604020202020204" pitchFamily="34" charset="0"/>
                <a:cs typeface="Arial" panose="020B0604020202020204" pitchFamily="34" charset="0"/>
              </a:rPr>
              <a:t>transport vesicles</a:t>
            </a:r>
            <a:r>
              <a:rPr lang="en-US" sz="1900" dirty="0">
                <a:latin typeface="Arial" panose="020B0604020202020204" pitchFamily="34" charset="0"/>
                <a:cs typeface="Arial" panose="020B0604020202020204" pitchFamily="34" charset="0"/>
              </a:rPr>
              <a:t> and move either to the Golgi apparatus for further processing, directly to the plasma membrane, to the membrane of another organelle, or out of the cell.</a:t>
            </a:r>
          </a:p>
          <a:p>
            <a:pPr lvl="2" algn="just" fontAlgn="auto">
              <a:spcAft>
                <a:spcPts val="0"/>
              </a:spcAft>
              <a:defRPr/>
            </a:pPr>
            <a:endParaRPr lang="en-US" sz="1900" dirty="0">
              <a:latin typeface="Arial" panose="020B0604020202020204" pitchFamily="34" charset="0"/>
              <a:cs typeface="Arial" panose="020B0604020202020204" pitchFamily="34" charset="0"/>
            </a:endParaRPr>
          </a:p>
          <a:p>
            <a:pPr lvl="2" algn="just" fontAlgn="auto">
              <a:spcAft>
                <a:spcPts val="0"/>
              </a:spcAft>
              <a:defRPr/>
            </a:pPr>
            <a:r>
              <a:rPr lang="en-US" sz="1900" dirty="0">
                <a:latin typeface="Arial" panose="020B0604020202020204" pitchFamily="34" charset="0"/>
                <a:cs typeface="Arial" panose="020B0604020202020204" pitchFamily="34" charset="0"/>
              </a:rPr>
              <a:t>Transport vesicles are single-lipid, bilayer, membranous spheres with hollow interiors that carry molecules.</a:t>
            </a:r>
          </a:p>
        </p:txBody>
      </p:sp>
    </p:spTree>
    <p:extLst>
      <p:ext uri="{BB962C8B-B14F-4D97-AF65-F5344CB8AC3E}">
        <p14:creationId xmlns:p14="http://schemas.microsoft.com/office/powerpoint/2010/main" val="113956945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Endomembrane System </a:t>
            </a:r>
            <a:r>
              <a:rPr lang="en-US" altLang="en-US" sz="1050" dirty="0">
                <a:latin typeface="Arial" panose="020B0604020202020204" pitchFamily="34" charset="0"/>
                <a:cs typeface="Arial" panose="020B0604020202020204" pitchFamily="34" charset="0"/>
              </a:rPr>
              <a:t>(6 of 12)</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a:xfrm>
            <a:off x="540543" y="4572001"/>
            <a:ext cx="7886700" cy="1331912"/>
          </a:xfrm>
        </p:spPr>
        <p:txBody>
          <a:bodyPr rtlCol="0">
            <a:normAutofit/>
          </a:bodyPr>
          <a:lstStyle/>
          <a:p>
            <a:pPr marL="0" indent="0" algn="just" fontAlgn="auto">
              <a:spcAft>
                <a:spcPts val="0"/>
              </a:spcAft>
              <a:buNone/>
              <a:defRPr/>
            </a:pPr>
            <a:r>
              <a:rPr lang="en-US" sz="2400" b="1" dirty="0">
                <a:latin typeface="Arial" panose="020B0604020202020204" pitchFamily="34" charset="0"/>
                <a:cs typeface="Arial" panose="020B0604020202020204" pitchFamily="34" charset="0"/>
              </a:rPr>
              <a:t>Figure 2.41 </a:t>
            </a:r>
            <a:r>
              <a:rPr lang="en-US" sz="2400" dirty="0">
                <a:latin typeface="Arial" panose="020B0604020202020204" pitchFamily="34" charset="0"/>
                <a:cs typeface="Arial" panose="020B0604020202020204" pitchFamily="34" charset="0"/>
              </a:rPr>
              <a:t>The rough endoplasmic reticulum is studded with ribosomes for the synthesis of membrane proteins (which give it its rough appearance).</a:t>
            </a:r>
          </a:p>
        </p:txBody>
      </p:sp>
      <p:pic>
        <p:nvPicPr>
          <p:cNvPr id="4" name="Picture Placeholder 1" descr="a) A small diagram of the cell highlighting the nucleus and endoplasmic reticulum. The nucleus is a large sphere in the cell and the endoplasmic reticulum is a series of webbed membranes just outside the nucleus. B) A micrograph showing these same structures. Outside the nuclear envelope are many lines labeled rough endoplasmic reticulum. A smaller set of lines is labeled mitochondrion overlaying part of the RER.">
            <a:extLst>
              <a:ext uri="{FF2B5EF4-FFF2-40B4-BE49-F238E27FC236}">
                <a16:creationId xmlns:a16="http://schemas.microsoft.com/office/drawing/2014/main" id="{90404714-52CB-4EC7-A62F-B687863009B3}"/>
              </a:ext>
            </a:extLst>
          </p:cNvPr>
          <p:cNvPicPr>
            <a:picLocks noChangeAspect="1"/>
          </p:cNvPicPr>
          <p:nvPr/>
        </p:nvPicPr>
        <p:blipFill>
          <a:blip r:embed="rId2" cstate="email">
            <a:extLst>
              <a:ext uri="{28A0092B-C50C-407E-A947-70E740481C1C}">
                <a14:useLocalDpi xmlns:a14="http://schemas.microsoft.com/office/drawing/2010/main" val="0"/>
              </a:ext>
            </a:extLst>
          </a:blip>
          <a:srcRect t="-20015" b="-20015"/>
          <a:stretch>
            <a:fillRect/>
          </a:stretch>
        </p:blipFill>
        <p:spPr>
          <a:xfrm>
            <a:off x="452436" y="979144"/>
            <a:ext cx="8062913" cy="3500071"/>
          </a:xfrm>
          <a:prstGeom prst="rect">
            <a:avLst/>
          </a:prstGeom>
        </p:spPr>
      </p:pic>
    </p:spTree>
    <p:extLst>
      <p:ext uri="{BB962C8B-B14F-4D97-AF65-F5344CB8AC3E}">
        <p14:creationId xmlns:p14="http://schemas.microsoft.com/office/powerpoint/2010/main" val="189900754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Endomembrane System </a:t>
            </a:r>
            <a:r>
              <a:rPr lang="en-US" altLang="en-US" sz="1050" dirty="0">
                <a:latin typeface="Arial" panose="020B0604020202020204" pitchFamily="34" charset="0"/>
                <a:cs typeface="Arial" panose="020B0604020202020204" pitchFamily="34" charset="0"/>
              </a:rPr>
              <a:t>(7 of 12)</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a:xfrm>
            <a:off x="628650" y="1690688"/>
            <a:ext cx="7886700" cy="4448175"/>
          </a:xfrm>
        </p:spPr>
        <p:txBody>
          <a:bodyPr rtlCol="0">
            <a:normAutofit/>
          </a:bodyPr>
          <a:lstStyle/>
          <a:p>
            <a:pPr algn="just" fontAlgn="auto">
              <a:spcAft>
                <a:spcPts val="0"/>
              </a:spcAft>
              <a:defRPr/>
            </a:pPr>
            <a:r>
              <a:rPr lang="en-US" dirty="0">
                <a:latin typeface="Arial" panose="020B0604020202020204" pitchFamily="34" charset="0"/>
                <a:cs typeface="Arial" panose="020B0604020202020204" pitchFamily="34" charset="0"/>
              </a:rPr>
              <a:t>There are two types of ER:</a:t>
            </a:r>
          </a:p>
          <a:p>
            <a:pPr lvl="1" algn="just" fontAlgn="auto">
              <a:spcAft>
                <a:spcPts val="0"/>
              </a:spcAft>
              <a:defRPr/>
            </a:pPr>
            <a:r>
              <a:rPr lang="en-US" b="1" dirty="0">
                <a:latin typeface="Arial" panose="020B0604020202020204" pitchFamily="34" charset="0"/>
                <a:cs typeface="Arial" panose="020B0604020202020204" pitchFamily="34" charset="0"/>
              </a:rPr>
              <a:t>Smooth endoplasmic reticulum (SER)</a:t>
            </a:r>
          </a:p>
          <a:p>
            <a:pPr lvl="2" algn="just" fontAlgn="auto">
              <a:spcAft>
                <a:spcPts val="0"/>
              </a:spcAft>
              <a:defRPr/>
            </a:pPr>
            <a:endParaRPr lang="en-US" sz="1800" dirty="0">
              <a:latin typeface="Arial" panose="020B0604020202020204" pitchFamily="34" charset="0"/>
              <a:cs typeface="Arial" panose="020B0604020202020204" pitchFamily="34" charset="0"/>
            </a:endParaRPr>
          </a:p>
          <a:p>
            <a:pPr lvl="2" algn="just" fontAlgn="auto">
              <a:spcAft>
                <a:spcPts val="0"/>
              </a:spcAft>
              <a:defRPr/>
            </a:pPr>
            <a:r>
              <a:rPr lang="en-US" sz="1800" dirty="0">
                <a:latin typeface="Arial" panose="020B0604020202020204" pitchFamily="34" charset="0"/>
                <a:cs typeface="Arial" panose="020B0604020202020204" pitchFamily="34" charset="0"/>
              </a:rPr>
              <a:t>SER does not have ribosomes and therefore, appears “smooth.” </a:t>
            </a:r>
          </a:p>
          <a:p>
            <a:pPr lvl="2" algn="just" fontAlgn="auto">
              <a:spcAft>
                <a:spcPts val="0"/>
              </a:spcAft>
              <a:defRPr/>
            </a:pPr>
            <a:endParaRPr lang="en-US" sz="1800" dirty="0">
              <a:latin typeface="Arial" panose="020B0604020202020204" pitchFamily="34" charset="0"/>
              <a:cs typeface="Arial" panose="020B0604020202020204" pitchFamily="34" charset="0"/>
            </a:endParaRPr>
          </a:p>
          <a:p>
            <a:pPr lvl="2" algn="just" fontAlgn="auto">
              <a:spcAft>
                <a:spcPts val="0"/>
              </a:spcAft>
              <a:defRPr/>
            </a:pPr>
            <a:r>
              <a:rPr lang="en-US" sz="1800" dirty="0">
                <a:latin typeface="Arial" panose="020B0604020202020204" pitchFamily="34" charset="0"/>
                <a:cs typeface="Arial" panose="020B0604020202020204" pitchFamily="34" charset="0"/>
              </a:rPr>
              <a:t>It is involved in biosynthesis of lipids, carbohydrate metabolism, and detoxification of toxic compounds within the cell.</a:t>
            </a:r>
          </a:p>
          <a:p>
            <a:pPr algn="just" fontAlgn="auto">
              <a:spcAft>
                <a:spcPts val="0"/>
              </a:spcAft>
              <a:defRP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633046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Endomembrane System </a:t>
            </a:r>
            <a:r>
              <a:rPr lang="en-US" altLang="en-US" sz="1050" dirty="0">
                <a:latin typeface="Arial" panose="020B0604020202020204" pitchFamily="34" charset="0"/>
                <a:cs typeface="Arial" panose="020B0604020202020204" pitchFamily="34" charset="0"/>
              </a:rPr>
              <a:t>(8 of 12)</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a:bodyPr>
          <a:lstStyle/>
          <a:p>
            <a:pPr algn="just" fontAlgn="auto">
              <a:spcAft>
                <a:spcPts val="0"/>
              </a:spcAft>
              <a:defRPr/>
            </a:pPr>
            <a:r>
              <a:rPr lang="en-US" sz="2400" dirty="0">
                <a:latin typeface="Arial" panose="020B0604020202020204" pitchFamily="34" charset="0"/>
                <a:cs typeface="Arial" panose="020B0604020202020204" pitchFamily="34" charset="0"/>
              </a:rPr>
              <a:t>The Golgi apparatus was discovered within the endomembrane system in 1898 by Italian scientist Camillo Golgi, who developed a novel staining technique that showed stacked membrane structures within the cells of </a:t>
            </a:r>
            <a:r>
              <a:rPr lang="en-US" sz="2400" i="1" dirty="0">
                <a:latin typeface="Arial" panose="020B0604020202020204" pitchFamily="34" charset="0"/>
                <a:cs typeface="Arial" panose="020B0604020202020204" pitchFamily="34" charset="0"/>
              </a:rPr>
              <a:t>Plasmodium</a:t>
            </a:r>
            <a:r>
              <a:rPr lang="en-US" sz="2400" dirty="0">
                <a:latin typeface="Arial" panose="020B0604020202020204" pitchFamily="34" charset="0"/>
                <a:cs typeface="Arial" panose="020B0604020202020204" pitchFamily="34" charset="0"/>
              </a:rPr>
              <a:t>, the causative agent of malaria.</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The </a:t>
            </a:r>
            <a:r>
              <a:rPr lang="en-US" sz="2400" b="1" dirty="0">
                <a:latin typeface="Arial" panose="020B0604020202020204" pitchFamily="34" charset="0"/>
                <a:cs typeface="Arial" panose="020B0604020202020204" pitchFamily="34" charset="0"/>
              </a:rPr>
              <a:t>Golgi apparatus</a:t>
            </a:r>
            <a:r>
              <a:rPr lang="en-US" sz="2400" dirty="0">
                <a:latin typeface="Arial" panose="020B0604020202020204" pitchFamily="34" charset="0"/>
                <a:cs typeface="Arial" panose="020B0604020202020204" pitchFamily="34" charset="0"/>
              </a:rPr>
              <a:t> is composed of a series of membranous disks called dictyosomes, each having a single lipid bilayer, that are stacked together.</a:t>
            </a:r>
          </a:p>
        </p:txBody>
      </p:sp>
    </p:spTree>
    <p:extLst>
      <p:ext uri="{BB962C8B-B14F-4D97-AF65-F5344CB8AC3E}">
        <p14:creationId xmlns:p14="http://schemas.microsoft.com/office/powerpoint/2010/main" val="216210820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Endomembrane System </a:t>
            </a:r>
            <a:r>
              <a:rPr lang="en-US" altLang="en-US" sz="1050" dirty="0">
                <a:latin typeface="Arial" panose="020B0604020202020204" pitchFamily="34" charset="0"/>
                <a:cs typeface="Arial" panose="020B0604020202020204" pitchFamily="34" charset="0"/>
              </a:rPr>
              <a:t>(9 of 12)</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a:bodyPr>
          <a:lstStyle/>
          <a:p>
            <a:pPr algn="just" fontAlgn="auto">
              <a:spcAft>
                <a:spcPts val="0"/>
              </a:spcAft>
              <a:defRPr/>
            </a:pPr>
            <a:r>
              <a:rPr lang="en-US" sz="2400" dirty="0">
                <a:latin typeface="Arial" panose="020B0604020202020204" pitchFamily="34" charset="0"/>
                <a:cs typeface="Arial" panose="020B0604020202020204" pitchFamily="34" charset="0"/>
              </a:rPr>
              <a:t>Enzymes in the Golgi apparatus modify lipids and proteins transported from the ER to the Golgi, often adding carbohydrate components to them, producing glycolipids, glycoproteins, or proteoglycans.</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Different types of cells can be distinguished from one another by the structure and arrangement of the glycolipids and glycoproteins contained in their plasma membranes.</a:t>
            </a:r>
          </a:p>
        </p:txBody>
      </p:sp>
    </p:spTree>
    <p:extLst>
      <p:ext uri="{BB962C8B-B14F-4D97-AF65-F5344CB8AC3E}">
        <p14:creationId xmlns:p14="http://schemas.microsoft.com/office/powerpoint/2010/main" val="73322699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Endomembrane System </a:t>
            </a:r>
            <a:r>
              <a:rPr lang="en-US" altLang="en-US" sz="1050" dirty="0">
                <a:latin typeface="Arial" panose="020B0604020202020204" pitchFamily="34" charset="0"/>
                <a:cs typeface="Arial" panose="020B0604020202020204" pitchFamily="34" charset="0"/>
              </a:rPr>
              <a:t>(10 of 12)</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a:bodyPr>
          <a:lstStyle/>
          <a:p>
            <a:pPr algn="just" fontAlgn="auto">
              <a:spcAft>
                <a:spcPts val="0"/>
              </a:spcAft>
              <a:defRPr/>
            </a:pPr>
            <a:r>
              <a:rPr lang="en-US" sz="2400" dirty="0">
                <a:latin typeface="Arial" panose="020B0604020202020204" pitchFamily="34" charset="0"/>
                <a:cs typeface="Arial" panose="020B0604020202020204" pitchFamily="34" charset="0"/>
              </a:rPr>
              <a:t>Transport vesicles leaving the ER fuse with a Golgi apparatus on its receiving, or </a:t>
            </a:r>
            <a:r>
              <a:rPr lang="en-US" sz="2400" i="1" dirty="0">
                <a:latin typeface="Arial" panose="020B0604020202020204" pitchFamily="34" charset="0"/>
                <a:cs typeface="Arial" panose="020B0604020202020204" pitchFamily="34" charset="0"/>
              </a:rPr>
              <a:t>cis</a:t>
            </a:r>
            <a:r>
              <a:rPr lang="en-US" sz="2400" dirty="0">
                <a:latin typeface="Arial" panose="020B0604020202020204" pitchFamily="34" charset="0"/>
                <a:cs typeface="Arial" panose="020B0604020202020204" pitchFamily="34" charset="0"/>
              </a:rPr>
              <a:t>, face. </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The proteins are processed within the Golgi apparatus and then additional transport vesicles containing the modified proteins and lipids pinch off from the Golgi apparatus on its outgoing, or </a:t>
            </a:r>
            <a:r>
              <a:rPr lang="en-US" sz="2400" i="1" dirty="0">
                <a:latin typeface="Arial" panose="020B0604020202020204" pitchFamily="34" charset="0"/>
                <a:cs typeface="Arial" panose="020B0604020202020204" pitchFamily="34" charset="0"/>
              </a:rPr>
              <a:t>trans</a:t>
            </a:r>
            <a:r>
              <a:rPr lang="en-US" sz="2400" dirty="0">
                <a:latin typeface="Arial" panose="020B0604020202020204" pitchFamily="34" charset="0"/>
                <a:cs typeface="Arial" panose="020B0604020202020204" pitchFamily="34" charset="0"/>
              </a:rPr>
              <a:t>, face.</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These outgoing vesicles move to and fuse with the plasma membrane or the membrane of other organelles.</a:t>
            </a:r>
          </a:p>
          <a:p>
            <a:pPr algn="just" fontAlgn="auto">
              <a:spcAft>
                <a:spcPts val="0"/>
              </a:spcAft>
              <a:defRP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629358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Endomembrane System </a:t>
            </a:r>
            <a:r>
              <a:rPr lang="en-US" altLang="en-US" sz="1050" dirty="0">
                <a:latin typeface="Arial" panose="020B0604020202020204" pitchFamily="34" charset="0"/>
                <a:cs typeface="Arial" panose="020B0604020202020204" pitchFamily="34" charset="0"/>
              </a:rPr>
              <a:t>(11 of 12)</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a:bodyPr>
          <a:lstStyle/>
          <a:p>
            <a:pPr algn="just" fontAlgn="auto">
              <a:spcAft>
                <a:spcPts val="0"/>
              </a:spcAft>
              <a:defRPr/>
            </a:pPr>
            <a:r>
              <a:rPr lang="en-US" sz="2400" dirty="0">
                <a:latin typeface="Arial" panose="020B0604020202020204" pitchFamily="34" charset="0"/>
                <a:cs typeface="Arial" panose="020B0604020202020204" pitchFamily="34" charset="0"/>
              </a:rPr>
              <a:t>Exocytosis is the process by which </a:t>
            </a:r>
            <a:r>
              <a:rPr lang="en-US" sz="2400" b="1" dirty="0">
                <a:latin typeface="Arial" panose="020B0604020202020204" pitchFamily="34" charset="0"/>
                <a:cs typeface="Arial" panose="020B0604020202020204" pitchFamily="34" charset="0"/>
              </a:rPr>
              <a:t>secretory vesicles</a:t>
            </a:r>
            <a:r>
              <a:rPr lang="en-US" sz="2400" dirty="0">
                <a:latin typeface="Arial" panose="020B0604020202020204" pitchFamily="34" charset="0"/>
                <a:cs typeface="Arial" panose="020B0604020202020204" pitchFamily="34" charset="0"/>
              </a:rPr>
              <a:t> (spherical membranous sacs) release their contents to the cell’s exterior. </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All cells have constitutive secretory pathways in which secretory vesicles transport soluble proteins that are released from the cell continually.  </a:t>
            </a:r>
          </a:p>
        </p:txBody>
      </p:sp>
    </p:spTree>
    <p:extLst>
      <p:ext uri="{BB962C8B-B14F-4D97-AF65-F5344CB8AC3E}">
        <p14:creationId xmlns:p14="http://schemas.microsoft.com/office/powerpoint/2010/main" val="1122131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dirty="0">
                <a:latin typeface="Arial" panose="020B0604020202020204" pitchFamily="34" charset="0"/>
                <a:cs typeface="Arial" panose="020B0604020202020204" pitchFamily="34" charset="0"/>
              </a:rPr>
              <a:t>Spontaneous Generation </a:t>
            </a:r>
            <a:r>
              <a:rPr lang="en-US" altLang="en-US" sz="1200" dirty="0">
                <a:latin typeface="Arial" panose="020B0604020202020204" pitchFamily="34" charset="0"/>
                <a:cs typeface="Arial" panose="020B0604020202020204" pitchFamily="34" charset="0"/>
              </a:rPr>
              <a:t>(9 of 16)</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a:xfrm>
            <a:off x="628650" y="1825625"/>
            <a:ext cx="7886700" cy="4415518"/>
          </a:xfrm>
        </p:spPr>
        <p:txBody>
          <a:bodyPr rtlCol="0">
            <a:normAutofit/>
          </a:bodyPr>
          <a:lstStyle/>
          <a:p>
            <a:pPr algn="just" fontAlgn="auto">
              <a:spcAft>
                <a:spcPts val="0"/>
              </a:spcAft>
              <a:defRPr/>
            </a:pPr>
            <a:r>
              <a:rPr lang="en-US" sz="2400" dirty="0">
                <a:latin typeface="Arial" panose="020B0604020202020204" pitchFamily="34" charset="0"/>
                <a:cs typeface="Arial" panose="020B0604020202020204" pitchFamily="34" charset="0"/>
              </a:rPr>
              <a:t>Spallanzani’s results contradicted the findings of Needham.</a:t>
            </a:r>
          </a:p>
          <a:p>
            <a:pPr lvl="1" algn="just" fontAlgn="auto">
              <a:spcAft>
                <a:spcPts val="0"/>
              </a:spcAft>
              <a:defRPr/>
            </a:pPr>
            <a:r>
              <a:rPr lang="en-US" sz="2000" dirty="0">
                <a:latin typeface="Arial" panose="020B0604020202020204" pitchFamily="34" charset="0"/>
                <a:cs typeface="Arial" panose="020B0604020202020204" pitchFamily="34" charset="0"/>
              </a:rPr>
              <a:t>The heated but sealed flasks remained clear without any signs of spontaneous growth, unless the flasks were subsequently opened to the air.</a:t>
            </a:r>
          </a:p>
          <a:p>
            <a:pPr lvl="1" algn="just" fontAlgn="auto">
              <a:spcAft>
                <a:spcPts val="0"/>
              </a:spcAft>
              <a:defRPr/>
            </a:pPr>
            <a:endParaRPr lang="en-US" sz="2000" dirty="0">
              <a:latin typeface="Arial" panose="020B0604020202020204" pitchFamily="34" charset="0"/>
              <a:cs typeface="Arial" panose="020B0604020202020204" pitchFamily="34" charset="0"/>
            </a:endParaRPr>
          </a:p>
          <a:p>
            <a:pPr lvl="1" algn="just" fontAlgn="auto">
              <a:spcAft>
                <a:spcPts val="0"/>
              </a:spcAft>
              <a:defRPr/>
            </a:pPr>
            <a:r>
              <a:rPr lang="en-US" sz="2000" dirty="0">
                <a:latin typeface="Arial" panose="020B0604020202020204" pitchFamily="34" charset="0"/>
                <a:cs typeface="Arial" panose="020B0604020202020204" pitchFamily="34" charset="0"/>
              </a:rPr>
              <a:t>This suggested that microbes were introduced into these flasks from the air.</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3960028"/>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Endomembrane System </a:t>
            </a:r>
            <a:r>
              <a:rPr lang="en-US" altLang="en-US" sz="1050" dirty="0">
                <a:latin typeface="Arial" panose="020B0604020202020204" pitchFamily="34" charset="0"/>
                <a:cs typeface="Arial" panose="020B0604020202020204" pitchFamily="34" charset="0"/>
              </a:rPr>
              <a:t>(12 of 12)</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a:xfrm>
            <a:off x="628650" y="5086348"/>
            <a:ext cx="7886700" cy="1625601"/>
          </a:xfrm>
        </p:spPr>
        <p:txBody>
          <a:bodyPr rtlCol="0">
            <a:normAutofit fontScale="85000" lnSpcReduction="20000"/>
          </a:bodyPr>
          <a:lstStyle/>
          <a:p>
            <a:pPr marL="0" indent="0" algn="just" fontAlgn="auto">
              <a:spcAft>
                <a:spcPts val="0"/>
              </a:spcAft>
              <a:buNone/>
              <a:defRPr/>
            </a:pPr>
            <a:r>
              <a:rPr lang="en-US" sz="2600" b="1" dirty="0">
                <a:latin typeface="Arial" panose="020B0604020202020204" pitchFamily="34" charset="0"/>
                <a:cs typeface="Arial" panose="020B0604020202020204" pitchFamily="34" charset="0"/>
              </a:rPr>
              <a:t>Figure 2.42 </a:t>
            </a:r>
            <a:r>
              <a:rPr lang="en-US" sz="2600" dirty="0">
                <a:latin typeface="Arial" panose="020B0604020202020204" pitchFamily="34" charset="0"/>
                <a:cs typeface="Arial" panose="020B0604020202020204" pitchFamily="34" charset="0"/>
              </a:rPr>
              <a:t>A transmission electron micrograph (left) of a Golgi apparatus in a white blood cell. The illustration (right) shows the cup-shaped, stacked disks and several transport vesicles. The Golgi apparatus modifies lipids and proteins, producing glycolipids and glycoproteins, respectively, which are commonly inserted into the plasma membrane.</a:t>
            </a:r>
          </a:p>
          <a:p>
            <a:pPr marL="0" indent="0" algn="just" fontAlgn="auto">
              <a:spcAft>
                <a:spcPts val="0"/>
              </a:spcAft>
              <a:buNone/>
              <a:defRPr/>
            </a:pPr>
            <a:endParaRPr lang="en-US" sz="2400" dirty="0">
              <a:latin typeface="Arial" panose="020B0604020202020204" pitchFamily="34" charset="0"/>
              <a:cs typeface="Arial" panose="020B0604020202020204" pitchFamily="34" charset="0"/>
            </a:endParaRPr>
          </a:p>
        </p:txBody>
      </p:sp>
      <p:pic>
        <p:nvPicPr>
          <p:cNvPr id="4" name="Picture Placeholder 1" descr="A small diagram of the cell outlining the Golgi complex which is a series of stacked membranes in the cell. A more detailed diagram shows the stacked membranes labeled cisternae and the inner regions of the stacks labeled lumen. Small spheres on the top are show transport vesicles from ER fuse with the cis face of the golgi. Small spheres on the bottom show newly formed secretory vesicles emerging from the trans face of the golgi. A micrograph shows the golgi in the cell as a stack of lines forming a semi-circle.">
            <a:extLst>
              <a:ext uri="{FF2B5EF4-FFF2-40B4-BE49-F238E27FC236}">
                <a16:creationId xmlns:a16="http://schemas.microsoft.com/office/drawing/2014/main" id="{4C66AC2B-63CF-49E5-95D3-257F7F43AE81}"/>
              </a:ext>
            </a:extLst>
          </p:cNvPr>
          <p:cNvPicPr>
            <a:picLocks noChangeAspect="1"/>
          </p:cNvPicPr>
          <p:nvPr/>
        </p:nvPicPr>
        <p:blipFill>
          <a:blip r:embed="rId2" cstate="email">
            <a:extLst>
              <a:ext uri="{28A0092B-C50C-407E-A947-70E740481C1C}">
                <a14:useLocalDpi xmlns:a14="http://schemas.microsoft.com/office/drawing/2010/main" val="0"/>
              </a:ext>
            </a:extLst>
          </a:blip>
          <a:srcRect t="-2544" b="-2544"/>
          <a:stretch>
            <a:fillRect/>
          </a:stretch>
        </p:blipFill>
        <p:spPr>
          <a:xfrm>
            <a:off x="540543" y="1427186"/>
            <a:ext cx="8062913" cy="3500071"/>
          </a:xfrm>
          <a:prstGeom prst="rect">
            <a:avLst/>
          </a:prstGeom>
        </p:spPr>
      </p:pic>
    </p:spTree>
    <p:extLst>
      <p:ext uri="{BB962C8B-B14F-4D97-AF65-F5344CB8AC3E}">
        <p14:creationId xmlns:p14="http://schemas.microsoft.com/office/powerpoint/2010/main" val="3077366337"/>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Lysosomes</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a:bodyPr>
          <a:lstStyle/>
          <a:p>
            <a:pPr algn="just" fontAlgn="auto">
              <a:spcAft>
                <a:spcPts val="0"/>
              </a:spcAft>
              <a:defRPr/>
            </a:pPr>
            <a:r>
              <a:rPr lang="en-US" sz="2400" dirty="0">
                <a:latin typeface="Arial" panose="020B0604020202020204" pitchFamily="34" charset="0"/>
                <a:cs typeface="Arial" panose="020B0604020202020204" pitchFamily="34" charset="0"/>
              </a:rPr>
              <a:t>In the 1960s, Belgian scientist Christian de Duve discovered </a:t>
            </a:r>
            <a:r>
              <a:rPr lang="en-US" sz="2400" b="1" dirty="0">
                <a:latin typeface="Arial" panose="020B0604020202020204" pitchFamily="34" charset="0"/>
                <a:cs typeface="Arial" panose="020B0604020202020204" pitchFamily="34" charset="0"/>
              </a:rPr>
              <a:t>lysosomes</a:t>
            </a:r>
            <a:r>
              <a:rPr lang="en-US" sz="2400" dirty="0">
                <a:latin typeface="Arial" panose="020B0604020202020204" pitchFamily="34" charset="0"/>
                <a:cs typeface="Arial" panose="020B0604020202020204" pitchFamily="34" charset="0"/>
              </a:rPr>
              <a:t>, membrane-bound organelles of the endomembrane system that contain digestive enzymes.</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Certain types of eukaryotic cells use lysosomes to break down various particles, such as food, damaged organelles or cellular debris, microorganisms, or immune complexes.</a:t>
            </a:r>
          </a:p>
          <a:p>
            <a:pPr algn="just" fontAlgn="auto">
              <a:spcAft>
                <a:spcPts val="0"/>
              </a:spcAft>
              <a:defRP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696849"/>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Peroxisomes </a:t>
            </a:r>
            <a:r>
              <a:rPr lang="en-US" altLang="en-US" sz="1050" dirty="0">
                <a:latin typeface="Arial" panose="020B0604020202020204" pitchFamily="34" charset="0"/>
                <a:cs typeface="Arial" panose="020B0604020202020204" pitchFamily="34" charset="0"/>
              </a:rPr>
              <a:t>(1 of 3)</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a:bodyPr>
          <a:lstStyle/>
          <a:p>
            <a:pPr algn="just" fontAlgn="auto">
              <a:spcAft>
                <a:spcPts val="0"/>
              </a:spcAft>
              <a:defRPr/>
            </a:pPr>
            <a:r>
              <a:rPr lang="en-US" sz="2400" dirty="0">
                <a:latin typeface="Arial" panose="020B0604020202020204" pitchFamily="34" charset="0"/>
                <a:cs typeface="Arial" panose="020B0604020202020204" pitchFamily="34" charset="0"/>
              </a:rPr>
              <a:t>Christian de Duve is also credited with the discovery of </a:t>
            </a:r>
            <a:r>
              <a:rPr lang="en-US" sz="2400" b="1" dirty="0">
                <a:latin typeface="Arial" panose="020B0604020202020204" pitchFamily="34" charset="0"/>
                <a:cs typeface="Arial" panose="020B0604020202020204" pitchFamily="34" charset="0"/>
              </a:rPr>
              <a:t>peroxisomes</a:t>
            </a:r>
            <a:r>
              <a:rPr lang="en-US" sz="2400" dirty="0">
                <a:latin typeface="Arial" panose="020B0604020202020204" pitchFamily="34" charset="0"/>
                <a:cs typeface="Arial" panose="020B0604020202020204" pitchFamily="34" charset="0"/>
              </a:rPr>
              <a:t>, membrane-bound organelles that are not part of the endomembrane system.</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Peroxisomes form independently in the cytoplasm from the synthesis of peroxin proteins by free ribosomes and the incorporation of these peroxin proteins into existing peroxisomes.</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Growing peroxisomes then divide by a process similar to binary fission.</a:t>
            </a:r>
          </a:p>
          <a:p>
            <a:pPr algn="just" fontAlgn="auto">
              <a:spcAft>
                <a:spcPts val="0"/>
              </a:spcAft>
              <a:defRP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625825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Peroxisomes </a:t>
            </a:r>
            <a:r>
              <a:rPr lang="en-US" altLang="en-US" sz="1050" dirty="0">
                <a:latin typeface="Arial" panose="020B0604020202020204" pitchFamily="34" charset="0"/>
                <a:cs typeface="Arial" panose="020B0604020202020204" pitchFamily="34" charset="0"/>
              </a:rPr>
              <a:t>(2 of 3)</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a:bodyPr>
          <a:lstStyle/>
          <a:p>
            <a:pPr algn="just" fontAlgn="auto">
              <a:spcAft>
                <a:spcPts val="0"/>
              </a:spcAft>
              <a:defRPr/>
            </a:pPr>
            <a:r>
              <a:rPr lang="en-US" sz="2400" dirty="0">
                <a:latin typeface="Arial" panose="020B0604020202020204" pitchFamily="34" charset="0"/>
                <a:cs typeface="Arial" panose="020B0604020202020204" pitchFamily="34" charset="0"/>
              </a:rPr>
              <a:t>Peroxisomes were first named for their ability to produce hydrogen peroxide, a highly reactive molecule that helps to break down molecules such as uric acid, amino acids, and fatty acids.</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Peroxisomes also possess the enzyme catalase, which can degrade hydrogen peroxide. </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They also play a role in lipid biosynthesis.</a:t>
            </a:r>
          </a:p>
          <a:p>
            <a:pPr algn="just" fontAlgn="auto">
              <a:spcAft>
                <a:spcPts val="0"/>
              </a:spcAft>
              <a:defRP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57158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Peroxisomes </a:t>
            </a:r>
            <a:r>
              <a:rPr lang="en-US" altLang="en-US" sz="1050" dirty="0">
                <a:latin typeface="Arial" panose="020B0604020202020204" pitchFamily="34" charset="0"/>
                <a:cs typeface="Arial" panose="020B0604020202020204" pitchFamily="34" charset="0"/>
              </a:rPr>
              <a:t>(3 of 3)</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a:xfrm>
            <a:off x="540543" y="4841874"/>
            <a:ext cx="7886700" cy="1819276"/>
          </a:xfrm>
        </p:spPr>
        <p:txBody>
          <a:bodyPr rtlCol="0">
            <a:normAutofit fontScale="92500" lnSpcReduction="20000"/>
          </a:bodyPr>
          <a:lstStyle/>
          <a:p>
            <a:pPr marL="0" indent="0" algn="just" fontAlgn="auto">
              <a:spcAft>
                <a:spcPts val="0"/>
              </a:spcAft>
              <a:buNone/>
              <a:defRPr/>
            </a:pPr>
            <a:r>
              <a:rPr lang="en-US" sz="2400" b="1" dirty="0">
                <a:latin typeface="Arial" panose="020B0604020202020204" pitchFamily="34" charset="0"/>
                <a:cs typeface="Arial" panose="020B0604020202020204" pitchFamily="34" charset="0"/>
              </a:rPr>
              <a:t>Figure 2.43 </a:t>
            </a:r>
            <a:r>
              <a:rPr lang="en-US" sz="2400" dirty="0">
                <a:latin typeface="Arial" panose="020B0604020202020204" pitchFamily="34" charset="0"/>
                <a:cs typeface="Arial" panose="020B0604020202020204" pitchFamily="34" charset="0"/>
              </a:rPr>
              <a:t>A transmission electron micrograph (left) of a cell containing a peroxisome. The illustration (right) shows the location of peroxisomes in a cell. These eukaryotic structures play a role in lipid biosynthesis and breaking down various molecules. They may also have other specialized functions depending on the cell type. (credit “micrograph”: modification of work by American Society for Microbiology)</a:t>
            </a:r>
          </a:p>
        </p:txBody>
      </p:sp>
      <p:pic>
        <p:nvPicPr>
          <p:cNvPr id="4" name="Picture Placeholder 1" descr="A diagram of the cell outlines the peroxisomes which are small spheres in the cell. A micrograph shows a close-up of the peroxisome which is a sphere within the cell.">
            <a:extLst>
              <a:ext uri="{FF2B5EF4-FFF2-40B4-BE49-F238E27FC236}">
                <a16:creationId xmlns:a16="http://schemas.microsoft.com/office/drawing/2014/main" id="{59EBC684-FAC7-4B66-90FC-60ADB6342AF1}"/>
              </a:ext>
            </a:extLst>
          </p:cNvPr>
          <p:cNvPicPr>
            <a:picLocks noChangeAspect="1"/>
          </p:cNvPicPr>
          <p:nvPr/>
        </p:nvPicPr>
        <p:blipFill>
          <a:blip r:embed="rId3" cstate="email">
            <a:extLst>
              <a:ext uri="{28A0092B-C50C-407E-A947-70E740481C1C}">
                <a14:useLocalDpi xmlns:a14="http://schemas.microsoft.com/office/drawing/2010/main" val="0"/>
              </a:ext>
            </a:extLst>
          </a:blip>
          <a:srcRect t="-2301" b="-2301"/>
          <a:stretch>
            <a:fillRect/>
          </a:stretch>
        </p:blipFill>
        <p:spPr>
          <a:xfrm>
            <a:off x="540543" y="1325586"/>
            <a:ext cx="8062913" cy="3500071"/>
          </a:xfrm>
          <a:prstGeom prst="rect">
            <a:avLst/>
          </a:prstGeom>
        </p:spPr>
      </p:pic>
    </p:spTree>
    <p:extLst>
      <p:ext uri="{BB962C8B-B14F-4D97-AF65-F5344CB8AC3E}">
        <p14:creationId xmlns:p14="http://schemas.microsoft.com/office/powerpoint/2010/main" val="219888110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Cytoskeleton </a:t>
            </a:r>
            <a:r>
              <a:rPr lang="en-US" altLang="en-US" sz="1050" dirty="0">
                <a:latin typeface="Arial" panose="020B0604020202020204" pitchFamily="34" charset="0"/>
                <a:cs typeface="Arial" panose="020B0604020202020204" pitchFamily="34" charset="0"/>
              </a:rPr>
              <a:t>(1 of 12)</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a:bodyPr>
          <a:lstStyle/>
          <a:p>
            <a:pPr algn="just" fontAlgn="auto">
              <a:spcAft>
                <a:spcPts val="0"/>
              </a:spcAft>
              <a:defRPr/>
            </a:pPr>
            <a:r>
              <a:rPr lang="en-US" sz="2400" dirty="0">
                <a:latin typeface="Arial" panose="020B0604020202020204" pitchFamily="34" charset="0"/>
                <a:cs typeface="Arial" panose="020B0604020202020204" pitchFamily="34" charset="0"/>
              </a:rPr>
              <a:t>Eukaryotic cells have an internal cytoskeleton made of </a:t>
            </a:r>
            <a:r>
              <a:rPr lang="en-US" sz="2400" b="1" dirty="0">
                <a:latin typeface="Arial" panose="020B0604020202020204" pitchFamily="34" charset="0"/>
                <a:cs typeface="Arial" panose="020B0604020202020204" pitchFamily="34" charset="0"/>
              </a:rPr>
              <a:t>microfilaments, intermediate filaments,</a:t>
            </a:r>
            <a:r>
              <a:rPr lang="en-US" sz="2400" dirty="0">
                <a:latin typeface="Arial" panose="020B0604020202020204" pitchFamily="34" charset="0"/>
                <a:cs typeface="Arial" panose="020B0604020202020204" pitchFamily="34" charset="0"/>
              </a:rPr>
              <a:t> and </a:t>
            </a:r>
            <a:r>
              <a:rPr lang="en-US" sz="2400" b="1" dirty="0">
                <a:latin typeface="Arial" panose="020B0604020202020204" pitchFamily="34" charset="0"/>
                <a:cs typeface="Arial" panose="020B0604020202020204" pitchFamily="34" charset="0"/>
              </a:rPr>
              <a:t>microtubules</a:t>
            </a:r>
            <a:r>
              <a:rPr lang="en-US" sz="2400" dirty="0">
                <a:latin typeface="Arial" panose="020B0604020202020204" pitchFamily="34" charset="0"/>
                <a:cs typeface="Arial" panose="020B0604020202020204" pitchFamily="34" charset="0"/>
              </a:rPr>
              <a:t>.</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This matrix of fibers and tubes provides structural support as well as a network over which materials can be transported within the cell and on which organelles can be anchored.</a:t>
            </a:r>
          </a:p>
          <a:p>
            <a:pPr algn="just" fontAlgn="auto">
              <a:spcAft>
                <a:spcPts val="0"/>
              </a:spcAft>
              <a:defRP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04727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Cytoskeleton </a:t>
            </a:r>
            <a:r>
              <a:rPr lang="en-US" altLang="en-US" sz="1050" dirty="0">
                <a:latin typeface="Arial" panose="020B0604020202020204" pitchFamily="34" charset="0"/>
                <a:cs typeface="Arial" panose="020B0604020202020204" pitchFamily="34" charset="0"/>
              </a:rPr>
              <a:t>(2 of 12)</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a:xfrm>
            <a:off x="628650" y="4959007"/>
            <a:ext cx="7886700" cy="1738312"/>
          </a:xfrm>
        </p:spPr>
        <p:txBody>
          <a:bodyPr rtlCol="0">
            <a:normAutofit fontScale="92500" lnSpcReduction="10000"/>
          </a:bodyPr>
          <a:lstStyle/>
          <a:p>
            <a:pPr marL="0" indent="0" algn="just" fontAlgn="auto">
              <a:spcAft>
                <a:spcPts val="0"/>
              </a:spcAft>
              <a:buNone/>
              <a:defRPr/>
            </a:pPr>
            <a:r>
              <a:rPr lang="en-US" sz="2400" b="1" dirty="0">
                <a:latin typeface="Arial" panose="020B0604020202020204" pitchFamily="34" charset="0"/>
                <a:cs typeface="Arial" panose="020B0604020202020204" pitchFamily="34" charset="0"/>
              </a:rPr>
              <a:t>Figure 2.44 </a:t>
            </a:r>
            <a:r>
              <a:rPr lang="en-US" sz="2400" dirty="0">
                <a:latin typeface="Arial" panose="020B0604020202020204" pitchFamily="34" charset="0"/>
                <a:cs typeface="Arial" panose="020B0604020202020204" pitchFamily="34" charset="0"/>
              </a:rPr>
              <a:t>The cytoskeleton is a network of microfilaments, intermediate filaments, and microtubules found throughout the cytoplasm of a eukaryotic cell. In these fluorescently labeled animal cells, the microtubules are green, the actin microfilaments are red, the nucleus is blue, and keratin (a type of intermediate filament) is yellow.</a:t>
            </a:r>
          </a:p>
        </p:txBody>
      </p:sp>
      <p:pic>
        <p:nvPicPr>
          <p:cNvPr id="4" name="Picture Placeholder 1" descr="A micrograph shows many lines emminating from the nucleus and extending throughout the cell. These are shown in diagram form as small spheres forming the outside of a long tube. Each pair of spheres is a tubulin dimer and columns of these dimers can be seen on the outside of the large tube they form. The diameter of the tube is 25 µm. The same micrograph shows lines throughout the cell; these are drawn as spheres forming a braided structures (a double helix). The diameter of the helix is 7 nm. The spheres are labeled actin subunit. Another micrograph shows many lines forming a webbing in the cell. These are drawn as a rope; each strand of the rope is labeled fibrous subunit (keratins coiled together). The diameter of the rope is 8 – 12 nm.">
            <a:extLst>
              <a:ext uri="{FF2B5EF4-FFF2-40B4-BE49-F238E27FC236}">
                <a16:creationId xmlns:a16="http://schemas.microsoft.com/office/drawing/2014/main" id="{53529578-301F-4D94-88F8-21AAFA3BC6DC}"/>
              </a:ext>
            </a:extLst>
          </p:cNvPr>
          <p:cNvPicPr>
            <a:picLocks noChangeAspect="1"/>
          </p:cNvPicPr>
          <p:nvPr/>
        </p:nvPicPr>
        <p:blipFill>
          <a:blip r:embed="rId2" cstate="email">
            <a:extLst>
              <a:ext uri="{28A0092B-C50C-407E-A947-70E740481C1C}">
                <a14:useLocalDpi xmlns:a14="http://schemas.microsoft.com/office/drawing/2010/main" val="0"/>
              </a:ext>
            </a:extLst>
          </a:blip>
          <a:srcRect l="-5287" r="-5287"/>
          <a:stretch>
            <a:fillRect/>
          </a:stretch>
        </p:blipFill>
        <p:spPr>
          <a:xfrm>
            <a:off x="628650" y="1376386"/>
            <a:ext cx="8062913" cy="3500071"/>
          </a:xfrm>
          <a:prstGeom prst="rect">
            <a:avLst/>
          </a:prstGeom>
        </p:spPr>
      </p:pic>
    </p:spTree>
    <p:extLst>
      <p:ext uri="{BB962C8B-B14F-4D97-AF65-F5344CB8AC3E}">
        <p14:creationId xmlns:p14="http://schemas.microsoft.com/office/powerpoint/2010/main" val="34490896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Cytoskeleton </a:t>
            </a:r>
            <a:r>
              <a:rPr lang="en-US" altLang="en-US" sz="1050" dirty="0">
                <a:latin typeface="Arial" panose="020B0604020202020204" pitchFamily="34" charset="0"/>
                <a:cs typeface="Arial" panose="020B0604020202020204" pitchFamily="34" charset="0"/>
              </a:rPr>
              <a:t>(3 of 12)</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a:bodyPr>
          <a:lstStyle/>
          <a:p>
            <a:pPr algn="just" fontAlgn="auto">
              <a:spcAft>
                <a:spcPts val="0"/>
              </a:spcAft>
              <a:defRPr/>
            </a:pPr>
            <a:r>
              <a:rPr lang="en-US" sz="2400" dirty="0">
                <a:latin typeface="Arial" panose="020B0604020202020204" pitchFamily="34" charset="0"/>
                <a:cs typeface="Arial" panose="020B0604020202020204" pitchFamily="34" charset="0"/>
              </a:rPr>
              <a:t>Microfilaments are composed of two intertwined strands of actin, each composed of </a:t>
            </a:r>
            <a:r>
              <a:rPr lang="en-US" sz="2400" b="1" dirty="0">
                <a:latin typeface="Arial" panose="020B0604020202020204" pitchFamily="34" charset="0"/>
                <a:cs typeface="Arial" panose="020B0604020202020204" pitchFamily="34" charset="0"/>
              </a:rPr>
              <a:t>actin</a:t>
            </a:r>
            <a:r>
              <a:rPr lang="en-US" sz="2400" dirty="0">
                <a:latin typeface="Arial" panose="020B0604020202020204" pitchFamily="34" charset="0"/>
                <a:cs typeface="Arial" panose="020B0604020202020204" pitchFamily="34" charset="0"/>
              </a:rPr>
              <a:t> monomers forming filamentous cables 6nm in diameter.</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The actin filaments work together with motor proteins, like myosin, to effect muscle contraction in animals or the amoeboid movement of some eukaryotic microbes.</a:t>
            </a:r>
          </a:p>
          <a:p>
            <a:pPr algn="just" fontAlgn="auto">
              <a:spcAft>
                <a:spcPts val="0"/>
              </a:spcAft>
              <a:defRP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85098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Cytoskeleton </a:t>
            </a:r>
            <a:r>
              <a:rPr lang="en-US" altLang="en-US" sz="1050" dirty="0">
                <a:latin typeface="Arial" panose="020B0604020202020204" pitchFamily="34" charset="0"/>
                <a:cs typeface="Arial" panose="020B0604020202020204" pitchFamily="34" charset="0"/>
              </a:rPr>
              <a:t>(4 of 12)</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a:bodyPr>
          <a:lstStyle/>
          <a:p>
            <a:pPr algn="just" fontAlgn="auto">
              <a:spcAft>
                <a:spcPts val="0"/>
              </a:spcAft>
              <a:defRPr/>
            </a:pPr>
            <a:r>
              <a:rPr lang="en-US" sz="2400" dirty="0">
                <a:latin typeface="Arial" panose="020B0604020202020204" pitchFamily="34" charset="0"/>
                <a:cs typeface="Arial" panose="020B0604020202020204" pitchFamily="34" charset="0"/>
              </a:rPr>
              <a:t>Temporary extensions of the cytoplasmic membrane called </a:t>
            </a:r>
            <a:r>
              <a:rPr lang="en-US" sz="2400" b="1" dirty="0">
                <a:latin typeface="Arial" panose="020B0604020202020204" pitchFamily="34" charset="0"/>
                <a:cs typeface="Arial" panose="020B0604020202020204" pitchFamily="34" charset="0"/>
              </a:rPr>
              <a:t>pseudopodia </a:t>
            </a:r>
            <a:r>
              <a:rPr lang="en-US" sz="2400" dirty="0">
                <a:latin typeface="Arial" panose="020B0604020202020204" pitchFamily="34" charset="0"/>
                <a:cs typeface="Arial" panose="020B0604020202020204" pitchFamily="34" charset="0"/>
              </a:rPr>
              <a:t>(meaning “false feet”) are produced through the forward flow of soluble actin filaments into the pseudopodia.</a:t>
            </a:r>
          </a:p>
          <a:p>
            <a:pPr algn="just" fontAlgn="auto">
              <a:spcAft>
                <a:spcPts val="0"/>
              </a:spcAft>
              <a:defRP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220128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Cytoskeleton </a:t>
            </a:r>
            <a:r>
              <a:rPr lang="en-US" altLang="en-US" sz="1050" dirty="0">
                <a:latin typeface="Arial" panose="020B0604020202020204" pitchFamily="34" charset="0"/>
                <a:cs typeface="Arial" panose="020B0604020202020204" pitchFamily="34" charset="0"/>
              </a:rPr>
              <a:t>(5 of 12)</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a:xfrm>
            <a:off x="628649" y="5543550"/>
            <a:ext cx="7886700" cy="1143000"/>
          </a:xfrm>
        </p:spPr>
        <p:txBody>
          <a:bodyPr rtlCol="0">
            <a:normAutofit fontScale="55000" lnSpcReduction="20000"/>
          </a:bodyPr>
          <a:lstStyle/>
          <a:p>
            <a:pPr marL="0" indent="0" algn="just" fontAlgn="auto">
              <a:spcAft>
                <a:spcPts val="0"/>
              </a:spcAft>
              <a:buNone/>
              <a:defRPr/>
            </a:pPr>
            <a:r>
              <a:rPr lang="en-US" sz="2900" b="1" dirty="0">
                <a:latin typeface="Arial" panose="020B0604020202020204" pitchFamily="34" charset="0"/>
                <a:cs typeface="Arial" panose="020B0604020202020204" pitchFamily="34" charset="0"/>
              </a:rPr>
              <a:t>Figure 2.45 </a:t>
            </a:r>
            <a:r>
              <a:rPr lang="en-US" sz="2900" dirty="0">
                <a:latin typeface="Arial" panose="020B0604020202020204" pitchFamily="34" charset="0"/>
                <a:cs typeface="Arial" panose="020B0604020202020204" pitchFamily="34" charset="0"/>
              </a:rPr>
              <a:t>(a) A microfilament is composed of a pair of actin filaments. (b) Each actin filament is a string of polymerized actin monomers. (c) The dynamic nature of actin, due to its polymerization and depolymerization and its association with myosin, allows microfilaments to be involved in a variety of cellular processes, including ameboid movement, cytoplasmic streaming, contractile ring formation during cell division, and muscle contraction in animals</a:t>
            </a:r>
            <a:r>
              <a:rPr lang="en-US" sz="2400" dirty="0"/>
              <a:t>.</a:t>
            </a:r>
          </a:p>
        </p:txBody>
      </p:sp>
      <p:pic>
        <p:nvPicPr>
          <p:cNvPr id="4" name="Picture Placeholder 1" descr="a) A diagram of the plasma membrane shows the filaments of the cytoskeleton as thin lines on the cytoplasmic side of the membrane. B) A closeup of the filaments shows spheres labeled actin subunits forming into a long chain labeled actin filaments. C)examples of how actin is used in various cells. Some cells use actin for amoeboid movement. This is done when actin polymerizes and depolymerizes to allow a portion of the cell to project out, attach to a surface and pull the rest of the cell behind it. Cytoplasmic streaming is the movement of cytoplasm due to the actions of actin. Contractile ring formation during cytokinesis is when actin pinches a dividing cell off into two separate cells. Muscle contraction in animals is when actin strands are pulled together by myosin; this shortens the length of the muscle cell and contracts the muscle.">
            <a:extLst>
              <a:ext uri="{FF2B5EF4-FFF2-40B4-BE49-F238E27FC236}">
                <a16:creationId xmlns:a16="http://schemas.microsoft.com/office/drawing/2014/main" id="{07D03017-6A26-423A-BDDE-0DE04E3CA098}"/>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1198" r="-1895"/>
          <a:stretch/>
        </p:blipFill>
        <p:spPr>
          <a:xfrm>
            <a:off x="1922252" y="1554345"/>
            <a:ext cx="5299493" cy="3952692"/>
          </a:xfrm>
          <a:prstGeom prst="rect">
            <a:avLst/>
          </a:prstGeom>
        </p:spPr>
      </p:pic>
    </p:spTree>
    <p:extLst>
      <p:ext uri="{BB962C8B-B14F-4D97-AF65-F5344CB8AC3E}">
        <p14:creationId xmlns:p14="http://schemas.microsoft.com/office/powerpoint/2010/main" val="2460253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dirty="0">
                <a:latin typeface="Arial" panose="020B0604020202020204" pitchFamily="34" charset="0"/>
                <a:cs typeface="Arial" panose="020B0604020202020204" pitchFamily="34" charset="0"/>
              </a:rPr>
              <a:t>Spontaneous Generation </a:t>
            </a:r>
            <a:r>
              <a:rPr lang="en-US" altLang="en-US" sz="1200" dirty="0">
                <a:latin typeface="Arial" panose="020B0604020202020204" pitchFamily="34" charset="0"/>
                <a:cs typeface="Arial" panose="020B0604020202020204" pitchFamily="34" charset="0"/>
              </a:rPr>
              <a:t>(10 of 16)</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a:xfrm>
            <a:off x="628650" y="4620381"/>
            <a:ext cx="7886700" cy="1556582"/>
          </a:xfrm>
        </p:spPr>
        <p:txBody>
          <a:bodyPr rtlCol="0">
            <a:normAutofit fontScale="92500"/>
          </a:bodyPr>
          <a:lstStyle/>
          <a:p>
            <a:pPr marL="0" indent="0" algn="just" fontAlgn="auto">
              <a:spcAft>
                <a:spcPts val="0"/>
              </a:spcAft>
              <a:buNone/>
              <a:defRPr/>
            </a:pPr>
            <a:r>
              <a:rPr lang="en-US" sz="2200" b="1" dirty="0">
                <a:latin typeface="Arial" panose="020B0604020202020204" pitchFamily="34" charset="0"/>
                <a:cs typeface="Arial" panose="020B0604020202020204" pitchFamily="34" charset="0"/>
              </a:rPr>
              <a:t>Figure 2.3 </a:t>
            </a:r>
            <a:r>
              <a:rPr lang="en-US" sz="2200" dirty="0">
                <a:latin typeface="Arial" panose="020B0604020202020204" pitchFamily="34" charset="0"/>
                <a:cs typeface="Arial" panose="020B0604020202020204" pitchFamily="34" charset="0"/>
              </a:rPr>
              <a:t>(a) Francesco Redi, who demonstrated that maggots were the offspring of flies, not products of spontaneous generation. (b) John Needham, who argued that microbes arose spontaneously in broth from a “life force.” (c) Lazzaro Spallanzani, whose experiments with broth aimed to disprove those of Needham.</a:t>
            </a:r>
          </a:p>
          <a:p>
            <a:pPr marL="0" indent="0" algn="just" fontAlgn="auto">
              <a:spcAft>
                <a:spcPts val="0"/>
              </a:spcAft>
              <a:buNone/>
              <a:defRPr/>
            </a:pPr>
            <a:endParaRPr lang="en-US" sz="2400" dirty="0">
              <a:latin typeface="Arial" panose="020B0604020202020204" pitchFamily="34" charset="0"/>
              <a:cs typeface="Arial" panose="020B0604020202020204" pitchFamily="34" charset="0"/>
            </a:endParaRPr>
          </a:p>
        </p:txBody>
      </p:sp>
      <p:pic>
        <p:nvPicPr>
          <p:cNvPr id="4" name="Picture Placeholder 1" descr="a) drawing of Francesco Redi. B) drawing of John Needham c) drawing of Lazzaro Spallanzani.">
            <a:extLst>
              <a:ext uri="{FF2B5EF4-FFF2-40B4-BE49-F238E27FC236}">
                <a16:creationId xmlns:a16="http://schemas.microsoft.com/office/drawing/2014/main" id="{61EBA385-CF97-41D4-BA6B-A57F7A2AB520}"/>
              </a:ext>
            </a:extLst>
          </p:cNvPr>
          <p:cNvPicPr>
            <a:picLocks noChangeAspect="1"/>
          </p:cNvPicPr>
          <p:nvPr/>
        </p:nvPicPr>
        <p:blipFill>
          <a:blip r:embed="rId2" cstate="email">
            <a:extLst>
              <a:ext uri="{28A0092B-C50C-407E-A947-70E740481C1C}">
                <a14:useLocalDpi xmlns:a14="http://schemas.microsoft.com/office/drawing/2010/main" val="0"/>
              </a:ext>
            </a:extLst>
          </a:blip>
          <a:srcRect t="-5972" b="-5972"/>
          <a:stretch>
            <a:fillRect/>
          </a:stretch>
        </p:blipFill>
        <p:spPr>
          <a:xfrm>
            <a:off x="1026885" y="1446539"/>
            <a:ext cx="7090230" cy="3077834"/>
          </a:xfrm>
          <a:prstGeom prst="rect">
            <a:avLst/>
          </a:prstGeom>
        </p:spPr>
      </p:pic>
    </p:spTree>
    <p:extLst>
      <p:ext uri="{BB962C8B-B14F-4D97-AF65-F5344CB8AC3E}">
        <p14:creationId xmlns:p14="http://schemas.microsoft.com/office/powerpoint/2010/main" val="27441710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Cytoskeleton </a:t>
            </a:r>
            <a:r>
              <a:rPr lang="en-US" altLang="en-US" sz="1050" dirty="0">
                <a:latin typeface="Arial" panose="020B0604020202020204" pitchFamily="34" charset="0"/>
                <a:cs typeface="Arial" panose="020B0604020202020204" pitchFamily="34" charset="0"/>
              </a:rPr>
              <a:t>(6 of 12)</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a:bodyPr>
          <a:lstStyle/>
          <a:p>
            <a:pPr algn="just" fontAlgn="auto">
              <a:spcAft>
                <a:spcPts val="0"/>
              </a:spcAft>
              <a:defRPr/>
            </a:pPr>
            <a:r>
              <a:rPr lang="en-US" sz="2400" dirty="0">
                <a:latin typeface="Arial" panose="020B0604020202020204" pitchFamily="34" charset="0"/>
                <a:cs typeface="Arial" panose="020B0604020202020204" pitchFamily="34" charset="0"/>
              </a:rPr>
              <a:t>Intermediate filaments are a diverse group of cytoskeletal filaments that act as cables within the cell. </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They are termed “intermediate” because their 10-nm diameter is thicker than that of actin but thinner than that of microtubules.</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Intermediate filaments are composed of several strands of polymerized subunits that are made up of a wide variety of monomers.</a:t>
            </a:r>
          </a:p>
          <a:p>
            <a:pPr algn="just" fontAlgn="auto">
              <a:spcAft>
                <a:spcPts val="0"/>
              </a:spcAft>
              <a:defRP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230316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Cytoskeleton </a:t>
            </a:r>
            <a:r>
              <a:rPr lang="en-US" altLang="en-US" sz="1050" dirty="0">
                <a:latin typeface="Arial" panose="020B0604020202020204" pitchFamily="34" charset="0"/>
                <a:cs typeface="Arial" panose="020B0604020202020204" pitchFamily="34" charset="0"/>
              </a:rPr>
              <a:t>(7 of 12)</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a:bodyPr>
          <a:lstStyle/>
          <a:p>
            <a:pPr algn="just" fontAlgn="auto">
              <a:spcAft>
                <a:spcPts val="0"/>
              </a:spcAft>
              <a:defRPr/>
            </a:pPr>
            <a:r>
              <a:rPr lang="en-US" sz="2400" dirty="0">
                <a:latin typeface="Arial" panose="020B0604020202020204" pitchFamily="34" charset="0"/>
                <a:cs typeface="Arial" panose="020B0604020202020204" pitchFamily="34" charset="0"/>
              </a:rPr>
              <a:t>Intermediate filaments tend to be more permanent in the cell and maintain the position of the nucleus. </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They also form the nuclear lamina just inside the nuclear envelope.</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Additionally, intermediate filaments play a role in anchoring cells together in animal tissues.</a:t>
            </a:r>
          </a:p>
          <a:p>
            <a:pPr algn="just" fontAlgn="auto">
              <a:spcAft>
                <a:spcPts val="0"/>
              </a:spcAft>
              <a:defRP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5378523"/>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Cytoskeleton </a:t>
            </a:r>
            <a:r>
              <a:rPr lang="en-US" altLang="en-US" sz="1050" dirty="0">
                <a:latin typeface="Arial" panose="020B0604020202020204" pitchFamily="34" charset="0"/>
                <a:cs typeface="Arial" panose="020B0604020202020204" pitchFamily="34" charset="0"/>
              </a:rPr>
              <a:t>(8 of 12)</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a:xfrm>
            <a:off x="628650" y="5035550"/>
            <a:ext cx="7886700" cy="1457326"/>
          </a:xfrm>
        </p:spPr>
        <p:txBody>
          <a:bodyPr rtlCol="0">
            <a:normAutofit fontScale="70000" lnSpcReduction="20000"/>
          </a:bodyPr>
          <a:lstStyle/>
          <a:p>
            <a:pPr marL="0" indent="0" algn="just" fontAlgn="auto">
              <a:spcAft>
                <a:spcPts val="0"/>
              </a:spcAft>
              <a:buNone/>
              <a:defRPr/>
            </a:pPr>
            <a:r>
              <a:rPr lang="en-US" sz="2600" b="1" dirty="0">
                <a:latin typeface="Arial" panose="020B0604020202020204" pitchFamily="34" charset="0"/>
                <a:cs typeface="Arial" panose="020B0604020202020204" pitchFamily="34" charset="0"/>
              </a:rPr>
              <a:t>Figure 2.46 </a:t>
            </a:r>
            <a:r>
              <a:rPr lang="en-US" sz="2600" dirty="0">
                <a:latin typeface="Arial" panose="020B0604020202020204" pitchFamily="34" charset="0"/>
                <a:cs typeface="Arial" panose="020B0604020202020204" pitchFamily="34" charset="0"/>
              </a:rPr>
              <a:t>(a) Intermediate filaments are composed of multiple strands of polymerized subunits. They are more permanent than other cytoskeletal structures and serve a variety of functions. (b) Intermediate filaments form much of the nuclear lamina. (c) Intermediate filaments form the desmosomes between cells in some animal tissues. (credit c “illustration”: modification of work by Mariana Ruiz Villareal)</a:t>
            </a:r>
          </a:p>
          <a:p>
            <a:pPr marL="0" indent="0" algn="just" fontAlgn="auto">
              <a:spcAft>
                <a:spcPts val="0"/>
              </a:spcAft>
              <a:buNone/>
              <a:defRPr/>
            </a:pPr>
            <a:endParaRPr lang="en-US" sz="2400" dirty="0">
              <a:latin typeface="Arial" panose="020B0604020202020204" pitchFamily="34" charset="0"/>
              <a:cs typeface="Arial" panose="020B0604020202020204" pitchFamily="34" charset="0"/>
            </a:endParaRPr>
          </a:p>
        </p:txBody>
      </p:sp>
      <p:pic>
        <p:nvPicPr>
          <p:cNvPr id="4" name="Picture Placeholder 1" descr="a) Intermediate filaments are shown as a rope-like structure. B) These are found in the nuclear lamina (lamina intermediate filaments) which are just under the nuclear envelope. C) Intermediate filaments are also found in desmosomes. Desmosomes are connections between two cells (shown here as two small regions of plasma membranes next to each other. The intermediate filaments connect these two membranes together across the extracellular space. A micrograph shows these as dark lines running across the membranes between two cells.">
            <a:extLst>
              <a:ext uri="{FF2B5EF4-FFF2-40B4-BE49-F238E27FC236}">
                <a16:creationId xmlns:a16="http://schemas.microsoft.com/office/drawing/2014/main" id="{4A14E154-F66A-4E85-9517-835DCB638325}"/>
              </a:ext>
            </a:extLst>
          </p:cNvPr>
          <p:cNvPicPr>
            <a:picLocks noChangeAspect="1"/>
          </p:cNvPicPr>
          <p:nvPr/>
        </p:nvPicPr>
        <p:blipFill>
          <a:blip r:embed="rId2" cstate="email">
            <a:extLst>
              <a:ext uri="{28A0092B-C50C-407E-A947-70E740481C1C}">
                <a14:useLocalDpi xmlns:a14="http://schemas.microsoft.com/office/drawing/2010/main" val="0"/>
              </a:ext>
            </a:extLst>
          </a:blip>
          <a:srcRect t="-5501" b="-5501"/>
          <a:stretch>
            <a:fillRect/>
          </a:stretch>
        </p:blipFill>
        <p:spPr>
          <a:xfrm>
            <a:off x="540543" y="1408136"/>
            <a:ext cx="8062913" cy="3500071"/>
          </a:xfrm>
          <a:prstGeom prst="rect">
            <a:avLst/>
          </a:prstGeom>
        </p:spPr>
      </p:pic>
    </p:spTree>
    <p:extLst>
      <p:ext uri="{BB962C8B-B14F-4D97-AF65-F5344CB8AC3E}">
        <p14:creationId xmlns:p14="http://schemas.microsoft.com/office/powerpoint/2010/main" val="3727906074"/>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Cytoskeleton </a:t>
            </a:r>
            <a:r>
              <a:rPr lang="en-US" altLang="en-US" sz="1050" dirty="0">
                <a:latin typeface="Arial" panose="020B0604020202020204" pitchFamily="34" charset="0"/>
                <a:cs typeface="Arial" panose="020B0604020202020204" pitchFamily="34" charset="0"/>
              </a:rPr>
              <a:t>(9 of 12)</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a:bodyPr>
          <a:lstStyle/>
          <a:p>
            <a:pPr algn="just" fontAlgn="auto">
              <a:spcAft>
                <a:spcPts val="0"/>
              </a:spcAft>
              <a:defRPr/>
            </a:pPr>
            <a:r>
              <a:rPr lang="en-US" sz="2400" dirty="0">
                <a:latin typeface="Arial" panose="020B0604020202020204" pitchFamily="34" charset="0"/>
                <a:cs typeface="Arial" panose="020B0604020202020204" pitchFamily="34" charset="0"/>
              </a:rPr>
              <a:t>Microtubules are a third type of cytoskeletal fiber composed of tubulin dimers (</a:t>
            </a:r>
            <a:r>
              <a:rPr lang="el-GR" sz="2400" dirty="0">
                <a:latin typeface="Arial" panose="020B0604020202020204" pitchFamily="34" charset="0"/>
                <a:cs typeface="Arial" panose="020B0604020202020204" pitchFamily="34" charset="0"/>
              </a:rPr>
              <a:t>α</a:t>
            </a:r>
            <a:r>
              <a:rPr lang="en-US" sz="2400" dirty="0">
                <a:latin typeface="Arial" panose="020B0604020202020204" pitchFamily="34" charset="0"/>
                <a:cs typeface="Arial" panose="020B0604020202020204" pitchFamily="34" charset="0"/>
              </a:rPr>
              <a:t> tubulin and </a:t>
            </a:r>
            <a:r>
              <a:rPr lang="el-GR" sz="2400" dirty="0">
                <a:latin typeface="Arial" panose="020B0604020202020204" pitchFamily="34" charset="0"/>
                <a:cs typeface="Arial" panose="020B0604020202020204" pitchFamily="34" charset="0"/>
              </a:rPr>
              <a:t>β</a:t>
            </a:r>
            <a:r>
              <a:rPr lang="en-US" sz="2400" dirty="0">
                <a:latin typeface="Arial" panose="020B0604020202020204" pitchFamily="34" charset="0"/>
                <a:cs typeface="Arial" panose="020B0604020202020204" pitchFamily="34" charset="0"/>
              </a:rPr>
              <a:t> tubulin).</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These form hollow tubes 23 nm in diameter that are used as dimers within the cytoskeleton.</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Microtubules are the main components of eukaryotic flagella and cilia, composing both the filament and the basal body components. </a:t>
            </a:r>
          </a:p>
        </p:txBody>
      </p:sp>
    </p:spTree>
    <p:extLst>
      <p:ext uri="{BB962C8B-B14F-4D97-AF65-F5344CB8AC3E}">
        <p14:creationId xmlns:p14="http://schemas.microsoft.com/office/powerpoint/2010/main" val="1015874336"/>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Cytoskeleton </a:t>
            </a:r>
            <a:r>
              <a:rPr lang="en-US" altLang="en-US" sz="1050" dirty="0">
                <a:latin typeface="Arial" panose="020B0604020202020204" pitchFamily="34" charset="0"/>
                <a:cs typeface="Arial" panose="020B0604020202020204" pitchFamily="34" charset="0"/>
              </a:rPr>
              <a:t>(10 of 12)</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a:xfrm>
            <a:off x="628650" y="4800599"/>
            <a:ext cx="7886700" cy="1376363"/>
          </a:xfrm>
        </p:spPr>
        <p:txBody>
          <a:bodyPr rtlCol="0">
            <a:normAutofit fontScale="77500" lnSpcReduction="20000"/>
          </a:bodyPr>
          <a:lstStyle/>
          <a:p>
            <a:pPr marL="0" indent="0" algn="just" fontAlgn="auto">
              <a:spcAft>
                <a:spcPts val="0"/>
              </a:spcAft>
              <a:buNone/>
              <a:defRPr/>
            </a:pPr>
            <a:r>
              <a:rPr lang="en-US" sz="2600" b="1" dirty="0">
                <a:latin typeface="Arial" panose="020B0604020202020204" pitchFamily="34" charset="0"/>
                <a:cs typeface="Arial" panose="020B0604020202020204" pitchFamily="34" charset="0"/>
              </a:rPr>
              <a:t>Figure 2.47 </a:t>
            </a:r>
            <a:r>
              <a:rPr lang="en-US" sz="2600" dirty="0">
                <a:latin typeface="Arial" panose="020B0604020202020204" pitchFamily="34" charset="0"/>
                <a:cs typeface="Arial" panose="020B0604020202020204" pitchFamily="34" charset="0"/>
              </a:rPr>
              <a:t>(a) Microtubules are hollow structures composed of polymerized tubulin dimers. (b) They are involved in several cellular processes, including the movement of organelles throughout the cytoplasm. Motor proteins carry organelles along microtubule tracks that crisscross the entire cell. (credit b: modification of work by National Institute on Aging)</a:t>
            </a:r>
          </a:p>
          <a:p>
            <a:pPr algn="just" fontAlgn="auto">
              <a:spcAft>
                <a:spcPts val="0"/>
              </a:spcAft>
              <a:defRPr/>
            </a:pPr>
            <a:endParaRPr lang="en-US" sz="2400" dirty="0">
              <a:latin typeface="Arial" panose="020B0604020202020204" pitchFamily="34" charset="0"/>
              <a:cs typeface="Arial" panose="020B0604020202020204" pitchFamily="34" charset="0"/>
            </a:endParaRPr>
          </a:p>
        </p:txBody>
      </p:sp>
      <p:pic>
        <p:nvPicPr>
          <p:cNvPr id="4" name="Picture Placeholder 1" descr="A) a computer simulation shows micrtububles as spheres forming a rube structure. This can be drawn as spheres forming a ring; stacks of these rings form the tube. Each ring is 13 polymerized dimers of alpha-tubulin and beta-tubulin. C) The long tubes that are formed create a structure similar to a railroad track; motor proteins move along the microtubule track to carry vesicles throughout the cell.">
            <a:extLst>
              <a:ext uri="{FF2B5EF4-FFF2-40B4-BE49-F238E27FC236}">
                <a16:creationId xmlns:a16="http://schemas.microsoft.com/office/drawing/2014/main" id="{2B98D772-1A15-4B77-B30F-582FC09BB59C}"/>
              </a:ext>
            </a:extLst>
          </p:cNvPr>
          <p:cNvPicPr>
            <a:picLocks noChangeAspect="1"/>
          </p:cNvPicPr>
          <p:nvPr/>
        </p:nvPicPr>
        <p:blipFill>
          <a:blip r:embed="rId2" cstate="email">
            <a:extLst>
              <a:ext uri="{28A0092B-C50C-407E-A947-70E740481C1C}">
                <a14:useLocalDpi xmlns:a14="http://schemas.microsoft.com/office/drawing/2010/main" val="0"/>
              </a:ext>
            </a:extLst>
          </a:blip>
          <a:srcRect t="-11742" b="-11742"/>
          <a:stretch>
            <a:fillRect/>
          </a:stretch>
        </p:blipFill>
        <p:spPr>
          <a:xfrm>
            <a:off x="540543" y="1427186"/>
            <a:ext cx="8062913" cy="3500071"/>
          </a:xfrm>
          <a:prstGeom prst="rect">
            <a:avLst/>
          </a:prstGeom>
        </p:spPr>
      </p:pic>
    </p:spTree>
    <p:extLst>
      <p:ext uri="{BB962C8B-B14F-4D97-AF65-F5344CB8AC3E}">
        <p14:creationId xmlns:p14="http://schemas.microsoft.com/office/powerpoint/2010/main" val="2492767530"/>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Cytoskeleton </a:t>
            </a:r>
            <a:r>
              <a:rPr lang="en-US" altLang="en-US" sz="1050" dirty="0">
                <a:latin typeface="Arial" panose="020B0604020202020204" pitchFamily="34" charset="0"/>
                <a:cs typeface="Arial" panose="020B0604020202020204" pitchFamily="34" charset="0"/>
              </a:rPr>
              <a:t>(11 of 12)</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lnSpcReduction="10000"/>
          </a:bodyPr>
          <a:lstStyle/>
          <a:p>
            <a:pPr algn="just" fontAlgn="auto">
              <a:spcAft>
                <a:spcPts val="0"/>
              </a:spcAft>
              <a:defRPr/>
            </a:pPr>
            <a:r>
              <a:rPr lang="en-US" sz="2400" dirty="0">
                <a:latin typeface="Arial" panose="020B0604020202020204" pitchFamily="34" charset="0"/>
                <a:cs typeface="Arial" panose="020B0604020202020204" pitchFamily="34" charset="0"/>
              </a:rPr>
              <a:t>Microtubules are involved in cell division, forming the mitotic spindle that serves to separate chromosomes during mitosis and meiosis.</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The mitotic spindle is produced by two </a:t>
            </a:r>
            <a:r>
              <a:rPr lang="en-US" sz="2400" b="1" dirty="0">
                <a:latin typeface="Arial" panose="020B0604020202020204" pitchFamily="34" charset="0"/>
                <a:cs typeface="Arial" panose="020B0604020202020204" pitchFamily="34" charset="0"/>
              </a:rPr>
              <a:t>centrosomes</a:t>
            </a:r>
            <a:r>
              <a:rPr lang="en-US" sz="2400" dirty="0">
                <a:latin typeface="Arial" panose="020B0604020202020204" pitchFamily="34" charset="0"/>
                <a:cs typeface="Arial" panose="020B0604020202020204" pitchFamily="34" charset="0"/>
              </a:rPr>
              <a:t>, which are essentially microtubule-organizing centers, at opposite ends of the cell. </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Each centrosome is composed of a pair of </a:t>
            </a:r>
            <a:r>
              <a:rPr lang="en-US" sz="2400" b="1" dirty="0">
                <a:latin typeface="Arial" panose="020B0604020202020204" pitchFamily="34" charset="0"/>
                <a:cs typeface="Arial" panose="020B0604020202020204" pitchFamily="34" charset="0"/>
              </a:rPr>
              <a:t>centrioles</a:t>
            </a:r>
            <a:r>
              <a:rPr lang="en-US" sz="2400" dirty="0">
                <a:latin typeface="Arial" panose="020B0604020202020204" pitchFamily="34" charset="0"/>
                <a:cs typeface="Arial" panose="020B0604020202020204" pitchFamily="34" charset="0"/>
              </a:rPr>
              <a:t> positioned at right angles to each other, and each centriole is an array of nine parallel microtubules arranged in triplets.</a:t>
            </a:r>
          </a:p>
          <a:p>
            <a:pPr algn="just" fontAlgn="auto">
              <a:spcAft>
                <a:spcPts val="0"/>
              </a:spcAft>
              <a:defRP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126602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Cytoskeleton </a:t>
            </a:r>
            <a:r>
              <a:rPr lang="en-US" altLang="en-US" sz="1050" dirty="0">
                <a:latin typeface="Arial" panose="020B0604020202020204" pitchFamily="34" charset="0"/>
                <a:cs typeface="Arial" panose="020B0604020202020204" pitchFamily="34" charset="0"/>
              </a:rPr>
              <a:t>(12 of 12)</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a:xfrm>
            <a:off x="628650" y="4921249"/>
            <a:ext cx="7886700" cy="1720851"/>
          </a:xfrm>
        </p:spPr>
        <p:txBody>
          <a:bodyPr rtlCol="0">
            <a:normAutofit fontScale="70000" lnSpcReduction="20000"/>
          </a:bodyPr>
          <a:lstStyle/>
          <a:p>
            <a:pPr marL="0" indent="0" algn="just" fontAlgn="auto">
              <a:spcAft>
                <a:spcPts val="0"/>
              </a:spcAft>
              <a:buNone/>
              <a:defRPr/>
            </a:pPr>
            <a:r>
              <a:rPr lang="en-US" sz="3400" b="1" dirty="0">
                <a:latin typeface="Arial" panose="020B0604020202020204" pitchFamily="34" charset="0"/>
                <a:cs typeface="Arial" panose="020B0604020202020204" pitchFamily="34" charset="0"/>
              </a:rPr>
              <a:t>Figure 2.48 </a:t>
            </a:r>
            <a:r>
              <a:rPr lang="en-US" sz="3400" dirty="0">
                <a:latin typeface="Arial" panose="020B0604020202020204" pitchFamily="34" charset="0"/>
                <a:cs typeface="Arial" panose="020B0604020202020204" pitchFamily="34" charset="0"/>
              </a:rPr>
              <a:t>(a) A centrosome is composed of two centrioles positioned at right angles to each other. Each centriole is composed of nine triplets of microtubules held together by accessory proteins. (b) In animal cells, the centrosomes (arrows) serve as microtubule-organizing centers of the mitotic spindle during mitosis.</a:t>
            </a:r>
          </a:p>
        </p:txBody>
      </p:sp>
      <p:pic>
        <p:nvPicPr>
          <p:cNvPr id="4" name="Picture Placeholder 1" descr="a) Centrosomes are shown as short tubes. The outside of these tubes is made of 9 sets of microtubule triplets. These sets are held together by lines labeled centrioles. B) Centrosomes are shown on the two poles of a cell. Lines connect the centrosomes to chromosomes in the center of the cell.">
            <a:extLst>
              <a:ext uri="{FF2B5EF4-FFF2-40B4-BE49-F238E27FC236}">
                <a16:creationId xmlns:a16="http://schemas.microsoft.com/office/drawing/2014/main" id="{C118EDA1-96C0-44CE-B206-1D6A455833A3}"/>
              </a:ext>
            </a:extLst>
          </p:cNvPr>
          <p:cNvPicPr>
            <a:picLocks noChangeAspect="1"/>
          </p:cNvPicPr>
          <p:nvPr/>
        </p:nvPicPr>
        <p:blipFill>
          <a:blip r:embed="rId2" cstate="email">
            <a:extLst>
              <a:ext uri="{28A0092B-C50C-407E-A947-70E740481C1C}">
                <a14:useLocalDpi xmlns:a14="http://schemas.microsoft.com/office/drawing/2010/main" val="0"/>
              </a:ext>
            </a:extLst>
          </a:blip>
          <a:srcRect t="-6562" b="-6562"/>
          <a:stretch>
            <a:fillRect/>
          </a:stretch>
        </p:blipFill>
        <p:spPr>
          <a:xfrm>
            <a:off x="540543" y="1359083"/>
            <a:ext cx="8062913" cy="3500071"/>
          </a:xfrm>
          <a:prstGeom prst="rect">
            <a:avLst/>
          </a:prstGeom>
        </p:spPr>
      </p:pic>
    </p:spTree>
    <p:extLst>
      <p:ext uri="{BB962C8B-B14F-4D97-AF65-F5344CB8AC3E}">
        <p14:creationId xmlns:p14="http://schemas.microsoft.com/office/powerpoint/2010/main" val="3831568267"/>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Mitochondria </a:t>
            </a:r>
            <a:r>
              <a:rPr lang="en-US" altLang="en-US" sz="1050" dirty="0">
                <a:latin typeface="Arial" panose="020B0604020202020204" pitchFamily="34" charset="0"/>
                <a:cs typeface="Arial" panose="020B0604020202020204" pitchFamily="34" charset="0"/>
              </a:rPr>
              <a:t>(1 of 5)</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a:bodyPr>
          <a:lstStyle/>
          <a:p>
            <a:pPr algn="just" fontAlgn="auto">
              <a:spcAft>
                <a:spcPts val="0"/>
              </a:spcAft>
              <a:defRPr/>
            </a:pPr>
            <a:r>
              <a:rPr lang="en-US" sz="2400" dirty="0">
                <a:latin typeface="Arial" panose="020B0604020202020204" pitchFamily="34" charset="0"/>
                <a:cs typeface="Arial" panose="020B0604020202020204" pitchFamily="34" charset="0"/>
              </a:rPr>
              <a:t>Mitochondria are large, complex organelles in which aerobic cellular respiration occurs in eukaryotic cells. </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Scientists during the 1960s discovered that mitochondria have their own genome and 70S ribosomes.</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The mitochondrial genome was found to be bacterial, when it was sequenced in 1976, which ultimately supported the endosymbiotic theory.</a:t>
            </a:r>
          </a:p>
          <a:p>
            <a:pPr algn="just" fontAlgn="auto">
              <a:spcAft>
                <a:spcPts val="0"/>
              </a:spcAft>
              <a:defRP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1612294"/>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Mitochondria </a:t>
            </a:r>
            <a:r>
              <a:rPr lang="en-US" altLang="en-US" sz="1050" dirty="0">
                <a:latin typeface="Arial" panose="020B0604020202020204" pitchFamily="34" charset="0"/>
                <a:cs typeface="Arial" panose="020B0604020202020204" pitchFamily="34" charset="0"/>
              </a:rPr>
              <a:t>(2 of 5)</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a:bodyPr>
          <a:lstStyle/>
          <a:p>
            <a:pPr algn="just" fontAlgn="auto">
              <a:spcAft>
                <a:spcPts val="0"/>
              </a:spcAft>
              <a:defRPr/>
            </a:pPr>
            <a:r>
              <a:rPr lang="en-US" sz="2400" dirty="0">
                <a:latin typeface="Arial" panose="020B0604020202020204" pitchFamily="34" charset="0"/>
                <a:cs typeface="Arial" panose="020B0604020202020204" pitchFamily="34" charset="0"/>
              </a:rPr>
              <a:t>The endosymbiotic theory states that mitochondria originally arose through an endosymbiotic event in which a bacterium capable of aerobic cellular respiration was taken up by phagocytosis into a host cell and remained as a viable intracellular component. </a:t>
            </a:r>
          </a:p>
          <a:p>
            <a:pPr algn="just" fontAlgn="auto">
              <a:spcAft>
                <a:spcPts val="0"/>
              </a:spcAft>
              <a:defRP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376054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Mitochondria </a:t>
            </a:r>
            <a:r>
              <a:rPr lang="en-US" altLang="en-US" sz="1050" dirty="0">
                <a:latin typeface="Arial" panose="020B0604020202020204" pitchFamily="34" charset="0"/>
                <a:cs typeface="Arial" panose="020B0604020202020204" pitchFamily="34" charset="0"/>
              </a:rPr>
              <a:t>(3 of 5)</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a:bodyPr>
          <a:lstStyle/>
          <a:p>
            <a:pPr algn="just" fontAlgn="auto">
              <a:spcAft>
                <a:spcPts val="0"/>
              </a:spcAft>
              <a:defRPr/>
            </a:pPr>
            <a:r>
              <a:rPr lang="en-US" sz="2400" dirty="0">
                <a:latin typeface="Arial" panose="020B0604020202020204" pitchFamily="34" charset="0"/>
                <a:cs typeface="Arial" panose="020B0604020202020204" pitchFamily="34" charset="0"/>
              </a:rPr>
              <a:t>Each mitochondrion has two lipid membranes. </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The outer membrane is a remnant of the original host cell’s membrane structures.</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The inner membrane was derived from the </a:t>
            </a:r>
            <a:r>
              <a:rPr lang="en-US" sz="2400">
                <a:latin typeface="Arial" panose="020B0604020202020204" pitchFamily="34" charset="0"/>
                <a:cs typeface="Arial" panose="020B0604020202020204" pitchFamily="34" charset="0"/>
              </a:rPr>
              <a:t>bacterial plasma </a:t>
            </a:r>
            <a:r>
              <a:rPr lang="en-US" sz="2400" dirty="0">
                <a:latin typeface="Arial" panose="020B0604020202020204" pitchFamily="34" charset="0"/>
                <a:cs typeface="Arial" panose="020B0604020202020204" pitchFamily="34" charset="0"/>
              </a:rPr>
              <a:t>membrane (according to the endosymbiotic theory). </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8853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dirty="0">
                <a:latin typeface="Arial" panose="020B0604020202020204" pitchFamily="34" charset="0"/>
                <a:cs typeface="Arial" panose="020B0604020202020204" pitchFamily="34" charset="0"/>
              </a:rPr>
              <a:t>Spontaneous Generation </a:t>
            </a:r>
            <a:r>
              <a:rPr lang="en-US" altLang="en-US" sz="1200" dirty="0">
                <a:latin typeface="Arial" panose="020B0604020202020204" pitchFamily="34" charset="0"/>
                <a:cs typeface="Arial" panose="020B0604020202020204" pitchFamily="34" charset="0"/>
              </a:rPr>
              <a:t>(11 of 16)</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a:bodyPr>
          <a:lstStyle/>
          <a:p>
            <a:pPr algn="just" fontAlgn="auto">
              <a:spcAft>
                <a:spcPts val="0"/>
              </a:spcAft>
              <a:defRPr/>
            </a:pPr>
            <a:r>
              <a:rPr lang="en-US" dirty="0">
                <a:latin typeface="Arial" panose="020B0604020202020204" pitchFamily="34" charset="0"/>
                <a:cs typeface="Arial" panose="020B0604020202020204" pitchFamily="34" charset="0"/>
              </a:rPr>
              <a:t>The debate over spontaneous generation continued well into the 19</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century, with scientists serving as proponents of both sides.</a:t>
            </a:r>
          </a:p>
          <a:p>
            <a:pPr algn="just" fontAlgn="auto">
              <a:spcAft>
                <a:spcPts val="0"/>
              </a:spcAft>
              <a:defRPr/>
            </a:pPr>
            <a:endParaRPr lang="en-US" dirty="0">
              <a:latin typeface="Arial" panose="020B0604020202020204" pitchFamily="34" charset="0"/>
              <a:cs typeface="Arial" panose="020B0604020202020204" pitchFamily="34" charset="0"/>
            </a:endParaRPr>
          </a:p>
          <a:p>
            <a:pPr algn="just" fontAlgn="auto">
              <a:spcAft>
                <a:spcPts val="0"/>
              </a:spcAft>
              <a:defRPr/>
            </a:pPr>
            <a:r>
              <a:rPr lang="en-US" dirty="0">
                <a:latin typeface="Arial" panose="020B0604020202020204" pitchFamily="34" charset="0"/>
                <a:cs typeface="Arial" panose="020B0604020202020204" pitchFamily="34" charset="0"/>
              </a:rPr>
              <a:t>Louis Pasteur was a prominent French chemist who had been studying microbial fermentation and the causes of wine spoilage.</a:t>
            </a:r>
          </a:p>
        </p:txBody>
      </p:sp>
    </p:spTree>
    <p:extLst>
      <p:ext uri="{BB962C8B-B14F-4D97-AF65-F5344CB8AC3E}">
        <p14:creationId xmlns:p14="http://schemas.microsoft.com/office/powerpoint/2010/main" val="797730628"/>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Mitochondria </a:t>
            </a:r>
            <a:r>
              <a:rPr lang="en-US" altLang="en-US" sz="1050" dirty="0">
                <a:latin typeface="Arial" panose="020B0604020202020204" pitchFamily="34" charset="0"/>
                <a:cs typeface="Arial" panose="020B0604020202020204" pitchFamily="34" charset="0"/>
              </a:rPr>
              <a:t>(4 of 5)</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a:bodyPr>
          <a:lstStyle/>
          <a:p>
            <a:pPr algn="just" fontAlgn="auto">
              <a:spcAft>
                <a:spcPts val="0"/>
              </a:spcAft>
              <a:defRPr/>
            </a:pPr>
            <a:r>
              <a:rPr lang="en-US" sz="2400" dirty="0">
                <a:latin typeface="Arial" panose="020B0604020202020204" pitchFamily="34" charset="0"/>
                <a:cs typeface="Arial" panose="020B0604020202020204" pitchFamily="34" charset="0"/>
              </a:rPr>
              <a:t>The </a:t>
            </a:r>
            <a:r>
              <a:rPr lang="en-US" sz="2400" b="1" dirty="0">
                <a:latin typeface="Arial" panose="020B0604020202020204" pitchFamily="34" charset="0"/>
                <a:cs typeface="Arial" panose="020B0604020202020204" pitchFamily="34" charset="0"/>
              </a:rPr>
              <a:t>mitochondrial matrix</a:t>
            </a:r>
            <a:r>
              <a:rPr lang="en-US" sz="2400" dirty="0">
                <a:latin typeface="Arial" panose="020B0604020202020204" pitchFamily="34" charset="0"/>
                <a:cs typeface="Arial" panose="020B0604020202020204" pitchFamily="34" charset="0"/>
              </a:rPr>
              <a:t>, corresponding to the location of the original bacterium’s cytoplasm, is the current location of many metabolic enzymes. </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It also contains mitochondrial DNA and 70S ribosomes.</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Invaginations of the inner membrane, called cristae, evolved to increase surface area for the location of biochemical reactions.</a:t>
            </a:r>
          </a:p>
          <a:p>
            <a:pPr algn="just" fontAlgn="auto">
              <a:spcAft>
                <a:spcPts val="0"/>
              </a:spcAft>
              <a:defRP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9421070"/>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Mitochondria </a:t>
            </a:r>
            <a:r>
              <a:rPr lang="en-US" altLang="en-US" sz="1050" dirty="0">
                <a:latin typeface="Arial" panose="020B0604020202020204" pitchFamily="34" charset="0"/>
                <a:cs typeface="Arial" panose="020B0604020202020204" pitchFamily="34" charset="0"/>
              </a:rPr>
              <a:t>(5 of 5)</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a:xfrm>
            <a:off x="628649" y="4178300"/>
            <a:ext cx="7886700" cy="2208041"/>
          </a:xfrm>
        </p:spPr>
        <p:txBody>
          <a:bodyPr rtlCol="0">
            <a:normAutofit fontScale="85000" lnSpcReduction="10000"/>
          </a:bodyPr>
          <a:lstStyle/>
          <a:p>
            <a:pPr marL="0" indent="0" algn="just" fontAlgn="auto">
              <a:spcAft>
                <a:spcPts val="0"/>
              </a:spcAft>
              <a:buNone/>
              <a:defRPr/>
            </a:pPr>
            <a:r>
              <a:rPr lang="en-US" sz="2400" b="1" dirty="0">
                <a:latin typeface="Arial" panose="020B0604020202020204" pitchFamily="34" charset="0"/>
                <a:cs typeface="Arial" panose="020B0604020202020204" pitchFamily="34" charset="0"/>
              </a:rPr>
              <a:t>Figure 2.49 </a:t>
            </a:r>
            <a:r>
              <a:rPr lang="en-US" sz="2400" dirty="0">
                <a:latin typeface="Arial" panose="020B0604020202020204" pitchFamily="34" charset="0"/>
                <a:cs typeface="Arial" panose="020B0604020202020204" pitchFamily="34" charset="0"/>
              </a:rPr>
              <a:t>Each mitochondrion is surrounded by two membranes, the inner of which is extensively folded into cristae and is the site of the intermembrane space. The mitochondrial matrix contains the mitochondrial DNA, ribosomes, and metabolic enzymes. The transmission electron micrograph of a mitochondrion, on the right, shows both membranes, including cristae and the mitochondrial matrix. (credit “micrograph”: modification of work by Matthew Britton; scale-bar data from Matt Russell)</a:t>
            </a:r>
          </a:p>
        </p:txBody>
      </p:sp>
      <p:pic>
        <p:nvPicPr>
          <p:cNvPr id="4" name="Picture Placeholder 1" descr="The mitochondria is shown as a long oval structure. The outside of the structure is an outer membrane. Inside of that is an inner membrane that folds back and forth filling most of the inner part of the mitochondrion. The folds of the inner membrane are labeled cristae and the fluid inside the inner membrane is the mitochondrial matrix. The space between the inner and outer membranes is the inner membrane space. Inside the mitochondrial matrix are found DNA, ribosomes and granules.">
            <a:extLst>
              <a:ext uri="{FF2B5EF4-FFF2-40B4-BE49-F238E27FC236}">
                <a16:creationId xmlns:a16="http://schemas.microsoft.com/office/drawing/2014/main" id="{D92E5EA7-4FF7-47C2-B58C-CE1C02F0182C}"/>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t="-7221" b="-25061"/>
          <a:stretch/>
        </p:blipFill>
        <p:spPr>
          <a:xfrm>
            <a:off x="540543" y="1392410"/>
            <a:ext cx="8062913" cy="3084169"/>
          </a:xfrm>
          <a:prstGeom prst="rect">
            <a:avLst/>
          </a:prstGeom>
        </p:spPr>
      </p:pic>
    </p:spTree>
    <p:extLst>
      <p:ext uri="{BB962C8B-B14F-4D97-AF65-F5344CB8AC3E}">
        <p14:creationId xmlns:p14="http://schemas.microsoft.com/office/powerpoint/2010/main" val="335409967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Chloroplasts </a:t>
            </a:r>
            <a:r>
              <a:rPr lang="en-US" altLang="en-US" sz="1050" dirty="0">
                <a:latin typeface="Arial" panose="020B0604020202020204" pitchFamily="34" charset="0"/>
                <a:cs typeface="Arial" panose="020B0604020202020204" pitchFamily="34" charset="0"/>
              </a:rPr>
              <a:t>(1 of 3)</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a:bodyPr>
          <a:lstStyle/>
          <a:p>
            <a:pPr algn="just" fontAlgn="auto">
              <a:spcAft>
                <a:spcPts val="0"/>
              </a:spcAft>
              <a:defRPr/>
            </a:pPr>
            <a:r>
              <a:rPr lang="en-US" b="1" dirty="0">
                <a:latin typeface="Arial" panose="020B0604020202020204" pitchFamily="34" charset="0"/>
                <a:cs typeface="Arial" panose="020B0604020202020204" pitchFamily="34" charset="0"/>
              </a:rPr>
              <a:t>Chloroplasts</a:t>
            </a:r>
            <a:r>
              <a:rPr lang="en-US" dirty="0">
                <a:latin typeface="Arial" panose="020B0604020202020204" pitchFamily="34" charset="0"/>
                <a:cs typeface="Arial" panose="020B0604020202020204" pitchFamily="34" charset="0"/>
              </a:rPr>
              <a:t> are organelles found in plant cells and algal cells that serve as the site of photosynthesis.</a:t>
            </a:r>
          </a:p>
          <a:p>
            <a:pPr algn="just" fontAlgn="auto">
              <a:spcAft>
                <a:spcPts val="0"/>
              </a:spcAft>
              <a:defRPr/>
            </a:pPr>
            <a:endParaRPr lang="en-US" b="1" dirty="0">
              <a:latin typeface="Arial" panose="020B0604020202020204" pitchFamily="34" charset="0"/>
              <a:cs typeface="Arial" panose="020B0604020202020204" pitchFamily="34" charset="0"/>
            </a:endParaRPr>
          </a:p>
          <a:p>
            <a:pPr algn="just" fontAlgn="auto">
              <a:spcAft>
                <a:spcPts val="0"/>
              </a:spcAft>
              <a:defRPr/>
            </a:pPr>
            <a:r>
              <a:rPr lang="en-US" dirty="0">
                <a:latin typeface="Arial" panose="020B0604020202020204" pitchFamily="34" charset="0"/>
                <a:cs typeface="Arial" panose="020B0604020202020204" pitchFamily="34" charset="0"/>
              </a:rPr>
              <a:t>All chloroplasts have at least three membrane systems:</a:t>
            </a:r>
          </a:p>
          <a:p>
            <a:pPr lvl="1" algn="just" fontAlgn="auto">
              <a:spcAft>
                <a:spcPts val="0"/>
              </a:spcAft>
              <a:defRPr/>
            </a:pPr>
            <a:r>
              <a:rPr lang="en-US" dirty="0">
                <a:latin typeface="Arial" panose="020B0604020202020204" pitchFamily="34" charset="0"/>
                <a:cs typeface="Arial" panose="020B0604020202020204" pitchFamily="34" charset="0"/>
              </a:rPr>
              <a:t>outer membrane,</a:t>
            </a:r>
          </a:p>
          <a:p>
            <a:pPr lvl="1" algn="just" fontAlgn="auto">
              <a:spcAft>
                <a:spcPts val="0"/>
              </a:spcAft>
              <a:defRPr/>
            </a:pPr>
            <a:r>
              <a:rPr lang="en-US" dirty="0">
                <a:latin typeface="Arial" panose="020B0604020202020204" pitchFamily="34" charset="0"/>
                <a:cs typeface="Arial" panose="020B0604020202020204" pitchFamily="34" charset="0"/>
              </a:rPr>
              <a:t>inner membrane, </a:t>
            </a:r>
          </a:p>
          <a:p>
            <a:pPr lvl="1" algn="just" fontAlgn="auto">
              <a:spcAft>
                <a:spcPts val="0"/>
              </a:spcAft>
              <a:defRPr/>
            </a:pPr>
            <a:r>
              <a:rPr lang="en-US" dirty="0">
                <a:latin typeface="Arial" panose="020B0604020202020204" pitchFamily="34" charset="0"/>
                <a:cs typeface="Arial" panose="020B0604020202020204" pitchFamily="34" charset="0"/>
              </a:rPr>
              <a:t>thylakoid membrane</a:t>
            </a:r>
          </a:p>
          <a:p>
            <a:pPr algn="just" fontAlgn="auto">
              <a:spcAft>
                <a:spcPts val="0"/>
              </a:spcAft>
              <a:defRP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6409014"/>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Chloroplasts </a:t>
            </a:r>
            <a:r>
              <a:rPr lang="en-US" altLang="en-US" sz="1050" dirty="0">
                <a:latin typeface="Arial" panose="020B0604020202020204" pitchFamily="34" charset="0"/>
                <a:cs typeface="Arial" panose="020B0604020202020204" pitchFamily="34" charset="0"/>
              </a:rPr>
              <a:t>(2 of 3)</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fontScale="92500"/>
          </a:bodyPr>
          <a:lstStyle/>
          <a:p>
            <a:pPr algn="just" fontAlgn="auto">
              <a:spcAft>
                <a:spcPts val="0"/>
              </a:spcAft>
              <a:defRPr/>
            </a:pPr>
            <a:r>
              <a:rPr lang="en-US" sz="2400" dirty="0">
                <a:latin typeface="Arial" panose="020B0604020202020204" pitchFamily="34" charset="0"/>
                <a:cs typeface="Arial" panose="020B0604020202020204" pitchFamily="34" charset="0"/>
              </a:rPr>
              <a:t>Inside the outer and inner membranes is the chloroplast </a:t>
            </a:r>
            <a:r>
              <a:rPr lang="en-US" sz="2400" b="1" dirty="0">
                <a:latin typeface="Arial" panose="020B0604020202020204" pitchFamily="34" charset="0"/>
                <a:cs typeface="Arial" panose="020B0604020202020204" pitchFamily="34" charset="0"/>
              </a:rPr>
              <a:t>stroma</a:t>
            </a:r>
            <a:r>
              <a:rPr lang="en-US" sz="2400" dirty="0">
                <a:latin typeface="Arial" panose="020B0604020202020204" pitchFamily="34" charset="0"/>
                <a:cs typeface="Arial" panose="020B0604020202020204" pitchFamily="34" charset="0"/>
              </a:rPr>
              <a:t>, a gel-like fluid that makes up much of a chloroplast’s volume and contains the </a:t>
            </a:r>
            <a:r>
              <a:rPr lang="en-US" sz="2400" b="1" dirty="0">
                <a:latin typeface="Arial" panose="020B0604020202020204" pitchFamily="34" charset="0"/>
                <a:cs typeface="Arial" panose="020B0604020202020204" pitchFamily="34" charset="0"/>
              </a:rPr>
              <a:t>thylakoid </a:t>
            </a:r>
            <a:r>
              <a:rPr lang="en-US" sz="2400" dirty="0">
                <a:latin typeface="Arial" panose="020B0604020202020204" pitchFamily="34" charset="0"/>
                <a:cs typeface="Arial" panose="020B0604020202020204" pitchFamily="34" charset="0"/>
              </a:rPr>
              <a:t>system.</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The thylakoid system is a highly dynamic collection of folded membrane sacs where the green photosynthetic pigment chlorophyll is found, and the light reactions of photosynthesis occur.</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In most plant chloroplasts, the thylakoids are arranged in stacks called grana, whereas in some algal chloroplasts, the thylakoids are free floating.</a:t>
            </a:r>
          </a:p>
        </p:txBody>
      </p:sp>
    </p:spTree>
    <p:extLst>
      <p:ext uri="{BB962C8B-B14F-4D97-AF65-F5344CB8AC3E}">
        <p14:creationId xmlns:p14="http://schemas.microsoft.com/office/powerpoint/2010/main" val="2594980927"/>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Chloroplasts </a:t>
            </a:r>
            <a:r>
              <a:rPr lang="en-US" altLang="en-US" sz="1050" dirty="0">
                <a:latin typeface="Arial" panose="020B0604020202020204" pitchFamily="34" charset="0"/>
                <a:cs typeface="Arial" panose="020B0604020202020204" pitchFamily="34" charset="0"/>
              </a:rPr>
              <a:t>(3 of 3)</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a:xfrm>
            <a:off x="628650" y="5427663"/>
            <a:ext cx="7886700" cy="1046162"/>
          </a:xfrm>
        </p:spPr>
        <p:txBody>
          <a:bodyPr rtlCol="0">
            <a:normAutofit/>
          </a:bodyPr>
          <a:lstStyle/>
          <a:p>
            <a:pPr marL="0" indent="0" algn="just" fontAlgn="auto">
              <a:spcAft>
                <a:spcPts val="0"/>
              </a:spcAft>
              <a:buNone/>
              <a:defRPr/>
            </a:pPr>
            <a:r>
              <a:rPr lang="en-US" sz="2200" b="1" dirty="0">
                <a:latin typeface="Arial" panose="020B0604020202020204" pitchFamily="34" charset="0"/>
                <a:cs typeface="Arial" panose="020B0604020202020204" pitchFamily="34" charset="0"/>
              </a:rPr>
              <a:t>Figure 2.50 </a:t>
            </a:r>
            <a:r>
              <a:rPr lang="en-US" sz="2200" dirty="0">
                <a:latin typeface="Arial" panose="020B0604020202020204" pitchFamily="34" charset="0"/>
                <a:cs typeface="Arial" panose="020B0604020202020204" pitchFamily="34" charset="0"/>
              </a:rPr>
              <a:t>Photosynthesis takes place in chloroplasts, which have an outer membrane and an inner membrane. Stacks of thylakoids called grana form a third membrane layer.</a:t>
            </a:r>
          </a:p>
        </p:txBody>
      </p:sp>
      <p:pic>
        <p:nvPicPr>
          <p:cNvPr id="5" name="Picture Placeholder 1" descr="The cholorplast is shown as an oval structure with an outer membrane. The inner membrane folds into pancake like stacks called grana (stacks of thylakoids). One individual stack from the grana is called a thylakoid. The space inside the thylakoid is called the thylakoid lumen. The aqueous fluid outside the thylakoids but inside the inner membrane is the stroma. The space between the inner and outer membranes is the intermembrane space.">
            <a:extLst>
              <a:ext uri="{FF2B5EF4-FFF2-40B4-BE49-F238E27FC236}">
                <a16:creationId xmlns:a16="http://schemas.microsoft.com/office/drawing/2014/main" id="{D4BB9912-1A0D-4DAF-82A4-869324364FAC}"/>
              </a:ext>
            </a:extLst>
          </p:cNvPr>
          <p:cNvPicPr>
            <a:picLocks noChangeAspect="1"/>
          </p:cNvPicPr>
          <p:nvPr/>
        </p:nvPicPr>
        <p:blipFill>
          <a:blip r:embed="rId2" cstate="email">
            <a:extLst>
              <a:ext uri="{28A0092B-C50C-407E-A947-70E740481C1C}">
                <a14:useLocalDpi xmlns:a14="http://schemas.microsoft.com/office/drawing/2010/main" val="0"/>
              </a:ext>
            </a:extLst>
          </a:blip>
          <a:srcRect l="-30429" r="-30429"/>
          <a:stretch>
            <a:fillRect/>
          </a:stretch>
        </p:blipFill>
        <p:spPr>
          <a:xfrm>
            <a:off x="540543" y="1503386"/>
            <a:ext cx="8062913" cy="3500071"/>
          </a:xfrm>
          <a:prstGeom prst="rect">
            <a:avLst/>
          </a:prstGeom>
        </p:spPr>
      </p:pic>
    </p:spTree>
    <p:extLst>
      <p:ext uri="{BB962C8B-B14F-4D97-AF65-F5344CB8AC3E}">
        <p14:creationId xmlns:p14="http://schemas.microsoft.com/office/powerpoint/2010/main" val="159745259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Plasma Membrane </a:t>
            </a:r>
            <a:r>
              <a:rPr lang="en-US" altLang="en-US" sz="1050" dirty="0">
                <a:latin typeface="Arial" panose="020B0604020202020204" pitchFamily="34" charset="0"/>
                <a:cs typeface="Arial" panose="020B0604020202020204" pitchFamily="34" charset="0"/>
              </a:rPr>
              <a:t>(1 of 2)</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a:bodyPr>
          <a:lstStyle/>
          <a:p>
            <a:pPr algn="just" fontAlgn="auto">
              <a:spcAft>
                <a:spcPts val="0"/>
              </a:spcAft>
              <a:defRPr/>
            </a:pPr>
            <a:r>
              <a:rPr lang="en-US" sz="2400" dirty="0">
                <a:latin typeface="Arial" panose="020B0604020202020204" pitchFamily="34" charset="0"/>
                <a:cs typeface="Arial" panose="020B0604020202020204" pitchFamily="34" charset="0"/>
              </a:rPr>
              <a:t>The plasma membrane of eukaryotic cells is similar in structure to the prokaryotic plasma membrane in that it is composed mainly of phospholipids forming a bilayer with embedded peripheral and integral proteins.</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These membrane components move within the plane of the membrane according to the fluid mosaic model.</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Unlike the prokaryotic membrane, eukaryotic membranes contain sterols, including cholesterol, that alter membrane fluidity.</a:t>
            </a:r>
          </a:p>
        </p:txBody>
      </p:sp>
    </p:spTree>
    <p:extLst>
      <p:ext uri="{BB962C8B-B14F-4D97-AF65-F5344CB8AC3E}">
        <p14:creationId xmlns:p14="http://schemas.microsoft.com/office/powerpoint/2010/main" val="162824587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Plasma Membrane </a:t>
            </a:r>
            <a:r>
              <a:rPr lang="en-US" altLang="en-US" sz="1050" dirty="0">
                <a:latin typeface="Arial" panose="020B0604020202020204" pitchFamily="34" charset="0"/>
                <a:cs typeface="Arial" panose="020B0604020202020204" pitchFamily="34" charset="0"/>
              </a:rPr>
              <a:t>(2 of 2)</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a:xfrm>
            <a:off x="628650" y="5162549"/>
            <a:ext cx="7886700" cy="1238251"/>
          </a:xfrm>
        </p:spPr>
        <p:txBody>
          <a:bodyPr rtlCol="0">
            <a:normAutofit fontScale="70000" lnSpcReduction="20000"/>
          </a:bodyPr>
          <a:lstStyle/>
          <a:p>
            <a:pPr marL="0" indent="0" algn="just" fontAlgn="auto">
              <a:spcAft>
                <a:spcPts val="0"/>
              </a:spcAft>
              <a:buNone/>
              <a:defRPr/>
            </a:pPr>
            <a:r>
              <a:rPr lang="en-US" sz="2900" b="1" dirty="0">
                <a:latin typeface="Arial" panose="020B0604020202020204" pitchFamily="34" charset="0"/>
                <a:cs typeface="Arial" panose="020B0604020202020204" pitchFamily="34" charset="0"/>
              </a:rPr>
              <a:t>Figure 2.51 </a:t>
            </a:r>
            <a:r>
              <a:rPr lang="en-US" sz="2900" dirty="0">
                <a:latin typeface="Arial" panose="020B0604020202020204" pitchFamily="34" charset="0"/>
                <a:cs typeface="Arial" panose="020B0604020202020204" pitchFamily="34" charset="0"/>
              </a:rPr>
              <a:t>The eukaryotic plasma membrane is composed of a lipid bilayer with many embedded or associated proteins. It contains cholesterol for the maintenance of membrane, as well as glycoproteins and glycolipids that are important in the recognition other cells or pathogens.</a:t>
            </a:r>
          </a:p>
        </p:txBody>
      </p:sp>
      <p:pic>
        <p:nvPicPr>
          <p:cNvPr id="4" name="Picture Placeholder 1" descr="A drawing of the plasma membrane. The top of the diagram is labeled outside of cell, the bottom is labeled cytoplasm. Separating these two regions is the membrane which is made of mostly a phospholipid bilayer. Each phospholipid is drawn as a sphere with 2 tails. There are two layers of phospholipids making up the bilayer; each phospholipid layer has the sphere towards the outside of the bilayer and the two tails towards the inside of the bilayer. Embedded within the phospholipid bilayer are a variety of large proteins. Glycolipids have long carbohydrate chains (shown as a chain of hexagons) attached to a single phospholipid; the carbohydrates are always on the outside of the membrane. Glycoproteins have a long carbohydrate chain attached to a protein; the carbohydrates are on the outside of the membrane. The cytoskeleton is shown as a thin layer of line just under the inside of the phospholipid bilayer.">
            <a:extLst>
              <a:ext uri="{FF2B5EF4-FFF2-40B4-BE49-F238E27FC236}">
                <a16:creationId xmlns:a16="http://schemas.microsoft.com/office/drawing/2014/main" id="{81927E69-0FD8-4205-ADEB-4AC2E965DCE8}"/>
              </a:ext>
            </a:extLst>
          </p:cNvPr>
          <p:cNvPicPr>
            <a:picLocks noChangeAspect="1"/>
          </p:cNvPicPr>
          <p:nvPr/>
        </p:nvPicPr>
        <p:blipFill>
          <a:blip r:embed="rId2" cstate="email">
            <a:extLst>
              <a:ext uri="{28A0092B-C50C-407E-A947-70E740481C1C}">
                <a14:useLocalDpi xmlns:a14="http://schemas.microsoft.com/office/drawing/2010/main" val="0"/>
              </a:ext>
            </a:extLst>
          </a:blip>
          <a:srcRect l="-13158" r="-13158"/>
          <a:stretch>
            <a:fillRect/>
          </a:stretch>
        </p:blipFill>
        <p:spPr>
          <a:xfrm>
            <a:off x="540543" y="1414486"/>
            <a:ext cx="8062913" cy="3500071"/>
          </a:xfrm>
          <a:prstGeom prst="rect">
            <a:avLst/>
          </a:prstGeom>
        </p:spPr>
      </p:pic>
    </p:spTree>
    <p:extLst>
      <p:ext uri="{BB962C8B-B14F-4D97-AF65-F5344CB8AC3E}">
        <p14:creationId xmlns:p14="http://schemas.microsoft.com/office/powerpoint/2010/main" val="182222665"/>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Membrane Transport Mechanisms </a:t>
            </a:r>
            <a:r>
              <a:rPr lang="en-US" altLang="en-US" sz="1050" dirty="0">
                <a:latin typeface="Arial" panose="020B0604020202020204" pitchFamily="34" charset="0"/>
                <a:cs typeface="Arial" panose="020B0604020202020204" pitchFamily="34" charset="0"/>
              </a:rPr>
              <a:t>(1 of 4)</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lnSpcReduction="10000"/>
          </a:bodyPr>
          <a:lstStyle/>
          <a:p>
            <a:pPr algn="just" fontAlgn="auto">
              <a:spcAft>
                <a:spcPts val="0"/>
              </a:spcAft>
              <a:defRPr/>
            </a:pPr>
            <a:r>
              <a:rPr lang="en-US" sz="2400" b="1" dirty="0">
                <a:latin typeface="Arial" panose="020B0604020202020204" pitchFamily="34" charset="0"/>
                <a:cs typeface="Arial" panose="020B0604020202020204" pitchFamily="34" charset="0"/>
              </a:rPr>
              <a:t>Endocytosis</a:t>
            </a:r>
            <a:r>
              <a:rPr lang="en-US" sz="2400" dirty="0">
                <a:latin typeface="Arial" panose="020B0604020202020204" pitchFamily="34" charset="0"/>
                <a:cs typeface="Arial" panose="020B0604020202020204" pitchFamily="34" charset="0"/>
              </a:rPr>
              <a:t> is a type of membrane transport mechanism besides diffusion, facilitated diffusion, and active transport.</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It is  the uptake of matter through plasma membrane invagination and vacuole/vesicle formation.</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Eukaryotic cells have the unique ability to perform various types of endocytosis:</a:t>
            </a:r>
          </a:p>
          <a:p>
            <a:pPr lvl="1" algn="just" fontAlgn="auto">
              <a:spcAft>
                <a:spcPts val="0"/>
              </a:spcAft>
              <a:defRPr/>
            </a:pPr>
            <a:r>
              <a:rPr lang="en-US" sz="2000" dirty="0">
                <a:latin typeface="Arial" panose="020B0604020202020204" pitchFamily="34" charset="0"/>
                <a:cs typeface="Arial" panose="020B0604020202020204" pitchFamily="34" charset="0"/>
              </a:rPr>
              <a:t>Phagocytosis </a:t>
            </a:r>
          </a:p>
          <a:p>
            <a:pPr lvl="1" algn="just" fontAlgn="auto">
              <a:spcAft>
                <a:spcPts val="0"/>
              </a:spcAft>
              <a:defRPr/>
            </a:pPr>
            <a:r>
              <a:rPr lang="en-US" sz="2000" dirty="0">
                <a:latin typeface="Arial" panose="020B0604020202020204" pitchFamily="34" charset="0"/>
                <a:cs typeface="Arial" panose="020B0604020202020204" pitchFamily="34" charset="0"/>
              </a:rPr>
              <a:t>Pinocytosis</a:t>
            </a:r>
          </a:p>
          <a:p>
            <a:pPr lvl="1" algn="just" fontAlgn="auto">
              <a:spcAft>
                <a:spcPts val="0"/>
              </a:spcAft>
              <a:defRPr/>
            </a:pPr>
            <a:r>
              <a:rPr lang="en-US" sz="2000" dirty="0">
                <a:latin typeface="Arial" panose="020B0604020202020204" pitchFamily="34" charset="0"/>
                <a:cs typeface="Arial" panose="020B0604020202020204" pitchFamily="34" charset="0"/>
              </a:rPr>
              <a:t>Receptor-mediated endocytosis</a:t>
            </a:r>
            <a:endParaRPr lang="en-US" sz="2400" dirty="0">
              <a:latin typeface="Arial" panose="020B0604020202020204" pitchFamily="34" charset="0"/>
              <a:cs typeface="Arial" panose="020B0604020202020204" pitchFamily="34" charset="0"/>
            </a:endParaRPr>
          </a:p>
          <a:p>
            <a:pPr algn="just" fontAlgn="auto">
              <a:spcAft>
                <a:spcPts val="0"/>
              </a:spcAft>
              <a:defRP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7796395"/>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Membrane Transport Mechanisms </a:t>
            </a:r>
            <a:r>
              <a:rPr lang="en-US" altLang="en-US" sz="1050" dirty="0">
                <a:latin typeface="Arial" panose="020B0604020202020204" pitchFamily="34" charset="0"/>
                <a:cs typeface="Arial" panose="020B0604020202020204" pitchFamily="34" charset="0"/>
              </a:rPr>
              <a:t>(2 of 4)</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fontScale="92500"/>
          </a:bodyPr>
          <a:lstStyle/>
          <a:p>
            <a:pPr algn="just" fontAlgn="auto">
              <a:spcAft>
                <a:spcPts val="0"/>
              </a:spcAft>
              <a:defRPr/>
            </a:pPr>
            <a:r>
              <a:rPr lang="en-US" sz="2400" b="1" dirty="0">
                <a:latin typeface="Arial" panose="020B0604020202020204" pitchFamily="34" charset="0"/>
                <a:cs typeface="Arial" panose="020B0604020202020204" pitchFamily="34" charset="0"/>
              </a:rPr>
              <a:t>Phagocytosis </a:t>
            </a:r>
            <a:r>
              <a:rPr lang="en-US" sz="2400" dirty="0">
                <a:latin typeface="Arial" panose="020B0604020202020204" pitchFamily="34" charset="0"/>
                <a:cs typeface="Arial" panose="020B0604020202020204" pitchFamily="34" charset="0"/>
              </a:rPr>
              <a:t>(“cell eating”) involves the engulfment of large particles through membrane invagination.</a:t>
            </a:r>
          </a:p>
          <a:p>
            <a:pPr lvl="1" algn="just" fontAlgn="auto">
              <a:spcAft>
                <a:spcPts val="0"/>
              </a:spcAft>
              <a:defRPr/>
            </a:pPr>
            <a:r>
              <a:rPr lang="en-US" sz="2000" dirty="0">
                <a:latin typeface="Arial" panose="020B0604020202020204" pitchFamily="34" charset="0"/>
                <a:cs typeface="Arial" panose="020B0604020202020204" pitchFamily="34" charset="0"/>
              </a:rPr>
              <a:t>Particles (or other cells) are enclosed in a pocket within the membrane, which then pinches off from the membrane to form a vacuole that completely surrounds the particle.</a:t>
            </a:r>
          </a:p>
          <a:p>
            <a:pPr lvl="1" algn="just" fontAlgn="auto">
              <a:spcAft>
                <a:spcPts val="0"/>
              </a:spcAft>
              <a:defRPr/>
            </a:pPr>
            <a:endParaRPr lang="en-US" sz="20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In </a:t>
            </a:r>
            <a:r>
              <a:rPr lang="en-US" sz="2400" b="1" dirty="0">
                <a:latin typeface="Arial" panose="020B0604020202020204" pitchFamily="34" charset="0"/>
                <a:cs typeface="Arial" panose="020B0604020202020204" pitchFamily="34" charset="0"/>
              </a:rPr>
              <a:t>pinocytosis</a:t>
            </a:r>
            <a:r>
              <a:rPr lang="en-US" sz="2400" dirty="0">
                <a:latin typeface="Arial" panose="020B0604020202020204" pitchFamily="34" charset="0"/>
                <a:cs typeface="Arial" panose="020B0604020202020204" pitchFamily="34" charset="0"/>
              </a:rPr>
              <a:t> (“cell drinking”), small, dissolved materials and liquids are taken into the cell through small vesicles. </a:t>
            </a:r>
          </a:p>
          <a:p>
            <a:pPr algn="just" fontAlgn="auto">
              <a:spcAft>
                <a:spcPts val="0"/>
              </a:spcAft>
              <a:defRPr/>
            </a:pPr>
            <a:endParaRPr lang="en-US" sz="2400" b="1" dirty="0">
              <a:latin typeface="Arial" panose="020B0604020202020204" pitchFamily="34" charset="0"/>
              <a:cs typeface="Arial" panose="020B0604020202020204" pitchFamily="34" charset="0"/>
            </a:endParaRPr>
          </a:p>
          <a:p>
            <a:pPr algn="just" fontAlgn="auto">
              <a:spcAft>
                <a:spcPts val="0"/>
              </a:spcAft>
              <a:defRPr/>
            </a:pPr>
            <a:r>
              <a:rPr lang="en-US" sz="2400" b="1" dirty="0">
                <a:latin typeface="Arial" panose="020B0604020202020204" pitchFamily="34" charset="0"/>
                <a:cs typeface="Arial" panose="020B0604020202020204" pitchFamily="34" charset="0"/>
              </a:rPr>
              <a:t>Receptor-mediated endocytosis</a:t>
            </a:r>
            <a:r>
              <a:rPr lang="en-US" sz="2400" dirty="0">
                <a:latin typeface="Arial" panose="020B0604020202020204" pitchFamily="34" charset="0"/>
                <a:cs typeface="Arial" panose="020B0604020202020204" pitchFamily="34" charset="0"/>
              </a:rPr>
              <a:t> is a type of endocytosis that is initiated by specific molecules called ligands when they bind to cell surface receptors on the membrane.</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4203913"/>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Membrane Transport Mechanisms </a:t>
            </a:r>
            <a:r>
              <a:rPr lang="en-US" altLang="en-US" sz="1050" dirty="0">
                <a:latin typeface="Arial" panose="020B0604020202020204" pitchFamily="34" charset="0"/>
                <a:cs typeface="Arial" panose="020B0604020202020204" pitchFamily="34" charset="0"/>
              </a:rPr>
              <a:t>(3 of 4)</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a:xfrm>
            <a:off x="628650" y="4883148"/>
            <a:ext cx="7886700" cy="1784352"/>
          </a:xfrm>
        </p:spPr>
        <p:txBody>
          <a:bodyPr rtlCol="0">
            <a:noAutofit/>
          </a:bodyPr>
          <a:lstStyle/>
          <a:p>
            <a:pPr marL="0" indent="0" algn="just" fontAlgn="auto">
              <a:spcAft>
                <a:spcPts val="0"/>
              </a:spcAft>
              <a:buNone/>
              <a:defRPr/>
            </a:pPr>
            <a:r>
              <a:rPr lang="en-US" sz="1800" b="1" dirty="0">
                <a:latin typeface="Arial" panose="020B0604020202020204" pitchFamily="34" charset="0"/>
                <a:cs typeface="Arial" panose="020B0604020202020204" pitchFamily="34" charset="0"/>
              </a:rPr>
              <a:t>Figure 2.52 </a:t>
            </a:r>
            <a:r>
              <a:rPr lang="en-US" sz="1800" dirty="0">
                <a:latin typeface="Arial" panose="020B0604020202020204" pitchFamily="34" charset="0"/>
                <a:cs typeface="Arial" panose="020B0604020202020204" pitchFamily="34" charset="0"/>
              </a:rPr>
              <a:t>Three variations of endocytosis are shown. (a) In phagocytosis, the cell membrane surrounds the particle and pinches off to form an intracellular vacuole. (b) In pinocytosis, the cell membrane surrounds a small volume of fluid and pinches off, forming a vesicle. (c) In receptor-mediated endocytosis, the uptake of substances is targeted to a specific substance (a ligand) that binds at the receptor on the external cell membrane. (credit: modification of work by Mariana Ruiz Villarreal)</a:t>
            </a:r>
          </a:p>
        </p:txBody>
      </p:sp>
      <p:pic>
        <p:nvPicPr>
          <p:cNvPr id="4" name="Picture Placeholder 1" descr="a) Phagocytosis. A large particle outside of the cell is engulfed by a folding of the plasma membrane. This folding continues until the large particle is fully wrapped in a vacuole and is taken into the cell. b) Pinocytosis. Small particles are taken in through infoldings of the membrane. The membrane folds to form a vesicle that brings the small particles into the cell. Receptor-mediated endocytosis. Particles such as sugars bind to receptors on the membrane. The membrane then folds inward to form a coated vesicle. Inside this vesicle are the receptors still bound to the sugar.">
            <a:extLst>
              <a:ext uri="{FF2B5EF4-FFF2-40B4-BE49-F238E27FC236}">
                <a16:creationId xmlns:a16="http://schemas.microsoft.com/office/drawing/2014/main" id="{53E2220B-6069-4AC5-95CC-18253061EB74}"/>
              </a:ext>
            </a:extLst>
          </p:cNvPr>
          <p:cNvPicPr>
            <a:picLocks noChangeAspect="1"/>
          </p:cNvPicPr>
          <p:nvPr/>
        </p:nvPicPr>
        <p:blipFill>
          <a:blip r:embed="rId2" cstate="email">
            <a:extLst>
              <a:ext uri="{28A0092B-C50C-407E-A947-70E740481C1C}">
                <a14:useLocalDpi xmlns:a14="http://schemas.microsoft.com/office/drawing/2010/main" val="0"/>
              </a:ext>
            </a:extLst>
          </a:blip>
          <a:srcRect l="-9186" r="-9186"/>
          <a:stretch>
            <a:fillRect/>
          </a:stretch>
        </p:blipFill>
        <p:spPr>
          <a:xfrm>
            <a:off x="540543" y="1319236"/>
            <a:ext cx="8062913" cy="3500071"/>
          </a:xfrm>
          <a:prstGeom prst="rect">
            <a:avLst/>
          </a:prstGeom>
        </p:spPr>
      </p:pic>
    </p:spTree>
    <p:extLst>
      <p:ext uri="{BB962C8B-B14F-4D97-AF65-F5344CB8AC3E}">
        <p14:creationId xmlns:p14="http://schemas.microsoft.com/office/powerpoint/2010/main" val="645028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dirty="0">
                <a:latin typeface="Arial" panose="020B0604020202020204" pitchFamily="34" charset="0"/>
                <a:cs typeface="Arial" panose="020B0604020202020204" pitchFamily="34" charset="0"/>
              </a:rPr>
              <a:t>Spontaneous Generation </a:t>
            </a:r>
            <a:r>
              <a:rPr lang="en-US" altLang="en-US" sz="1200" dirty="0">
                <a:latin typeface="Arial" panose="020B0604020202020204" pitchFamily="34" charset="0"/>
                <a:cs typeface="Arial" panose="020B0604020202020204" pitchFamily="34" charset="0"/>
              </a:rPr>
              <a:t>(12 of 16)</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a:bodyPr>
          <a:lstStyle/>
          <a:p>
            <a:pPr algn="just" fontAlgn="auto">
              <a:spcAft>
                <a:spcPts val="0"/>
              </a:spcAft>
              <a:defRPr/>
            </a:pPr>
            <a:r>
              <a:rPr lang="en-US" sz="2400" dirty="0">
                <a:latin typeface="Arial" panose="020B0604020202020204" pitchFamily="34" charset="0"/>
                <a:cs typeface="Arial" panose="020B0604020202020204" pitchFamily="34" charset="0"/>
              </a:rPr>
              <a:t>In 1858, Pasteur filtered air through a gun-cotton filter and, upon microscopic examination of the cotton, found it full of microorganisms, suggesting that the exposure of a broth to air was not introducing a “life force” to the broth but rather airborne microorganisms.</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Later, Pasteur made a series of flasks with long, twisted necks, in which he boiled broth to sterilize it.</a:t>
            </a:r>
          </a:p>
        </p:txBody>
      </p:sp>
    </p:spTree>
    <p:extLst>
      <p:ext uri="{BB962C8B-B14F-4D97-AF65-F5344CB8AC3E}">
        <p14:creationId xmlns:p14="http://schemas.microsoft.com/office/powerpoint/2010/main" val="3823555596"/>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Membrane Transport Mechanisms </a:t>
            </a:r>
            <a:r>
              <a:rPr lang="en-US" altLang="en-US" sz="1050" dirty="0">
                <a:latin typeface="Arial" panose="020B0604020202020204" pitchFamily="34" charset="0"/>
                <a:cs typeface="Arial" panose="020B0604020202020204" pitchFamily="34" charset="0"/>
              </a:rPr>
              <a:t>(4 of 4)</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a:bodyPr>
          <a:lstStyle/>
          <a:p>
            <a:pPr algn="just" fontAlgn="auto">
              <a:spcAft>
                <a:spcPts val="0"/>
              </a:spcAft>
              <a:defRPr/>
            </a:pPr>
            <a:r>
              <a:rPr lang="en-US" sz="2400" dirty="0">
                <a:latin typeface="Arial" panose="020B0604020202020204" pitchFamily="34" charset="0"/>
                <a:cs typeface="Arial" panose="020B0604020202020204" pitchFamily="34" charset="0"/>
              </a:rPr>
              <a:t>The process by which secretory vesicles release their contents to the cell’s exterior is called </a:t>
            </a:r>
            <a:r>
              <a:rPr lang="en-US" sz="2400" b="1" dirty="0">
                <a:latin typeface="Arial" panose="020B0604020202020204" pitchFamily="34" charset="0"/>
                <a:cs typeface="Arial" panose="020B0604020202020204" pitchFamily="34" charset="0"/>
              </a:rPr>
              <a:t>exocytosis</a:t>
            </a:r>
            <a:r>
              <a:rPr lang="en-US" sz="2400" dirty="0">
                <a:latin typeface="Arial" panose="020B0604020202020204" pitchFamily="34" charset="0"/>
                <a:cs typeface="Arial" panose="020B0604020202020204" pitchFamily="34" charset="0"/>
              </a:rPr>
              <a:t>.</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Vesicles move toward the plasma membrane and then meld with the membrane, ejecting their contents out of the cell.</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Exocytosis is used by cells to remove waste products and may also be used to release chemical signals that can be taken up by other cells.</a:t>
            </a:r>
          </a:p>
          <a:p>
            <a:pPr algn="just" fontAlgn="auto">
              <a:spcAft>
                <a:spcPts val="0"/>
              </a:spcAft>
              <a:defRP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490712"/>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Cell Wall </a:t>
            </a:r>
            <a:r>
              <a:rPr lang="en-US" altLang="en-US" sz="1050" dirty="0">
                <a:latin typeface="Arial" panose="020B0604020202020204" pitchFamily="34" charset="0"/>
                <a:cs typeface="Arial" panose="020B0604020202020204" pitchFamily="34" charset="0"/>
              </a:rPr>
              <a:t>(1 of 2)</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a:bodyPr>
          <a:lstStyle/>
          <a:p>
            <a:pPr algn="just" fontAlgn="auto">
              <a:spcAft>
                <a:spcPts val="0"/>
              </a:spcAft>
              <a:defRPr/>
            </a:pPr>
            <a:r>
              <a:rPr lang="en-US" sz="2400" dirty="0">
                <a:latin typeface="Arial" panose="020B0604020202020204" pitchFamily="34" charset="0"/>
                <a:cs typeface="Arial" panose="020B0604020202020204" pitchFamily="34" charset="0"/>
              </a:rPr>
              <a:t>In addition to a plasma membrane, some eukaryotic cells have a cell wall. </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Cells of fungi, algae, plants, and even some protists have cell walls.</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All cell walls provide structural stability for the cell and protection from environmental stresses such as desiccation, changes in osmotic pressure, and traumatic injury. </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7129439"/>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Cell Wall </a:t>
            </a:r>
            <a:r>
              <a:rPr lang="en-US" altLang="en-US" sz="1050" dirty="0">
                <a:latin typeface="Arial" panose="020B0604020202020204" pitchFamily="34" charset="0"/>
                <a:cs typeface="Arial" panose="020B0604020202020204" pitchFamily="34" charset="0"/>
              </a:rPr>
              <a:t>(2 of 2)</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lnSpcReduction="10000"/>
          </a:bodyPr>
          <a:lstStyle/>
          <a:p>
            <a:pPr algn="just" fontAlgn="auto">
              <a:spcAft>
                <a:spcPts val="0"/>
              </a:spcAft>
              <a:defRPr/>
            </a:pPr>
            <a:r>
              <a:rPr lang="en-US" dirty="0">
                <a:latin typeface="Arial" panose="020B0604020202020204" pitchFamily="34" charset="0"/>
                <a:cs typeface="Arial" panose="020B0604020202020204" pitchFamily="34" charset="0"/>
              </a:rPr>
              <a:t>Depending upon the type of eukaryotic cell, cell walls can be made of a wide range of materials, including:</a:t>
            </a:r>
          </a:p>
          <a:p>
            <a:pPr lvl="1" algn="just" fontAlgn="auto">
              <a:spcAft>
                <a:spcPts val="0"/>
              </a:spcAft>
              <a:defRPr/>
            </a:pPr>
            <a:r>
              <a:rPr lang="en-US" dirty="0">
                <a:latin typeface="Arial" panose="020B0604020202020204" pitchFamily="34" charset="0"/>
                <a:cs typeface="Arial" panose="020B0604020202020204" pitchFamily="34" charset="0"/>
              </a:rPr>
              <a:t>Cellulose (fungi and plants)</a:t>
            </a:r>
          </a:p>
          <a:p>
            <a:pPr lvl="1" algn="just" fontAlgn="auto">
              <a:spcAft>
                <a:spcPts val="0"/>
              </a:spcAft>
              <a:defRPr/>
            </a:pPr>
            <a:endParaRPr lang="en-US" dirty="0">
              <a:latin typeface="Arial" panose="020B0604020202020204" pitchFamily="34" charset="0"/>
              <a:cs typeface="Arial" panose="020B0604020202020204" pitchFamily="34" charset="0"/>
            </a:endParaRPr>
          </a:p>
          <a:p>
            <a:pPr lvl="1" algn="just" fontAlgn="auto">
              <a:spcAft>
                <a:spcPts val="0"/>
              </a:spcAft>
              <a:defRPr/>
            </a:pPr>
            <a:r>
              <a:rPr lang="en-US" dirty="0">
                <a:latin typeface="Arial" panose="020B0604020202020204" pitchFamily="34" charset="0"/>
                <a:cs typeface="Arial" panose="020B0604020202020204" pitchFamily="34" charset="0"/>
              </a:rPr>
              <a:t>Biogenic silica, calcium carbonate, agar, and carrageenan (protists and algae)</a:t>
            </a:r>
          </a:p>
          <a:p>
            <a:pPr lvl="1" algn="just" fontAlgn="auto">
              <a:spcAft>
                <a:spcPts val="0"/>
              </a:spcAft>
              <a:defRPr/>
            </a:pPr>
            <a:endParaRPr lang="en-US" dirty="0">
              <a:latin typeface="Arial" panose="020B0604020202020204" pitchFamily="34" charset="0"/>
              <a:cs typeface="Arial" panose="020B0604020202020204" pitchFamily="34" charset="0"/>
            </a:endParaRPr>
          </a:p>
          <a:p>
            <a:pPr lvl="1" algn="just" fontAlgn="auto">
              <a:spcAft>
                <a:spcPts val="0"/>
              </a:spcAft>
              <a:defRPr/>
            </a:pPr>
            <a:r>
              <a:rPr lang="en-US" dirty="0">
                <a:latin typeface="Arial" panose="020B0604020202020204" pitchFamily="34" charset="0"/>
                <a:cs typeface="Arial" panose="020B0604020202020204" pitchFamily="34" charset="0"/>
              </a:rPr>
              <a:t>Chitin (fungi)</a:t>
            </a:r>
          </a:p>
          <a:p>
            <a:pPr lvl="1" algn="just" fontAlgn="auto">
              <a:spcAft>
                <a:spcPts val="0"/>
              </a:spcAft>
              <a:defRPr/>
            </a:pPr>
            <a:endParaRPr lang="en-US" dirty="0">
              <a:latin typeface="Arial" panose="020B0604020202020204" pitchFamily="34" charset="0"/>
              <a:cs typeface="Arial" panose="020B0604020202020204" pitchFamily="34" charset="0"/>
            </a:endParaRPr>
          </a:p>
          <a:p>
            <a:pPr algn="just" fontAlgn="auto">
              <a:spcAft>
                <a:spcPts val="0"/>
              </a:spcAft>
              <a:defRPr/>
            </a:pPr>
            <a:r>
              <a:rPr lang="en-US" dirty="0">
                <a:latin typeface="Arial" panose="020B0604020202020204" pitchFamily="34" charset="0"/>
                <a:cs typeface="Arial" panose="020B0604020202020204" pitchFamily="34" charset="0"/>
              </a:rPr>
              <a:t>Animal cells do not have a cell wall.</a:t>
            </a:r>
          </a:p>
          <a:p>
            <a:pPr algn="just" fontAlgn="auto">
              <a:spcAft>
                <a:spcPts val="0"/>
              </a:spcAft>
              <a:defRP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2376390"/>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Extracellular Matrix </a:t>
            </a:r>
            <a:r>
              <a:rPr lang="en-US" altLang="en-US" sz="1050" dirty="0">
                <a:latin typeface="Arial" panose="020B0604020202020204" pitchFamily="34" charset="0"/>
                <a:cs typeface="Arial" panose="020B0604020202020204" pitchFamily="34" charset="0"/>
              </a:rPr>
              <a:t>(1 of 3)</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a:bodyPr>
          <a:lstStyle/>
          <a:p>
            <a:pPr algn="just" fontAlgn="auto">
              <a:spcAft>
                <a:spcPts val="0"/>
              </a:spcAft>
              <a:defRPr/>
            </a:pPr>
            <a:r>
              <a:rPr lang="en-US" sz="2400" dirty="0">
                <a:latin typeface="Arial" panose="020B0604020202020204" pitchFamily="34" charset="0"/>
                <a:cs typeface="Arial" panose="020B0604020202020204" pitchFamily="34" charset="0"/>
              </a:rPr>
              <a:t>Since animal cells and some protozoan cells lack a cell wall, they produce an </a:t>
            </a:r>
            <a:r>
              <a:rPr lang="en-US" sz="2400" b="1" dirty="0">
                <a:latin typeface="Arial" panose="020B0604020202020204" pitchFamily="34" charset="0"/>
                <a:cs typeface="Arial" panose="020B0604020202020204" pitchFamily="34" charset="0"/>
              </a:rPr>
              <a:t>extracellular matrix</a:t>
            </a:r>
            <a:r>
              <a:rPr lang="en-US" sz="2400" dirty="0">
                <a:latin typeface="Arial" panose="020B0604020202020204" pitchFamily="34" charset="0"/>
                <a:cs typeface="Arial" panose="020B0604020202020204" pitchFamily="34" charset="0"/>
              </a:rPr>
              <a:t>.</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They secrete a sticky mass of carbohydrates and proteins into the spaces between adjacent cells.</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Some protein components assemble into a basement membrane to which the remaining extracellular matrix components adhere.</a:t>
            </a:r>
          </a:p>
        </p:txBody>
      </p:sp>
    </p:spTree>
    <p:extLst>
      <p:ext uri="{BB962C8B-B14F-4D97-AF65-F5344CB8AC3E}">
        <p14:creationId xmlns:p14="http://schemas.microsoft.com/office/powerpoint/2010/main" val="3013735241"/>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Extracellular Matrix </a:t>
            </a:r>
            <a:r>
              <a:rPr lang="en-US" altLang="en-US" sz="1050" dirty="0">
                <a:latin typeface="Arial" panose="020B0604020202020204" pitchFamily="34" charset="0"/>
                <a:cs typeface="Arial" panose="020B0604020202020204" pitchFamily="34" charset="0"/>
              </a:rPr>
              <a:t>(2 of 3)</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a:bodyPr>
          <a:lstStyle/>
          <a:p>
            <a:pPr algn="just" fontAlgn="auto">
              <a:spcAft>
                <a:spcPts val="0"/>
              </a:spcAft>
              <a:defRPr/>
            </a:pPr>
            <a:r>
              <a:rPr lang="en-US" sz="2400" dirty="0">
                <a:latin typeface="Arial" panose="020B0604020202020204" pitchFamily="34" charset="0"/>
                <a:cs typeface="Arial" panose="020B0604020202020204" pitchFamily="34" charset="0"/>
              </a:rPr>
              <a:t>In animal cells, the extracellular matrix allows cells within tissues to withstand external stresses and transmits signals from the outside of the cell to the inside. </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A host cell’s extracellular matrix is often the site where microbial pathogens attach themselves to establish infection.</a:t>
            </a:r>
          </a:p>
          <a:p>
            <a:pPr algn="just" fontAlgn="auto">
              <a:spcAft>
                <a:spcPts val="0"/>
              </a:spcAft>
              <a:defRP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3778992"/>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Extracellular Matrix </a:t>
            </a:r>
            <a:r>
              <a:rPr lang="en-US" altLang="en-US" sz="1050" dirty="0">
                <a:latin typeface="Arial" panose="020B0604020202020204" pitchFamily="34" charset="0"/>
                <a:cs typeface="Arial" panose="020B0604020202020204" pitchFamily="34" charset="0"/>
              </a:rPr>
              <a:t>(3 of 3)</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a:xfrm>
            <a:off x="628650" y="5035549"/>
            <a:ext cx="7886700" cy="1325563"/>
          </a:xfrm>
        </p:spPr>
        <p:txBody>
          <a:bodyPr rtlCol="0">
            <a:normAutofit fontScale="92500"/>
          </a:bodyPr>
          <a:lstStyle/>
          <a:p>
            <a:pPr marL="0" indent="0" algn="just" fontAlgn="auto">
              <a:spcAft>
                <a:spcPts val="0"/>
              </a:spcAft>
              <a:buNone/>
              <a:defRPr/>
            </a:pPr>
            <a:r>
              <a:rPr lang="en-US" sz="2400" b="1" dirty="0">
                <a:latin typeface="Arial" panose="020B0604020202020204" pitchFamily="34" charset="0"/>
                <a:cs typeface="Arial" panose="020B0604020202020204" pitchFamily="34" charset="0"/>
              </a:rPr>
              <a:t>Figure 2.53 </a:t>
            </a:r>
            <a:r>
              <a:rPr lang="en-US" sz="2400" dirty="0">
                <a:latin typeface="Arial" panose="020B0604020202020204" pitchFamily="34" charset="0"/>
                <a:cs typeface="Arial" panose="020B0604020202020204" pitchFamily="34" charset="0"/>
              </a:rPr>
              <a:t>The extracellular matrix is composed of protein and carbohydrate components. It protects cells from physical stresses and transmits signals arriving at the outside edges of the tissue to cells deeper within the tissue.</a:t>
            </a:r>
          </a:p>
        </p:txBody>
      </p:sp>
      <p:pic>
        <p:nvPicPr>
          <p:cNvPr id="7" name="Picture 6" descr="A drawing of the plasma membrane with proteins shown in the membrane. One of these proteins is labeled integrin. Attached to this and other proteins are long strands made of a chain of hexagons labeled polysaccharides. Branches off this chain of hexagons are labeled proteins and branches of the proteins are labeled carbohydrates. These proteoglycan complexes (made of polysaccharides, proteins, and carbohydrates) are attached to proteins in the membranes via fibronectins. Larger chains on the outside of the membrane are not visibly attached to the membrane and are labeled collagen fibers. Smaller chains on the inside surface of the membrane are labeled microfilaments of cytoskeleton.">
            <a:extLst>
              <a:ext uri="{FF2B5EF4-FFF2-40B4-BE49-F238E27FC236}">
                <a16:creationId xmlns:a16="http://schemas.microsoft.com/office/drawing/2014/main" id="{09DFFAA4-1242-42CE-84F1-043CCCB568C9}"/>
              </a:ext>
            </a:extLst>
          </p:cNvPr>
          <p:cNvPicPr>
            <a:picLocks noChangeAspect="1"/>
          </p:cNvPicPr>
          <p:nvPr/>
        </p:nvPicPr>
        <p:blipFill>
          <a:blip r:embed="rId2"/>
          <a:stretch>
            <a:fillRect/>
          </a:stretch>
        </p:blipFill>
        <p:spPr>
          <a:xfrm>
            <a:off x="2499311" y="1436349"/>
            <a:ext cx="4145377" cy="3419491"/>
          </a:xfrm>
          <a:prstGeom prst="rect">
            <a:avLst/>
          </a:prstGeom>
        </p:spPr>
      </p:pic>
    </p:spTree>
    <p:extLst>
      <p:ext uri="{BB962C8B-B14F-4D97-AF65-F5344CB8AC3E}">
        <p14:creationId xmlns:p14="http://schemas.microsoft.com/office/powerpoint/2010/main" val="1357367409"/>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Flagella and Cilia </a:t>
            </a:r>
            <a:r>
              <a:rPr lang="en-US" altLang="en-US" sz="1050" dirty="0">
                <a:latin typeface="Arial" panose="020B0604020202020204" pitchFamily="34" charset="0"/>
                <a:cs typeface="Arial" panose="020B0604020202020204" pitchFamily="34" charset="0"/>
              </a:rPr>
              <a:t>(1 of 4)</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fontScale="92500"/>
          </a:bodyPr>
          <a:lstStyle/>
          <a:p>
            <a:pPr algn="just" fontAlgn="auto">
              <a:spcAft>
                <a:spcPts val="0"/>
              </a:spcAft>
              <a:defRPr/>
            </a:pPr>
            <a:r>
              <a:rPr lang="en-US" sz="2400" dirty="0">
                <a:latin typeface="Arial" panose="020B0604020202020204" pitchFamily="34" charset="0"/>
                <a:cs typeface="Arial" panose="020B0604020202020204" pitchFamily="34" charset="0"/>
              </a:rPr>
              <a:t>Some eukaryotic cells use </a:t>
            </a:r>
            <a:r>
              <a:rPr lang="en-US" sz="2400" b="1" dirty="0">
                <a:latin typeface="Arial" panose="020B0604020202020204" pitchFamily="34" charset="0"/>
                <a:cs typeface="Arial" panose="020B0604020202020204" pitchFamily="34" charset="0"/>
              </a:rPr>
              <a:t>flagella</a:t>
            </a:r>
            <a:r>
              <a:rPr lang="en-US" sz="2400" dirty="0">
                <a:latin typeface="Arial" panose="020B0604020202020204" pitchFamily="34" charset="0"/>
                <a:cs typeface="Arial" panose="020B0604020202020204" pitchFamily="34" charset="0"/>
              </a:rPr>
              <a:t> for locomotion.</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Whereas the prokaryotic flagellum is a stiff, rotating structure, a eukaryotic flagellum is more like a flexible whip composed of nine parallel pairs of microtubules surrounding a central pair of microtubules.</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This arrangement is referred to as a 9 + 2 array. </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The parallel microtubules use </a:t>
            </a:r>
            <a:r>
              <a:rPr lang="en-US" sz="2400" b="1" dirty="0">
                <a:latin typeface="Arial" panose="020B0604020202020204" pitchFamily="34" charset="0"/>
                <a:cs typeface="Arial" panose="020B0604020202020204" pitchFamily="34" charset="0"/>
              </a:rPr>
              <a:t>dynein</a:t>
            </a:r>
            <a:r>
              <a:rPr lang="en-US" sz="2400" dirty="0">
                <a:latin typeface="Arial" panose="020B0604020202020204" pitchFamily="34" charset="0"/>
                <a:cs typeface="Arial" panose="020B0604020202020204" pitchFamily="34" charset="0"/>
              </a:rPr>
              <a:t> motor proteins to move relative to each other, causing the flagellum to bend.</a:t>
            </a:r>
          </a:p>
          <a:p>
            <a:pPr algn="just" fontAlgn="auto">
              <a:spcAft>
                <a:spcPts val="0"/>
              </a:spcAft>
              <a:defRP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0171"/>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Flagella and Cilia </a:t>
            </a:r>
            <a:r>
              <a:rPr lang="en-US" altLang="en-US" sz="1050" dirty="0">
                <a:latin typeface="Arial" panose="020B0604020202020204" pitchFamily="34" charset="0"/>
                <a:cs typeface="Arial" panose="020B0604020202020204" pitchFamily="34" charset="0"/>
              </a:rPr>
              <a:t>(2 of 4)</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a:bodyPr>
          <a:lstStyle/>
          <a:p>
            <a:pPr algn="just" fontAlgn="auto">
              <a:spcAft>
                <a:spcPts val="0"/>
              </a:spcAft>
              <a:defRPr/>
            </a:pPr>
            <a:r>
              <a:rPr lang="en-US" sz="2400" b="1" dirty="0">
                <a:latin typeface="Arial" panose="020B0604020202020204" pitchFamily="34" charset="0"/>
                <a:cs typeface="Arial" panose="020B0604020202020204" pitchFamily="34" charset="0"/>
              </a:rPr>
              <a:t>Cilia</a:t>
            </a:r>
            <a:r>
              <a:rPr lang="en-US" sz="2400" dirty="0">
                <a:latin typeface="Arial" panose="020B0604020202020204" pitchFamily="34" charset="0"/>
                <a:cs typeface="Arial" panose="020B0604020202020204" pitchFamily="34" charset="0"/>
              </a:rPr>
              <a:t> are a similar external structure found in some eukaryotic cells. </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Cilia are shorter than flagella and often cover the entire surface of a cell. Because of their shorter length, cilia use a rapid, flexible, waving motion.</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They are structurally similar to flagella (a 9+2 array of microtubules) and use the same mechanism for movement. </a:t>
            </a:r>
          </a:p>
          <a:p>
            <a:pPr algn="just" fontAlgn="auto">
              <a:spcAft>
                <a:spcPts val="0"/>
              </a:spcAft>
              <a:defRP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4555785"/>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Flagella and Cilia </a:t>
            </a:r>
            <a:r>
              <a:rPr lang="en-US" altLang="en-US" sz="1050" dirty="0">
                <a:latin typeface="Arial" panose="020B0604020202020204" pitchFamily="34" charset="0"/>
                <a:cs typeface="Arial" panose="020B0604020202020204" pitchFamily="34" charset="0"/>
              </a:rPr>
              <a:t>(3 of 4)</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a:bodyPr>
          <a:lstStyle/>
          <a:p>
            <a:pPr algn="just" fontAlgn="auto">
              <a:spcAft>
                <a:spcPts val="0"/>
              </a:spcAft>
              <a:defRPr/>
            </a:pPr>
            <a:r>
              <a:rPr lang="en-US" sz="2400" dirty="0">
                <a:latin typeface="Arial" panose="020B0604020202020204" pitchFamily="34" charset="0"/>
                <a:cs typeface="Arial" panose="020B0604020202020204" pitchFamily="34" charset="0"/>
              </a:rPr>
              <a:t>A structure called a </a:t>
            </a:r>
            <a:r>
              <a:rPr lang="en-US" sz="2400" b="1" dirty="0">
                <a:latin typeface="Arial" panose="020B0604020202020204" pitchFamily="34" charset="0"/>
                <a:cs typeface="Arial" panose="020B0604020202020204" pitchFamily="34" charset="0"/>
              </a:rPr>
              <a:t>basal body</a:t>
            </a:r>
            <a:r>
              <a:rPr lang="en-US" sz="2400" dirty="0">
                <a:latin typeface="Arial" panose="020B0604020202020204" pitchFamily="34" charset="0"/>
                <a:cs typeface="Arial" panose="020B0604020202020204" pitchFamily="34" charset="0"/>
              </a:rPr>
              <a:t> is found at the base of each cilium and flagellum.</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The basal body, which attaches the cilium or flagellum to the cell, is composed of an array of triplet microtubules similar to that of a centriole but embedded in the plasma membrane.</a:t>
            </a:r>
          </a:p>
          <a:p>
            <a:pPr marL="0" indent="0" algn="just" fontAlgn="auto">
              <a:spcAft>
                <a:spcPts val="0"/>
              </a:spcAft>
              <a:buNone/>
              <a:defRPr/>
            </a:pPr>
            <a:endParaRPr lang="en-US" sz="2400" dirty="0">
              <a:latin typeface="Arial" panose="020B0604020202020204" pitchFamily="34" charset="0"/>
              <a:cs typeface="Arial" panose="020B0604020202020204" pitchFamily="34" charset="0"/>
            </a:endParaRPr>
          </a:p>
          <a:p>
            <a:pPr algn="just" fontAlgn="auto">
              <a:spcAft>
                <a:spcPts val="0"/>
              </a:spcAft>
              <a:defRP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382993"/>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Flagella and Cilia </a:t>
            </a:r>
            <a:r>
              <a:rPr lang="en-US" altLang="en-US" sz="1050" dirty="0">
                <a:latin typeface="Arial" panose="020B0604020202020204" pitchFamily="34" charset="0"/>
                <a:cs typeface="Arial" panose="020B0604020202020204" pitchFamily="34" charset="0"/>
              </a:rPr>
              <a:t>(4 of 4)</a:t>
            </a:r>
            <a:endParaRPr lang="en-US" altLang="en-US" dirty="0">
              <a:latin typeface="Arial" panose="020B0604020202020204" pitchFamily="34" charset="0"/>
              <a:cs typeface="Arial" panose="020B0604020202020204" pitchFamily="34" charset="0"/>
            </a:endParaRPr>
          </a:p>
        </p:txBody>
      </p:sp>
      <p:pic>
        <p:nvPicPr>
          <p:cNvPr id="4" name="Picture Placeholder 1" descr="a) A micrograph of a cross section of a flagellum showing a ring of 9 sets of structures that are made of smaller rings. In the center are two more complete smaller rings. B) A micrograph showing a flagellum. This shows a star shaped structure in the cell attached to the long lines that make up the filament of the flagellum. A diagram shows the triplet centriole in the cell as part of the basal body that attaches the filament to the cell. The diagram also shows a cross section of the filament. The outer ring is made of 9 sets of the following: a ring labeled subfiber A, a ring labeled subfiber B, a projection labeled radial spoke with a small end labeled spoke head, a projection towards the center labeled inner dynein, and a projection towards the outside labeled outer dynein. Each of these 9 sets are connected to the ones next to it via a line called nexin. These 9 sets form a ring; in the center of this ring are 2 small circles labeled central singlet microtubule. These two are attached to each other by a line labeled central bridge. C) A cell with flagella on either end. D) A cell with many small cilia along the outside and an indentation labeled mouth.">
            <a:extLst>
              <a:ext uri="{FF2B5EF4-FFF2-40B4-BE49-F238E27FC236}">
                <a16:creationId xmlns:a16="http://schemas.microsoft.com/office/drawing/2014/main" id="{DA40527D-5522-40BA-B000-8A963E40FAA1}"/>
              </a:ext>
            </a:extLst>
          </p:cNvPr>
          <p:cNvPicPr>
            <a:picLocks noChangeAspect="1"/>
          </p:cNvPicPr>
          <p:nvPr/>
        </p:nvPicPr>
        <p:blipFill>
          <a:blip r:embed="rId2" cstate="email">
            <a:extLst>
              <a:ext uri="{28A0092B-C50C-407E-A947-70E740481C1C}">
                <a14:useLocalDpi xmlns:a14="http://schemas.microsoft.com/office/drawing/2010/main" val="0"/>
              </a:ext>
            </a:extLst>
          </a:blip>
          <a:srcRect t="-20523" b="-20523"/>
          <a:stretch>
            <a:fillRect/>
          </a:stretch>
        </p:blipFill>
        <p:spPr>
          <a:xfrm>
            <a:off x="504336" y="951707"/>
            <a:ext cx="4382478" cy="5715000"/>
          </a:xfrm>
          <a:prstGeom prst="rect">
            <a:avLst/>
          </a:prstGeom>
        </p:spPr>
      </p:pic>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a:xfrm>
            <a:off x="4886814" y="1549401"/>
            <a:ext cx="3943350" cy="4735512"/>
          </a:xfrm>
        </p:spPr>
        <p:txBody>
          <a:bodyPr rtlCol="0">
            <a:normAutofit fontScale="85000" lnSpcReduction="10000"/>
          </a:bodyPr>
          <a:lstStyle/>
          <a:p>
            <a:pPr marL="0" indent="0" algn="just">
              <a:buNone/>
            </a:pPr>
            <a:r>
              <a:rPr lang="en-US" sz="2400" b="1" dirty="0">
                <a:latin typeface="Arial" panose="020B0604020202020204" pitchFamily="34" charset="0"/>
                <a:cs typeface="Arial" panose="020B0604020202020204" pitchFamily="34" charset="0"/>
              </a:rPr>
              <a:t>Figure 2.54 </a:t>
            </a:r>
            <a:r>
              <a:rPr lang="en-US" sz="2400" dirty="0">
                <a:latin typeface="Arial" panose="020B0604020202020204" pitchFamily="34" charset="0"/>
                <a:cs typeface="Arial" panose="020B0604020202020204" pitchFamily="34" charset="0"/>
              </a:rPr>
              <a:t>(a) </a:t>
            </a:r>
            <a:r>
              <a:rPr lang="en-US" sz="2400" dirty="0">
                <a:solidFill>
                  <a:srgbClr val="000000"/>
                </a:solidFill>
                <a:latin typeface="Arial" panose="020B0604020202020204" pitchFamily="34" charset="0"/>
                <a:cs typeface="Arial" panose="020B0604020202020204" pitchFamily="34" charset="0"/>
              </a:rPr>
              <a:t>Eukaryotic flagella and cilia are composed of a 9+2 array of microtubules, as seen in this transmission electron micrograph cross-section.</a:t>
            </a:r>
            <a:r>
              <a:rPr lang="en-US" sz="2400" dirty="0">
                <a:latin typeface="Arial" panose="020B0604020202020204" pitchFamily="34" charset="0"/>
                <a:cs typeface="Arial" panose="020B0604020202020204" pitchFamily="34" charset="0"/>
              </a:rPr>
              <a:t>  (b) </a:t>
            </a:r>
            <a:r>
              <a:rPr lang="en-US" sz="2400" dirty="0">
                <a:solidFill>
                  <a:srgbClr val="000000"/>
                </a:solidFill>
                <a:latin typeface="Arial" panose="020B0604020202020204" pitchFamily="34" charset="0"/>
                <a:cs typeface="Arial" panose="020B0604020202020204" pitchFamily="34" charset="0"/>
              </a:rPr>
              <a:t>The sliding of these microtubules relative to each other causes a flagellum to bend. (c) An illustration of </a:t>
            </a:r>
            <a:r>
              <a:rPr lang="en-US" sz="2400" i="1" dirty="0">
                <a:solidFill>
                  <a:srgbClr val="000000"/>
                </a:solidFill>
                <a:latin typeface="Arial" panose="020B0604020202020204" pitchFamily="34" charset="0"/>
                <a:cs typeface="Arial" panose="020B0604020202020204" pitchFamily="34" charset="0"/>
              </a:rPr>
              <a:t>Trichomonas vaginalis</a:t>
            </a:r>
            <a:r>
              <a:rPr lang="en-US" sz="2400" dirty="0">
                <a:solidFill>
                  <a:srgbClr val="000000"/>
                </a:solidFill>
                <a:latin typeface="Arial" panose="020B0604020202020204" pitchFamily="34" charset="0"/>
                <a:cs typeface="Arial" panose="020B0604020202020204" pitchFamily="34" charset="0"/>
              </a:rPr>
              <a:t>, a flagellated protozoan parasite that causes vaginitis. (d) Many protozoans, like this </a:t>
            </a:r>
            <a:r>
              <a:rPr lang="en-US" sz="2400" i="1" dirty="0">
                <a:solidFill>
                  <a:srgbClr val="000000"/>
                </a:solidFill>
                <a:latin typeface="Arial" panose="020B0604020202020204" pitchFamily="34" charset="0"/>
                <a:cs typeface="Arial" panose="020B0604020202020204" pitchFamily="34" charset="0"/>
              </a:rPr>
              <a:t>Paramecium</a:t>
            </a:r>
            <a:r>
              <a:rPr lang="en-US" sz="2400" dirty="0">
                <a:solidFill>
                  <a:srgbClr val="000000"/>
                </a:solidFill>
                <a:latin typeface="Arial" panose="020B0604020202020204" pitchFamily="34" charset="0"/>
                <a:cs typeface="Arial" panose="020B0604020202020204" pitchFamily="34" charset="0"/>
              </a:rPr>
              <a:t>, have numerous cilia that aid in locomotion as well as in feeding. Note the mouth opening shown here. (credit d: modification of work by University of Vermont/National Institutes of Health</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73197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dirty="0">
                <a:latin typeface="Arial" panose="020B0604020202020204" pitchFamily="34" charset="0"/>
                <a:cs typeface="Arial" panose="020B0604020202020204" pitchFamily="34" charset="0"/>
              </a:rPr>
              <a:t>Spontaneous Generation </a:t>
            </a:r>
            <a:r>
              <a:rPr lang="en-US" altLang="en-US" sz="1200" dirty="0">
                <a:latin typeface="Arial" panose="020B0604020202020204" pitchFamily="34" charset="0"/>
                <a:cs typeface="Arial" panose="020B0604020202020204" pitchFamily="34" charset="0"/>
              </a:rPr>
              <a:t>(13 of 16)</a:t>
            </a:r>
            <a:endParaRPr lang="en-US" altLang="en-US" dirty="0">
              <a:latin typeface="Arial" panose="020B0604020202020204" pitchFamily="34" charset="0"/>
              <a:cs typeface="Arial" panose="020B0604020202020204" pitchFamily="34" charset="0"/>
            </a:endParaRPr>
          </a:p>
        </p:txBody>
      </p:sp>
      <p:pic>
        <p:nvPicPr>
          <p:cNvPr id="4" name="Picture Placeholder 1" descr="a) Photo of Louis Pasteur b) Photo of Pasteur’s flask – a round flask that is only opened to the outside through a long S-shaped tube. c) A drawing of Pasteur’s experiment. The top diagram shows the swan-neck flask from (b) containing broth that is being boiled to kill microorganisms in the broth. After the boiling process the cooled flask remains sterile because the curve of the flask prevents outside air from entering the flask. So, no contamination occurs. The bottom diagram shows the same flask being boiled. Next, the swan-neck is removed and the flask is opened to the environment. When the neck of the flask is broken off, bacteria reach the sterile broth and organism growth occurs. This is seen as cloudiness in the broth.">
            <a:extLst>
              <a:ext uri="{FF2B5EF4-FFF2-40B4-BE49-F238E27FC236}">
                <a16:creationId xmlns:a16="http://schemas.microsoft.com/office/drawing/2014/main" id="{E0D75785-5C6B-4E6E-91A9-F18CDBB80F25}"/>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t="-1781" b="-3379"/>
          <a:stretch/>
        </p:blipFill>
        <p:spPr>
          <a:xfrm>
            <a:off x="288173" y="1959431"/>
            <a:ext cx="4032250" cy="4305904"/>
          </a:xfrm>
          <a:prstGeom prst="rect">
            <a:avLst/>
          </a:prstGeom>
        </p:spPr>
      </p:pic>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a:xfrm>
            <a:off x="4470401" y="1690688"/>
            <a:ext cx="4305904" cy="4613350"/>
          </a:xfrm>
        </p:spPr>
        <p:txBody>
          <a:bodyPr rtlCol="0">
            <a:noAutofit/>
          </a:bodyPr>
          <a:lstStyle/>
          <a:p>
            <a:pPr marL="0" indent="0" algn="just" fontAlgn="auto">
              <a:spcAft>
                <a:spcPts val="0"/>
              </a:spcAft>
              <a:buNone/>
              <a:defRPr/>
            </a:pPr>
            <a:r>
              <a:rPr lang="en-US" sz="1600" b="1" dirty="0">
                <a:latin typeface="Arial" panose="020B0604020202020204" pitchFamily="34" charset="0"/>
                <a:cs typeface="Arial" panose="020B0604020202020204" pitchFamily="34" charset="0"/>
              </a:rPr>
              <a:t>Figure 2.4 </a:t>
            </a:r>
            <a:r>
              <a:rPr lang="en-US" sz="1600" dirty="0">
                <a:latin typeface="Arial" panose="020B0604020202020204" pitchFamily="34" charset="0"/>
                <a:cs typeface="Arial" panose="020B0604020202020204" pitchFamily="34" charset="0"/>
              </a:rPr>
              <a:t>(a) </a:t>
            </a:r>
            <a:r>
              <a:rPr lang="en-US" sz="1600" dirty="0">
                <a:solidFill>
                  <a:srgbClr val="000000"/>
                </a:solidFill>
                <a:latin typeface="Arial" panose="020B0604020202020204" pitchFamily="34" charset="0"/>
                <a:cs typeface="Arial" panose="020B0604020202020204" pitchFamily="34" charset="0"/>
              </a:rPr>
              <a:t>French scientist Louis Pasteur, who definitively refuted the long-disputed theory of spontaneous generation.</a:t>
            </a:r>
            <a:r>
              <a:rPr lang="en-US" sz="1600" dirty="0">
                <a:latin typeface="Arial" panose="020B0604020202020204" pitchFamily="34" charset="0"/>
                <a:cs typeface="Arial" panose="020B0604020202020204" pitchFamily="34" charset="0"/>
              </a:rPr>
              <a:t> </a:t>
            </a:r>
          </a:p>
          <a:p>
            <a:pPr marL="0" indent="0" algn="just" fontAlgn="auto">
              <a:spcAft>
                <a:spcPts val="0"/>
              </a:spcAft>
              <a:buNone/>
              <a:defRPr/>
            </a:pPr>
            <a:endParaRPr lang="en-US" sz="1600" dirty="0">
              <a:solidFill>
                <a:srgbClr val="000000"/>
              </a:solidFill>
              <a:latin typeface="Arial" panose="020B0604020202020204" pitchFamily="34" charset="0"/>
              <a:cs typeface="Arial" panose="020B0604020202020204" pitchFamily="34" charset="0"/>
            </a:endParaRPr>
          </a:p>
          <a:p>
            <a:pPr marL="0" indent="0" algn="just" fontAlgn="auto">
              <a:spcAft>
                <a:spcPts val="0"/>
              </a:spcAft>
              <a:buNone/>
              <a:defRPr/>
            </a:pPr>
            <a:r>
              <a:rPr lang="en-US" sz="1600" dirty="0">
                <a:solidFill>
                  <a:srgbClr val="000000"/>
                </a:solidFill>
                <a:latin typeface="Arial" panose="020B0604020202020204" pitchFamily="34" charset="0"/>
                <a:cs typeface="Arial" panose="020B0604020202020204" pitchFamily="34" charset="0"/>
              </a:rPr>
              <a:t>(b) The unique swan-neck feature of the flasks used in Pasteur’s experiment allowed air to enter the flask but prevented the entry of bacterial and fungal spores.</a:t>
            </a:r>
          </a:p>
          <a:p>
            <a:pPr marL="0" indent="0" algn="just" fontAlgn="auto">
              <a:spcAft>
                <a:spcPts val="0"/>
              </a:spcAft>
              <a:buNone/>
              <a:defRPr/>
            </a:pPr>
            <a:endParaRPr lang="en-US" sz="1600" dirty="0">
              <a:solidFill>
                <a:srgbClr val="000000"/>
              </a:solidFill>
              <a:latin typeface="Arial" panose="020B0604020202020204" pitchFamily="34" charset="0"/>
              <a:cs typeface="Arial" panose="020B0604020202020204" pitchFamily="34" charset="0"/>
            </a:endParaRPr>
          </a:p>
          <a:p>
            <a:pPr marL="0" indent="0" algn="just" fontAlgn="auto">
              <a:spcAft>
                <a:spcPts val="0"/>
              </a:spcAft>
              <a:buNone/>
              <a:defRPr/>
            </a:pPr>
            <a:r>
              <a:rPr lang="en-US" sz="1600" dirty="0">
                <a:solidFill>
                  <a:srgbClr val="000000"/>
                </a:solidFill>
                <a:latin typeface="Arial" panose="020B0604020202020204" pitchFamily="34" charset="0"/>
                <a:cs typeface="Arial" panose="020B0604020202020204" pitchFamily="34" charset="0"/>
              </a:rPr>
              <a:t>(c) Pasteur’s experiment consisted of two parts. In the first part, the broth in the flask was boiled to sterilize it. When this broth was cooled, it remained free of contamination. In the second part of the experiment, the flask was boiled and then the neck was broken off. The broth in this flask became contaminated. (credit b: modification of work by “Wellcome Images”/Wikimedia Commons)</a:t>
            </a:r>
          </a:p>
        </p:txBody>
      </p:sp>
    </p:spTree>
    <p:extLst>
      <p:ext uri="{BB962C8B-B14F-4D97-AF65-F5344CB8AC3E}">
        <p14:creationId xmlns:p14="http://schemas.microsoft.com/office/powerpoint/2010/main" val="416427955"/>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68778-65A1-4077-B44F-F19086AC029A}"/>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Clinical Focus: Resolution </a:t>
            </a:r>
          </a:p>
        </p:txBody>
      </p:sp>
      <p:sp>
        <p:nvSpPr>
          <p:cNvPr id="3" name="Content Placeholder 2">
            <a:extLst>
              <a:ext uri="{FF2B5EF4-FFF2-40B4-BE49-F238E27FC236}">
                <a16:creationId xmlns:a16="http://schemas.microsoft.com/office/drawing/2014/main" id="{21BEC81E-3CD1-4E2D-8852-4FC56FF339FA}"/>
              </a:ext>
            </a:extLst>
          </p:cNvPr>
          <p:cNvSpPr>
            <a:spLocks noGrp="1"/>
          </p:cNvSpPr>
          <p:nvPr>
            <p:ph idx="1"/>
          </p:nvPr>
        </p:nvSpPr>
        <p:spPr/>
        <p:txBody>
          <a:bodyPr/>
          <a:lstStyle/>
          <a:p>
            <a:pPr marL="0" indent="0" algn="just">
              <a:buNone/>
            </a:pPr>
            <a:r>
              <a:rPr lang="en-US" sz="2200" dirty="0">
                <a:latin typeface="Arial" panose="020B0604020202020204" pitchFamily="34" charset="0"/>
                <a:cs typeface="Arial" panose="020B0604020202020204" pitchFamily="34" charset="0"/>
              </a:rPr>
              <a:t>Since amoxicillin has not resolved Barbara’s case of pneumonia, the PA prescribes another antibiotic, azithromycin, which targets bacterial ribosomes rather than peptidoglycan. After taking the azithromycin as directed, Barbara’s symptoms resolve and she finally begins to feel like herself again. Presuming no drug resistance to amoxicillin was involved, and given the effectiveness of azithromycin, the causative agent of Barbara’s pneumonia is most likely </a:t>
            </a:r>
            <a:r>
              <a:rPr lang="en-US" sz="2200" i="1" dirty="0">
                <a:latin typeface="Arial" panose="020B0604020202020204" pitchFamily="34" charset="0"/>
                <a:cs typeface="Arial" panose="020B0604020202020204" pitchFamily="34" charset="0"/>
              </a:rPr>
              <a:t>Mycoplasma pneumoniae</a:t>
            </a:r>
            <a:r>
              <a:rPr lang="en-US" sz="2200" dirty="0">
                <a:latin typeface="Arial" panose="020B0604020202020204" pitchFamily="34" charset="0"/>
                <a:cs typeface="Arial" panose="020B0604020202020204" pitchFamily="34" charset="0"/>
              </a:rPr>
              <a:t>. Even though this bacterium is a prokaryotic cell, it is not inhibited by amoxicillin because it does not have a cell wall and, therefore does not make peptidoglycan.</a:t>
            </a:r>
          </a:p>
        </p:txBody>
      </p:sp>
    </p:spTree>
    <p:extLst>
      <p:ext uri="{BB962C8B-B14F-4D97-AF65-F5344CB8AC3E}">
        <p14:creationId xmlns:p14="http://schemas.microsoft.com/office/powerpoint/2010/main" val="2270366821"/>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66BFD-0E6C-41DB-B948-D80A248AE77E}"/>
              </a:ext>
            </a:extLst>
          </p:cNvPr>
          <p:cNvSpPr>
            <a:spLocks noGrp="1"/>
          </p:cNvSpPr>
          <p:nvPr>
            <p:ph type="title"/>
          </p:nvPr>
        </p:nvSpPr>
        <p:spPr/>
        <p:txBody>
          <a:bodyPr/>
          <a:lstStyle/>
          <a:p>
            <a:r>
              <a:rPr lang="en-US" dirty="0"/>
              <a:t>Acknowledgments</a:t>
            </a:r>
          </a:p>
        </p:txBody>
      </p:sp>
      <p:sp>
        <p:nvSpPr>
          <p:cNvPr id="3" name="Content Placeholder 2">
            <a:extLst>
              <a:ext uri="{FF2B5EF4-FFF2-40B4-BE49-F238E27FC236}">
                <a16:creationId xmlns:a16="http://schemas.microsoft.com/office/drawing/2014/main" id="{FE9D57B0-D850-4302-A058-653FE95A4A12}"/>
              </a:ext>
            </a:extLst>
          </p:cNvPr>
          <p:cNvSpPr>
            <a:spLocks noGrp="1"/>
          </p:cNvSpPr>
          <p:nvPr>
            <p:ph idx="1"/>
          </p:nvPr>
        </p:nvSpPr>
        <p:spPr/>
        <p:txBody>
          <a:bodyPr/>
          <a:lstStyle/>
          <a:p>
            <a:pPr marL="0" indent="0" algn="just">
              <a:buNone/>
            </a:pPr>
            <a:endParaRPr lang="en-US" sz="2400" dirty="0"/>
          </a:p>
          <a:p>
            <a:pPr marL="0" indent="0" algn="just">
              <a:buNone/>
            </a:pPr>
            <a:r>
              <a:rPr lang="en-US" sz="2600" dirty="0"/>
              <a:t> </a:t>
            </a:r>
          </a:p>
          <a:p>
            <a:pPr marL="0" indent="0" algn="just">
              <a:buNone/>
            </a:pPr>
            <a:r>
              <a:rPr lang="en-US" dirty="0"/>
              <a:t>"OpenStax Microbiology Slides" by Adronisha Frazier, Louisiana Community and Technical College System, Northshore Technical Community College is licensed under </a:t>
            </a:r>
            <a:r>
              <a:rPr lang="en-US" u="sng" dirty="0">
                <a:hlinkClick r:id="rId2"/>
              </a:rPr>
              <a:t>CC BY-SA 4.0</a:t>
            </a:r>
            <a:r>
              <a:rPr lang="en-US" u="sng" dirty="0"/>
              <a:t>.</a:t>
            </a:r>
            <a:endParaRPr lang="en-US" dirty="0"/>
          </a:p>
          <a:p>
            <a:pPr marL="0" indent="0" algn="just">
              <a:buNone/>
            </a:pPr>
            <a:endParaRPr lang="en-US" sz="2600" dirty="0"/>
          </a:p>
        </p:txBody>
      </p:sp>
    </p:spTree>
    <p:extLst>
      <p:ext uri="{BB962C8B-B14F-4D97-AF65-F5344CB8AC3E}">
        <p14:creationId xmlns:p14="http://schemas.microsoft.com/office/powerpoint/2010/main" val="1144874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0C026-983D-4F61-9210-F84EA4A4C4AC}"/>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Clinical Focus: Part 1</a:t>
            </a:r>
          </a:p>
        </p:txBody>
      </p:sp>
      <p:sp>
        <p:nvSpPr>
          <p:cNvPr id="3" name="Content Placeholder 2">
            <a:extLst>
              <a:ext uri="{FF2B5EF4-FFF2-40B4-BE49-F238E27FC236}">
                <a16:creationId xmlns:a16="http://schemas.microsoft.com/office/drawing/2014/main" id="{C5F31319-9E0C-4A64-B7CD-AF8C872A9679}"/>
              </a:ext>
            </a:extLst>
          </p:cNvPr>
          <p:cNvSpPr>
            <a:spLocks noGrp="1"/>
          </p:cNvSpPr>
          <p:nvPr>
            <p:ph idx="1"/>
          </p:nvPr>
        </p:nvSpPr>
        <p:spPr/>
        <p:txBody>
          <a:bodyPr/>
          <a:lstStyle/>
          <a:p>
            <a:pPr marL="0" indent="0" algn="just">
              <a:buNone/>
            </a:pPr>
            <a:r>
              <a:rPr lang="en-US" sz="1800" dirty="0">
                <a:latin typeface="Arial" panose="020B0604020202020204" pitchFamily="34" charset="0"/>
                <a:cs typeface="Arial" panose="020B0604020202020204" pitchFamily="34" charset="0"/>
              </a:rPr>
              <a:t>Barbara is a 19-year-old college student living in the dormitory. In January, she came down with a sore throat, headache, mild fever, chills, and a violent but unproductive (i.e. no mucus) cough. To treat these symptoms, Barbara began taking an over-the-counter cold medication, which did not seem to work. In fact, over the next few days, while some of Barbara’s symptoms began to resolve, her cough and fever persisted, and she felt very tired and weak.</a:t>
            </a:r>
          </a:p>
          <a:p>
            <a:pPr marL="0" indent="0" algn="just">
              <a:buNone/>
            </a:pPr>
            <a:endParaRPr lang="en-US" sz="1800" dirty="0">
              <a:latin typeface="Arial" panose="020B0604020202020204" pitchFamily="34" charset="0"/>
              <a:cs typeface="Arial" panose="020B0604020202020204" pitchFamily="34" charset="0"/>
            </a:endParaRPr>
          </a:p>
          <a:p>
            <a:pPr lvl="1" algn="just"/>
            <a:r>
              <a:rPr lang="en-US" sz="1800" b="1" dirty="0">
                <a:latin typeface="Arial" panose="020B0604020202020204" pitchFamily="34" charset="0"/>
                <a:cs typeface="Arial" panose="020B0604020202020204" pitchFamily="34" charset="0"/>
              </a:rPr>
              <a:t>What types of respiratory disease may be responsible?</a:t>
            </a:r>
          </a:p>
        </p:txBody>
      </p:sp>
    </p:spTree>
    <p:extLst>
      <p:ext uri="{BB962C8B-B14F-4D97-AF65-F5344CB8AC3E}">
        <p14:creationId xmlns:p14="http://schemas.microsoft.com/office/powerpoint/2010/main" val="2342794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dirty="0">
                <a:latin typeface="Arial" panose="020B0604020202020204" pitchFamily="34" charset="0"/>
                <a:cs typeface="Arial" panose="020B0604020202020204" pitchFamily="34" charset="0"/>
              </a:rPr>
              <a:t>Spontaneous Generation </a:t>
            </a:r>
            <a:r>
              <a:rPr lang="en-US" altLang="en-US" sz="1200" dirty="0">
                <a:latin typeface="Arial" panose="020B0604020202020204" pitchFamily="34" charset="0"/>
                <a:cs typeface="Arial" panose="020B0604020202020204" pitchFamily="34" charset="0"/>
              </a:rPr>
              <a:t>(14 of 16)</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a:bodyPr>
          <a:lstStyle/>
          <a:p>
            <a:pPr algn="just" fontAlgn="auto">
              <a:spcAft>
                <a:spcPts val="0"/>
              </a:spcAft>
              <a:defRPr/>
            </a:pPr>
            <a:r>
              <a:rPr lang="en-US" dirty="0">
                <a:latin typeface="Arial" panose="020B0604020202020204" pitchFamily="34" charset="0"/>
                <a:cs typeface="Arial" panose="020B0604020202020204" pitchFamily="34" charset="0"/>
              </a:rPr>
              <a:t>Pasteur’s design allowed air inside the flasks to be exchanged with air from the outside.</a:t>
            </a:r>
          </a:p>
          <a:p>
            <a:pPr algn="just" fontAlgn="auto">
              <a:spcAft>
                <a:spcPts val="0"/>
              </a:spcAft>
              <a:defRPr/>
            </a:pPr>
            <a:endParaRPr lang="en-US" dirty="0">
              <a:latin typeface="Arial" panose="020B0604020202020204" pitchFamily="34" charset="0"/>
              <a:cs typeface="Arial" panose="020B0604020202020204" pitchFamily="34" charset="0"/>
            </a:endParaRPr>
          </a:p>
          <a:p>
            <a:pPr algn="just" fontAlgn="auto">
              <a:spcAft>
                <a:spcPts val="0"/>
              </a:spcAft>
              <a:defRPr/>
            </a:pPr>
            <a:r>
              <a:rPr lang="en-US" dirty="0">
                <a:latin typeface="Arial" panose="020B0604020202020204" pitchFamily="34" charset="0"/>
                <a:cs typeface="Arial" panose="020B0604020202020204" pitchFamily="34" charset="0"/>
              </a:rPr>
              <a:t>This prevented the introduction of any airborne microorganisms, which would get caught in the twists and bends of the flasks’ necks.</a:t>
            </a:r>
          </a:p>
        </p:txBody>
      </p:sp>
    </p:spTree>
    <p:extLst>
      <p:ext uri="{BB962C8B-B14F-4D97-AF65-F5344CB8AC3E}">
        <p14:creationId xmlns:p14="http://schemas.microsoft.com/office/powerpoint/2010/main" val="627605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dirty="0">
                <a:latin typeface="Arial" panose="020B0604020202020204" pitchFamily="34" charset="0"/>
                <a:cs typeface="Arial" panose="020B0604020202020204" pitchFamily="34" charset="0"/>
              </a:rPr>
              <a:t>Spontaneous Generation </a:t>
            </a:r>
            <a:r>
              <a:rPr lang="en-US" altLang="en-US" sz="1200" dirty="0">
                <a:latin typeface="Arial" panose="020B0604020202020204" pitchFamily="34" charset="0"/>
                <a:cs typeface="Arial" panose="020B0604020202020204" pitchFamily="34" charset="0"/>
              </a:rPr>
              <a:t>(15 of 16)</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a:xfrm>
            <a:off x="628650" y="1825625"/>
            <a:ext cx="7886700" cy="4351338"/>
          </a:xfrm>
        </p:spPr>
        <p:txBody>
          <a:bodyPr rtlCol="0">
            <a:normAutofit/>
          </a:bodyPr>
          <a:lstStyle/>
          <a:p>
            <a:pPr algn="just" fontAlgn="auto">
              <a:spcAft>
                <a:spcPts val="0"/>
              </a:spcAft>
              <a:defRPr/>
            </a:pPr>
            <a:r>
              <a:rPr lang="en-US" dirty="0">
                <a:latin typeface="Arial" panose="020B0604020202020204" pitchFamily="34" charset="0"/>
                <a:cs typeface="Arial" panose="020B0604020202020204" pitchFamily="34" charset="0"/>
              </a:rPr>
              <a:t>If a life force besides the airborne microorganisms were responsible for microbial growth within the sterilized flasks, it would have access to the broth, whereas the microorganisms would not.</a:t>
            </a:r>
          </a:p>
          <a:p>
            <a:pPr algn="just" fontAlgn="auto">
              <a:spcAft>
                <a:spcPts val="0"/>
              </a:spcAft>
              <a:defRPr/>
            </a:pPr>
            <a:endParaRPr lang="en-US" dirty="0">
              <a:latin typeface="Arial" panose="020B0604020202020204" pitchFamily="34" charset="0"/>
              <a:cs typeface="Arial" panose="020B0604020202020204" pitchFamily="34" charset="0"/>
            </a:endParaRPr>
          </a:p>
          <a:p>
            <a:pPr algn="just" fontAlgn="auto">
              <a:spcAft>
                <a:spcPts val="0"/>
              </a:spcAft>
              <a:defRPr/>
            </a:pPr>
            <a:r>
              <a:rPr lang="en-US" dirty="0">
                <a:latin typeface="Arial" panose="020B0604020202020204" pitchFamily="34" charset="0"/>
                <a:cs typeface="Arial" panose="020B0604020202020204" pitchFamily="34" charset="0"/>
              </a:rPr>
              <a:t>He correctly predicted that sterilized broth in his swan-neck flasks would remain sterile as long as the swan necks remained intact.</a:t>
            </a:r>
          </a:p>
        </p:txBody>
      </p:sp>
    </p:spTree>
    <p:extLst>
      <p:ext uri="{BB962C8B-B14F-4D97-AF65-F5344CB8AC3E}">
        <p14:creationId xmlns:p14="http://schemas.microsoft.com/office/powerpoint/2010/main" val="2546002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dirty="0">
                <a:latin typeface="Arial" panose="020B0604020202020204" pitchFamily="34" charset="0"/>
                <a:cs typeface="Arial" panose="020B0604020202020204" pitchFamily="34" charset="0"/>
              </a:rPr>
              <a:t>Spontaneous Generation </a:t>
            </a:r>
            <a:r>
              <a:rPr lang="en-US" altLang="en-US" sz="1200" dirty="0">
                <a:latin typeface="Arial" panose="020B0604020202020204" pitchFamily="34" charset="0"/>
                <a:cs typeface="Arial" panose="020B0604020202020204" pitchFamily="34" charset="0"/>
              </a:rPr>
              <a:t>(16 of 16)</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a:bodyPr>
          <a:lstStyle/>
          <a:p>
            <a:pPr algn="just" fontAlgn="auto">
              <a:spcAft>
                <a:spcPts val="0"/>
              </a:spcAft>
              <a:defRPr/>
            </a:pPr>
            <a:r>
              <a:rPr lang="en-US" dirty="0">
                <a:latin typeface="Arial" panose="020B0604020202020204" pitchFamily="34" charset="0"/>
                <a:cs typeface="Arial" panose="020B0604020202020204" pitchFamily="34" charset="0"/>
              </a:rPr>
              <a:t>Pasteur’s set of experiments irrefutably disproved the theory of spontaneous generation.</a:t>
            </a:r>
          </a:p>
          <a:p>
            <a:pPr algn="just" fontAlgn="auto">
              <a:spcAft>
                <a:spcPts val="0"/>
              </a:spcAft>
              <a:defRPr/>
            </a:pPr>
            <a:endParaRPr lang="en-US" dirty="0">
              <a:latin typeface="Arial" panose="020B0604020202020204" pitchFamily="34" charset="0"/>
              <a:cs typeface="Arial" panose="020B0604020202020204" pitchFamily="34" charset="0"/>
            </a:endParaRPr>
          </a:p>
          <a:p>
            <a:pPr algn="just" fontAlgn="auto">
              <a:spcAft>
                <a:spcPts val="0"/>
              </a:spcAft>
              <a:defRPr/>
            </a:pPr>
            <a:r>
              <a:rPr lang="en-US" dirty="0">
                <a:latin typeface="Arial" panose="020B0604020202020204" pitchFamily="34" charset="0"/>
                <a:cs typeface="Arial" panose="020B0604020202020204" pitchFamily="34" charset="0"/>
              </a:rPr>
              <a:t>For his work, Pasteur earned the prestigious Alhumbert Prize from the Paris Academy of Sciences in 1862.</a:t>
            </a:r>
          </a:p>
          <a:p>
            <a:pPr algn="just" fontAlgn="auto">
              <a:spcAft>
                <a:spcPts val="0"/>
              </a:spcAft>
              <a:defRPr/>
            </a:pPr>
            <a:endParaRPr lang="en-US" dirty="0">
              <a:latin typeface="Arial" panose="020B0604020202020204" pitchFamily="34" charset="0"/>
              <a:cs typeface="Arial" panose="020B0604020202020204" pitchFamily="34" charset="0"/>
            </a:endParaRPr>
          </a:p>
          <a:p>
            <a:pPr algn="just" fontAlgn="auto">
              <a:spcAft>
                <a:spcPts val="0"/>
              </a:spcAft>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4338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Foundations of Modern Cell Theory</a:t>
            </a:r>
            <a:r>
              <a:rPr lang="en-US" altLang="en-US" sz="1050" dirty="0">
                <a:latin typeface="Arial" panose="020B0604020202020204" pitchFamily="34" charset="0"/>
                <a:cs typeface="Arial" panose="020B0604020202020204" pitchFamily="34" charset="0"/>
              </a:rPr>
              <a:t> (1 of 6)</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a:bodyPr>
          <a:lstStyle/>
          <a:p>
            <a:pPr algn="just" fontAlgn="auto">
              <a:spcAft>
                <a:spcPts val="0"/>
              </a:spcAft>
              <a:defRPr/>
            </a:pPr>
            <a:r>
              <a:rPr lang="en-US" sz="2400" dirty="0">
                <a:latin typeface="Arial" panose="020B0604020202020204" pitchFamily="34" charset="0"/>
                <a:cs typeface="Arial" panose="020B0604020202020204" pitchFamily="34" charset="0"/>
              </a:rPr>
              <a:t>Modern cell theory has two basic tenets:</a:t>
            </a:r>
          </a:p>
          <a:p>
            <a:pPr lvl="1" algn="just" fontAlgn="auto">
              <a:spcAft>
                <a:spcPts val="0"/>
              </a:spcAft>
              <a:defRPr/>
            </a:pPr>
            <a:r>
              <a:rPr lang="en-US" sz="2000" dirty="0">
                <a:latin typeface="Arial" panose="020B0604020202020204" pitchFamily="34" charset="0"/>
                <a:cs typeface="Arial" panose="020B0604020202020204" pitchFamily="34" charset="0"/>
              </a:rPr>
              <a:t>All cells only come from other cells (the principle of biogenesis)</a:t>
            </a:r>
          </a:p>
          <a:p>
            <a:pPr lvl="1" algn="just" fontAlgn="auto">
              <a:spcAft>
                <a:spcPts val="0"/>
              </a:spcAft>
              <a:defRPr/>
            </a:pPr>
            <a:endParaRPr lang="en-US" sz="2000" dirty="0">
              <a:latin typeface="Arial" panose="020B0604020202020204" pitchFamily="34" charset="0"/>
              <a:cs typeface="Arial" panose="020B0604020202020204" pitchFamily="34" charset="0"/>
            </a:endParaRPr>
          </a:p>
          <a:p>
            <a:pPr lvl="1" algn="just" fontAlgn="auto">
              <a:spcAft>
                <a:spcPts val="0"/>
              </a:spcAft>
              <a:defRPr/>
            </a:pPr>
            <a:r>
              <a:rPr lang="en-US" sz="2000" dirty="0">
                <a:latin typeface="Arial" panose="020B0604020202020204" pitchFamily="34" charset="0"/>
                <a:cs typeface="Arial" panose="020B0604020202020204" pitchFamily="34" charset="0"/>
              </a:rPr>
              <a:t>Cells are the fundamental units of organisms.</a:t>
            </a:r>
          </a:p>
          <a:p>
            <a:pPr lvl="1" algn="just" fontAlgn="auto">
              <a:spcAft>
                <a:spcPts val="0"/>
              </a:spcAft>
              <a:defRPr/>
            </a:pPr>
            <a:endParaRPr lang="en-US" sz="20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Modern cell theory grew out of the collective work of many scientists.</a:t>
            </a:r>
          </a:p>
          <a:p>
            <a:pPr algn="just" fontAlgn="auto">
              <a:spcAft>
                <a:spcPts val="0"/>
              </a:spcAft>
              <a:defRPr/>
            </a:pPr>
            <a:endParaRPr lang="en-US" dirty="0">
              <a:latin typeface="Arial" panose="020B0604020202020204" pitchFamily="34" charset="0"/>
              <a:cs typeface="Arial" panose="020B0604020202020204" pitchFamily="34" charset="0"/>
            </a:endParaRPr>
          </a:p>
          <a:p>
            <a:pPr algn="just" fontAlgn="auto">
              <a:spcAft>
                <a:spcPts val="0"/>
              </a:spcAft>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40843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Foundations of Modern Cell Theory</a:t>
            </a:r>
            <a:r>
              <a:rPr lang="en-US" altLang="en-US" sz="1050" dirty="0">
                <a:latin typeface="Arial" panose="020B0604020202020204" pitchFamily="34" charset="0"/>
                <a:cs typeface="Arial" panose="020B0604020202020204" pitchFamily="34" charset="0"/>
              </a:rPr>
              <a:t> (2 of 6)</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a:bodyPr>
          <a:lstStyle/>
          <a:p>
            <a:pPr algn="just" fontAlgn="auto">
              <a:spcAft>
                <a:spcPts val="0"/>
              </a:spcAft>
              <a:defRPr/>
            </a:pPr>
            <a:r>
              <a:rPr lang="en-US" sz="2400" dirty="0">
                <a:latin typeface="Arial" panose="020B0604020202020204" pitchFamily="34" charset="0"/>
                <a:cs typeface="Arial" panose="020B0604020202020204" pitchFamily="34" charset="0"/>
              </a:rPr>
              <a:t>The English scientist Robert Hooke first used the term “cells” in 1665 to describe the small chambers within cork that he observed under a microscope of his own design.</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At the time, Hooke was not aware that the cork cells were long dead and, therefore, lacked the internal structures found within living cells.</a:t>
            </a:r>
          </a:p>
          <a:p>
            <a:pPr algn="just" fontAlgn="auto">
              <a:spcAft>
                <a:spcPts val="0"/>
              </a:spcAft>
              <a:defRPr/>
            </a:pPr>
            <a:endParaRPr lang="en-US" dirty="0">
              <a:latin typeface="Arial" panose="020B0604020202020204" pitchFamily="34" charset="0"/>
              <a:cs typeface="Arial" panose="020B0604020202020204" pitchFamily="34" charset="0"/>
            </a:endParaRPr>
          </a:p>
          <a:p>
            <a:pPr algn="just" fontAlgn="auto">
              <a:spcAft>
                <a:spcPts val="0"/>
              </a:spcAft>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67877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Foundations of Modern Cell Theory</a:t>
            </a:r>
            <a:r>
              <a:rPr lang="en-US" altLang="en-US" sz="1050" dirty="0">
                <a:latin typeface="Arial" panose="020B0604020202020204" pitchFamily="34" charset="0"/>
                <a:cs typeface="Arial" panose="020B0604020202020204" pitchFamily="34" charset="0"/>
              </a:rPr>
              <a:t> (3 of 6)</a:t>
            </a:r>
            <a:endParaRPr lang="en-US" altLang="en-US" dirty="0">
              <a:latin typeface="Arial" panose="020B0604020202020204" pitchFamily="34" charset="0"/>
              <a:cs typeface="Arial" panose="020B0604020202020204" pitchFamily="34" charset="0"/>
            </a:endParaRPr>
          </a:p>
        </p:txBody>
      </p:sp>
      <p:pic>
        <p:nvPicPr>
          <p:cNvPr id="4" name="Picture Placeholder 1" descr="A drawing make by Hooke that shows many small rectangles in rows making up larger structures.">
            <a:extLst>
              <a:ext uri="{FF2B5EF4-FFF2-40B4-BE49-F238E27FC236}">
                <a16:creationId xmlns:a16="http://schemas.microsoft.com/office/drawing/2014/main" id="{7E7264E2-9FBE-4B4F-A277-90E6A94A7271}"/>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t="-82" b="-1225"/>
          <a:stretch/>
        </p:blipFill>
        <p:spPr>
          <a:xfrm>
            <a:off x="628650" y="1959428"/>
            <a:ext cx="4030663" cy="4083352"/>
          </a:xfrm>
          <a:prstGeom prst="rect">
            <a:avLst/>
          </a:prstGeom>
        </p:spPr>
      </p:pic>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a:xfrm>
            <a:off x="4886477" y="1959428"/>
            <a:ext cx="3705981" cy="4217535"/>
          </a:xfrm>
        </p:spPr>
        <p:txBody>
          <a:bodyPr rtlCol="0">
            <a:normAutofit/>
          </a:bodyPr>
          <a:lstStyle/>
          <a:p>
            <a:pPr marL="0" indent="0" algn="just" fontAlgn="auto">
              <a:spcAft>
                <a:spcPts val="0"/>
              </a:spcAft>
              <a:buNone/>
              <a:defRPr/>
            </a:pPr>
            <a:r>
              <a:rPr lang="en-US" sz="2400" b="1" dirty="0">
                <a:latin typeface="Arial" panose="020B0604020202020204" pitchFamily="34" charset="0"/>
                <a:cs typeface="Arial" panose="020B0604020202020204" pitchFamily="34" charset="0"/>
              </a:rPr>
              <a:t>Figure 2.5 </a:t>
            </a:r>
            <a:r>
              <a:rPr lang="en-US" sz="2400" dirty="0">
                <a:solidFill>
                  <a:srgbClr val="000000"/>
                </a:solidFill>
                <a:latin typeface="Arial" panose="020B0604020202020204" pitchFamily="34" charset="0"/>
                <a:cs typeface="Arial" panose="020B0604020202020204" pitchFamily="34" charset="0"/>
              </a:rPr>
              <a:t>Robert Hooke (1635–1703) was the first to describe cells based upon his microscopic observations of cork. This illustration was published in his work </a:t>
            </a:r>
            <a:r>
              <a:rPr lang="en-US" sz="2400" i="1" dirty="0">
                <a:solidFill>
                  <a:srgbClr val="000000"/>
                </a:solidFill>
                <a:latin typeface="Arial" panose="020B0604020202020204" pitchFamily="34" charset="0"/>
                <a:cs typeface="Arial" panose="020B0604020202020204" pitchFamily="34" charset="0"/>
              </a:rPr>
              <a:t>Micrographia</a:t>
            </a:r>
            <a:r>
              <a:rPr lang="en-US" sz="2400" dirty="0">
                <a:solidFill>
                  <a:srgbClr val="000000"/>
                </a:solidFill>
                <a:latin typeface="Arial" panose="020B0604020202020204" pitchFamily="34" charset="0"/>
                <a:cs typeface="Arial" panose="020B0604020202020204" pitchFamily="34" charset="0"/>
              </a:rPr>
              <a:t>.</a:t>
            </a:r>
          </a:p>
          <a:p>
            <a:pPr marL="0" indent="0" algn="just" fontAlgn="auto">
              <a:spcAft>
                <a:spcPts val="0"/>
              </a:spcAft>
              <a:buNone/>
              <a:defRPr/>
            </a:pPr>
            <a:endParaRPr lang="en-US" sz="2400" dirty="0">
              <a:latin typeface="Arial" panose="020B0604020202020204" pitchFamily="34" charset="0"/>
              <a:cs typeface="Arial" panose="020B0604020202020204" pitchFamily="34" charset="0"/>
            </a:endParaRPr>
          </a:p>
          <a:p>
            <a:pPr algn="just" fontAlgn="auto">
              <a:spcAft>
                <a:spcPts val="0"/>
              </a:spcAft>
              <a:defRPr/>
            </a:pPr>
            <a:endParaRPr lang="en-US" dirty="0">
              <a:latin typeface="Arial" panose="020B0604020202020204" pitchFamily="34" charset="0"/>
              <a:cs typeface="Arial" panose="020B0604020202020204" pitchFamily="34" charset="0"/>
            </a:endParaRPr>
          </a:p>
          <a:p>
            <a:pPr algn="just" fontAlgn="auto">
              <a:spcAft>
                <a:spcPts val="0"/>
              </a:spcAft>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91678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Foundations of Modern Cell Theory</a:t>
            </a:r>
            <a:r>
              <a:rPr lang="en-US" altLang="en-US" sz="1050" dirty="0">
                <a:latin typeface="Arial" panose="020B0604020202020204" pitchFamily="34" charset="0"/>
                <a:cs typeface="Arial" panose="020B0604020202020204" pitchFamily="34" charset="0"/>
              </a:rPr>
              <a:t> (4 of 6)</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lnSpcReduction="10000"/>
          </a:bodyPr>
          <a:lstStyle/>
          <a:p>
            <a:pPr algn="just" fontAlgn="auto">
              <a:spcAft>
                <a:spcPts val="0"/>
              </a:spcAft>
              <a:defRPr/>
            </a:pPr>
            <a:r>
              <a:rPr lang="en-US" sz="2400" dirty="0">
                <a:latin typeface="Arial" panose="020B0604020202020204" pitchFamily="34" charset="0"/>
                <a:cs typeface="Arial" panose="020B0604020202020204" pitchFamily="34" charset="0"/>
              </a:rPr>
              <a:t>Nearly 200 years later, in 1838, Matthias Schleiden (1804–1881), a German botanist who made extensive microscopic observations of plant tissues, described them as being composed of cells. </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Theodor Schwann (1810–1882), a noted German physiologist, made similar microscopic observations of animal tissue. He realized that similarities existed between plant and animal tissues.</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This laid the foundation for the idea that cells are the fundamental components of plants and animals.</a:t>
            </a:r>
          </a:p>
          <a:p>
            <a:pPr algn="just" fontAlgn="auto">
              <a:spcAft>
                <a:spcPts val="0"/>
              </a:spcAft>
              <a:defRPr/>
            </a:pPr>
            <a:endParaRPr lang="en-US" dirty="0">
              <a:latin typeface="Arial" panose="020B0604020202020204" pitchFamily="34" charset="0"/>
              <a:cs typeface="Arial" panose="020B0604020202020204" pitchFamily="34" charset="0"/>
            </a:endParaRPr>
          </a:p>
          <a:p>
            <a:pPr algn="just" fontAlgn="auto">
              <a:spcAft>
                <a:spcPts val="0"/>
              </a:spcAft>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11520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Foundations of Modern Cell Theory</a:t>
            </a:r>
            <a:r>
              <a:rPr lang="en-US" altLang="en-US" sz="1050" dirty="0">
                <a:latin typeface="Arial" panose="020B0604020202020204" pitchFamily="34" charset="0"/>
                <a:cs typeface="Arial" panose="020B0604020202020204" pitchFamily="34" charset="0"/>
              </a:rPr>
              <a:t> (5 of 6)</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a:bodyPr>
          <a:lstStyle/>
          <a:p>
            <a:pPr algn="just" fontAlgn="auto">
              <a:spcAft>
                <a:spcPts val="0"/>
              </a:spcAft>
              <a:defRPr/>
            </a:pPr>
            <a:r>
              <a:rPr lang="en-US" sz="2400" dirty="0">
                <a:latin typeface="Arial" panose="020B0604020202020204" pitchFamily="34" charset="0"/>
                <a:cs typeface="Arial" panose="020B0604020202020204" pitchFamily="34" charset="0"/>
              </a:rPr>
              <a:t>In 1852, Robert Remak (1815–1865), a prominent neurologist and embryologist, published convincing evidence that cells are derived from other cells as a result of cell division.</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Three years later, Rudolf Virchow (1821–1902), a well-respected pathologist, published an editorial essay entitled “Cellular Pathology,” which popularized the concept of cell theory.</a:t>
            </a:r>
          </a:p>
          <a:p>
            <a:pPr algn="just" fontAlgn="auto">
              <a:spcAft>
                <a:spcPts val="0"/>
              </a:spcAft>
              <a:defRPr/>
            </a:pPr>
            <a:endParaRPr lang="en-US" dirty="0">
              <a:latin typeface="Arial" panose="020B0604020202020204" pitchFamily="34" charset="0"/>
              <a:cs typeface="Arial" panose="020B0604020202020204" pitchFamily="34" charset="0"/>
            </a:endParaRPr>
          </a:p>
          <a:p>
            <a:pPr algn="just" fontAlgn="auto">
              <a:spcAft>
                <a:spcPts val="0"/>
              </a:spcAft>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40793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Foundations of Modern Cell Theory</a:t>
            </a:r>
            <a:r>
              <a:rPr lang="en-US" altLang="en-US" sz="1050" dirty="0">
                <a:latin typeface="Arial" panose="020B0604020202020204" pitchFamily="34" charset="0"/>
                <a:cs typeface="Arial" panose="020B0604020202020204" pitchFamily="34" charset="0"/>
              </a:rPr>
              <a:t> (6 of 6)</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a:xfrm>
            <a:off x="628650" y="5065486"/>
            <a:ext cx="7886700" cy="1111476"/>
          </a:xfrm>
        </p:spPr>
        <p:txBody>
          <a:bodyPr rtlCol="0">
            <a:normAutofit fontScale="77500" lnSpcReduction="20000"/>
          </a:bodyPr>
          <a:lstStyle/>
          <a:p>
            <a:pPr marL="0" indent="0" algn="just">
              <a:buNone/>
            </a:pPr>
            <a:r>
              <a:rPr lang="en-US" sz="2600" b="1" dirty="0">
                <a:latin typeface="Arial" panose="020B0604020202020204" pitchFamily="34" charset="0"/>
                <a:cs typeface="Arial" panose="020B0604020202020204" pitchFamily="34" charset="0"/>
              </a:rPr>
              <a:t>Figure 2.6 </a:t>
            </a:r>
            <a:r>
              <a:rPr lang="en-US" sz="2600" dirty="0">
                <a:latin typeface="Arial" panose="020B0604020202020204" pitchFamily="34" charset="0"/>
                <a:cs typeface="Arial" panose="020B0604020202020204" pitchFamily="34" charset="0"/>
              </a:rPr>
              <a:t>(a) Rudolf Virchow (1821–1902) popularized the cell theory in an 1855 essay entitled “Cellular Pathology.” (b) The idea that all cells originate from other cells was first published in 1852 by his contemporary and former colleague Robert Remak (1815–1865).</a:t>
            </a:r>
          </a:p>
          <a:p>
            <a:pPr marL="0" indent="0" algn="just" fontAlgn="auto">
              <a:spcAft>
                <a:spcPts val="0"/>
              </a:spcAft>
              <a:buNone/>
              <a:defRPr/>
            </a:pPr>
            <a:endParaRPr lang="en-US" dirty="0">
              <a:latin typeface="Arial" panose="020B0604020202020204" pitchFamily="34" charset="0"/>
              <a:cs typeface="Arial" panose="020B0604020202020204" pitchFamily="34" charset="0"/>
            </a:endParaRPr>
          </a:p>
          <a:p>
            <a:pPr algn="just" fontAlgn="auto">
              <a:spcAft>
                <a:spcPts val="0"/>
              </a:spcAft>
              <a:defRPr/>
            </a:pPr>
            <a:endParaRPr lang="en-US" dirty="0">
              <a:latin typeface="Arial" panose="020B0604020202020204" pitchFamily="34" charset="0"/>
              <a:cs typeface="Arial" panose="020B0604020202020204" pitchFamily="34" charset="0"/>
            </a:endParaRPr>
          </a:p>
        </p:txBody>
      </p:sp>
      <p:pic>
        <p:nvPicPr>
          <p:cNvPr id="4" name="Picture Placeholder 1" descr="a) Photo of Rudolf Virchow. B) Photo of Robert Remak">
            <a:extLst>
              <a:ext uri="{FF2B5EF4-FFF2-40B4-BE49-F238E27FC236}">
                <a16:creationId xmlns:a16="http://schemas.microsoft.com/office/drawing/2014/main" id="{F37FCE1A-2383-4787-9460-5C9A8A6B2457}"/>
              </a:ext>
            </a:extLst>
          </p:cNvPr>
          <p:cNvPicPr>
            <a:picLocks noChangeAspect="1"/>
          </p:cNvPicPr>
          <p:nvPr/>
        </p:nvPicPr>
        <p:blipFill>
          <a:blip r:embed="rId2" cstate="email">
            <a:extLst>
              <a:ext uri="{28A0092B-C50C-407E-A947-70E740481C1C}">
                <a14:useLocalDpi xmlns:a14="http://schemas.microsoft.com/office/drawing/2010/main" val="0"/>
              </a:ext>
            </a:extLst>
          </a:blip>
          <a:srcRect l="-20517" r="-20517"/>
          <a:stretch>
            <a:fillRect/>
          </a:stretch>
        </p:blipFill>
        <p:spPr>
          <a:xfrm>
            <a:off x="540543" y="1417510"/>
            <a:ext cx="8062913" cy="3500071"/>
          </a:xfrm>
          <a:prstGeom prst="rect">
            <a:avLst/>
          </a:prstGeom>
        </p:spPr>
      </p:pic>
    </p:spTree>
    <p:extLst>
      <p:ext uri="{BB962C8B-B14F-4D97-AF65-F5344CB8AC3E}">
        <p14:creationId xmlns:p14="http://schemas.microsoft.com/office/powerpoint/2010/main" val="14497692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Endosymbiotic Theory</a:t>
            </a:r>
            <a:r>
              <a:rPr lang="en-US" altLang="en-US" sz="1050" dirty="0">
                <a:latin typeface="Arial" panose="020B0604020202020204" pitchFamily="34" charset="0"/>
                <a:cs typeface="Arial" panose="020B0604020202020204" pitchFamily="34" charset="0"/>
              </a:rPr>
              <a:t> (1 of 7)</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a:bodyPr>
          <a:lstStyle/>
          <a:p>
            <a:pPr algn="just" fontAlgn="auto">
              <a:spcAft>
                <a:spcPts val="0"/>
              </a:spcAft>
              <a:defRPr/>
            </a:pPr>
            <a:r>
              <a:rPr lang="en-US" sz="2400" dirty="0">
                <a:latin typeface="Arial" panose="020B0604020202020204" pitchFamily="34" charset="0"/>
                <a:cs typeface="Arial" panose="020B0604020202020204" pitchFamily="34" charset="0"/>
              </a:rPr>
              <a:t>As scientists were making progress toward understanding the role of cells in plant and animal tissues, others were examining the structures within the cells themselves.</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In 1831, Scottish botanist Robert Brown (1773–1858) was the first to describe observations of nuclei, which he observed in plant cells.</a:t>
            </a:r>
          </a:p>
          <a:p>
            <a:pPr algn="just" fontAlgn="auto">
              <a:spcAft>
                <a:spcPts val="0"/>
              </a:spcAft>
              <a:defRPr/>
            </a:pPr>
            <a:endParaRPr lang="en-US" dirty="0">
              <a:latin typeface="Arial" panose="020B0604020202020204" pitchFamily="34" charset="0"/>
              <a:cs typeface="Arial" panose="020B0604020202020204" pitchFamily="34" charset="0"/>
            </a:endParaRPr>
          </a:p>
          <a:p>
            <a:pPr algn="just" fontAlgn="auto">
              <a:spcAft>
                <a:spcPts val="0"/>
              </a:spcAft>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4032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2CC42742-96B9-468F-AFC8-393CD63E66ED}"/>
              </a:ext>
            </a:extLst>
          </p:cNvPr>
          <p:cNvSpPr>
            <a:spLocks noGrp="1" noChangeArrowheads="1"/>
          </p:cNvSpPr>
          <p:nvPr>
            <p:ph type="title"/>
          </p:nvPr>
        </p:nvSpPr>
        <p:spPr/>
        <p:txBody>
          <a:bodyPr/>
          <a:lstStyle/>
          <a:p>
            <a:r>
              <a:rPr lang="en-US" altLang="en-US" dirty="0">
                <a:latin typeface="Arial" panose="020B0604020202020204" pitchFamily="34" charset="0"/>
                <a:cs typeface="Arial" panose="020B0604020202020204" pitchFamily="34" charset="0"/>
              </a:rPr>
              <a:t>Chapter Outline</a:t>
            </a:r>
          </a:p>
        </p:txBody>
      </p:sp>
      <p:sp>
        <p:nvSpPr>
          <p:cNvPr id="14339" name="Content Placeholder 2">
            <a:extLst>
              <a:ext uri="{FF2B5EF4-FFF2-40B4-BE49-F238E27FC236}">
                <a16:creationId xmlns:a16="http://schemas.microsoft.com/office/drawing/2014/main" id="{661A4BB8-551D-485E-B4DF-4D0171A6FE1A}"/>
              </a:ext>
            </a:extLst>
          </p:cNvPr>
          <p:cNvSpPr>
            <a:spLocks noGrp="1" noChangeArrowheads="1"/>
          </p:cNvSpPr>
          <p:nvPr>
            <p:ph idx="1"/>
          </p:nvPr>
        </p:nvSpPr>
        <p:spPr/>
        <p:txBody>
          <a:bodyPr/>
          <a:lstStyle/>
          <a:p>
            <a:pPr marL="0" indent="0">
              <a:buNone/>
            </a:pPr>
            <a:r>
              <a:rPr lang="en-US" altLang="en-US" dirty="0">
                <a:latin typeface="Arial" panose="020B0604020202020204" pitchFamily="34" charset="0"/>
                <a:cs typeface="Arial" panose="020B0604020202020204" pitchFamily="34" charset="0"/>
              </a:rPr>
              <a:t>2.1 Spontaneous Generation</a:t>
            </a:r>
          </a:p>
          <a:p>
            <a:pPr marL="0" indent="0">
              <a:buNone/>
            </a:pPr>
            <a:endParaRPr lang="en-US" altLang="en-US" dirty="0">
              <a:latin typeface="Arial" panose="020B0604020202020204" pitchFamily="34" charset="0"/>
              <a:cs typeface="Arial" panose="020B0604020202020204" pitchFamily="34" charset="0"/>
            </a:endParaRPr>
          </a:p>
          <a:p>
            <a:pPr marL="0" indent="0">
              <a:buNone/>
            </a:pPr>
            <a:r>
              <a:rPr lang="en-US" altLang="en-US" dirty="0">
                <a:latin typeface="Arial" panose="020B0604020202020204" pitchFamily="34" charset="0"/>
                <a:cs typeface="Arial" panose="020B0604020202020204" pitchFamily="34" charset="0"/>
              </a:rPr>
              <a:t>2.2 Foundations of Modern Cell Theory</a:t>
            </a:r>
          </a:p>
          <a:p>
            <a:pPr marL="0" indent="0">
              <a:buNone/>
            </a:pPr>
            <a:endParaRPr lang="en-US" altLang="en-US" dirty="0">
              <a:latin typeface="Arial" panose="020B0604020202020204" pitchFamily="34" charset="0"/>
              <a:cs typeface="Arial" panose="020B0604020202020204" pitchFamily="34" charset="0"/>
            </a:endParaRPr>
          </a:p>
          <a:p>
            <a:pPr marL="0" indent="0">
              <a:buNone/>
            </a:pPr>
            <a:r>
              <a:rPr lang="en-US" altLang="en-US" dirty="0">
                <a:latin typeface="Arial" panose="020B0604020202020204" pitchFamily="34" charset="0"/>
                <a:cs typeface="Arial" panose="020B0604020202020204" pitchFamily="34" charset="0"/>
              </a:rPr>
              <a:t>2.3 Unique Characteristics of Prokaryotic Cells</a:t>
            </a:r>
          </a:p>
          <a:p>
            <a:pPr marL="0" indent="0">
              <a:buNone/>
            </a:pPr>
            <a:endParaRPr lang="en-US" altLang="en-US" dirty="0">
              <a:latin typeface="Arial" panose="020B0604020202020204" pitchFamily="34" charset="0"/>
              <a:cs typeface="Arial" panose="020B0604020202020204" pitchFamily="34" charset="0"/>
            </a:endParaRPr>
          </a:p>
          <a:p>
            <a:pPr marL="0" indent="0">
              <a:buNone/>
            </a:pPr>
            <a:r>
              <a:rPr lang="en-US" altLang="en-US" dirty="0">
                <a:latin typeface="Arial" panose="020B0604020202020204" pitchFamily="34" charset="0"/>
                <a:cs typeface="Arial" panose="020B0604020202020204" pitchFamily="34" charset="0"/>
              </a:rPr>
              <a:t>2.4 Unique Characteristics of Eukaryotic Cells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Endosymbiotic Theory</a:t>
            </a:r>
            <a:r>
              <a:rPr lang="en-US" altLang="en-US" sz="1050" dirty="0">
                <a:latin typeface="Arial" panose="020B0604020202020204" pitchFamily="34" charset="0"/>
                <a:cs typeface="Arial" panose="020B0604020202020204" pitchFamily="34" charset="0"/>
              </a:rPr>
              <a:t> (2 of 7)</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a:bodyPr>
          <a:lstStyle/>
          <a:p>
            <a:pPr algn="just" fontAlgn="auto">
              <a:spcAft>
                <a:spcPts val="0"/>
              </a:spcAft>
              <a:defRPr/>
            </a:pPr>
            <a:r>
              <a:rPr lang="en-US" sz="2400" dirty="0">
                <a:latin typeface="Arial" panose="020B0604020202020204" pitchFamily="34" charset="0"/>
                <a:cs typeface="Arial" panose="020B0604020202020204" pitchFamily="34" charset="0"/>
              </a:rPr>
              <a:t>In the early 1880s, German botanist Andreas Schimper (1856–1901) was the first to describe the chloroplasts of plant cells, noting that they divided independent of the nucleus.</a:t>
            </a:r>
          </a:p>
          <a:p>
            <a:pPr marL="0" indent="0" algn="just" fontAlgn="auto">
              <a:spcAft>
                <a:spcPts val="0"/>
              </a:spcAft>
              <a:buNone/>
              <a:defRPr/>
            </a:pPr>
            <a:endParaRPr lang="en-US" dirty="0">
              <a:latin typeface="Arial" panose="020B0604020202020204" pitchFamily="34" charset="0"/>
              <a:cs typeface="Arial" panose="020B0604020202020204" pitchFamily="34" charset="0"/>
            </a:endParaRPr>
          </a:p>
          <a:p>
            <a:pPr algn="just" fontAlgn="auto">
              <a:spcAft>
                <a:spcPts val="0"/>
              </a:spcAft>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5736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Endosymbiotic Theory</a:t>
            </a:r>
            <a:r>
              <a:rPr lang="en-US" altLang="en-US" sz="1050" dirty="0">
                <a:latin typeface="Arial" panose="020B0604020202020204" pitchFamily="34" charset="0"/>
                <a:cs typeface="Arial" panose="020B0604020202020204" pitchFamily="34" charset="0"/>
              </a:rPr>
              <a:t> (3 of 7)</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a:bodyPr>
          <a:lstStyle/>
          <a:p>
            <a:pPr algn="just" fontAlgn="auto">
              <a:spcAft>
                <a:spcPts val="0"/>
              </a:spcAft>
              <a:defRPr/>
            </a:pPr>
            <a:r>
              <a:rPr lang="en-US" sz="2400" dirty="0">
                <a:latin typeface="Arial" panose="020B0604020202020204" pitchFamily="34" charset="0"/>
                <a:cs typeface="Arial" panose="020B0604020202020204" pitchFamily="34" charset="0"/>
              </a:rPr>
              <a:t>Based upon the chloroplasts’ ability to reproduce independently, Russian botanist Konstantin Mereschkowski (1855–1921) suggested in 1905 that chloroplasts may have originated from ancestral photosynthetic bacteria living symbiotically inside a prokaryotic cell.</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This was the first articulation of the endosymbiotic hypothesis, and would explain how eukaryotic cells evolved from ancestral bacteria.</a:t>
            </a:r>
          </a:p>
          <a:p>
            <a:pPr algn="just" fontAlgn="auto">
              <a:spcAft>
                <a:spcPts val="0"/>
              </a:spcAft>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16449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Endosymbiotic Theory</a:t>
            </a:r>
            <a:r>
              <a:rPr lang="en-US" altLang="en-US" sz="1050" dirty="0">
                <a:latin typeface="Arial" panose="020B0604020202020204" pitchFamily="34" charset="0"/>
                <a:cs typeface="Arial" panose="020B0604020202020204" pitchFamily="34" charset="0"/>
              </a:rPr>
              <a:t> (4 of 7)</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a:bodyPr>
          <a:lstStyle/>
          <a:p>
            <a:pPr algn="just" fontAlgn="auto">
              <a:spcAft>
                <a:spcPts val="0"/>
              </a:spcAft>
              <a:defRPr/>
            </a:pPr>
            <a:r>
              <a:rPr lang="en-US" sz="2400" dirty="0">
                <a:latin typeface="Arial" panose="020B0604020202020204" pitchFamily="34" charset="0"/>
                <a:cs typeface="Arial" panose="020B0604020202020204" pitchFamily="34" charset="0"/>
              </a:rPr>
              <a:t>Mereschkowski’s endosymbiotic hypothesis was further supported by American anatomist Ivan Wallin (1883–1969) and American geneticist Lynn Margulis (1938 – 2011).</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The </a:t>
            </a:r>
            <a:r>
              <a:rPr lang="en-US" sz="2400" b="1" dirty="0">
                <a:latin typeface="Arial" panose="020B0604020202020204" pitchFamily="34" charset="0"/>
                <a:cs typeface="Arial" panose="020B0604020202020204" pitchFamily="34" charset="0"/>
              </a:rPr>
              <a:t>endosymbiotic theory</a:t>
            </a:r>
            <a:r>
              <a:rPr lang="en-US" sz="2400" dirty="0">
                <a:latin typeface="Arial" panose="020B0604020202020204" pitchFamily="34" charset="0"/>
                <a:cs typeface="Arial" panose="020B0604020202020204" pitchFamily="34" charset="0"/>
              </a:rPr>
              <a:t> is defined as the theory that mitochondria and chloroplasts arose as a result of prokaryotic cells establishing a symbiotic relationship within a eukaryotic host.</a:t>
            </a:r>
          </a:p>
          <a:p>
            <a:pPr algn="just" fontAlgn="auto">
              <a:spcAft>
                <a:spcPts val="0"/>
              </a:spcAft>
              <a:defRPr/>
            </a:pPr>
            <a:endParaRPr lang="en-US" dirty="0">
              <a:latin typeface="Arial" panose="020B0604020202020204" pitchFamily="34" charset="0"/>
              <a:cs typeface="Arial" panose="020B0604020202020204" pitchFamily="34" charset="0"/>
            </a:endParaRPr>
          </a:p>
          <a:p>
            <a:pPr algn="just" fontAlgn="auto">
              <a:spcAft>
                <a:spcPts val="0"/>
              </a:spcAft>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2906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Endosymbiotic Theory</a:t>
            </a:r>
            <a:r>
              <a:rPr lang="en-US" altLang="en-US" sz="1050" dirty="0">
                <a:latin typeface="Arial" panose="020B0604020202020204" pitchFamily="34" charset="0"/>
                <a:cs typeface="Arial" panose="020B0604020202020204" pitchFamily="34" charset="0"/>
              </a:rPr>
              <a:t> (5 of 7)</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a:xfrm>
            <a:off x="628650" y="4968725"/>
            <a:ext cx="7886700" cy="1562704"/>
          </a:xfrm>
        </p:spPr>
        <p:txBody>
          <a:bodyPr rtlCol="0">
            <a:normAutofit lnSpcReduction="10000"/>
          </a:bodyPr>
          <a:lstStyle/>
          <a:p>
            <a:pPr marL="0" indent="0" algn="just" fontAlgn="auto">
              <a:spcAft>
                <a:spcPts val="0"/>
              </a:spcAft>
              <a:buNone/>
              <a:defRPr/>
            </a:pPr>
            <a:r>
              <a:rPr lang="en-US" sz="2200" b="1" dirty="0">
                <a:latin typeface="Arial" panose="020B0604020202020204" pitchFamily="34" charset="0"/>
                <a:cs typeface="Arial" panose="020B0604020202020204" pitchFamily="34" charset="0"/>
              </a:rPr>
              <a:t>Figure 2.7 </a:t>
            </a:r>
            <a:r>
              <a:rPr lang="en-US" sz="2200" dirty="0">
                <a:latin typeface="Arial" panose="020B0604020202020204" pitchFamily="34" charset="0"/>
                <a:cs typeface="Arial" panose="020B0604020202020204" pitchFamily="34" charset="0"/>
              </a:rPr>
              <a:t>According to the endosymbiotic theory, mitochondria and chloroplasts are each derived from the uptake of bacteria. These bacteria established a symbiotic relationship with their host cell that eventually led to the bacteria evolving into mitochondria and chloroplasts.</a:t>
            </a:r>
          </a:p>
          <a:p>
            <a:pPr marL="0" indent="0" algn="just" fontAlgn="auto">
              <a:spcAft>
                <a:spcPts val="0"/>
              </a:spcAft>
              <a:buNone/>
              <a:defRPr/>
            </a:pPr>
            <a:endParaRPr lang="en-US" sz="2400" dirty="0">
              <a:latin typeface="Arial" panose="020B0604020202020204" pitchFamily="34" charset="0"/>
              <a:cs typeface="Arial" panose="020B0604020202020204" pitchFamily="34" charset="0"/>
            </a:endParaRPr>
          </a:p>
          <a:p>
            <a:pPr algn="just" fontAlgn="auto">
              <a:spcAft>
                <a:spcPts val="0"/>
              </a:spcAft>
              <a:defRPr/>
            </a:pPr>
            <a:endParaRPr lang="en-US" dirty="0">
              <a:latin typeface="Arial" panose="020B0604020202020204" pitchFamily="34" charset="0"/>
              <a:cs typeface="Arial" panose="020B0604020202020204" pitchFamily="34" charset="0"/>
            </a:endParaRPr>
          </a:p>
          <a:p>
            <a:pPr algn="just" fontAlgn="auto">
              <a:spcAft>
                <a:spcPts val="0"/>
              </a:spcAft>
              <a:defRPr/>
            </a:pPr>
            <a:endParaRPr lang="en-US" dirty="0">
              <a:latin typeface="Arial" panose="020B0604020202020204" pitchFamily="34" charset="0"/>
              <a:cs typeface="Arial" panose="020B0604020202020204" pitchFamily="34" charset="0"/>
            </a:endParaRPr>
          </a:p>
        </p:txBody>
      </p:sp>
      <p:pic>
        <p:nvPicPr>
          <p:cNvPr id="4" name="Picture Placeholder 1" descr="Diagram of the endosymbiotic theory. Step 1 shows a cell labeled proto-eukaryote; the cell contains an outer membrane and DNA inside. The text reads: infoldings in the plasm amembrane of an ancestral cell gave rise to endomembrane components, including a nucleus and endoplasmic reticulum. The cell now contains DNA within a membrane (the nucleus). Outside are many folds labeled endoplasmic reticulum. Step 2 reads: In a first endosymbiotic event, the ancestral eukaryote consumed aerobic bacteria that evolved into mitochondria. The cell how shows a small oval entering the larger cell; the small oval is labeled aerobic bacterium. Once the small oval is in the cell, it is now labeled mitochondrion. The larger cell is now labeled modern heterotrophic eukaryote. Step 3 reads: in a second endosymbiotic event, the early eukaryote consumed photosynthetic bacteria that evolved into chloroplast. The cell is shown engulfing another small oval labeled photosynthetic bacterium. Once the oval is inside the larger cell is now labeled modern photosynthetic eukaryote.">
            <a:extLst>
              <a:ext uri="{FF2B5EF4-FFF2-40B4-BE49-F238E27FC236}">
                <a16:creationId xmlns:a16="http://schemas.microsoft.com/office/drawing/2014/main" id="{C236FED3-4404-4AB7-86DD-B5A5F41E4D06}"/>
              </a:ext>
            </a:extLst>
          </p:cNvPr>
          <p:cNvPicPr>
            <a:picLocks noChangeAspect="1"/>
          </p:cNvPicPr>
          <p:nvPr/>
        </p:nvPicPr>
        <p:blipFill>
          <a:blip r:embed="rId2" cstate="email">
            <a:extLst>
              <a:ext uri="{28A0092B-C50C-407E-A947-70E740481C1C}">
                <a14:useLocalDpi xmlns:a14="http://schemas.microsoft.com/office/drawing/2010/main" val="0"/>
              </a:ext>
            </a:extLst>
          </a:blip>
          <a:srcRect l="-14856" r="-14856"/>
          <a:stretch>
            <a:fillRect/>
          </a:stretch>
        </p:blipFill>
        <p:spPr>
          <a:xfrm>
            <a:off x="540543" y="1388481"/>
            <a:ext cx="8062913" cy="3500071"/>
          </a:xfrm>
          <a:prstGeom prst="rect">
            <a:avLst/>
          </a:prstGeom>
        </p:spPr>
      </p:pic>
    </p:spTree>
    <p:extLst>
      <p:ext uri="{BB962C8B-B14F-4D97-AF65-F5344CB8AC3E}">
        <p14:creationId xmlns:p14="http://schemas.microsoft.com/office/powerpoint/2010/main" val="4207166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Endosymbiotic Theory</a:t>
            </a:r>
            <a:r>
              <a:rPr lang="en-US" altLang="en-US" sz="1050" dirty="0">
                <a:latin typeface="Arial" panose="020B0604020202020204" pitchFamily="34" charset="0"/>
                <a:cs typeface="Arial" panose="020B0604020202020204" pitchFamily="34" charset="0"/>
              </a:rPr>
              <a:t> (6 of 7)</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a:bodyPr>
          <a:lstStyle/>
          <a:p>
            <a:pPr algn="just" fontAlgn="auto">
              <a:spcAft>
                <a:spcPts val="0"/>
              </a:spcAft>
              <a:defRPr/>
            </a:pPr>
            <a:r>
              <a:rPr lang="en-US" sz="2400" dirty="0">
                <a:latin typeface="Arial" panose="020B0604020202020204" pitchFamily="34" charset="0"/>
                <a:cs typeface="Arial" panose="020B0604020202020204" pitchFamily="34" charset="0"/>
              </a:rPr>
              <a:t>More recent genetic sequencing and phylogenetic analysis show that mitochondrial DNA and chloroplast DNA are highly related to their bacterial counterparts, both in DNA sequence and chromosome structure.</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Mitochondrial and chloroplast ribosomes are structurally similar to bacterial ribosomes, rather than to the eukaryotic ribosomes of their hosts. </a:t>
            </a:r>
          </a:p>
          <a:p>
            <a:pPr algn="just" fontAlgn="auto">
              <a:spcAft>
                <a:spcPts val="0"/>
              </a:spcAft>
              <a:defRPr/>
            </a:pPr>
            <a:endParaRPr lang="en-US" dirty="0">
              <a:latin typeface="Arial" panose="020B0604020202020204" pitchFamily="34" charset="0"/>
              <a:cs typeface="Arial" panose="020B0604020202020204" pitchFamily="34" charset="0"/>
            </a:endParaRPr>
          </a:p>
          <a:p>
            <a:pPr algn="just" fontAlgn="auto">
              <a:spcAft>
                <a:spcPts val="0"/>
              </a:spcAft>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11656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Endosymbiotic Theory</a:t>
            </a:r>
            <a:r>
              <a:rPr lang="en-US" altLang="en-US" sz="1050" dirty="0">
                <a:latin typeface="Arial" panose="020B0604020202020204" pitchFamily="34" charset="0"/>
                <a:cs typeface="Arial" panose="020B0604020202020204" pitchFamily="34" charset="0"/>
              </a:rPr>
              <a:t> (7 of 7)</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a:bodyPr>
          <a:lstStyle/>
          <a:p>
            <a:pPr algn="just" fontAlgn="auto">
              <a:spcAft>
                <a:spcPts val="0"/>
              </a:spcAft>
              <a:defRPr/>
            </a:pPr>
            <a:r>
              <a:rPr lang="en-US" sz="2400" dirty="0">
                <a:latin typeface="Arial" panose="020B0604020202020204" pitchFamily="34" charset="0"/>
                <a:cs typeface="Arial" panose="020B0604020202020204" pitchFamily="34" charset="0"/>
              </a:rPr>
              <a:t>The binary fission of these organelles strongly resembles the binary fission of bacteria, as compared with mitosis performed by eukaryotic cells. </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Scientists have observed several examples of bacterial endosymbionts in modern-day eukaryotic cells.</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Examples include the endosymbiotic bacteria found within the guts of certain insects, such as cockroaches, and photosynthetic bacteria-like organelles found in protists.</a:t>
            </a:r>
          </a:p>
          <a:p>
            <a:pPr algn="just" fontAlgn="auto">
              <a:spcAft>
                <a:spcPts val="0"/>
              </a:spcAft>
              <a:defRPr/>
            </a:pPr>
            <a:endParaRPr lang="en-US" dirty="0">
              <a:latin typeface="Arial" panose="020B0604020202020204" pitchFamily="34" charset="0"/>
              <a:cs typeface="Arial" panose="020B0604020202020204" pitchFamily="34" charset="0"/>
            </a:endParaRPr>
          </a:p>
          <a:p>
            <a:pPr algn="just" fontAlgn="auto">
              <a:spcAft>
                <a:spcPts val="0"/>
              </a:spcAft>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48016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The Germ Theory of Disease</a:t>
            </a:r>
            <a:r>
              <a:rPr lang="en-US" altLang="en-US" sz="1050" dirty="0">
                <a:latin typeface="Arial" panose="020B0604020202020204" pitchFamily="34" charset="0"/>
                <a:cs typeface="Arial" panose="020B0604020202020204" pitchFamily="34" charset="0"/>
              </a:rPr>
              <a:t> (1 of 9)</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a:bodyPr>
          <a:lstStyle/>
          <a:p>
            <a:pPr algn="just" fontAlgn="auto">
              <a:spcAft>
                <a:spcPts val="0"/>
              </a:spcAft>
              <a:defRPr/>
            </a:pPr>
            <a:r>
              <a:rPr lang="en-US" sz="2400" dirty="0">
                <a:latin typeface="Arial" panose="020B0604020202020204" pitchFamily="34" charset="0"/>
                <a:cs typeface="Arial" panose="020B0604020202020204" pitchFamily="34" charset="0"/>
              </a:rPr>
              <a:t>Prior to the discovery of microbes during the 17</a:t>
            </a:r>
            <a:r>
              <a:rPr lang="en-US" sz="2400" baseline="30000" dirty="0">
                <a:latin typeface="Arial" panose="020B0604020202020204" pitchFamily="34" charset="0"/>
                <a:cs typeface="Arial" panose="020B0604020202020204" pitchFamily="34" charset="0"/>
              </a:rPr>
              <a:t>th</a:t>
            </a:r>
            <a:r>
              <a:rPr lang="en-US" sz="2400" dirty="0">
                <a:latin typeface="Arial" panose="020B0604020202020204" pitchFamily="34" charset="0"/>
                <a:cs typeface="Arial" panose="020B0604020202020204" pitchFamily="34" charset="0"/>
              </a:rPr>
              <a:t> century, other theories circulated about the origins of disease.</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The ancient Greeks proposed the miasma theory.</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In 1546, Italian physician Girolamo Fracastoro served as an early proponent of the </a:t>
            </a:r>
            <a:r>
              <a:rPr lang="en-US" sz="2400" b="1" dirty="0">
                <a:latin typeface="Arial" panose="020B0604020202020204" pitchFamily="34" charset="0"/>
                <a:cs typeface="Arial" panose="020B0604020202020204" pitchFamily="34" charset="0"/>
              </a:rPr>
              <a:t>germ theory of disease</a:t>
            </a:r>
            <a:r>
              <a:rPr lang="en-US" sz="2400" dirty="0">
                <a:latin typeface="Arial" panose="020B0604020202020204" pitchFamily="34" charset="0"/>
                <a:cs typeface="Arial" panose="020B0604020202020204" pitchFamily="34" charset="0"/>
              </a:rPr>
              <a:t>, which states that diseases may result from microbial infection.</a:t>
            </a:r>
          </a:p>
          <a:p>
            <a:pPr algn="just" fontAlgn="auto">
              <a:spcAft>
                <a:spcPts val="0"/>
              </a:spcAft>
              <a:defRPr/>
            </a:pPr>
            <a:endParaRPr lang="en-US" dirty="0">
              <a:latin typeface="Arial" panose="020B0604020202020204" pitchFamily="34" charset="0"/>
              <a:cs typeface="Arial" panose="020B0604020202020204" pitchFamily="34" charset="0"/>
            </a:endParaRPr>
          </a:p>
          <a:p>
            <a:pPr algn="just" fontAlgn="auto">
              <a:spcAft>
                <a:spcPts val="0"/>
              </a:spcAft>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54183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The Germ Theory of Disease</a:t>
            </a:r>
            <a:r>
              <a:rPr lang="en-US" altLang="en-US" sz="1050" dirty="0">
                <a:latin typeface="Arial" panose="020B0604020202020204" pitchFamily="34" charset="0"/>
                <a:cs typeface="Arial" panose="020B0604020202020204" pitchFamily="34" charset="0"/>
              </a:rPr>
              <a:t> (2 of 9)</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a:bodyPr>
          <a:lstStyle/>
          <a:p>
            <a:pPr algn="just" fontAlgn="auto">
              <a:spcAft>
                <a:spcPts val="0"/>
              </a:spcAft>
              <a:defRPr/>
            </a:pPr>
            <a:r>
              <a:rPr lang="en-US" sz="2400" dirty="0">
                <a:latin typeface="Arial" panose="020B0604020202020204" pitchFamily="34" charset="0"/>
                <a:cs typeface="Arial" panose="020B0604020202020204" pitchFamily="34" charset="0"/>
              </a:rPr>
              <a:t>In 1847, Hungarian obstetrician Ignaz Semmelweis observed that mothers who gave birth in hospital wards staffed by physicians and medical students were more likely to suffer and die from puerperal fever after childbirth with a 10%–20% mortality rate than were mothers in wards staffed by midwives with a 1% mortality rate.</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Semmelweis observed medical students handling dead tissues and living patients without washing their hands in between.</a:t>
            </a:r>
          </a:p>
          <a:p>
            <a:pPr algn="just" fontAlgn="auto">
              <a:spcAft>
                <a:spcPts val="0"/>
              </a:spcAft>
              <a:defRPr/>
            </a:pPr>
            <a:endParaRPr lang="en-US" dirty="0">
              <a:latin typeface="Arial" panose="020B0604020202020204" pitchFamily="34" charset="0"/>
              <a:cs typeface="Arial" panose="020B0604020202020204" pitchFamily="34" charset="0"/>
            </a:endParaRPr>
          </a:p>
          <a:p>
            <a:pPr algn="just" fontAlgn="auto">
              <a:spcAft>
                <a:spcPts val="0"/>
              </a:spcAft>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02961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The Germ Theory of Disease</a:t>
            </a:r>
            <a:r>
              <a:rPr lang="en-US" altLang="en-US" sz="1050" dirty="0">
                <a:latin typeface="Arial" panose="020B0604020202020204" pitchFamily="34" charset="0"/>
                <a:cs typeface="Arial" panose="020B0604020202020204" pitchFamily="34" charset="0"/>
              </a:rPr>
              <a:t> (3 of 9)</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a:bodyPr>
          <a:lstStyle/>
          <a:p>
            <a:pPr algn="just" fontAlgn="auto">
              <a:spcAft>
                <a:spcPts val="0"/>
              </a:spcAft>
              <a:defRPr/>
            </a:pPr>
            <a:r>
              <a:rPr lang="en-US" sz="2400" dirty="0">
                <a:latin typeface="Arial" panose="020B0604020202020204" pitchFamily="34" charset="0"/>
                <a:cs typeface="Arial" panose="020B0604020202020204" pitchFamily="34" charset="0"/>
              </a:rPr>
              <a:t>Semmelweis suggested that the number of puerperal fever cases could be reduced if physicians and medical students simply washed their hands with chlorinated lime water before and after examining every patient. </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The maternal mortality rate in mothers cared for by physicians dropped to the same 1% mortality rate observed among mothers cared for by midwives.</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This demonstrated that handwashing was a very effective method for preventing disease transmission.</a:t>
            </a:r>
          </a:p>
          <a:p>
            <a:pPr algn="just" fontAlgn="auto">
              <a:spcAft>
                <a:spcPts val="0"/>
              </a:spcAft>
              <a:defRPr/>
            </a:pPr>
            <a:endParaRPr lang="en-US" dirty="0">
              <a:latin typeface="Arial" panose="020B0604020202020204" pitchFamily="34" charset="0"/>
              <a:cs typeface="Arial" panose="020B0604020202020204" pitchFamily="34" charset="0"/>
            </a:endParaRPr>
          </a:p>
          <a:p>
            <a:pPr algn="just" fontAlgn="auto">
              <a:spcAft>
                <a:spcPts val="0"/>
              </a:spcAft>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34494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The Germ Theory of Disease</a:t>
            </a:r>
            <a:r>
              <a:rPr lang="en-US" altLang="en-US" sz="1050" dirty="0">
                <a:latin typeface="Arial" panose="020B0604020202020204" pitchFamily="34" charset="0"/>
                <a:cs typeface="Arial" panose="020B0604020202020204" pitchFamily="34" charset="0"/>
              </a:rPr>
              <a:t> (4 of 9)</a:t>
            </a:r>
            <a:endParaRPr lang="en-US" altLang="en-US" dirty="0">
              <a:latin typeface="Arial" panose="020B0604020202020204" pitchFamily="34" charset="0"/>
              <a:cs typeface="Arial" panose="020B0604020202020204" pitchFamily="34" charset="0"/>
            </a:endParaRPr>
          </a:p>
        </p:txBody>
      </p:sp>
      <p:pic>
        <p:nvPicPr>
          <p:cNvPr id="4" name="Picture Placeholder 1" descr="Photo of Ignaz Semmelweis">
            <a:extLst>
              <a:ext uri="{FF2B5EF4-FFF2-40B4-BE49-F238E27FC236}">
                <a16:creationId xmlns:a16="http://schemas.microsoft.com/office/drawing/2014/main" id="{F53D9FC0-0E8A-4838-A796-50307A6563BB}"/>
              </a:ext>
            </a:extLst>
          </p:cNvPr>
          <p:cNvPicPr>
            <a:picLocks noChangeAspect="1"/>
          </p:cNvPicPr>
          <p:nvPr/>
        </p:nvPicPr>
        <p:blipFill>
          <a:blip r:embed="rId2">
            <a:extLst>
              <a:ext uri="{28A0092B-C50C-407E-A947-70E740481C1C}">
                <a14:useLocalDpi xmlns:a14="http://schemas.microsoft.com/office/drawing/2010/main" val="0"/>
              </a:ext>
            </a:extLst>
          </a:blip>
          <a:srcRect t="-5542" b="-5542"/>
          <a:stretch>
            <a:fillRect/>
          </a:stretch>
        </p:blipFill>
        <p:spPr>
          <a:xfrm>
            <a:off x="442988" y="1441903"/>
            <a:ext cx="4032250" cy="5256213"/>
          </a:xfrm>
          <a:prstGeom prst="rect">
            <a:avLst/>
          </a:prstGeom>
        </p:spPr>
      </p:pic>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a:xfrm>
            <a:off x="4842934" y="2965752"/>
            <a:ext cx="3672416" cy="3211210"/>
          </a:xfrm>
        </p:spPr>
        <p:txBody>
          <a:bodyPr rtlCol="0">
            <a:normAutofit/>
          </a:bodyPr>
          <a:lstStyle/>
          <a:p>
            <a:pPr marL="0" indent="0" algn="just" fontAlgn="auto">
              <a:spcAft>
                <a:spcPts val="0"/>
              </a:spcAft>
              <a:buNone/>
              <a:defRPr/>
            </a:pPr>
            <a:r>
              <a:rPr lang="en-US" sz="2000" b="1" dirty="0">
                <a:latin typeface="Arial" panose="020B0604020202020204" pitchFamily="34" charset="0"/>
                <a:cs typeface="Arial" panose="020B0604020202020204" pitchFamily="34" charset="0"/>
              </a:rPr>
              <a:t>Figure 2.8 </a:t>
            </a:r>
            <a:r>
              <a:rPr lang="en-US" sz="2000" dirty="0">
                <a:latin typeface="Arial" panose="020B0604020202020204" pitchFamily="34" charset="0"/>
                <a:cs typeface="Arial" panose="020B0604020202020204" pitchFamily="34" charset="0"/>
              </a:rPr>
              <a:t>Ignaz Semmelweis (1818–1865) was a proponent of the importance of handwashing to prevent transfer of disease between patients by physicians.</a:t>
            </a:r>
          </a:p>
          <a:p>
            <a:pPr marL="0" indent="0" algn="just" fontAlgn="auto">
              <a:spcAft>
                <a:spcPts val="0"/>
              </a:spcAft>
              <a:buNone/>
              <a:defRPr/>
            </a:pPr>
            <a:endParaRPr lang="en-US" sz="2400" dirty="0">
              <a:latin typeface="Arial" panose="020B0604020202020204" pitchFamily="34" charset="0"/>
              <a:cs typeface="Arial" panose="020B0604020202020204" pitchFamily="34" charset="0"/>
            </a:endParaRPr>
          </a:p>
          <a:p>
            <a:pPr algn="just" fontAlgn="auto">
              <a:spcAft>
                <a:spcPts val="0"/>
              </a:spcAft>
              <a:defRPr/>
            </a:pPr>
            <a:endParaRPr lang="en-US" dirty="0">
              <a:latin typeface="Arial" panose="020B0604020202020204" pitchFamily="34" charset="0"/>
              <a:cs typeface="Arial" panose="020B0604020202020204" pitchFamily="34" charset="0"/>
            </a:endParaRPr>
          </a:p>
          <a:p>
            <a:pPr algn="just" fontAlgn="auto">
              <a:spcAft>
                <a:spcPts val="0"/>
              </a:spcAft>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7221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dirty="0">
                <a:latin typeface="Arial" panose="020B0604020202020204" pitchFamily="34" charset="0"/>
                <a:cs typeface="Arial" panose="020B0604020202020204" pitchFamily="34" charset="0"/>
              </a:rPr>
              <a:t>Introduction </a:t>
            </a:r>
            <a:r>
              <a:rPr lang="en-US" altLang="en-US" sz="1200" dirty="0">
                <a:latin typeface="Arial" panose="020B0604020202020204" pitchFamily="34" charset="0"/>
                <a:cs typeface="Arial" panose="020B0604020202020204" pitchFamily="34" charset="0"/>
              </a:rPr>
              <a:t>(1 of 3)</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a:xfrm>
            <a:off x="628650" y="5025567"/>
            <a:ext cx="7886700" cy="1604963"/>
          </a:xfrm>
        </p:spPr>
        <p:txBody>
          <a:bodyPr rtlCol="0">
            <a:normAutofit fontScale="85000" lnSpcReduction="20000"/>
          </a:bodyPr>
          <a:lstStyle/>
          <a:p>
            <a:pPr marL="0" indent="0" fontAlgn="auto">
              <a:spcAft>
                <a:spcPts val="0"/>
              </a:spcAft>
              <a:buNone/>
              <a:defRPr/>
            </a:pPr>
            <a:r>
              <a:rPr lang="en-US" sz="2400" b="1" dirty="0">
                <a:latin typeface="Arial" panose="020B0604020202020204" pitchFamily="34" charset="0"/>
                <a:cs typeface="Arial" panose="020B0604020202020204" pitchFamily="34" charset="0"/>
              </a:rPr>
              <a:t>Figure 2.1 </a:t>
            </a:r>
            <a:r>
              <a:rPr lang="en-US" sz="2400" dirty="0">
                <a:latin typeface="Arial" panose="020B0604020202020204" pitchFamily="34" charset="0"/>
                <a:cs typeface="Arial" panose="020B0604020202020204" pitchFamily="34" charset="0"/>
              </a:rPr>
              <a:t>Microorganisms vary visually in their size and shape, as can be observed microscopically; but they also vary in invisible ways, such as in their metabolic capabilities. (credit a, e, f: modification of work by Centers for Disease Control and Prevention; credit b: modification of work by NIAID; credit c: modification of work by CSIRO; credit d: modification of work by “Microscopic World”/YouTube)</a:t>
            </a:r>
          </a:p>
          <a:p>
            <a:pPr marL="0" indent="0" fontAlgn="auto">
              <a:spcAft>
                <a:spcPts val="0"/>
              </a:spcAft>
              <a:buNone/>
              <a:defRPr/>
            </a:pPr>
            <a:endParaRPr lang="en-US" dirty="0"/>
          </a:p>
        </p:txBody>
      </p:sp>
      <p:pic>
        <p:nvPicPr>
          <p:cNvPr id="4" name="Picture Placeholder 1" descr="Photos of various mirobes. A) a triangular cell approximately 10 µm long with long flagella. B) Many rod shaped cells approximately 10 µm long. C) Round cells approximately 85 µm in diameter. D) a portion of a large oval over 200 µm in length with smaller spherical structures inside. E) Long, ribbon shaped cells approximately 20 µm in length. F) Many long spiral cells.">
            <a:extLst>
              <a:ext uri="{FF2B5EF4-FFF2-40B4-BE49-F238E27FC236}">
                <a16:creationId xmlns:a16="http://schemas.microsoft.com/office/drawing/2014/main" id="{0421D119-7E26-4481-830D-45F1F0D3DC62}"/>
              </a:ext>
            </a:extLst>
          </p:cNvPr>
          <p:cNvPicPr>
            <a:picLocks noChangeAspect="1"/>
          </p:cNvPicPr>
          <p:nvPr/>
        </p:nvPicPr>
        <p:blipFill>
          <a:blip r:embed="rId2" cstate="email">
            <a:extLst>
              <a:ext uri="{28A0092B-C50C-407E-A947-70E740481C1C}">
                <a14:useLocalDpi xmlns:a14="http://schemas.microsoft.com/office/drawing/2010/main" val="0"/>
              </a:ext>
            </a:extLst>
          </a:blip>
          <a:srcRect l="-2902" r="-2902"/>
          <a:stretch>
            <a:fillRect/>
          </a:stretch>
        </p:blipFill>
        <p:spPr>
          <a:xfrm>
            <a:off x="540543" y="1427182"/>
            <a:ext cx="8062913" cy="3500071"/>
          </a:xfrm>
          <a:prstGeom prst="rect">
            <a:avLst/>
          </a:prstGeom>
        </p:spPr>
      </p:pic>
    </p:spTree>
    <p:extLst>
      <p:ext uri="{BB962C8B-B14F-4D97-AF65-F5344CB8AC3E}">
        <p14:creationId xmlns:p14="http://schemas.microsoft.com/office/powerpoint/2010/main" val="5881012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The Germ Theory of Disease</a:t>
            </a:r>
            <a:r>
              <a:rPr lang="en-US" altLang="en-US" sz="1050" dirty="0">
                <a:latin typeface="Arial" panose="020B0604020202020204" pitchFamily="34" charset="0"/>
                <a:cs typeface="Arial" panose="020B0604020202020204" pitchFamily="34" charset="0"/>
              </a:rPr>
              <a:t> (5 of 9)</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a:bodyPr>
          <a:lstStyle/>
          <a:p>
            <a:pPr algn="just" fontAlgn="auto">
              <a:spcAft>
                <a:spcPts val="0"/>
              </a:spcAft>
              <a:defRPr/>
            </a:pPr>
            <a:r>
              <a:rPr lang="en-US" sz="2400" dirty="0">
                <a:latin typeface="Arial" panose="020B0604020202020204" pitchFamily="34" charset="0"/>
                <a:cs typeface="Arial" panose="020B0604020202020204" pitchFamily="34" charset="0"/>
              </a:rPr>
              <a:t>In 1848, British physician John Snow conducted studies to track the source of cholera outbreaks in London. </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Snow’s work is influential in that it represents the first known epidemiological study. This resulted in the first known public health response to an epidemic.</a:t>
            </a:r>
          </a:p>
          <a:p>
            <a:pPr algn="just" fontAlgn="auto">
              <a:spcAft>
                <a:spcPts val="0"/>
              </a:spcAft>
              <a:defRPr/>
            </a:pPr>
            <a:endParaRPr lang="en-US" dirty="0">
              <a:latin typeface="Arial" panose="020B0604020202020204" pitchFamily="34" charset="0"/>
              <a:cs typeface="Arial" panose="020B0604020202020204" pitchFamily="34" charset="0"/>
            </a:endParaRPr>
          </a:p>
          <a:p>
            <a:pPr algn="just" fontAlgn="auto">
              <a:spcAft>
                <a:spcPts val="0"/>
              </a:spcAft>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40304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The Germ Theory of Disease</a:t>
            </a:r>
            <a:r>
              <a:rPr lang="en-US" altLang="en-US" sz="1050" dirty="0">
                <a:latin typeface="Arial" panose="020B0604020202020204" pitchFamily="34" charset="0"/>
                <a:cs typeface="Arial" panose="020B0604020202020204" pitchFamily="34" charset="0"/>
              </a:rPr>
              <a:t> (6 of 9)</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a:bodyPr>
          <a:lstStyle/>
          <a:p>
            <a:pPr algn="just" fontAlgn="auto">
              <a:spcAft>
                <a:spcPts val="0"/>
              </a:spcAft>
              <a:defRPr/>
            </a:pPr>
            <a:r>
              <a:rPr lang="en-US" sz="2400" dirty="0">
                <a:latin typeface="Arial" panose="020B0604020202020204" pitchFamily="34" charset="0"/>
                <a:cs typeface="Arial" panose="020B0604020202020204" pitchFamily="34" charset="0"/>
              </a:rPr>
              <a:t>Although the work of Semmelweis and Snow successfully showed the role of sanitation in preventing infectious disease, the cause of disease was not fully understood.</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The subsequent work of Louis Pasteur, Robert Koch, and Joseph Lister would further substantiate the germ theory of disease.</a:t>
            </a:r>
          </a:p>
          <a:p>
            <a:pPr algn="just" fontAlgn="auto">
              <a:spcAft>
                <a:spcPts val="0"/>
              </a:spcAft>
              <a:defRPr/>
            </a:pPr>
            <a:endParaRPr lang="en-US" dirty="0">
              <a:latin typeface="Arial" panose="020B0604020202020204" pitchFamily="34" charset="0"/>
              <a:cs typeface="Arial" panose="020B0604020202020204" pitchFamily="34" charset="0"/>
            </a:endParaRPr>
          </a:p>
          <a:p>
            <a:pPr algn="just" fontAlgn="auto">
              <a:spcAft>
                <a:spcPts val="0"/>
              </a:spcAft>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85767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The Germ Theory of Disease</a:t>
            </a:r>
            <a:r>
              <a:rPr lang="en-US" altLang="en-US" sz="1050" dirty="0">
                <a:latin typeface="Arial" panose="020B0604020202020204" pitchFamily="34" charset="0"/>
                <a:cs typeface="Arial" panose="020B0604020202020204" pitchFamily="34" charset="0"/>
              </a:rPr>
              <a:t> (7 of 9)</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a:bodyPr>
          <a:lstStyle/>
          <a:p>
            <a:pPr algn="just" fontAlgn="auto">
              <a:spcAft>
                <a:spcPts val="0"/>
              </a:spcAft>
              <a:defRPr/>
            </a:pPr>
            <a:r>
              <a:rPr lang="en-US" sz="2400" dirty="0">
                <a:latin typeface="Arial" panose="020B0604020202020204" pitchFamily="34" charset="0"/>
                <a:cs typeface="Arial" panose="020B0604020202020204" pitchFamily="34" charset="0"/>
              </a:rPr>
              <a:t>British surgeon Joseph Lister was trying to determine the causes of postsurgical infections. </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In 1867, Lister began using carbolic acid (phenol) spray disinfectant/antiseptic during surgery. </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His techniques of reducing postsurgical infection became a standard medical practice that became known as aseptic techniques (method or protocol designed to prevent microbial contamination of sterile objects, locations, or tissues).</a:t>
            </a:r>
          </a:p>
          <a:p>
            <a:pPr algn="just" fontAlgn="auto">
              <a:spcAft>
                <a:spcPts val="0"/>
              </a:spcAft>
              <a:defRPr/>
            </a:pPr>
            <a:endParaRPr lang="en-US" dirty="0">
              <a:latin typeface="Arial" panose="020B0604020202020204" pitchFamily="34" charset="0"/>
              <a:cs typeface="Arial" panose="020B0604020202020204" pitchFamily="34" charset="0"/>
            </a:endParaRPr>
          </a:p>
          <a:p>
            <a:pPr algn="just" fontAlgn="auto">
              <a:spcAft>
                <a:spcPts val="0"/>
              </a:spcAft>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03369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The Germ Theory of Disease</a:t>
            </a:r>
            <a:r>
              <a:rPr lang="en-US" altLang="en-US" sz="1050" dirty="0">
                <a:latin typeface="Arial" panose="020B0604020202020204" pitchFamily="34" charset="0"/>
                <a:cs typeface="Arial" panose="020B0604020202020204" pitchFamily="34" charset="0"/>
              </a:rPr>
              <a:t> (8 of 9)</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a:bodyPr>
          <a:lstStyle/>
          <a:p>
            <a:pPr algn="just" fontAlgn="auto">
              <a:spcAft>
                <a:spcPts val="0"/>
              </a:spcAft>
              <a:defRPr/>
            </a:pPr>
            <a:r>
              <a:rPr lang="en-US" sz="2400" dirty="0">
                <a:latin typeface="Arial" panose="020B0604020202020204" pitchFamily="34" charset="0"/>
                <a:cs typeface="Arial" panose="020B0604020202020204" pitchFamily="34" charset="0"/>
              </a:rPr>
              <a:t>Robert Koch proposed a series of postulates (Koch’s postulates) based on the idea that the cause of a specific disease could be attributed to a specific microbe.</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Koch and his colleagues were able to definitively identify the causative pathogens of specific diseases, including anthrax, tuberculosis, and cholera.</a:t>
            </a:r>
          </a:p>
          <a:p>
            <a:pPr algn="just" fontAlgn="auto">
              <a:spcAft>
                <a:spcPts val="0"/>
              </a:spcAft>
              <a:defRPr/>
            </a:pPr>
            <a:endParaRPr lang="en-US" dirty="0">
              <a:latin typeface="Arial" panose="020B0604020202020204" pitchFamily="34" charset="0"/>
              <a:cs typeface="Arial" panose="020B0604020202020204" pitchFamily="34" charset="0"/>
            </a:endParaRPr>
          </a:p>
          <a:p>
            <a:pPr algn="just" fontAlgn="auto">
              <a:spcAft>
                <a:spcPts val="0"/>
              </a:spcAft>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14230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Koch’s Postulates</a:t>
            </a:r>
            <a:endParaRPr lang="en-US" altLang="en-US" dirty="0">
              <a:latin typeface="Arial" panose="020B06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5D0822AA-65D8-4606-BF7A-B2E4465965CE}"/>
              </a:ext>
            </a:extLst>
          </p:cNvPr>
          <p:cNvGraphicFramePr>
            <a:graphicFrameLocks noGrp="1"/>
          </p:cNvGraphicFramePr>
          <p:nvPr>
            <p:extLst>
              <p:ext uri="{D42A27DB-BD31-4B8C-83A1-F6EECF244321}">
                <p14:modId xmlns:p14="http://schemas.microsoft.com/office/powerpoint/2010/main" val="2243428877"/>
              </p:ext>
            </p:extLst>
          </p:nvPr>
        </p:nvGraphicFramePr>
        <p:xfrm>
          <a:off x="628650" y="2065957"/>
          <a:ext cx="7886700" cy="2651760"/>
        </p:xfrm>
        <a:graphic>
          <a:graphicData uri="http://schemas.openxmlformats.org/drawingml/2006/table">
            <a:tbl>
              <a:tblPr firstRow="1"/>
              <a:tblGrid>
                <a:gridCol w="7886700">
                  <a:extLst>
                    <a:ext uri="{9D8B030D-6E8A-4147-A177-3AD203B41FA5}">
                      <a16:colId xmlns:a16="http://schemas.microsoft.com/office/drawing/2014/main" val="757621175"/>
                    </a:ext>
                  </a:extLst>
                </a:gridCol>
              </a:tblGrid>
              <a:tr h="0">
                <a:tc>
                  <a:txBody>
                    <a:bodyPr/>
                    <a:lstStyle/>
                    <a:p>
                      <a:pPr algn="ctr" fontAlgn="b"/>
                      <a:r>
                        <a:rPr lang="en-US" b="1" dirty="0">
                          <a:effectLst/>
                        </a:rPr>
                        <a:t>Koch’s Postulates</a:t>
                      </a:r>
                    </a:p>
                  </a:txBody>
                  <a:tcPr anchor="b">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880008347"/>
                  </a:ext>
                </a:extLst>
              </a:tr>
              <a:tr h="0">
                <a:tc>
                  <a:txBody>
                    <a:bodyPr/>
                    <a:lstStyle/>
                    <a:p>
                      <a:pPr fontAlgn="t"/>
                      <a:r>
                        <a:rPr lang="en-US" dirty="0">
                          <a:effectLst/>
                        </a:rPr>
                        <a:t>(1) The suspected pathogen must be found in every case of disease and not be found in healthy individuals.</a:t>
                      </a:r>
                    </a:p>
                  </a:txBody>
                  <a:tcP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2763211851"/>
                  </a:ext>
                </a:extLst>
              </a:tr>
              <a:tr h="0">
                <a:tc>
                  <a:txBody>
                    <a:bodyPr/>
                    <a:lstStyle/>
                    <a:p>
                      <a:pPr fontAlgn="t"/>
                      <a:r>
                        <a:rPr lang="en-US" dirty="0">
                          <a:effectLst/>
                        </a:rPr>
                        <a:t>(2) The suspected pathogen can be isolated and grown in pure culture.</a:t>
                      </a:r>
                    </a:p>
                  </a:txBody>
                  <a:tcP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980943048"/>
                  </a:ext>
                </a:extLst>
              </a:tr>
              <a:tr h="0">
                <a:tc>
                  <a:txBody>
                    <a:bodyPr/>
                    <a:lstStyle/>
                    <a:p>
                      <a:pPr fontAlgn="t"/>
                      <a:r>
                        <a:rPr lang="en-US" dirty="0">
                          <a:effectLst/>
                        </a:rPr>
                        <a:t>(3) A healthy test subject infected with the suspected pathogen must develop the same signs and symptoms of disease as seen in postulate 1.</a:t>
                      </a:r>
                    </a:p>
                  </a:txBody>
                  <a:tcP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662514829"/>
                  </a:ext>
                </a:extLst>
              </a:tr>
              <a:tr h="0">
                <a:tc>
                  <a:txBody>
                    <a:bodyPr/>
                    <a:lstStyle/>
                    <a:p>
                      <a:pPr fontAlgn="t"/>
                      <a:r>
                        <a:rPr lang="en-US" dirty="0">
                          <a:effectLst/>
                        </a:rPr>
                        <a:t>(4) The pathogen must be re-isolated from the new host and must be identical to the pathogen from postulate 2.</a:t>
                      </a:r>
                    </a:p>
                  </a:txBody>
                  <a:tcPr>
                    <a:lnL w="12700" cap="flat" cmpd="sng" algn="ctr">
                      <a:solidFill>
                        <a:srgbClr val="DDDDDD"/>
                      </a:solidFill>
                      <a:prstDash val="solid"/>
                      <a:round/>
                      <a:headEnd type="none" w="med" len="med"/>
                      <a:tailEnd type="none" w="med" len="med"/>
                    </a:lnL>
                    <a:lnR w="12700" cap="flat" cmpd="sng" algn="ctr">
                      <a:solidFill>
                        <a:srgbClr val="DDDDDD"/>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803474150"/>
                  </a:ext>
                </a:extLst>
              </a:tr>
            </a:tbl>
          </a:graphicData>
        </a:graphic>
      </p:graphicFrame>
    </p:spTree>
    <p:extLst>
      <p:ext uri="{BB962C8B-B14F-4D97-AF65-F5344CB8AC3E}">
        <p14:creationId xmlns:p14="http://schemas.microsoft.com/office/powerpoint/2010/main" val="8094361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The Germ Theory of Disease</a:t>
            </a:r>
            <a:r>
              <a:rPr lang="en-US" altLang="en-US" sz="1050" dirty="0">
                <a:latin typeface="Arial" panose="020B0604020202020204" pitchFamily="34" charset="0"/>
                <a:cs typeface="Arial" panose="020B0604020202020204" pitchFamily="34" charset="0"/>
              </a:rPr>
              <a:t> (9 of 9)</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a:xfrm>
            <a:off x="483658" y="5239657"/>
            <a:ext cx="8176683" cy="1151467"/>
          </a:xfrm>
        </p:spPr>
        <p:txBody>
          <a:bodyPr rtlCol="0">
            <a:normAutofit/>
          </a:bodyPr>
          <a:lstStyle/>
          <a:p>
            <a:pPr marL="0" indent="0" algn="just" fontAlgn="auto">
              <a:spcAft>
                <a:spcPts val="0"/>
              </a:spcAft>
              <a:buNone/>
              <a:defRPr/>
            </a:pPr>
            <a:r>
              <a:rPr lang="en-US" sz="1700" b="1" dirty="0">
                <a:latin typeface="Arial" panose="020B0604020202020204" pitchFamily="34" charset="0"/>
                <a:cs typeface="Arial" panose="020B0604020202020204" pitchFamily="34" charset="0"/>
              </a:rPr>
              <a:t>Figure 2.9 </a:t>
            </a:r>
            <a:r>
              <a:rPr lang="en-US" sz="1700" dirty="0">
                <a:latin typeface="Arial" panose="020B0604020202020204" pitchFamily="34" charset="0"/>
                <a:cs typeface="Arial" panose="020B0604020202020204" pitchFamily="34" charset="0"/>
              </a:rPr>
              <a:t>(a) Joseph Lister developed procedures for the proper care of surgical wounds and the sterilization of surgical equipment. (b) Robert Koch established a protocol to determine the cause of infectious disease. Both scientists contributed significantly to the acceptance of the germ theory of disease.</a:t>
            </a:r>
          </a:p>
        </p:txBody>
      </p:sp>
      <p:pic>
        <p:nvPicPr>
          <p:cNvPr id="4" name="Picture Placeholder 1" descr="a) Photo of Joseph Lister b) Photo of Robert Koch">
            <a:extLst>
              <a:ext uri="{FF2B5EF4-FFF2-40B4-BE49-F238E27FC236}">
                <a16:creationId xmlns:a16="http://schemas.microsoft.com/office/drawing/2014/main" id="{C150E349-E808-410F-BC63-449CAB3AD642}"/>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1476" r="-1291"/>
          <a:stretch/>
        </p:blipFill>
        <p:spPr>
          <a:xfrm>
            <a:off x="1872341" y="1630386"/>
            <a:ext cx="5399315" cy="3500071"/>
          </a:xfrm>
          <a:prstGeom prst="rect">
            <a:avLst/>
          </a:prstGeom>
        </p:spPr>
      </p:pic>
    </p:spTree>
    <p:extLst>
      <p:ext uri="{BB962C8B-B14F-4D97-AF65-F5344CB8AC3E}">
        <p14:creationId xmlns:p14="http://schemas.microsoft.com/office/powerpoint/2010/main" val="35271427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0C026-983D-4F61-9210-F84EA4A4C4AC}"/>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Clinical Focus: Part 2</a:t>
            </a:r>
            <a:r>
              <a:rPr lang="en-US" sz="1200" dirty="0">
                <a:latin typeface="Arial" panose="020B0604020202020204" pitchFamily="34" charset="0"/>
                <a:cs typeface="Arial" panose="020B0604020202020204" pitchFamily="34" charset="0"/>
              </a:rPr>
              <a:t> (1 of 2)</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5F31319-9E0C-4A64-B7CD-AF8C872A9679}"/>
              </a:ext>
            </a:extLst>
          </p:cNvPr>
          <p:cNvSpPr>
            <a:spLocks noGrp="1"/>
          </p:cNvSpPr>
          <p:nvPr>
            <p:ph idx="1"/>
          </p:nvPr>
        </p:nvSpPr>
        <p:spPr/>
        <p:txBody>
          <a:bodyPr/>
          <a:lstStyle/>
          <a:p>
            <a:pPr marL="0" indent="0" algn="just">
              <a:buNone/>
            </a:pPr>
            <a:r>
              <a:rPr lang="en-US" sz="1600" dirty="0">
                <a:latin typeface="Arial" panose="020B0604020202020204" pitchFamily="34" charset="0"/>
                <a:cs typeface="Arial" panose="020B0604020202020204" pitchFamily="34" charset="0"/>
              </a:rPr>
              <a:t>After suffering a fever, congestion, cough, and increasing aches and pains for several days. Barbara suspects that she has a case of the flu and decides to visit the health center at her university. The PA tells Barbara that her symptoms could be due to a range of diseases, such as influenza, bronchitis, pneumonia, or tuberculosis.</a:t>
            </a:r>
          </a:p>
          <a:p>
            <a:pPr marL="0" indent="0" algn="just">
              <a:buNone/>
            </a:pPr>
            <a:endParaRPr lang="en-US" sz="1600" dirty="0">
              <a:latin typeface="Arial" panose="020B0604020202020204" pitchFamily="34" charset="0"/>
              <a:cs typeface="Arial" panose="020B0604020202020204" pitchFamily="34" charset="0"/>
            </a:endParaRPr>
          </a:p>
          <a:p>
            <a:pPr marL="0" indent="0" algn="just">
              <a:buNone/>
            </a:pPr>
            <a:r>
              <a:rPr lang="en-US" sz="1600" dirty="0">
                <a:latin typeface="Arial" panose="020B0604020202020204" pitchFamily="34" charset="0"/>
                <a:cs typeface="Arial" panose="020B0604020202020204" pitchFamily="34" charset="0"/>
              </a:rPr>
              <a:t>During her physical examination, the PA notes that Barbara’s heart rate is slightly elevated. Using a pulse oximeter, a small device that clips on her finger, he finds that Barbara has hypoxemia–a lower-than-normal level of oxygen in the blood. Using a stethoscope, the PA listens for abnormal sounds made by Barbara’s heart, lungs, and digestive system. As Barbara breathes, the PA hears a cackling sound and notes a slight shortness of breath. He collects a sputum sample, noting the greenish color of the mucus, and orders a chest radiograph, which shows a “shadow” in the left lung. All of these signs are suggestive of pneumonia, a condition in which the lungs fill with mucus.</a:t>
            </a:r>
          </a:p>
          <a:p>
            <a:pPr marL="0" indent="0" algn="just">
              <a:buNone/>
            </a:pPr>
            <a:endParaRPr lang="en-US" sz="1600" dirty="0">
              <a:latin typeface="Arial" panose="020B0604020202020204" pitchFamily="34" charset="0"/>
              <a:cs typeface="Arial" panose="020B0604020202020204" pitchFamily="34" charset="0"/>
            </a:endParaRPr>
          </a:p>
          <a:p>
            <a:pPr lvl="1" algn="just"/>
            <a:r>
              <a:rPr lang="en-US" sz="1600" b="1" dirty="0">
                <a:latin typeface="Arial" panose="020B0604020202020204" pitchFamily="34" charset="0"/>
                <a:cs typeface="Arial" panose="020B0604020202020204" pitchFamily="34" charset="0"/>
              </a:rPr>
              <a:t>What kinds of infectious agents are known to cause pneumonia?</a:t>
            </a:r>
          </a:p>
        </p:txBody>
      </p:sp>
    </p:spTree>
    <p:extLst>
      <p:ext uri="{BB962C8B-B14F-4D97-AF65-F5344CB8AC3E}">
        <p14:creationId xmlns:p14="http://schemas.microsoft.com/office/powerpoint/2010/main" val="12514447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0C026-983D-4F61-9210-F84EA4A4C4AC}"/>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Clinical Focus: Part 2</a:t>
            </a:r>
            <a:r>
              <a:rPr lang="en-US" sz="1200" dirty="0">
                <a:latin typeface="Arial" panose="020B0604020202020204" pitchFamily="34" charset="0"/>
                <a:cs typeface="Arial" panose="020B0604020202020204" pitchFamily="34" charset="0"/>
              </a:rPr>
              <a:t> (2 of 2)</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5F31319-9E0C-4A64-B7CD-AF8C872A9679}"/>
              </a:ext>
            </a:extLst>
          </p:cNvPr>
          <p:cNvSpPr>
            <a:spLocks noGrp="1"/>
          </p:cNvSpPr>
          <p:nvPr>
            <p:ph idx="1"/>
          </p:nvPr>
        </p:nvSpPr>
        <p:spPr>
          <a:xfrm>
            <a:off x="628650" y="4939695"/>
            <a:ext cx="7886700" cy="1237267"/>
          </a:xfrm>
        </p:spPr>
        <p:txBody>
          <a:bodyPr/>
          <a:lstStyle/>
          <a:p>
            <a:pPr marL="0" indent="0" algn="just">
              <a:buNone/>
            </a:pPr>
            <a:r>
              <a:rPr lang="en-US" sz="1600" b="1" dirty="0">
                <a:latin typeface="Arial" panose="020B0604020202020204" pitchFamily="34" charset="0"/>
                <a:cs typeface="Arial" panose="020B0604020202020204" pitchFamily="34" charset="0"/>
              </a:rPr>
              <a:t>Figure 2.10 </a:t>
            </a:r>
            <a:r>
              <a:rPr lang="en-US" sz="1600" dirty="0">
                <a:latin typeface="Arial" panose="020B0604020202020204" pitchFamily="34" charset="0"/>
                <a:cs typeface="Arial" panose="020B0604020202020204" pitchFamily="34" charset="0"/>
              </a:rPr>
              <a:t>(Left) </a:t>
            </a:r>
            <a:r>
              <a:rPr lang="en-US" sz="1600" dirty="0"/>
              <a:t>This is a chest radiograph typical of pneumonia. Because X-ray images are negative images, a “shadow” is seen as a white area within the lung that should otherwise be black. In this case, the left lung shows a shadow as a result of pockets in the lung that have become filled with fluid. (credit left: modification of work by “Christaras A”/Wikimedia Commons)</a:t>
            </a:r>
          </a:p>
          <a:p>
            <a:pPr marL="0" indent="0" algn="just">
              <a:buNone/>
            </a:pPr>
            <a:endParaRPr lang="en-US" sz="1600" b="1" dirty="0">
              <a:latin typeface="Arial" panose="020B0604020202020204" pitchFamily="34" charset="0"/>
              <a:cs typeface="Arial" panose="020B0604020202020204" pitchFamily="34" charset="0"/>
            </a:endParaRPr>
          </a:p>
        </p:txBody>
      </p:sp>
      <p:pic>
        <p:nvPicPr>
          <p:cNvPr id="4" name="Picture Placeholder 1" descr="Chest X-rays show ribs and other bones as white and the lungs as black. The left image has significant white cloudiness in the lungs. This lung infiltrate is suggestive of pneumonia. Normal lungs show a smooth, even black color throughout the lungs.">
            <a:extLst>
              <a:ext uri="{FF2B5EF4-FFF2-40B4-BE49-F238E27FC236}">
                <a16:creationId xmlns:a16="http://schemas.microsoft.com/office/drawing/2014/main" id="{5C5F91CC-2232-46C4-9A4B-2BDBA6B456C7}"/>
              </a:ext>
            </a:extLst>
          </p:cNvPr>
          <p:cNvPicPr>
            <a:picLocks noChangeAspect="1"/>
          </p:cNvPicPr>
          <p:nvPr/>
        </p:nvPicPr>
        <p:blipFill>
          <a:blip r:embed="rId2">
            <a:extLst>
              <a:ext uri="{28A0092B-C50C-407E-A947-70E740481C1C}">
                <a14:useLocalDpi xmlns:a14="http://schemas.microsoft.com/office/drawing/2010/main" val="0"/>
              </a:ext>
            </a:extLst>
          </a:blip>
          <a:srcRect l="-8578" r="-8578"/>
          <a:stretch>
            <a:fillRect/>
          </a:stretch>
        </p:blipFill>
        <p:spPr>
          <a:xfrm>
            <a:off x="540543" y="1432099"/>
            <a:ext cx="8062913" cy="3500071"/>
          </a:xfrm>
          <a:prstGeom prst="rect">
            <a:avLst/>
          </a:prstGeom>
        </p:spPr>
      </p:pic>
    </p:spTree>
    <p:extLst>
      <p:ext uri="{BB962C8B-B14F-4D97-AF65-F5344CB8AC3E}">
        <p14:creationId xmlns:p14="http://schemas.microsoft.com/office/powerpoint/2010/main" val="11408206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History of Microbiology</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a:xfrm>
            <a:off x="628650" y="5824991"/>
            <a:ext cx="7886700" cy="351971"/>
          </a:xfrm>
        </p:spPr>
        <p:txBody>
          <a:bodyPr rtlCol="0">
            <a:normAutofit/>
          </a:bodyPr>
          <a:lstStyle/>
          <a:p>
            <a:pPr marL="0" indent="0" algn="just" fontAlgn="auto">
              <a:spcAft>
                <a:spcPts val="0"/>
              </a:spcAft>
              <a:buNone/>
              <a:defRPr/>
            </a:pPr>
            <a:r>
              <a:rPr lang="en-US" sz="1600" b="1" dirty="0">
                <a:latin typeface="Arial" panose="020B0604020202020204" pitchFamily="34" charset="0"/>
                <a:cs typeface="Arial" panose="020B0604020202020204" pitchFamily="34" charset="0"/>
              </a:rPr>
              <a:t>Figure 2.11 </a:t>
            </a:r>
            <a:r>
              <a:rPr lang="en-US" sz="1600" dirty="0">
                <a:latin typeface="Arial" panose="020B0604020202020204" pitchFamily="34" charset="0"/>
                <a:cs typeface="Arial" panose="020B0604020202020204" pitchFamily="34" charset="0"/>
              </a:rPr>
              <a:t>(credit “swan-neck flask”: modification of work by Wellcome Images)</a:t>
            </a:r>
          </a:p>
          <a:p>
            <a:pPr marL="0" indent="0" algn="just" fontAlgn="auto">
              <a:spcAft>
                <a:spcPts val="0"/>
              </a:spcAft>
              <a:buNone/>
              <a:defRPr/>
            </a:pPr>
            <a:endParaRPr lang="en-US" dirty="0">
              <a:latin typeface="Arial" panose="020B0604020202020204" pitchFamily="34" charset="0"/>
              <a:cs typeface="Arial" panose="020B0604020202020204" pitchFamily="34" charset="0"/>
            </a:endParaRPr>
          </a:p>
        </p:txBody>
      </p:sp>
      <p:pic>
        <p:nvPicPr>
          <p:cNvPr id="4" name="Picture Placeholder 1" descr="A timeline. To the far left are the ancient Greeks who proposed the Miasma Theory. In 1546 Fracastoro begins early version of Germ Theory in De Contagione et Contagiosis Morbis. In 1665 Hooke observes cork cells under a microscope. In 1674 van Leeuwenhoek observes single-celled organisms. In 1847 Semmelweis demonstrates that hand washing reduces puerperal infections. In 1854 Snow demonstrates that cholera bacteria were transmitted in contaminated drinking water. In 1856 Pasteur discovers microbial fermentation while studying the cause of spoilage in beer and wine. In 1862 Pasteur disproves spontaneous generation with swan-neck flask experiment. In 1867 Lister begins using carbolic acid as a disinfectant during surgery. From 1867 – 1906 Koch and his workers determine causative agents for many bacterial infections.">
            <a:extLst>
              <a:ext uri="{FF2B5EF4-FFF2-40B4-BE49-F238E27FC236}">
                <a16:creationId xmlns:a16="http://schemas.microsoft.com/office/drawing/2014/main" id="{43031731-FCDD-422B-BA7F-6D18CC888DD0}"/>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3448" r="-3230"/>
          <a:stretch/>
        </p:blipFill>
        <p:spPr>
          <a:xfrm>
            <a:off x="1776794" y="1490165"/>
            <a:ext cx="5590412" cy="4126863"/>
          </a:xfrm>
          <a:prstGeom prst="rect">
            <a:avLst/>
          </a:prstGeom>
        </p:spPr>
      </p:pic>
    </p:spTree>
    <p:extLst>
      <p:ext uri="{BB962C8B-B14F-4D97-AF65-F5344CB8AC3E}">
        <p14:creationId xmlns:p14="http://schemas.microsoft.com/office/powerpoint/2010/main" val="25275729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Unique Characteristics of Prokaryotic Cells </a:t>
            </a:r>
            <a:r>
              <a:rPr lang="en-US" altLang="en-US" sz="1050" dirty="0">
                <a:latin typeface="Arial" panose="020B0604020202020204" pitchFamily="34" charset="0"/>
                <a:cs typeface="Arial" panose="020B0604020202020204" pitchFamily="34" charset="0"/>
              </a:rPr>
              <a:t>(1 of 26)</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lnSpcReduction="10000"/>
          </a:bodyPr>
          <a:lstStyle/>
          <a:p>
            <a:pPr algn="just" fontAlgn="auto">
              <a:spcAft>
                <a:spcPts val="0"/>
              </a:spcAft>
              <a:defRPr/>
            </a:pPr>
            <a:r>
              <a:rPr lang="en-US" sz="2400" dirty="0">
                <a:latin typeface="Arial" panose="020B0604020202020204" pitchFamily="34" charset="0"/>
                <a:cs typeface="Arial" panose="020B0604020202020204" pitchFamily="34" charset="0"/>
              </a:rPr>
              <a:t>At the simplest level of construction, all cells possess a few fundamental components.</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These include:</a:t>
            </a:r>
          </a:p>
          <a:p>
            <a:pPr lvl="1" algn="just" fontAlgn="auto">
              <a:spcAft>
                <a:spcPts val="0"/>
              </a:spcAft>
              <a:defRPr/>
            </a:pPr>
            <a:r>
              <a:rPr lang="en-US" sz="2000" b="1" dirty="0">
                <a:latin typeface="Arial" panose="020B0604020202020204" pitchFamily="34" charset="0"/>
                <a:cs typeface="Arial" panose="020B0604020202020204" pitchFamily="34" charset="0"/>
              </a:rPr>
              <a:t>cytoplasm</a:t>
            </a:r>
            <a:r>
              <a:rPr lang="en-US" sz="2000" dirty="0">
                <a:latin typeface="Arial" panose="020B0604020202020204" pitchFamily="34" charset="0"/>
                <a:cs typeface="Arial" panose="020B0604020202020204" pitchFamily="34" charset="0"/>
              </a:rPr>
              <a:t> (a gel-like substance composed of water and dissolved chemicals needed for growth), which is contained within a plasma membrane (also called a cell membrane or cytoplasmic membrane)</a:t>
            </a:r>
          </a:p>
          <a:p>
            <a:pPr lvl="1" algn="just" fontAlgn="auto">
              <a:spcAft>
                <a:spcPts val="0"/>
              </a:spcAft>
              <a:defRPr/>
            </a:pPr>
            <a:endParaRPr lang="en-US" sz="2000" dirty="0">
              <a:latin typeface="Arial" panose="020B0604020202020204" pitchFamily="34" charset="0"/>
              <a:cs typeface="Arial" panose="020B0604020202020204" pitchFamily="34" charset="0"/>
            </a:endParaRPr>
          </a:p>
          <a:p>
            <a:pPr lvl="1" algn="just" fontAlgn="auto">
              <a:spcAft>
                <a:spcPts val="0"/>
              </a:spcAft>
              <a:defRPr/>
            </a:pPr>
            <a:r>
              <a:rPr lang="en-US" sz="2000" dirty="0">
                <a:latin typeface="Arial" panose="020B0604020202020204" pitchFamily="34" charset="0"/>
                <a:cs typeface="Arial" panose="020B0604020202020204" pitchFamily="34" charset="0"/>
              </a:rPr>
              <a:t>One or more chromosomes, which contain the genetic blueprints of the cell</a:t>
            </a:r>
          </a:p>
          <a:p>
            <a:pPr lvl="1" algn="just" fontAlgn="auto">
              <a:spcAft>
                <a:spcPts val="0"/>
              </a:spcAft>
              <a:defRPr/>
            </a:pPr>
            <a:endParaRPr lang="en-US" sz="2000" dirty="0">
              <a:latin typeface="Arial" panose="020B0604020202020204" pitchFamily="34" charset="0"/>
              <a:cs typeface="Arial" panose="020B0604020202020204" pitchFamily="34" charset="0"/>
            </a:endParaRPr>
          </a:p>
          <a:p>
            <a:pPr lvl="1" algn="just" fontAlgn="auto">
              <a:spcAft>
                <a:spcPts val="0"/>
              </a:spcAft>
              <a:defRPr/>
            </a:pPr>
            <a:r>
              <a:rPr lang="en-US" sz="2000" dirty="0">
                <a:latin typeface="Arial" panose="020B0604020202020204" pitchFamily="34" charset="0"/>
                <a:cs typeface="Arial" panose="020B0604020202020204" pitchFamily="34" charset="0"/>
              </a:rPr>
              <a:t>Ribosomes, organelles used to produce proteins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4916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dirty="0">
                <a:latin typeface="Arial" panose="020B0604020202020204" pitchFamily="34" charset="0"/>
                <a:cs typeface="Arial" panose="020B0604020202020204" pitchFamily="34" charset="0"/>
              </a:rPr>
              <a:t>Introduction </a:t>
            </a:r>
            <a:r>
              <a:rPr lang="en-US" altLang="en-US" sz="1200" dirty="0">
                <a:latin typeface="Arial" panose="020B0604020202020204" pitchFamily="34" charset="0"/>
                <a:cs typeface="Arial" panose="020B0604020202020204" pitchFamily="34" charset="0"/>
              </a:rPr>
              <a:t>(2 of 3)</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a:bodyPr>
          <a:lstStyle/>
          <a:p>
            <a:pPr algn="just" fontAlgn="auto">
              <a:spcAft>
                <a:spcPts val="0"/>
              </a:spcAft>
              <a:defRPr/>
            </a:pPr>
            <a:r>
              <a:rPr lang="en-US" dirty="0">
                <a:latin typeface="Arial" panose="020B0604020202020204" pitchFamily="34" charset="0"/>
                <a:cs typeface="Arial" panose="020B0604020202020204" pitchFamily="34" charset="0"/>
              </a:rPr>
              <a:t>In the 17</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century, observations of microscopic life led to the development of the cell theory:</a:t>
            </a:r>
          </a:p>
          <a:p>
            <a:pPr marL="914400" lvl="1" indent="-457200" algn="just" fontAlgn="auto">
              <a:spcAft>
                <a:spcPts val="0"/>
              </a:spcAft>
              <a:buFont typeface="+mj-lt"/>
              <a:buAutoNum type="arabicPeriod"/>
              <a:defRPr/>
            </a:pPr>
            <a:r>
              <a:rPr lang="en-US" dirty="0">
                <a:latin typeface="Arial" panose="020B0604020202020204" pitchFamily="34" charset="0"/>
                <a:cs typeface="Arial" panose="020B0604020202020204" pitchFamily="34" charset="0"/>
              </a:rPr>
              <a:t>The fundamental unit of life is the cell</a:t>
            </a:r>
          </a:p>
          <a:p>
            <a:pPr marL="914400" lvl="1" indent="-457200" algn="just" fontAlgn="auto">
              <a:spcAft>
                <a:spcPts val="0"/>
              </a:spcAft>
              <a:buFont typeface="+mj-lt"/>
              <a:buAutoNum type="arabicPeriod"/>
              <a:defRPr/>
            </a:pPr>
            <a:endParaRPr lang="en-US" dirty="0">
              <a:latin typeface="Arial" panose="020B0604020202020204" pitchFamily="34" charset="0"/>
              <a:cs typeface="Arial" panose="020B0604020202020204" pitchFamily="34" charset="0"/>
            </a:endParaRPr>
          </a:p>
          <a:p>
            <a:pPr marL="914400" lvl="1" indent="-457200" algn="just" fontAlgn="auto">
              <a:spcAft>
                <a:spcPts val="0"/>
              </a:spcAft>
              <a:buFont typeface="+mj-lt"/>
              <a:buAutoNum type="arabicPeriod"/>
              <a:defRPr/>
            </a:pPr>
            <a:r>
              <a:rPr lang="en-US" dirty="0">
                <a:latin typeface="Arial" panose="020B0604020202020204" pitchFamily="34" charset="0"/>
                <a:cs typeface="Arial" panose="020B0604020202020204" pitchFamily="34" charset="0"/>
              </a:rPr>
              <a:t>All organisms contain at least one cell</a:t>
            </a:r>
          </a:p>
          <a:p>
            <a:pPr marL="914400" lvl="1" indent="-457200" algn="just" fontAlgn="auto">
              <a:spcAft>
                <a:spcPts val="0"/>
              </a:spcAft>
              <a:buFont typeface="+mj-lt"/>
              <a:buAutoNum type="arabicPeriod"/>
              <a:defRPr/>
            </a:pPr>
            <a:endParaRPr lang="en-US" dirty="0">
              <a:latin typeface="Arial" panose="020B0604020202020204" pitchFamily="34" charset="0"/>
              <a:cs typeface="Arial" panose="020B0604020202020204" pitchFamily="34" charset="0"/>
            </a:endParaRPr>
          </a:p>
          <a:p>
            <a:pPr marL="914400" lvl="1" indent="-457200" algn="just" fontAlgn="auto">
              <a:spcAft>
                <a:spcPts val="0"/>
              </a:spcAft>
              <a:buFont typeface="+mj-lt"/>
              <a:buAutoNum type="arabicPeriod"/>
              <a:defRPr/>
            </a:pPr>
            <a:r>
              <a:rPr lang="en-US" dirty="0">
                <a:latin typeface="Arial" panose="020B0604020202020204" pitchFamily="34" charset="0"/>
                <a:cs typeface="Arial" panose="020B0604020202020204" pitchFamily="34" charset="0"/>
              </a:rPr>
              <a:t>Cells only come from other cells</a:t>
            </a:r>
          </a:p>
          <a:p>
            <a:pPr marL="0" indent="0" fontAlgn="auto">
              <a:spcAft>
                <a:spcPts val="0"/>
              </a:spcAft>
              <a:buNone/>
              <a:defRPr/>
            </a:pP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Unique Characteristics of Prokaryotic Cells </a:t>
            </a:r>
            <a:r>
              <a:rPr lang="en-US" altLang="en-US" sz="1050" dirty="0">
                <a:latin typeface="Arial" panose="020B0604020202020204" pitchFamily="34" charset="0"/>
                <a:cs typeface="Arial" panose="020B0604020202020204" pitchFamily="34" charset="0"/>
              </a:rPr>
              <a:t>(2 of 26)</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a:bodyPr>
          <a:lstStyle/>
          <a:p>
            <a:pPr algn="just" fontAlgn="auto">
              <a:spcAft>
                <a:spcPts val="0"/>
              </a:spcAft>
              <a:defRPr/>
            </a:pPr>
            <a:r>
              <a:rPr lang="en-US" sz="2400" dirty="0">
                <a:latin typeface="Arial" panose="020B0604020202020204" pitchFamily="34" charset="0"/>
                <a:cs typeface="Arial" panose="020B0604020202020204" pitchFamily="34" charset="0"/>
              </a:rPr>
              <a:t>The two largest categories of cells are defined by major differences in several cell structures.</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b="1" dirty="0">
                <a:latin typeface="Arial" panose="020B0604020202020204" pitchFamily="34" charset="0"/>
                <a:cs typeface="Arial" panose="020B0604020202020204" pitchFamily="34" charset="0"/>
              </a:rPr>
              <a:t>Prokaryotic cells</a:t>
            </a:r>
            <a:r>
              <a:rPr lang="en-US" sz="2400" dirty="0">
                <a:latin typeface="Arial" panose="020B0604020202020204" pitchFamily="34" charset="0"/>
                <a:cs typeface="Arial" panose="020B0604020202020204" pitchFamily="34" charset="0"/>
              </a:rPr>
              <a:t> lack a nucleus surrounded by a complex nuclear membrane and generally have a single, circular chromosome located in a nucleoid.</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b="1" dirty="0">
                <a:latin typeface="Arial" panose="020B0604020202020204" pitchFamily="34" charset="0"/>
                <a:cs typeface="Arial" panose="020B0604020202020204" pitchFamily="34" charset="0"/>
              </a:rPr>
              <a:t>Eukaryotic cells </a:t>
            </a:r>
            <a:r>
              <a:rPr lang="en-US" sz="2400" dirty="0">
                <a:latin typeface="Arial" panose="020B0604020202020204" pitchFamily="34" charset="0"/>
                <a:cs typeface="Arial" panose="020B0604020202020204" pitchFamily="34" charset="0"/>
              </a:rPr>
              <a:t>have a nucleus surrounded by a complex nuclear membrane that contains multiple, rod-shaped chromosomes. </a:t>
            </a:r>
            <a:endParaRPr lang="en-US" sz="2400" b="1" dirty="0">
              <a:latin typeface="Arial" panose="020B0604020202020204" pitchFamily="34" charset="0"/>
              <a:cs typeface="Arial" panose="020B0604020202020204" pitchFamily="34" charset="0"/>
            </a:endParaRPr>
          </a:p>
          <a:p>
            <a:pPr algn="just" fontAlgn="auto">
              <a:spcAft>
                <a:spcPts val="0"/>
              </a:spcAft>
              <a:defRPr/>
            </a:pPr>
            <a:endParaRPr lang="en-US" dirty="0">
              <a:latin typeface="Arial" panose="020B0604020202020204" pitchFamily="34" charset="0"/>
              <a:cs typeface="Arial" panose="020B0604020202020204" pitchFamily="34" charset="0"/>
            </a:endParaRPr>
          </a:p>
          <a:p>
            <a:pPr algn="just" fontAlgn="auto">
              <a:spcAft>
                <a:spcPts val="0"/>
              </a:spcAft>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68971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Unique Characteristics of Prokaryotic Cells </a:t>
            </a:r>
            <a:r>
              <a:rPr lang="en-US" altLang="en-US" sz="1050" dirty="0">
                <a:latin typeface="Arial" panose="020B0604020202020204" pitchFamily="34" charset="0"/>
                <a:cs typeface="Arial" panose="020B0604020202020204" pitchFamily="34" charset="0"/>
              </a:rPr>
              <a:t>(3 of 26)</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a:bodyPr>
          <a:lstStyle/>
          <a:p>
            <a:pPr algn="just" fontAlgn="auto">
              <a:spcAft>
                <a:spcPts val="0"/>
              </a:spcAft>
              <a:defRPr/>
            </a:pPr>
            <a:r>
              <a:rPr lang="en-US" sz="2400" dirty="0">
                <a:latin typeface="Arial" panose="020B0604020202020204" pitchFamily="34" charset="0"/>
                <a:cs typeface="Arial" panose="020B0604020202020204" pitchFamily="34" charset="0"/>
              </a:rPr>
              <a:t>All plant cells and animal cells are eukaryotic.</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Prokaryotic microorganisms are classified within the domains Archaea and Bacteria, whereas eukaryotic organisms are classified within the domain Eukarya.</a:t>
            </a:r>
          </a:p>
          <a:p>
            <a:pPr algn="just" fontAlgn="auto">
              <a:spcAft>
                <a:spcPts val="0"/>
              </a:spcAft>
              <a:defRPr/>
            </a:pPr>
            <a:endParaRPr lang="en-US" dirty="0">
              <a:latin typeface="Arial" panose="020B0604020202020204" pitchFamily="34" charset="0"/>
              <a:cs typeface="Arial" panose="020B0604020202020204" pitchFamily="34" charset="0"/>
            </a:endParaRPr>
          </a:p>
          <a:p>
            <a:pPr algn="just" fontAlgn="auto">
              <a:spcAft>
                <a:spcPts val="0"/>
              </a:spcAft>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10370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Unique Characteristics of Prokaryotic Cells </a:t>
            </a:r>
            <a:r>
              <a:rPr lang="en-US" altLang="en-US" sz="1050" dirty="0">
                <a:latin typeface="Arial" panose="020B0604020202020204" pitchFamily="34" charset="0"/>
                <a:cs typeface="Arial" panose="020B0604020202020204" pitchFamily="34" charset="0"/>
              </a:rPr>
              <a:t>(4 of 26)</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a:bodyPr>
          <a:lstStyle/>
          <a:p>
            <a:pPr algn="just" fontAlgn="auto">
              <a:spcAft>
                <a:spcPts val="0"/>
              </a:spcAft>
              <a:defRPr/>
            </a:pPr>
            <a:r>
              <a:rPr lang="en-US" sz="2400" dirty="0">
                <a:latin typeface="Arial" panose="020B0604020202020204" pitchFamily="34" charset="0"/>
                <a:cs typeface="Arial" panose="020B0604020202020204" pitchFamily="34" charset="0"/>
              </a:rPr>
              <a:t>Eukaryotic cells tend to be larger than prokaryotic cells. </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The larger size of eukaryotic cells dictates the need to compartmentalize various chemical processes within different areas of the cell, using complex membrane-bound organelles.</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In contrast, prokaryotic cells generally lack membrane-bound organelles, but contain inclusions that compartmentalize their cytoplasm.</a:t>
            </a:r>
          </a:p>
          <a:p>
            <a:pPr algn="just" fontAlgn="auto">
              <a:spcAft>
                <a:spcPts val="0"/>
              </a:spcAft>
              <a:defRPr/>
            </a:pPr>
            <a:endParaRPr lang="en-US" dirty="0">
              <a:latin typeface="Arial" panose="020B0604020202020204" pitchFamily="34" charset="0"/>
              <a:cs typeface="Arial" panose="020B0604020202020204" pitchFamily="34" charset="0"/>
            </a:endParaRPr>
          </a:p>
          <a:p>
            <a:pPr algn="just" fontAlgn="auto">
              <a:spcAft>
                <a:spcPts val="0"/>
              </a:spcAft>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07266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Unique Characteristics of Prokaryotic Cells </a:t>
            </a:r>
            <a:r>
              <a:rPr lang="en-US" altLang="en-US" sz="1050" dirty="0">
                <a:latin typeface="Arial" panose="020B0604020202020204" pitchFamily="34" charset="0"/>
                <a:cs typeface="Arial" panose="020B0604020202020204" pitchFamily="34" charset="0"/>
              </a:rPr>
              <a:t>(5 of 26)</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a:xfrm>
            <a:off x="628650" y="5278364"/>
            <a:ext cx="7886700" cy="1155020"/>
          </a:xfrm>
        </p:spPr>
        <p:txBody>
          <a:bodyPr rtlCol="0">
            <a:normAutofit fontScale="85000" lnSpcReduction="20000"/>
          </a:bodyPr>
          <a:lstStyle/>
          <a:p>
            <a:pPr marL="0" indent="0" algn="just" fontAlgn="auto">
              <a:spcAft>
                <a:spcPts val="0"/>
              </a:spcAft>
              <a:buNone/>
              <a:defRPr/>
            </a:pPr>
            <a:r>
              <a:rPr lang="en-US" sz="2600" b="1" dirty="0">
                <a:latin typeface="Arial" panose="020B0604020202020204" pitchFamily="34" charset="0"/>
                <a:cs typeface="Arial" panose="020B0604020202020204" pitchFamily="34" charset="0"/>
              </a:rPr>
              <a:t>Figure 2.12 </a:t>
            </a:r>
            <a:r>
              <a:rPr lang="en-US" sz="2600" dirty="0">
                <a:latin typeface="Arial" panose="020B0604020202020204" pitchFamily="34" charset="0"/>
                <a:cs typeface="Arial" panose="020B0604020202020204" pitchFamily="34" charset="0"/>
              </a:rPr>
              <a:t>A typical prokaryotic cell contains a cell membrane, chromosomal DNA that is concentrated in a nucleoid, ribosomes, and a cell wall. Some prokaryotic cells may also possess flagella, pili, fimbriae, and capsules.</a:t>
            </a:r>
          </a:p>
          <a:p>
            <a:pPr algn="just" fontAlgn="auto">
              <a:spcAft>
                <a:spcPts val="0"/>
              </a:spcAft>
              <a:defRPr/>
            </a:pPr>
            <a:endParaRPr lang="en-US" dirty="0">
              <a:latin typeface="Arial" panose="020B0604020202020204" pitchFamily="34" charset="0"/>
              <a:cs typeface="Arial" panose="020B0604020202020204" pitchFamily="34" charset="0"/>
            </a:endParaRPr>
          </a:p>
        </p:txBody>
      </p:sp>
      <p:pic>
        <p:nvPicPr>
          <p:cNvPr id="4" name="Picture Placeholder 1" descr="A diagram of a rod-shaped prokaryotic cell. The thick outer layer is called the capsule, inside of that is a thinner cell wall and inside of that is an even thinner plasma membrane. Inside of the plasma membrane is a fluid called the cytoplasm, little dots called ribosomes, small spheres called inclusions, a small loop of DNA called a plasmid, and a large folded loo of DNA called the nucleoid. Long projections start at the plasma membrane and extend out of the capsule; these are called flagella (singular: flagellum). A shorter projection is labeled pilus. And many very short projections are labeled fimbriae.">
            <a:extLst>
              <a:ext uri="{FF2B5EF4-FFF2-40B4-BE49-F238E27FC236}">
                <a16:creationId xmlns:a16="http://schemas.microsoft.com/office/drawing/2014/main" id="{6B0C7D25-F43B-4BA2-ACE9-39FB1537F02C}"/>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2936" r="-1337"/>
          <a:stretch/>
        </p:blipFill>
        <p:spPr>
          <a:xfrm>
            <a:off x="2433562" y="1589315"/>
            <a:ext cx="4276876" cy="3500071"/>
          </a:xfrm>
          <a:prstGeom prst="rect">
            <a:avLst/>
          </a:prstGeom>
        </p:spPr>
      </p:pic>
    </p:spTree>
    <p:extLst>
      <p:ext uri="{BB962C8B-B14F-4D97-AF65-F5344CB8AC3E}">
        <p14:creationId xmlns:p14="http://schemas.microsoft.com/office/powerpoint/2010/main" val="2455045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Unique Characteristics of Prokaryotic Cells </a:t>
            </a:r>
            <a:r>
              <a:rPr lang="en-US" altLang="en-US" sz="1050" dirty="0">
                <a:latin typeface="Arial" panose="020B0604020202020204" pitchFamily="34" charset="0"/>
                <a:cs typeface="Arial" panose="020B0604020202020204" pitchFamily="34" charset="0"/>
              </a:rPr>
              <a:t>(6 of 26)</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a:bodyPr>
          <a:lstStyle/>
          <a:p>
            <a:pPr algn="just" fontAlgn="auto">
              <a:spcAft>
                <a:spcPts val="0"/>
              </a:spcAft>
              <a:defRPr/>
            </a:pPr>
            <a:r>
              <a:rPr lang="en-US" sz="2400" dirty="0">
                <a:latin typeface="Arial" panose="020B0604020202020204" pitchFamily="34" charset="0"/>
                <a:cs typeface="Arial" panose="020B0604020202020204" pitchFamily="34" charset="0"/>
              </a:rPr>
              <a:t>Individual cells of a particular prokaryotic organism are typically similar in shape, or </a:t>
            </a:r>
            <a:r>
              <a:rPr lang="en-US" sz="2400" b="1" dirty="0">
                <a:latin typeface="Arial" panose="020B0604020202020204" pitchFamily="34" charset="0"/>
                <a:cs typeface="Arial" panose="020B0604020202020204" pitchFamily="34" charset="0"/>
              </a:rPr>
              <a:t>cell morphology</a:t>
            </a:r>
            <a:r>
              <a:rPr lang="en-US" sz="2400" dirty="0">
                <a:latin typeface="Arial" panose="020B0604020202020204" pitchFamily="34" charset="0"/>
                <a:cs typeface="Arial" panose="020B0604020202020204" pitchFamily="34" charset="0"/>
              </a:rPr>
              <a:t>.</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In addition to cellular shape, prokaryotic cells of the same species may group together in certain distinctive arrangements depending on the plane of cell division.</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endParaRPr lang="en-US" dirty="0">
              <a:latin typeface="Arial" panose="020B0604020202020204" pitchFamily="34" charset="0"/>
              <a:cs typeface="Arial" panose="020B0604020202020204" pitchFamily="34" charset="0"/>
            </a:endParaRPr>
          </a:p>
          <a:p>
            <a:pPr algn="just" fontAlgn="auto">
              <a:spcAft>
                <a:spcPts val="0"/>
              </a:spcAft>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51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a:xfrm>
            <a:off x="4910667" y="863525"/>
            <a:ext cx="3909182" cy="1192364"/>
          </a:xfrm>
        </p:spPr>
        <p:txBody>
          <a:bodyPr/>
          <a:lstStyle/>
          <a:p>
            <a:pPr algn="just"/>
            <a:r>
              <a:rPr lang="en-US" altLang="en-US" sz="2000" dirty="0">
                <a:latin typeface="Arial" panose="020B0604020202020204" pitchFamily="34" charset="0"/>
                <a:cs typeface="Arial" panose="020B0604020202020204" pitchFamily="34" charset="0"/>
              </a:rPr>
              <a:t>Common Cell Morphologies and Arrangements</a:t>
            </a:r>
            <a:r>
              <a:rPr lang="en-US" altLang="en-US" sz="1200" dirty="0">
                <a:latin typeface="Arial" panose="020B0604020202020204" pitchFamily="34" charset="0"/>
                <a:cs typeface="Arial" panose="020B0604020202020204" pitchFamily="34" charset="0"/>
              </a:rPr>
              <a:t> (1 of 2)</a:t>
            </a:r>
            <a:endParaRPr lang="en-US" altLang="en-US" sz="2800" dirty="0">
              <a:latin typeface="Arial" panose="020B0604020202020204" pitchFamily="34" charset="0"/>
              <a:cs typeface="Arial" panose="020B0604020202020204" pitchFamily="34" charset="0"/>
            </a:endParaRPr>
          </a:p>
        </p:txBody>
      </p:sp>
      <p:pic>
        <p:nvPicPr>
          <p:cNvPr id="4" name="Picture Placeholder 1" descr="Common Prokaryotic Cell Shapes. The term Coccus (plural: cocci) is the name given to round, spherical shapes. The term bacillus (plural: bacilli) is the name given to rod shaped cells. These cells are shaped like long rounded rectangles. The term vibrio (plural vibrios) is the name given to curved rods, these cells have a shape like a long comma. The term coccobacillus (plural coccobacilli) is the name for short rods; these cells look like ovals. The term spirillum (plural spirilla) is the name for long spiral cells; these look like cork screws. The term spirochete (plural spirochetes) is the name for long, loose helical spiral shaped cells. These look similar to the spirillum but are more floppy.">
            <a:extLst>
              <a:ext uri="{FF2B5EF4-FFF2-40B4-BE49-F238E27FC236}">
                <a16:creationId xmlns:a16="http://schemas.microsoft.com/office/drawing/2014/main" id="{6E7B7C99-31CF-4D11-81C4-6684D98D9AFB}"/>
              </a:ext>
            </a:extLst>
          </p:cNvPr>
          <p:cNvPicPr>
            <a:picLocks noChangeAspect="1"/>
          </p:cNvPicPr>
          <p:nvPr/>
        </p:nvPicPr>
        <p:blipFill>
          <a:blip r:embed="rId2" cstate="email">
            <a:extLst>
              <a:ext uri="{28A0092B-C50C-407E-A947-70E740481C1C}">
                <a14:useLocalDpi xmlns:a14="http://schemas.microsoft.com/office/drawing/2010/main" val="0"/>
              </a:ext>
            </a:extLst>
          </a:blip>
          <a:srcRect l="-1017" r="-1017"/>
          <a:stretch>
            <a:fillRect/>
          </a:stretch>
        </p:blipFill>
        <p:spPr>
          <a:xfrm>
            <a:off x="230756" y="863525"/>
            <a:ext cx="4382478" cy="5715000"/>
          </a:xfrm>
          <a:prstGeom prst="rect">
            <a:avLst/>
          </a:prstGeom>
        </p:spPr>
      </p:pic>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a:xfrm>
            <a:off x="4910667" y="2312609"/>
            <a:ext cx="3783391" cy="4169153"/>
          </a:xfrm>
        </p:spPr>
        <p:txBody>
          <a:bodyPr rtlCol="0">
            <a:normAutofit fontScale="92500" lnSpcReduction="10000"/>
          </a:bodyPr>
          <a:lstStyle/>
          <a:p>
            <a:pPr marL="0" indent="0" algn="just" fontAlgn="auto">
              <a:spcAft>
                <a:spcPts val="0"/>
              </a:spcAft>
              <a:buNone/>
              <a:defRPr/>
            </a:pPr>
            <a:r>
              <a:rPr lang="en-US" sz="2400" b="1" dirty="0">
                <a:latin typeface="Arial" panose="020B0604020202020204" pitchFamily="34" charset="0"/>
                <a:cs typeface="Arial" panose="020B0604020202020204" pitchFamily="34" charset="0"/>
              </a:rPr>
              <a:t>Figure 2.13 </a:t>
            </a:r>
            <a:r>
              <a:rPr lang="en-US" sz="2400" dirty="0">
                <a:solidFill>
                  <a:srgbClr val="000000"/>
                </a:solidFill>
                <a:latin typeface="Arial" panose="020B0604020202020204" pitchFamily="34" charset="0"/>
                <a:cs typeface="Arial" panose="020B0604020202020204" pitchFamily="34" charset="0"/>
              </a:rPr>
              <a:t>(credit “Coccus” micrograph: modification of work by Janice Haney Carr, Centers for Disease Control and Prevention; credit “Coccobacillus” micrograph: modification of work by Janice Carr, Centers for Disease Control and Prevention; credit “Spirochete” micrograph: modification of work by Centers for Disease Control and Prevention)</a:t>
            </a:r>
          </a:p>
        </p:txBody>
      </p:sp>
    </p:spTree>
    <p:extLst>
      <p:ext uri="{BB962C8B-B14F-4D97-AF65-F5344CB8AC3E}">
        <p14:creationId xmlns:p14="http://schemas.microsoft.com/office/powerpoint/2010/main" val="41305516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Common Cell Morphologies and Arrangements</a:t>
            </a:r>
            <a:r>
              <a:rPr lang="en-US" altLang="en-US" sz="2000" dirty="0">
                <a:latin typeface="Arial" panose="020B0604020202020204" pitchFamily="34" charset="0"/>
                <a:cs typeface="Arial" panose="020B0604020202020204" pitchFamily="34" charset="0"/>
              </a:rPr>
              <a:t> (2 of 2)</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a:xfrm>
            <a:off x="3482143" y="1728603"/>
            <a:ext cx="2179713" cy="593801"/>
          </a:xfrm>
        </p:spPr>
        <p:txBody>
          <a:bodyPr rtlCol="0">
            <a:normAutofit/>
          </a:bodyPr>
          <a:lstStyle/>
          <a:p>
            <a:pPr marL="0" indent="0" algn="just" fontAlgn="auto">
              <a:spcAft>
                <a:spcPts val="0"/>
              </a:spcAft>
              <a:buNone/>
              <a:defRPr/>
            </a:pPr>
            <a:r>
              <a:rPr lang="en-US" b="1" dirty="0">
                <a:latin typeface="Arial" panose="020B0604020202020204" pitchFamily="34" charset="0"/>
                <a:cs typeface="Arial" panose="020B0604020202020204" pitchFamily="34" charset="0"/>
              </a:rPr>
              <a:t>Figure 2.14</a:t>
            </a:r>
          </a:p>
        </p:txBody>
      </p:sp>
      <p:pic>
        <p:nvPicPr>
          <p:cNvPr id="4" name="Picture Placeholder 1" descr="Common prokaryotic cell arrangments. The term Coccus (plural cocci) is the name for a single coccus (a single round cell). The term diplococcus (plural diplococci) is the name for a pair of two cocci (two spheres attached together). The term tetrad (plural tetrads) is the name for a grouping of four cells arranged in a square. The term streptococcus (plural streptococci) is the name for a chain of cocci; the spheres are connected into a long chain. The term staphylococcus (plural staphylococci) is the name for a cluster of cocci; the spheres are connected into a bundle. The term bacillus (plural bacilli) is the name for a single rod. The term streptobacillus (plural streptobacilli) is the name for a chain of rods; the rectangles are connected into a long chain.">
            <a:extLst>
              <a:ext uri="{FF2B5EF4-FFF2-40B4-BE49-F238E27FC236}">
                <a16:creationId xmlns:a16="http://schemas.microsoft.com/office/drawing/2014/main" id="{BB841A33-3A10-47FF-868C-94FC04397CB1}"/>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t="-2915" b="-3214"/>
          <a:stretch/>
        </p:blipFill>
        <p:spPr>
          <a:xfrm>
            <a:off x="2150534" y="2085832"/>
            <a:ext cx="4342190" cy="4464949"/>
          </a:xfrm>
          <a:prstGeom prst="rect">
            <a:avLst/>
          </a:prstGeom>
        </p:spPr>
      </p:pic>
    </p:spTree>
    <p:extLst>
      <p:ext uri="{BB962C8B-B14F-4D97-AF65-F5344CB8AC3E}">
        <p14:creationId xmlns:p14="http://schemas.microsoft.com/office/powerpoint/2010/main" val="25524346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Unique Characteristics of Prokaryotic Cells </a:t>
            </a:r>
            <a:r>
              <a:rPr lang="en-US" altLang="en-US" sz="1050" dirty="0">
                <a:latin typeface="Arial" panose="020B0604020202020204" pitchFamily="34" charset="0"/>
                <a:cs typeface="Arial" panose="020B0604020202020204" pitchFamily="34" charset="0"/>
              </a:rPr>
              <a:t>(7 of 26)</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a:bodyPr>
          <a:lstStyle/>
          <a:p>
            <a:pPr algn="just" fontAlgn="auto">
              <a:spcAft>
                <a:spcPts val="0"/>
              </a:spcAft>
              <a:defRPr/>
            </a:pPr>
            <a:r>
              <a:rPr lang="en-US" sz="2400" dirty="0">
                <a:latin typeface="Arial" panose="020B0604020202020204" pitchFamily="34" charset="0"/>
                <a:cs typeface="Arial" panose="020B0604020202020204" pitchFamily="34" charset="0"/>
              </a:rPr>
              <a:t>In most prokaryotic cells, morphology is maintained by the </a:t>
            </a:r>
            <a:r>
              <a:rPr lang="en-US" sz="2400" b="1" dirty="0">
                <a:latin typeface="Arial" panose="020B0604020202020204" pitchFamily="34" charset="0"/>
                <a:cs typeface="Arial" panose="020B0604020202020204" pitchFamily="34" charset="0"/>
              </a:rPr>
              <a:t>cell wall</a:t>
            </a:r>
            <a:r>
              <a:rPr lang="en-US" sz="2400" dirty="0">
                <a:latin typeface="Arial" panose="020B0604020202020204" pitchFamily="34" charset="0"/>
                <a:cs typeface="Arial" panose="020B0604020202020204" pitchFamily="34" charset="0"/>
              </a:rPr>
              <a:t>, which is a structure found in most prokaryotes and some eukaryotes that envelopes the cell membrane.</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The cell membrane protects the cell from changes in </a:t>
            </a:r>
            <a:r>
              <a:rPr lang="en-US" sz="2400" b="1" dirty="0">
                <a:latin typeface="Arial" panose="020B0604020202020204" pitchFamily="34" charset="0"/>
                <a:cs typeface="Arial" panose="020B0604020202020204" pitchFamily="34" charset="0"/>
              </a:rPr>
              <a:t>osmotic pressure</a:t>
            </a:r>
            <a:r>
              <a:rPr lang="en-US" sz="2400" dirty="0">
                <a:latin typeface="Arial" panose="020B0604020202020204" pitchFamily="34" charset="0"/>
                <a:cs typeface="Arial" panose="020B0604020202020204" pitchFamily="34" charset="0"/>
              </a:rPr>
              <a:t>.</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Osmotic pressure occurs because of differences in the concentration of solutes on opposing sides of a semipermeable membrane.</a:t>
            </a:r>
          </a:p>
          <a:p>
            <a:pPr algn="just" fontAlgn="auto">
              <a:spcAft>
                <a:spcPts val="0"/>
              </a:spcAft>
              <a:defRPr/>
            </a:pPr>
            <a:endParaRPr lang="en-US" dirty="0">
              <a:latin typeface="Arial" panose="020B0604020202020204" pitchFamily="34" charset="0"/>
              <a:cs typeface="Arial" panose="020B0604020202020204" pitchFamily="34" charset="0"/>
            </a:endParaRPr>
          </a:p>
          <a:p>
            <a:pPr algn="just" fontAlgn="auto">
              <a:spcAft>
                <a:spcPts val="0"/>
              </a:spcAft>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72488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Unique Characteristics of Prokaryotic Cells </a:t>
            </a:r>
            <a:r>
              <a:rPr lang="en-US" altLang="en-US" sz="1050" dirty="0">
                <a:latin typeface="Arial" panose="020B0604020202020204" pitchFamily="34" charset="0"/>
                <a:cs typeface="Arial" panose="020B0604020202020204" pitchFamily="34" charset="0"/>
              </a:rPr>
              <a:t>(8 of 26)</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a:xfrm>
            <a:off x="628650" y="5360609"/>
            <a:ext cx="7886700" cy="816353"/>
          </a:xfrm>
        </p:spPr>
        <p:txBody>
          <a:bodyPr rtlCol="0">
            <a:normAutofit fontScale="85000" lnSpcReduction="20000"/>
          </a:bodyPr>
          <a:lstStyle/>
          <a:p>
            <a:pPr marL="0" indent="0" algn="just" fontAlgn="auto">
              <a:spcAft>
                <a:spcPts val="0"/>
              </a:spcAft>
              <a:buNone/>
              <a:defRPr/>
            </a:pPr>
            <a:r>
              <a:rPr lang="en-US" sz="2600" b="1" dirty="0">
                <a:latin typeface="Arial" panose="020B0604020202020204" pitchFamily="34" charset="0"/>
                <a:cs typeface="Arial" panose="020B0604020202020204" pitchFamily="34" charset="0"/>
              </a:rPr>
              <a:t>Figure 2.15 </a:t>
            </a:r>
            <a:r>
              <a:rPr lang="en-US" sz="2600" dirty="0">
                <a:latin typeface="Arial" panose="020B0604020202020204" pitchFamily="34" charset="0"/>
                <a:cs typeface="Arial" panose="020B0604020202020204" pitchFamily="34" charset="0"/>
              </a:rPr>
              <a:t>In cells that lack a cell wall, changes in osmotic pressure can lead to crenation in hypertonic environments or cell lysis in hypotonic environments.</a:t>
            </a:r>
          </a:p>
          <a:p>
            <a:pPr marL="0" indent="0" algn="just" fontAlgn="auto">
              <a:spcAft>
                <a:spcPts val="0"/>
              </a:spcAft>
              <a:buNone/>
              <a:defRPr/>
            </a:pPr>
            <a:endParaRPr lang="en-US" dirty="0">
              <a:latin typeface="Arial" panose="020B0604020202020204" pitchFamily="34" charset="0"/>
              <a:cs typeface="Arial" panose="020B0604020202020204" pitchFamily="34" charset="0"/>
            </a:endParaRPr>
          </a:p>
          <a:p>
            <a:pPr algn="just" fontAlgn="auto">
              <a:spcAft>
                <a:spcPts val="0"/>
              </a:spcAft>
              <a:defRPr/>
            </a:pPr>
            <a:endParaRPr lang="en-US" dirty="0">
              <a:latin typeface="Arial" panose="020B0604020202020204" pitchFamily="34" charset="0"/>
              <a:cs typeface="Arial" panose="020B0604020202020204" pitchFamily="34" charset="0"/>
            </a:endParaRPr>
          </a:p>
        </p:txBody>
      </p:sp>
      <p:pic>
        <p:nvPicPr>
          <p:cNvPr id="4" name="Picture Placeholder 1" descr="a) An isotonic solution is a solution that has the same solute concentration as another solution. There is no net movement of water particles, and the overall concentration on both sides of the cell membrane remains constant. The image shows a cell with 20% solute (80% water) in a beaker containing 20% solute (80% water). Arrows in and out indicate that water moves both into and out of the cell. b) A hypertonic solution is a solution that has a higher solute concentration than another solution. Water particles will move out of the cell, causing crenation. The cell in this image still has 20% solute concentration (80% water) but the cell is now in a beaker containing 40% solute concentration (60% water). An arrow shows water moving out of the cell and the cell shriveling. C) A hypotonic solution is a solution that has a lower solute concentration than another solution. Water particles will move into the cell, causing the cell to expand and eventually lyse. The cell in this diagram still has 20% solute concentration (80% water) but is now in a beaker containing 10% solute concentration (90% water). An arrow shows water mving into the cell and the cell swelling.">
            <a:extLst>
              <a:ext uri="{FF2B5EF4-FFF2-40B4-BE49-F238E27FC236}">
                <a16:creationId xmlns:a16="http://schemas.microsoft.com/office/drawing/2014/main" id="{1877C172-9578-4035-ADF9-5837BAABB08A}"/>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1927" r="-1430"/>
          <a:stretch/>
        </p:blipFill>
        <p:spPr>
          <a:xfrm>
            <a:off x="1035352" y="1644901"/>
            <a:ext cx="7039430" cy="3500071"/>
          </a:xfrm>
          <a:prstGeom prst="rect">
            <a:avLst/>
          </a:prstGeom>
        </p:spPr>
      </p:pic>
    </p:spTree>
    <p:extLst>
      <p:ext uri="{BB962C8B-B14F-4D97-AF65-F5344CB8AC3E}">
        <p14:creationId xmlns:p14="http://schemas.microsoft.com/office/powerpoint/2010/main" val="32376976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Unique Characteristics of Prokaryotic Cells </a:t>
            </a:r>
            <a:r>
              <a:rPr lang="en-US" altLang="en-US" sz="1050" dirty="0">
                <a:latin typeface="Arial" panose="020B0604020202020204" pitchFamily="34" charset="0"/>
                <a:cs typeface="Arial" panose="020B0604020202020204" pitchFamily="34" charset="0"/>
              </a:rPr>
              <a:t>(9 of 26)</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a:bodyPr>
          <a:lstStyle/>
          <a:p>
            <a:pPr algn="just" fontAlgn="auto">
              <a:spcAft>
                <a:spcPts val="0"/>
              </a:spcAft>
              <a:defRPr/>
            </a:pPr>
            <a:r>
              <a:rPr lang="en-US" sz="2400" dirty="0">
                <a:latin typeface="Arial" panose="020B0604020202020204" pitchFamily="34" charset="0"/>
                <a:cs typeface="Arial" panose="020B0604020202020204" pitchFamily="34" charset="0"/>
              </a:rPr>
              <a:t>Water is able to pass through a semipermeable membrane, but solutes (dissolved molecules like salts, sugars, and other compounds) cannot.</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When the concentration of solutes is greater on one side of the membrane, water diffuses across the membrane from the side with the lower concentration (more water) to the side with the higher concentration (less water) until the concentrations on both sides become equal.</a:t>
            </a:r>
          </a:p>
          <a:p>
            <a:pPr algn="just" fontAlgn="auto">
              <a:spcAft>
                <a:spcPts val="0"/>
              </a:spcAft>
              <a:defRPr/>
            </a:pPr>
            <a:endParaRPr lang="en-US" dirty="0">
              <a:latin typeface="Arial" panose="020B0604020202020204" pitchFamily="34" charset="0"/>
              <a:cs typeface="Arial" panose="020B0604020202020204" pitchFamily="34" charset="0"/>
            </a:endParaRPr>
          </a:p>
          <a:p>
            <a:pPr algn="just" fontAlgn="auto">
              <a:spcAft>
                <a:spcPts val="0"/>
              </a:spcAft>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9256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dirty="0">
                <a:latin typeface="Arial" panose="020B0604020202020204" pitchFamily="34" charset="0"/>
                <a:cs typeface="Arial" panose="020B0604020202020204" pitchFamily="34" charset="0"/>
              </a:rPr>
              <a:t>Introduction </a:t>
            </a:r>
            <a:r>
              <a:rPr lang="en-US" altLang="en-US" sz="1200" dirty="0">
                <a:latin typeface="Arial" panose="020B0604020202020204" pitchFamily="34" charset="0"/>
                <a:cs typeface="Arial" panose="020B0604020202020204" pitchFamily="34" charset="0"/>
              </a:rPr>
              <a:t>(3 of 3)</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a:bodyPr>
          <a:lstStyle/>
          <a:p>
            <a:pPr algn="just" fontAlgn="auto">
              <a:spcAft>
                <a:spcPts val="0"/>
              </a:spcAft>
              <a:defRPr/>
            </a:pPr>
            <a:r>
              <a:rPr lang="en-US" dirty="0">
                <a:latin typeface="Arial" panose="020B0604020202020204" pitchFamily="34" charset="0"/>
                <a:cs typeface="Arial" panose="020B0604020202020204" pitchFamily="34" charset="0"/>
              </a:rPr>
              <a:t>The two main types of cells are prokaryotic cells (lacking a nucleus) and eukaryotic cells (containing a well-organized, membrane-bound nucleus).</a:t>
            </a:r>
          </a:p>
          <a:p>
            <a:pPr algn="just" fontAlgn="auto">
              <a:spcAft>
                <a:spcPts val="0"/>
              </a:spcAft>
              <a:defRPr/>
            </a:pPr>
            <a:endParaRPr lang="en-US" dirty="0">
              <a:latin typeface="Arial" panose="020B0604020202020204" pitchFamily="34" charset="0"/>
              <a:cs typeface="Arial" panose="020B0604020202020204" pitchFamily="34" charset="0"/>
            </a:endParaRPr>
          </a:p>
          <a:p>
            <a:pPr algn="just" fontAlgn="auto">
              <a:spcAft>
                <a:spcPts val="0"/>
              </a:spcAft>
              <a:defRPr/>
            </a:pPr>
            <a:r>
              <a:rPr lang="en-US" dirty="0">
                <a:latin typeface="Arial" panose="020B0604020202020204" pitchFamily="34" charset="0"/>
                <a:cs typeface="Arial" panose="020B0604020202020204" pitchFamily="34" charset="0"/>
              </a:rPr>
              <a:t>Each type of cell exhibits remarkable variety in structure, function, and metabolic activity. </a:t>
            </a:r>
          </a:p>
          <a:p>
            <a:pPr marL="0" indent="0" fontAlgn="auto">
              <a:spcAft>
                <a:spcPts val="0"/>
              </a:spcAft>
              <a:buNone/>
              <a:defRPr/>
            </a:pPr>
            <a:endParaRPr lang="en-US" dirty="0"/>
          </a:p>
        </p:txBody>
      </p:sp>
    </p:spTree>
    <p:extLst>
      <p:ext uri="{BB962C8B-B14F-4D97-AF65-F5344CB8AC3E}">
        <p14:creationId xmlns:p14="http://schemas.microsoft.com/office/powerpoint/2010/main" val="17861423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Unique Characteristics of Prokaryotic Cells </a:t>
            </a:r>
            <a:r>
              <a:rPr lang="en-US" altLang="en-US" sz="1050" dirty="0">
                <a:latin typeface="Arial" panose="020B0604020202020204" pitchFamily="34" charset="0"/>
                <a:cs typeface="Arial" panose="020B0604020202020204" pitchFamily="34" charset="0"/>
              </a:rPr>
              <a:t>(10 of 26)</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a:bodyPr>
          <a:lstStyle/>
          <a:p>
            <a:pPr algn="just" fontAlgn="auto">
              <a:spcAft>
                <a:spcPts val="0"/>
              </a:spcAft>
              <a:defRPr/>
            </a:pPr>
            <a:r>
              <a:rPr lang="en-US" sz="2400" dirty="0">
                <a:latin typeface="Arial" panose="020B0604020202020204" pitchFamily="34" charset="0"/>
                <a:cs typeface="Arial" panose="020B0604020202020204" pitchFamily="34" charset="0"/>
              </a:rPr>
              <a:t>This diffusion of water is called </a:t>
            </a:r>
            <a:r>
              <a:rPr lang="en-US" sz="2400" b="1" dirty="0">
                <a:latin typeface="Arial" panose="020B0604020202020204" pitchFamily="34" charset="0"/>
                <a:cs typeface="Arial" panose="020B0604020202020204" pitchFamily="34" charset="0"/>
              </a:rPr>
              <a:t>osmosis</a:t>
            </a:r>
            <a:r>
              <a:rPr lang="en-US" sz="2400" dirty="0">
                <a:latin typeface="Arial" panose="020B0604020202020204" pitchFamily="34" charset="0"/>
                <a:cs typeface="Arial" panose="020B0604020202020204" pitchFamily="34" charset="0"/>
              </a:rPr>
              <a:t>.</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The external environment of a cell can be described as an isotonic, hypertonic, or hypotonic medium.</a:t>
            </a:r>
          </a:p>
          <a:p>
            <a:pPr algn="just" fontAlgn="auto">
              <a:spcAft>
                <a:spcPts val="0"/>
              </a:spcAft>
              <a:defRPr/>
            </a:pPr>
            <a:endParaRPr lang="en-US" dirty="0">
              <a:latin typeface="Arial" panose="020B0604020202020204" pitchFamily="34" charset="0"/>
              <a:cs typeface="Arial" panose="020B0604020202020204" pitchFamily="34" charset="0"/>
            </a:endParaRPr>
          </a:p>
          <a:p>
            <a:pPr algn="just" fontAlgn="auto">
              <a:spcAft>
                <a:spcPts val="0"/>
              </a:spcAft>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535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Unique Characteristics of Prokaryotic Cells </a:t>
            </a:r>
            <a:r>
              <a:rPr lang="en-US" altLang="en-US" sz="1050" dirty="0">
                <a:latin typeface="Arial" panose="020B0604020202020204" pitchFamily="34" charset="0"/>
                <a:cs typeface="Arial" panose="020B0604020202020204" pitchFamily="34" charset="0"/>
              </a:rPr>
              <a:t>(11 of 26)</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fontScale="92500"/>
          </a:bodyPr>
          <a:lstStyle/>
          <a:p>
            <a:pPr algn="just" fontAlgn="auto">
              <a:spcAft>
                <a:spcPts val="0"/>
              </a:spcAft>
              <a:defRPr/>
            </a:pPr>
            <a:r>
              <a:rPr lang="en-US" sz="2400" dirty="0">
                <a:latin typeface="Arial" panose="020B0604020202020204" pitchFamily="34" charset="0"/>
                <a:cs typeface="Arial" panose="020B0604020202020204" pitchFamily="34" charset="0"/>
              </a:rPr>
              <a:t>In an </a:t>
            </a:r>
            <a:r>
              <a:rPr lang="en-US" sz="2400" b="1" dirty="0">
                <a:latin typeface="Arial" panose="020B0604020202020204" pitchFamily="34" charset="0"/>
                <a:cs typeface="Arial" panose="020B0604020202020204" pitchFamily="34" charset="0"/>
              </a:rPr>
              <a:t>isotonic medium</a:t>
            </a:r>
            <a:r>
              <a:rPr lang="en-US" sz="2400" dirty="0">
                <a:latin typeface="Arial" panose="020B0604020202020204" pitchFamily="34" charset="0"/>
                <a:cs typeface="Arial" panose="020B0604020202020204" pitchFamily="34" charset="0"/>
              </a:rPr>
              <a:t>, the solute concentrations inside and outside the cell are approximately equal, so there is no net movement of water across the cell membrane.</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In a </a:t>
            </a:r>
            <a:r>
              <a:rPr lang="en-US" sz="2400" b="1" dirty="0">
                <a:latin typeface="Arial" panose="020B0604020202020204" pitchFamily="34" charset="0"/>
                <a:cs typeface="Arial" panose="020B0604020202020204" pitchFamily="34" charset="0"/>
              </a:rPr>
              <a:t>hypertonic medium</a:t>
            </a:r>
            <a:r>
              <a:rPr lang="en-US" sz="2400" dirty="0">
                <a:latin typeface="Arial" panose="020B0604020202020204" pitchFamily="34" charset="0"/>
                <a:cs typeface="Arial" panose="020B0604020202020204" pitchFamily="34" charset="0"/>
              </a:rPr>
              <a:t>, the solute concentration outside the cell exceeds that inside the cell, so water diffuses out of the cell and into the external medium.</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In a </a:t>
            </a:r>
            <a:r>
              <a:rPr lang="en-US" sz="2400" b="1" dirty="0">
                <a:latin typeface="Arial" panose="020B0604020202020204" pitchFamily="34" charset="0"/>
                <a:cs typeface="Arial" panose="020B0604020202020204" pitchFamily="34" charset="0"/>
              </a:rPr>
              <a:t>hypotonic medium</a:t>
            </a:r>
            <a:r>
              <a:rPr lang="en-US" sz="2400" dirty="0">
                <a:latin typeface="Arial" panose="020B0604020202020204" pitchFamily="34" charset="0"/>
                <a:cs typeface="Arial" panose="020B0604020202020204" pitchFamily="34" charset="0"/>
              </a:rPr>
              <a:t>, the solute concentration inside the cell exceeds that outside of the cell, so water will move by osmosis into the cell. This causes the cell to swell and potentially lyse, or burst.</a:t>
            </a:r>
          </a:p>
          <a:p>
            <a:pPr algn="just" fontAlgn="auto">
              <a:spcAft>
                <a:spcPts val="0"/>
              </a:spcAft>
              <a:defRPr/>
            </a:pPr>
            <a:endParaRPr lang="en-US" dirty="0">
              <a:latin typeface="Arial" panose="020B0604020202020204" pitchFamily="34" charset="0"/>
              <a:cs typeface="Arial" panose="020B0604020202020204" pitchFamily="34" charset="0"/>
            </a:endParaRPr>
          </a:p>
          <a:p>
            <a:pPr algn="just" fontAlgn="auto">
              <a:spcAft>
                <a:spcPts val="0"/>
              </a:spcAft>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21855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Unique Characteristics of Prokaryotic Cells </a:t>
            </a:r>
            <a:r>
              <a:rPr lang="en-US" altLang="en-US" sz="1050" dirty="0">
                <a:latin typeface="Arial" panose="020B0604020202020204" pitchFamily="34" charset="0"/>
                <a:cs typeface="Arial" panose="020B0604020202020204" pitchFamily="34" charset="0"/>
              </a:rPr>
              <a:t>(12 of 26)</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a:bodyPr>
          <a:lstStyle/>
          <a:p>
            <a:pPr algn="just" fontAlgn="auto">
              <a:spcAft>
                <a:spcPts val="0"/>
              </a:spcAft>
              <a:defRPr/>
            </a:pPr>
            <a:r>
              <a:rPr lang="en-US" sz="2400" dirty="0">
                <a:latin typeface="Arial" panose="020B0604020202020204" pitchFamily="34" charset="0"/>
                <a:cs typeface="Arial" panose="020B0604020202020204" pitchFamily="34" charset="0"/>
              </a:rPr>
              <a:t>The degree to which a particular cell is able to withstand changes in osmotic pressure is called tonicity.</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In hypertonic environments, cells that lack a cell wall can become dehydrated, causing </a:t>
            </a:r>
            <a:r>
              <a:rPr lang="en-US" sz="2400" b="1" dirty="0">
                <a:latin typeface="Arial" panose="020B0604020202020204" pitchFamily="34" charset="0"/>
                <a:cs typeface="Arial" panose="020B0604020202020204" pitchFamily="34" charset="0"/>
              </a:rPr>
              <a:t>crenation</a:t>
            </a:r>
            <a:r>
              <a:rPr lang="en-US" sz="2400" dirty="0">
                <a:latin typeface="Arial" panose="020B0604020202020204" pitchFamily="34" charset="0"/>
                <a:cs typeface="Arial" panose="020B0604020202020204" pitchFamily="34" charset="0"/>
              </a:rPr>
              <a:t>, or shriveling of the cell. The plasma membrane contracts and appears scalloped or notched.</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Cells that possess a cell wall undergo </a:t>
            </a:r>
            <a:r>
              <a:rPr lang="en-US" sz="2400" b="1" dirty="0">
                <a:latin typeface="Arial" panose="020B0604020202020204" pitchFamily="34" charset="0"/>
                <a:cs typeface="Arial" panose="020B0604020202020204" pitchFamily="34" charset="0"/>
              </a:rPr>
              <a:t>plasmolysis</a:t>
            </a:r>
            <a:r>
              <a:rPr lang="en-US" sz="2400" dirty="0">
                <a:latin typeface="Arial" panose="020B0604020202020204" pitchFamily="34" charset="0"/>
                <a:cs typeface="Arial" panose="020B0604020202020204" pitchFamily="34" charset="0"/>
              </a:rPr>
              <a:t> rather than crenation.</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endParaRPr lang="en-US" dirty="0">
              <a:latin typeface="Arial" panose="020B0604020202020204" pitchFamily="34" charset="0"/>
              <a:cs typeface="Arial" panose="020B0604020202020204" pitchFamily="34" charset="0"/>
            </a:endParaRPr>
          </a:p>
          <a:p>
            <a:pPr algn="just" fontAlgn="auto">
              <a:spcAft>
                <a:spcPts val="0"/>
              </a:spcAft>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13853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Unique Characteristics of Prokaryotic Cells </a:t>
            </a:r>
            <a:r>
              <a:rPr lang="en-US" altLang="en-US" sz="1050" dirty="0">
                <a:latin typeface="Arial" panose="020B0604020202020204" pitchFamily="34" charset="0"/>
                <a:cs typeface="Arial" panose="020B0604020202020204" pitchFamily="34" charset="0"/>
              </a:rPr>
              <a:t>(13 of 26)</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a:bodyPr>
          <a:lstStyle/>
          <a:p>
            <a:pPr algn="just" fontAlgn="auto">
              <a:spcAft>
                <a:spcPts val="0"/>
              </a:spcAft>
              <a:defRPr/>
            </a:pPr>
            <a:r>
              <a:rPr lang="en-US" sz="2400" dirty="0">
                <a:latin typeface="Arial" panose="020B0604020202020204" pitchFamily="34" charset="0"/>
                <a:cs typeface="Arial" panose="020B0604020202020204" pitchFamily="34" charset="0"/>
              </a:rPr>
              <a:t>Cells that lack a cell wall are more prone to lysis in hypotonic environments.</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The presence of a cell wall allows the cell to maintain its shape and integrity for a longer time before lysing.</a:t>
            </a:r>
          </a:p>
          <a:p>
            <a:pPr algn="just" fontAlgn="auto">
              <a:spcAft>
                <a:spcPts val="0"/>
              </a:spcAft>
              <a:defRPr/>
            </a:pPr>
            <a:endParaRPr lang="en-US" dirty="0">
              <a:latin typeface="Arial" panose="020B0604020202020204" pitchFamily="34" charset="0"/>
              <a:cs typeface="Arial" panose="020B0604020202020204" pitchFamily="34" charset="0"/>
            </a:endParaRPr>
          </a:p>
          <a:p>
            <a:pPr algn="just" fontAlgn="auto">
              <a:spcAft>
                <a:spcPts val="0"/>
              </a:spcAft>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2026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Unique Characteristics of Prokaryotic Cells </a:t>
            </a:r>
            <a:r>
              <a:rPr lang="en-US" altLang="en-US" sz="1050" dirty="0">
                <a:latin typeface="Arial" panose="020B0604020202020204" pitchFamily="34" charset="0"/>
                <a:cs typeface="Arial" panose="020B0604020202020204" pitchFamily="34" charset="0"/>
              </a:rPr>
              <a:t>(14 of 26)</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a:xfrm>
            <a:off x="628650" y="4978400"/>
            <a:ext cx="7886700" cy="1746552"/>
          </a:xfrm>
        </p:spPr>
        <p:txBody>
          <a:bodyPr rtlCol="0">
            <a:normAutofit fontScale="40000" lnSpcReduction="20000"/>
          </a:bodyPr>
          <a:lstStyle/>
          <a:p>
            <a:pPr marL="0" indent="0" algn="just" fontAlgn="auto">
              <a:spcAft>
                <a:spcPts val="0"/>
              </a:spcAft>
              <a:buNone/>
              <a:defRPr/>
            </a:pPr>
            <a:r>
              <a:rPr lang="en-US" sz="4500" b="1" dirty="0">
                <a:latin typeface="Arial" panose="020B0604020202020204" pitchFamily="34" charset="0"/>
                <a:cs typeface="Arial" panose="020B0604020202020204" pitchFamily="34" charset="0"/>
              </a:rPr>
              <a:t>Figure 2.16 </a:t>
            </a:r>
            <a:r>
              <a:rPr lang="en-US" sz="4500" dirty="0">
                <a:latin typeface="Arial" panose="020B0604020202020204" pitchFamily="34" charset="0"/>
                <a:cs typeface="Arial" panose="020B0604020202020204" pitchFamily="34" charset="0"/>
              </a:rPr>
              <a:t>In prokaryotic cells, the cell wall provides some protection against changes in osmotic pressure, allowing it to maintain its shape longer. The cell membrane is typically attached to the cell wall in an isotonic medium (left). In a hypertonic medium, the cell membrane detaches from the cell wall and contracts (plasmolysis) as water leaves the cell. In a hypotonic medium (right), the cell wall prevents the cell membrane from expanding to the point of bursting, although lysis will eventually occur if too much water is absorbed.</a:t>
            </a:r>
          </a:p>
          <a:p>
            <a:pPr algn="just" fontAlgn="auto">
              <a:spcAft>
                <a:spcPts val="0"/>
              </a:spcAft>
              <a:defRPr/>
            </a:pPr>
            <a:endParaRPr lang="en-US" dirty="0">
              <a:latin typeface="Arial" panose="020B0604020202020204" pitchFamily="34" charset="0"/>
              <a:cs typeface="Arial" panose="020B0604020202020204" pitchFamily="34" charset="0"/>
            </a:endParaRPr>
          </a:p>
        </p:txBody>
      </p:sp>
      <p:pic>
        <p:nvPicPr>
          <p:cNvPr id="4" name="Picture Placeholder 1" descr="a) In an isotonic solution there is no net movement of water particles. The cell membrane is attached to the cell wall. The drawing shows a rectangular cell; the cell membrane is just inside the cell wall. Arrows indicate that water is moving both in and out. B) In a hypertonic solution water partices move out of the cell. The cell membrane shrinks and detaches from the cell wall (plasmolysis). The diagram shows a cell that has shriveled. Points of the cell membrane are still attached to the cell wall but most of the cell membrane has pulled away from the cell wall resulting in a star-shaped cell. Arrows show water leaving the cell. In a hypertonic solution water particles move into the cell. The cell wall counteracts osmotic pressure to prevent swelling and lysing. The image shows the same rectangular cell as in the isotonic solution except that the cell and cell wall are bulging outwards a bit. Arrows show water entering the cell.">
            <a:extLst>
              <a:ext uri="{FF2B5EF4-FFF2-40B4-BE49-F238E27FC236}">
                <a16:creationId xmlns:a16="http://schemas.microsoft.com/office/drawing/2014/main" id="{DA25100A-E013-4605-AD4A-608C5D182BAB}"/>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1967" r="-2009"/>
          <a:stretch/>
        </p:blipFill>
        <p:spPr>
          <a:xfrm>
            <a:off x="2043202" y="1531032"/>
            <a:ext cx="5057596" cy="3302226"/>
          </a:xfrm>
          <a:prstGeom prst="rect">
            <a:avLst/>
          </a:prstGeom>
        </p:spPr>
      </p:pic>
    </p:spTree>
    <p:extLst>
      <p:ext uri="{BB962C8B-B14F-4D97-AF65-F5344CB8AC3E}">
        <p14:creationId xmlns:p14="http://schemas.microsoft.com/office/powerpoint/2010/main" val="30776515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Unique Characteristics of Prokaryotic Cells </a:t>
            </a:r>
            <a:r>
              <a:rPr lang="en-US" altLang="en-US" sz="1050" dirty="0">
                <a:latin typeface="Arial" panose="020B0604020202020204" pitchFamily="34" charset="0"/>
                <a:cs typeface="Arial" panose="020B0604020202020204" pitchFamily="34" charset="0"/>
              </a:rPr>
              <a:t>(15 of 26)</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a:bodyPr>
          <a:lstStyle/>
          <a:p>
            <a:pPr algn="just" fontAlgn="auto">
              <a:spcAft>
                <a:spcPts val="0"/>
              </a:spcAft>
              <a:defRPr/>
            </a:pPr>
            <a:r>
              <a:rPr lang="en-US" sz="2400" dirty="0">
                <a:latin typeface="Arial" panose="020B0604020202020204" pitchFamily="34" charset="0"/>
                <a:cs typeface="Arial" panose="020B0604020202020204" pitchFamily="34" charset="0"/>
              </a:rPr>
              <a:t>Prokaryotic DNA and DNA-associated proteins are concentrated within the </a:t>
            </a:r>
            <a:r>
              <a:rPr lang="en-US" sz="2400" b="1" dirty="0">
                <a:latin typeface="Arial" panose="020B0604020202020204" pitchFamily="34" charset="0"/>
                <a:cs typeface="Arial" panose="020B0604020202020204" pitchFamily="34" charset="0"/>
              </a:rPr>
              <a:t>nucleoid</a:t>
            </a:r>
            <a:r>
              <a:rPr lang="en-US" sz="2400" dirty="0">
                <a:latin typeface="Arial" panose="020B0604020202020204" pitchFamily="34" charset="0"/>
                <a:cs typeface="Arial" panose="020B0604020202020204" pitchFamily="34" charset="0"/>
              </a:rPr>
              <a:t> region of the cell.</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In general, prokaryotic DNA interacts with </a:t>
            </a:r>
            <a:r>
              <a:rPr lang="en-US" sz="2400" b="1" dirty="0">
                <a:latin typeface="Arial" panose="020B0604020202020204" pitchFamily="34" charset="0"/>
                <a:cs typeface="Arial" panose="020B0604020202020204" pitchFamily="34" charset="0"/>
              </a:rPr>
              <a:t>nucleoid-associated proteins (NAPs)</a:t>
            </a:r>
            <a:r>
              <a:rPr lang="en-US" sz="2400" dirty="0">
                <a:latin typeface="Arial" panose="020B0604020202020204" pitchFamily="34" charset="0"/>
                <a:cs typeface="Arial" panose="020B0604020202020204" pitchFamily="34" charset="0"/>
              </a:rPr>
              <a:t> that assist in the organization and packaging of the chromosome. </a:t>
            </a:r>
          </a:p>
          <a:p>
            <a:pPr algn="just" fontAlgn="auto">
              <a:spcAft>
                <a:spcPts val="0"/>
              </a:spcAft>
              <a:defRPr/>
            </a:pPr>
            <a:endParaRPr lang="en-US" dirty="0">
              <a:latin typeface="Arial" panose="020B0604020202020204" pitchFamily="34" charset="0"/>
              <a:cs typeface="Arial" panose="020B0604020202020204" pitchFamily="34" charset="0"/>
            </a:endParaRPr>
          </a:p>
          <a:p>
            <a:pPr algn="just" fontAlgn="auto">
              <a:spcAft>
                <a:spcPts val="0"/>
              </a:spcAft>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635680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Unique Characteristics of Prokaryotic Cells </a:t>
            </a:r>
            <a:r>
              <a:rPr lang="en-US" altLang="en-US" sz="1050" dirty="0">
                <a:latin typeface="Arial" panose="020B0604020202020204" pitchFamily="34" charset="0"/>
                <a:cs typeface="Arial" panose="020B0604020202020204" pitchFamily="34" charset="0"/>
              </a:rPr>
              <a:t>(16 of 26)</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a:xfrm>
            <a:off x="667355" y="4871960"/>
            <a:ext cx="7886700" cy="1285649"/>
          </a:xfrm>
        </p:spPr>
        <p:txBody>
          <a:bodyPr rtlCol="0">
            <a:normAutofit fontScale="85000" lnSpcReduction="20000"/>
          </a:bodyPr>
          <a:lstStyle/>
          <a:p>
            <a:pPr marL="0" indent="0" algn="just" fontAlgn="auto">
              <a:spcAft>
                <a:spcPts val="0"/>
              </a:spcAft>
              <a:buNone/>
              <a:defRPr/>
            </a:pPr>
            <a:r>
              <a:rPr lang="en-US" sz="2400" b="1" dirty="0">
                <a:latin typeface="Arial" panose="020B0604020202020204" pitchFamily="34" charset="0"/>
                <a:cs typeface="Arial" panose="020B0604020202020204" pitchFamily="34" charset="0"/>
              </a:rPr>
              <a:t>Figure 2.17 </a:t>
            </a:r>
            <a:r>
              <a:rPr lang="en-US" sz="2400" dirty="0">
                <a:latin typeface="Arial" panose="020B0604020202020204" pitchFamily="34" charset="0"/>
                <a:cs typeface="Arial" panose="020B0604020202020204" pitchFamily="34" charset="0"/>
              </a:rPr>
              <a:t>The nucleoid region (the area enclosed by the green dashed line) is a condensed area of DNA found within prokaryotic cells. Because of the density of the area, it does not readily stain and appears lighter in color when viewed with a transmission electron microscope.</a:t>
            </a:r>
          </a:p>
          <a:p>
            <a:pPr marL="0" indent="0" algn="just" fontAlgn="auto">
              <a:spcAft>
                <a:spcPts val="0"/>
              </a:spcAft>
              <a:buNone/>
              <a:defRPr/>
            </a:pPr>
            <a:endParaRPr lang="en-US" dirty="0">
              <a:latin typeface="Arial" panose="020B0604020202020204" pitchFamily="34" charset="0"/>
              <a:cs typeface="Arial" panose="020B0604020202020204" pitchFamily="34" charset="0"/>
            </a:endParaRPr>
          </a:p>
          <a:p>
            <a:pPr algn="just" fontAlgn="auto">
              <a:spcAft>
                <a:spcPts val="0"/>
              </a:spcAft>
              <a:defRPr/>
            </a:pPr>
            <a:endParaRPr lang="en-US" dirty="0">
              <a:latin typeface="Arial" panose="020B0604020202020204" pitchFamily="34" charset="0"/>
              <a:cs typeface="Arial" panose="020B0604020202020204" pitchFamily="34" charset="0"/>
            </a:endParaRPr>
          </a:p>
        </p:txBody>
      </p:sp>
      <p:pic>
        <p:nvPicPr>
          <p:cNvPr id="4" name="Picture Placeholder 1" descr="A micrograph of an oval cell with a lighter region in the center of the cell. The lighter region takes up approximately one third of the volume of the cell and is labeled nucleoid.">
            <a:extLst>
              <a:ext uri="{FF2B5EF4-FFF2-40B4-BE49-F238E27FC236}">
                <a16:creationId xmlns:a16="http://schemas.microsoft.com/office/drawing/2014/main" id="{F69E5B40-B1FB-425B-BA3A-8628A05D6317}"/>
              </a:ext>
            </a:extLst>
          </p:cNvPr>
          <p:cNvPicPr>
            <a:picLocks noChangeAspect="1"/>
          </p:cNvPicPr>
          <p:nvPr/>
        </p:nvPicPr>
        <p:blipFill>
          <a:blip r:embed="rId2">
            <a:extLst>
              <a:ext uri="{28A0092B-C50C-407E-A947-70E740481C1C}">
                <a14:useLocalDpi xmlns:a14="http://schemas.microsoft.com/office/drawing/2010/main" val="0"/>
              </a:ext>
            </a:extLst>
          </a:blip>
          <a:srcRect l="-142" r="-142"/>
          <a:stretch>
            <a:fillRect/>
          </a:stretch>
        </p:blipFill>
        <p:spPr>
          <a:xfrm>
            <a:off x="1109133" y="1574911"/>
            <a:ext cx="6925734" cy="3006427"/>
          </a:xfrm>
          <a:prstGeom prst="rect">
            <a:avLst/>
          </a:prstGeom>
        </p:spPr>
      </p:pic>
    </p:spTree>
    <p:extLst>
      <p:ext uri="{BB962C8B-B14F-4D97-AF65-F5344CB8AC3E}">
        <p14:creationId xmlns:p14="http://schemas.microsoft.com/office/powerpoint/2010/main" val="22224436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Unique Characteristics of Prokaryotic Cells </a:t>
            </a:r>
            <a:r>
              <a:rPr lang="en-US" altLang="en-US" sz="1050" dirty="0">
                <a:latin typeface="Arial" panose="020B0604020202020204" pitchFamily="34" charset="0"/>
                <a:cs typeface="Arial" panose="020B0604020202020204" pitchFamily="34" charset="0"/>
              </a:rPr>
              <a:t>(17 of 26)</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fontScale="92500"/>
          </a:bodyPr>
          <a:lstStyle/>
          <a:p>
            <a:pPr algn="just" fontAlgn="auto">
              <a:spcAft>
                <a:spcPts val="0"/>
              </a:spcAft>
              <a:defRPr/>
            </a:pPr>
            <a:r>
              <a:rPr lang="en-US" sz="2400" dirty="0">
                <a:latin typeface="Arial" panose="020B0604020202020204" pitchFamily="34" charset="0"/>
                <a:cs typeface="Arial" panose="020B0604020202020204" pitchFamily="34" charset="0"/>
              </a:rPr>
              <a:t>Prokaryotic cells may also contain extrachromosomal DNA, or DNA that is not part of the chromosome.</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This extrachromosomal DNA is found in </a:t>
            </a:r>
            <a:r>
              <a:rPr lang="en-US" sz="2400" b="1" dirty="0">
                <a:latin typeface="Arial" panose="020B0604020202020204" pitchFamily="34" charset="0"/>
                <a:cs typeface="Arial" panose="020B0604020202020204" pitchFamily="34" charset="0"/>
              </a:rPr>
              <a:t>plasmids</a:t>
            </a:r>
            <a:r>
              <a:rPr lang="en-US" sz="2400" dirty="0">
                <a:latin typeface="Arial" panose="020B0604020202020204" pitchFamily="34" charset="0"/>
                <a:cs typeface="Arial" panose="020B0604020202020204" pitchFamily="34" charset="0"/>
              </a:rPr>
              <a:t>, which are small, circular, double-stranded DNA molecules.</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Plasmids are more commonly found in bacteria, but have been found in archaea and eukaryotic organisms.</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Plasmids often carry genes that confer advantageous traits such as antibiotic resistance.</a:t>
            </a:r>
          </a:p>
          <a:p>
            <a:pPr algn="just" fontAlgn="auto">
              <a:spcAft>
                <a:spcPts val="0"/>
              </a:spcAft>
              <a:defRPr/>
            </a:pPr>
            <a:endParaRPr lang="en-US" dirty="0">
              <a:latin typeface="Arial" panose="020B0604020202020204" pitchFamily="34" charset="0"/>
              <a:cs typeface="Arial" panose="020B0604020202020204" pitchFamily="34" charset="0"/>
            </a:endParaRPr>
          </a:p>
          <a:p>
            <a:pPr algn="just" fontAlgn="auto">
              <a:spcAft>
                <a:spcPts val="0"/>
              </a:spcAft>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77567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Unique Characteristics of Prokaryotic Cells </a:t>
            </a:r>
            <a:r>
              <a:rPr lang="en-US" altLang="en-US" sz="1050" dirty="0">
                <a:latin typeface="Arial" panose="020B0604020202020204" pitchFamily="34" charset="0"/>
                <a:cs typeface="Arial" panose="020B0604020202020204" pitchFamily="34" charset="0"/>
              </a:rPr>
              <a:t>(18 of 26)</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a:bodyPr>
          <a:lstStyle/>
          <a:p>
            <a:pPr algn="just" fontAlgn="auto">
              <a:spcAft>
                <a:spcPts val="0"/>
              </a:spcAft>
              <a:defRPr/>
            </a:pPr>
            <a:r>
              <a:rPr lang="en-US" sz="2400" dirty="0">
                <a:latin typeface="Arial" panose="020B0604020202020204" pitchFamily="34" charset="0"/>
                <a:cs typeface="Arial" panose="020B0604020202020204" pitchFamily="34" charset="0"/>
              </a:rPr>
              <a:t>Ribosomes are constructed from proteins, along with ribosomal RNA (rRNA).</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Prokaryotes have 70S ribosomes that are found in the cytoplasm.</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Eukaryotes have 80S ribosomes that are found in the cytoplasm and attached to organelles.</a:t>
            </a:r>
          </a:p>
          <a:p>
            <a:pPr algn="just" fontAlgn="auto">
              <a:spcAft>
                <a:spcPts val="0"/>
              </a:spcAft>
              <a:defRPr/>
            </a:pPr>
            <a:endParaRPr lang="en-US" dirty="0">
              <a:latin typeface="Arial" panose="020B0604020202020204" pitchFamily="34" charset="0"/>
              <a:cs typeface="Arial" panose="020B0604020202020204" pitchFamily="34" charset="0"/>
            </a:endParaRPr>
          </a:p>
          <a:p>
            <a:pPr algn="just" fontAlgn="auto">
              <a:spcAft>
                <a:spcPts val="0"/>
              </a:spcAft>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69138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Unique Characteristics of Prokaryotic Cells </a:t>
            </a:r>
            <a:r>
              <a:rPr lang="en-US" altLang="en-US" sz="1050" dirty="0">
                <a:latin typeface="Arial" panose="020B0604020202020204" pitchFamily="34" charset="0"/>
                <a:cs typeface="Arial" panose="020B0604020202020204" pitchFamily="34" charset="0"/>
              </a:rPr>
              <a:t>(21 of 26)</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fontScale="70000" lnSpcReduction="20000"/>
          </a:bodyPr>
          <a:lstStyle/>
          <a:p>
            <a:pPr algn="just" fontAlgn="auto">
              <a:spcAft>
                <a:spcPts val="0"/>
              </a:spcAft>
              <a:defRPr/>
            </a:pPr>
            <a:r>
              <a:rPr lang="en-US" sz="2400" b="1" dirty="0">
                <a:latin typeface="Arial" panose="020B0604020202020204" pitchFamily="34" charset="0"/>
                <a:cs typeface="Arial" panose="020B0604020202020204" pitchFamily="34" charset="0"/>
              </a:rPr>
              <a:t>Volutin</a:t>
            </a:r>
            <a:r>
              <a:rPr lang="en-US" sz="2400" dirty="0">
                <a:latin typeface="Arial" panose="020B0604020202020204" pitchFamily="34" charset="0"/>
                <a:cs typeface="Arial" panose="020B0604020202020204" pitchFamily="34" charset="0"/>
              </a:rPr>
              <a:t> granules, also called </a:t>
            </a:r>
            <a:r>
              <a:rPr lang="en-US" sz="2400" b="1" dirty="0">
                <a:latin typeface="Arial" panose="020B0604020202020204" pitchFamily="34" charset="0"/>
                <a:cs typeface="Arial" panose="020B0604020202020204" pitchFamily="34" charset="0"/>
              </a:rPr>
              <a:t>metachromatic granules</a:t>
            </a:r>
            <a:r>
              <a:rPr lang="en-US" sz="2400" dirty="0">
                <a:latin typeface="Arial" panose="020B0604020202020204" pitchFamily="34" charset="0"/>
                <a:cs typeface="Arial" panose="020B0604020202020204" pitchFamily="34" charset="0"/>
              </a:rPr>
              <a:t>, are inclusions that store polymerized inorganic phosphate that can be used in metabolism and assist in the formation of biofilms.</a:t>
            </a:r>
          </a:p>
          <a:p>
            <a:pPr algn="just" fontAlgn="auto">
              <a:spcAft>
                <a:spcPts val="0"/>
              </a:spcAft>
              <a:defRPr/>
            </a:pPr>
            <a:endParaRPr lang="en-US" sz="2400" b="1" dirty="0">
              <a:latin typeface="Arial" panose="020B0604020202020204" pitchFamily="34" charset="0"/>
              <a:cs typeface="Arial" panose="020B0604020202020204" pitchFamily="34" charset="0"/>
            </a:endParaRPr>
          </a:p>
          <a:p>
            <a:pPr algn="just" fontAlgn="auto">
              <a:spcAft>
                <a:spcPts val="0"/>
              </a:spcAft>
              <a:defRPr/>
            </a:pPr>
            <a:r>
              <a:rPr lang="en-US" sz="2400" b="1" dirty="0">
                <a:latin typeface="Arial" panose="020B0604020202020204" pitchFamily="34" charset="0"/>
                <a:cs typeface="Arial" panose="020B0604020202020204" pitchFamily="34" charset="0"/>
              </a:rPr>
              <a:t>Polyhydroxybutyrate (PHB) </a:t>
            </a:r>
            <a:r>
              <a:rPr lang="en-US" sz="2400" dirty="0">
                <a:latin typeface="Arial" panose="020B0604020202020204" pitchFamily="34" charset="0"/>
                <a:cs typeface="Arial" panose="020B0604020202020204" pitchFamily="34" charset="0"/>
              </a:rPr>
              <a:t>has a phospholipid monolayer and is used as a source of biodegradable polymers for bioplastics.</a:t>
            </a:r>
          </a:p>
          <a:p>
            <a:pPr algn="just" fontAlgn="auto">
              <a:spcAft>
                <a:spcPts val="0"/>
              </a:spcAft>
              <a:defRPr/>
            </a:pPr>
            <a:endParaRPr lang="en-US" sz="2400" b="1"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Gas vacuoles are accumulations of small, protein-lined vesicles of gas and allow the prokaryotic cells that synthesize them to alter their buoyancy.</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b="1" dirty="0">
                <a:latin typeface="Arial" panose="020B0604020202020204" pitchFamily="34" charset="0"/>
                <a:cs typeface="Arial" panose="020B0604020202020204" pitchFamily="34" charset="0"/>
              </a:rPr>
              <a:t>Magnetosomes</a:t>
            </a:r>
            <a:r>
              <a:rPr lang="en-US" sz="2400" dirty="0">
                <a:latin typeface="Arial" panose="020B0604020202020204" pitchFamily="34" charset="0"/>
                <a:cs typeface="Arial" panose="020B0604020202020204" pitchFamily="34" charset="0"/>
              </a:rPr>
              <a:t> are inclusions of magnetic iron oxide or iron sulfide surrounded by a lipid layer, which allow cells to align along a magnetic field, aiding their movement.</a:t>
            </a:r>
          </a:p>
          <a:p>
            <a:pPr marL="0" indent="0" algn="just" fontAlgn="auto">
              <a:spcAft>
                <a:spcPts val="0"/>
              </a:spcAft>
              <a:buNone/>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b="1" dirty="0">
                <a:latin typeface="Arial" panose="020B0604020202020204" pitchFamily="34" charset="0"/>
                <a:cs typeface="Arial" panose="020B0604020202020204" pitchFamily="34" charset="0"/>
              </a:rPr>
              <a:t>Carboxysome</a:t>
            </a:r>
            <a:r>
              <a:rPr lang="en-US" sz="2400" dirty="0">
                <a:latin typeface="Arial" panose="020B0604020202020204" pitchFamily="34" charset="0"/>
                <a:cs typeface="Arial" panose="020B0604020202020204" pitchFamily="34" charset="0"/>
              </a:rPr>
              <a:t> inclusions contain RuBisCO and carbonic anhydrase, which are used for carbon metabolism.</a:t>
            </a:r>
          </a:p>
        </p:txBody>
      </p:sp>
    </p:spTree>
    <p:extLst>
      <p:ext uri="{BB962C8B-B14F-4D97-AF65-F5344CB8AC3E}">
        <p14:creationId xmlns:p14="http://schemas.microsoft.com/office/powerpoint/2010/main" val="443855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dirty="0">
                <a:latin typeface="Arial" panose="020B0604020202020204" pitchFamily="34" charset="0"/>
                <a:cs typeface="Arial" panose="020B0604020202020204" pitchFamily="34" charset="0"/>
              </a:rPr>
              <a:t>Spontaneous Generation </a:t>
            </a:r>
            <a:r>
              <a:rPr lang="en-US" altLang="en-US" sz="1200" dirty="0">
                <a:latin typeface="Arial" panose="020B0604020202020204" pitchFamily="34" charset="0"/>
                <a:cs typeface="Arial" panose="020B0604020202020204" pitchFamily="34" charset="0"/>
              </a:rPr>
              <a:t>(1 of 16)</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a:bodyPr>
          <a:lstStyle/>
          <a:p>
            <a:pPr algn="just" fontAlgn="auto">
              <a:spcAft>
                <a:spcPts val="0"/>
              </a:spcAft>
              <a:defRPr/>
            </a:pPr>
            <a:r>
              <a:rPr lang="en-US" sz="2400" dirty="0">
                <a:latin typeface="Arial" panose="020B0604020202020204" pitchFamily="34" charset="0"/>
                <a:cs typeface="Arial" panose="020B0604020202020204" pitchFamily="34" charset="0"/>
              </a:rPr>
              <a:t>The Greek philosopher Aristotle (384–322 BC) was one of the earliest recorded scholars to articulate the theory of </a:t>
            </a:r>
            <a:r>
              <a:rPr lang="en-US" sz="2400" b="1" dirty="0">
                <a:latin typeface="Arial" panose="020B0604020202020204" pitchFamily="34" charset="0"/>
                <a:cs typeface="Arial" panose="020B0604020202020204" pitchFamily="34" charset="0"/>
              </a:rPr>
              <a:t>spontaneous generation</a:t>
            </a:r>
            <a:r>
              <a:rPr lang="en-US" sz="2400" dirty="0">
                <a:latin typeface="Arial" panose="020B0604020202020204" pitchFamily="34" charset="0"/>
                <a:cs typeface="Arial" panose="020B0604020202020204" pitchFamily="34" charset="0"/>
              </a:rPr>
              <a:t>, the notion that life can arise from nonliving matter.</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He noted several instances of the appearance of animals from environments previously devoid of such animals, such as the seemingly sudden appearance of fish in a new puddle of water.</a:t>
            </a:r>
          </a:p>
        </p:txBody>
      </p:sp>
    </p:spTree>
    <p:extLst>
      <p:ext uri="{BB962C8B-B14F-4D97-AF65-F5344CB8AC3E}">
        <p14:creationId xmlns:p14="http://schemas.microsoft.com/office/powerpoint/2010/main" val="325660201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Unique Characteristics of Prokaryotic Cells </a:t>
            </a:r>
            <a:r>
              <a:rPr lang="en-US" altLang="en-US" sz="1050" dirty="0">
                <a:latin typeface="Arial" panose="020B0604020202020204" pitchFamily="34" charset="0"/>
                <a:cs typeface="Arial" panose="020B0604020202020204" pitchFamily="34" charset="0"/>
              </a:rPr>
              <a:t>(19 of 26)</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a:xfrm>
            <a:off x="628650" y="5225143"/>
            <a:ext cx="7886700" cy="951820"/>
          </a:xfrm>
        </p:spPr>
        <p:txBody>
          <a:bodyPr rtlCol="0">
            <a:normAutofit fontScale="85000" lnSpcReduction="10000"/>
          </a:bodyPr>
          <a:lstStyle/>
          <a:p>
            <a:pPr marL="0" indent="0" algn="just" fontAlgn="auto">
              <a:spcAft>
                <a:spcPts val="0"/>
              </a:spcAft>
              <a:buNone/>
              <a:defRPr/>
            </a:pPr>
            <a:r>
              <a:rPr lang="en-US" sz="2400" b="1" dirty="0">
                <a:latin typeface="Arial" panose="020B0604020202020204" pitchFamily="34" charset="0"/>
                <a:cs typeface="Arial" panose="020B0604020202020204" pitchFamily="34" charset="0"/>
              </a:rPr>
              <a:t>Figure 2.18 </a:t>
            </a:r>
            <a:r>
              <a:rPr lang="en-US" sz="2400" dirty="0">
                <a:latin typeface="Arial" panose="020B0604020202020204" pitchFamily="34" charset="0"/>
                <a:cs typeface="Arial" panose="020B0604020202020204" pitchFamily="34" charset="0"/>
              </a:rPr>
              <a:t>Prokaryotic ribosomes (70S) are composed of two subunits: the 30S (small subunit) and the 50S (large subunit), each of which are composed of protein and rRNA components.</a:t>
            </a:r>
          </a:p>
          <a:p>
            <a:pPr marL="0" indent="0" algn="just" fontAlgn="auto">
              <a:spcAft>
                <a:spcPts val="0"/>
              </a:spcAft>
              <a:buNone/>
              <a:defRPr/>
            </a:pPr>
            <a:endParaRPr lang="en-US" sz="2400" dirty="0">
              <a:latin typeface="Arial" panose="020B0604020202020204" pitchFamily="34" charset="0"/>
              <a:cs typeface="Arial" panose="020B0604020202020204" pitchFamily="34" charset="0"/>
            </a:endParaRPr>
          </a:p>
          <a:p>
            <a:pPr algn="just" fontAlgn="auto">
              <a:spcAft>
                <a:spcPts val="0"/>
              </a:spcAft>
              <a:defRPr/>
            </a:pPr>
            <a:endParaRPr lang="en-US" dirty="0">
              <a:latin typeface="Arial" panose="020B0604020202020204" pitchFamily="34" charset="0"/>
              <a:cs typeface="Arial" panose="020B0604020202020204" pitchFamily="34" charset="0"/>
            </a:endParaRPr>
          </a:p>
          <a:p>
            <a:pPr algn="just" fontAlgn="auto">
              <a:spcAft>
                <a:spcPts val="0"/>
              </a:spcAft>
              <a:defRPr/>
            </a:pPr>
            <a:endParaRPr lang="en-US" dirty="0">
              <a:latin typeface="Arial" panose="020B0604020202020204" pitchFamily="34" charset="0"/>
              <a:cs typeface="Arial" panose="020B0604020202020204" pitchFamily="34" charset="0"/>
            </a:endParaRPr>
          </a:p>
        </p:txBody>
      </p:sp>
      <p:pic>
        <p:nvPicPr>
          <p:cNvPr id="4" name="Picture Placeholder 1" descr="A drawing showing that the complete ribosome is made of a small subunit and a large subunit. The small subunit is about half the size of the large one. The small subunit has a size of 30S, the large subunit has a size of 50S and the complete ribosome (containing both the small and large subunit) has a size of 70S.">
            <a:extLst>
              <a:ext uri="{FF2B5EF4-FFF2-40B4-BE49-F238E27FC236}">
                <a16:creationId xmlns:a16="http://schemas.microsoft.com/office/drawing/2014/main" id="{BF5F2BDA-2336-4531-83BB-415A83E0D701}"/>
              </a:ext>
            </a:extLst>
          </p:cNvPr>
          <p:cNvPicPr>
            <a:picLocks noChangeAspect="1"/>
          </p:cNvPicPr>
          <p:nvPr/>
        </p:nvPicPr>
        <p:blipFill>
          <a:blip r:embed="rId2">
            <a:extLst>
              <a:ext uri="{28A0092B-C50C-407E-A947-70E740481C1C}">
                <a14:useLocalDpi xmlns:a14="http://schemas.microsoft.com/office/drawing/2010/main" val="0"/>
              </a:ext>
            </a:extLst>
          </a:blip>
          <a:srcRect t="-32730" b="-32730"/>
          <a:stretch>
            <a:fillRect/>
          </a:stretch>
        </p:blipFill>
        <p:spPr>
          <a:xfrm>
            <a:off x="1008629" y="1690688"/>
            <a:ext cx="7126741" cy="3093683"/>
          </a:xfrm>
          <a:prstGeom prst="rect">
            <a:avLst/>
          </a:prstGeom>
        </p:spPr>
      </p:pic>
    </p:spTree>
    <p:extLst>
      <p:ext uri="{BB962C8B-B14F-4D97-AF65-F5344CB8AC3E}">
        <p14:creationId xmlns:p14="http://schemas.microsoft.com/office/powerpoint/2010/main" val="301551879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Unique Characteristics of Prokaryotic Cells </a:t>
            </a:r>
            <a:r>
              <a:rPr lang="en-US" altLang="en-US" sz="1050" dirty="0">
                <a:latin typeface="Arial" panose="020B0604020202020204" pitchFamily="34" charset="0"/>
                <a:cs typeface="Arial" panose="020B0604020202020204" pitchFamily="34" charset="0"/>
              </a:rPr>
              <a:t>(20 of 26)</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a:bodyPr>
          <a:lstStyle/>
          <a:p>
            <a:pPr algn="just" fontAlgn="auto">
              <a:spcAft>
                <a:spcPts val="0"/>
              </a:spcAft>
              <a:defRPr/>
            </a:pPr>
            <a:r>
              <a:rPr lang="en-US" sz="2400" dirty="0">
                <a:latin typeface="Arial" panose="020B0604020202020204" pitchFamily="34" charset="0"/>
                <a:cs typeface="Arial" panose="020B0604020202020204" pitchFamily="34" charset="0"/>
              </a:rPr>
              <a:t>As single-celled organisms living in unstable environments, some prokaryotic cells have the ability to store excess nutrients within cytoplasmic structures called </a:t>
            </a:r>
            <a:r>
              <a:rPr lang="en-US" sz="2400" b="1" dirty="0">
                <a:latin typeface="Arial" panose="020B0604020202020204" pitchFamily="34" charset="0"/>
                <a:cs typeface="Arial" panose="020B0604020202020204" pitchFamily="34" charset="0"/>
              </a:rPr>
              <a:t>inclusions</a:t>
            </a:r>
            <a:r>
              <a:rPr lang="en-US" sz="2400" dirty="0">
                <a:latin typeface="Arial" panose="020B0604020202020204" pitchFamily="34" charset="0"/>
                <a:cs typeface="Arial" panose="020B0604020202020204" pitchFamily="34" charset="0"/>
              </a:rPr>
              <a:t>.</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Various types of inclusions store glycogen and starches, which contain carbon that cells can access for energy.</a:t>
            </a:r>
          </a:p>
          <a:p>
            <a:pPr algn="just" fontAlgn="auto">
              <a:spcAft>
                <a:spcPts val="0"/>
              </a:spcAft>
              <a:defRPr/>
            </a:pPr>
            <a:endParaRPr lang="en-US" dirty="0">
              <a:latin typeface="Arial" panose="020B0604020202020204" pitchFamily="34" charset="0"/>
              <a:cs typeface="Arial" panose="020B0604020202020204" pitchFamily="34" charset="0"/>
            </a:endParaRPr>
          </a:p>
          <a:p>
            <a:pPr algn="just" fontAlgn="auto">
              <a:spcAft>
                <a:spcPts val="0"/>
              </a:spcAft>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545009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Unique Characteristics of Prokaryotic Cells </a:t>
            </a:r>
            <a:r>
              <a:rPr lang="en-US" altLang="en-US" sz="1050" dirty="0">
                <a:latin typeface="Arial" panose="020B0604020202020204" pitchFamily="34" charset="0"/>
                <a:cs typeface="Arial" panose="020B0604020202020204" pitchFamily="34" charset="0"/>
              </a:rPr>
              <a:t>(22 of 26)</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a:xfrm>
            <a:off x="628650" y="5123543"/>
            <a:ext cx="7886700" cy="1509486"/>
          </a:xfrm>
        </p:spPr>
        <p:txBody>
          <a:bodyPr rtlCol="0">
            <a:normAutofit fontScale="40000" lnSpcReduction="20000"/>
          </a:bodyPr>
          <a:lstStyle/>
          <a:p>
            <a:pPr marL="0" indent="0" algn="just" fontAlgn="auto">
              <a:spcAft>
                <a:spcPts val="0"/>
              </a:spcAft>
              <a:buNone/>
              <a:defRPr/>
            </a:pPr>
            <a:r>
              <a:rPr lang="en-US" sz="4500" b="1" dirty="0">
                <a:latin typeface="Arial" panose="020B0604020202020204" pitchFamily="34" charset="0"/>
                <a:cs typeface="Arial" panose="020B0604020202020204" pitchFamily="34" charset="0"/>
              </a:rPr>
              <a:t>Figure 2.19 </a:t>
            </a:r>
            <a:r>
              <a:rPr lang="en-US" sz="4500" dirty="0">
                <a:latin typeface="Arial" panose="020B0604020202020204" pitchFamily="34" charset="0"/>
                <a:cs typeface="Arial" panose="020B0604020202020204" pitchFamily="34" charset="0"/>
              </a:rPr>
              <a:t>Prokaryotic cells may have various types of inclusions. (a) A transmission electron micrograph of polyhydroxybutryrate lipid droplets. (b) A light micrograph of volutin granules. (c) A phase-contrast micrograph of sulfur granules. (d) A transmission electron micrograph of magnetosomes. (e) A transmission electron micrograph of gas vacuoles. (credit b, c, d: modification of work by American Society for Microbiology)</a:t>
            </a:r>
          </a:p>
          <a:p>
            <a:pPr algn="just" fontAlgn="auto">
              <a:spcAft>
                <a:spcPts val="0"/>
              </a:spcAft>
              <a:defRPr/>
            </a:pPr>
            <a:endParaRPr lang="en-US" dirty="0">
              <a:latin typeface="Arial" panose="020B0604020202020204" pitchFamily="34" charset="0"/>
              <a:cs typeface="Arial" panose="020B0604020202020204" pitchFamily="34" charset="0"/>
            </a:endParaRPr>
          </a:p>
        </p:txBody>
      </p:sp>
      <p:pic>
        <p:nvPicPr>
          <p:cNvPr id="4" name="Picture Placeholder 1" descr="a) A micrograph showing gray spheres each containing 2-8 smaller white spheres. The gray spheres are approximately 600 nm in diameter B) A micrograph showing thin ribbons of approximately 100 µm length; each ribbon contains many dark spots in a line down the center of the ribbon. C) A micrograph showing a gray sphere of approximately 4 µm diameter with a cluster of smaller white spheres at the bottom of the larger sphere. D) A micrograph showing a larger sphere of approximately 10 µm diameter with many smaller spheres of approximately 1 µm diameter inside of the larger sphere. 3) a micrograph showing a long ribbon over 500 nm in length with small dots in the center. A closeup shows the dots to be a chain of spheres approximately 20 nm in diameter.">
            <a:extLst>
              <a:ext uri="{FF2B5EF4-FFF2-40B4-BE49-F238E27FC236}">
                <a16:creationId xmlns:a16="http://schemas.microsoft.com/office/drawing/2014/main" id="{6AC4B4FC-8942-484D-BD86-17FE5BEB746D}"/>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1339" r="-1437"/>
          <a:stretch/>
        </p:blipFill>
        <p:spPr>
          <a:xfrm>
            <a:off x="2000551" y="1480405"/>
            <a:ext cx="5142897" cy="3500071"/>
          </a:xfrm>
          <a:prstGeom prst="rect">
            <a:avLst/>
          </a:prstGeom>
        </p:spPr>
      </p:pic>
    </p:spTree>
    <p:extLst>
      <p:ext uri="{BB962C8B-B14F-4D97-AF65-F5344CB8AC3E}">
        <p14:creationId xmlns:p14="http://schemas.microsoft.com/office/powerpoint/2010/main" val="6699272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Unique Characteristics of Prokaryotic Cells </a:t>
            </a:r>
            <a:r>
              <a:rPr lang="en-US" altLang="en-US" sz="1050" dirty="0">
                <a:latin typeface="Arial" panose="020B0604020202020204" pitchFamily="34" charset="0"/>
                <a:cs typeface="Arial" panose="020B0604020202020204" pitchFamily="34" charset="0"/>
              </a:rPr>
              <a:t>(23 of 26)</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a:bodyPr>
          <a:lstStyle/>
          <a:p>
            <a:pPr algn="just" fontAlgn="auto">
              <a:spcAft>
                <a:spcPts val="0"/>
              </a:spcAft>
              <a:defRPr/>
            </a:pPr>
            <a:r>
              <a:rPr lang="en-US" sz="2400" dirty="0">
                <a:latin typeface="Arial" panose="020B0604020202020204" pitchFamily="34" charset="0"/>
                <a:cs typeface="Arial" panose="020B0604020202020204" pitchFamily="34" charset="0"/>
              </a:rPr>
              <a:t>Bacterial cells are generally observed as </a:t>
            </a:r>
            <a:r>
              <a:rPr lang="en-US" sz="2400" b="1" dirty="0">
                <a:latin typeface="Arial" panose="020B0604020202020204" pitchFamily="34" charset="0"/>
                <a:cs typeface="Arial" panose="020B0604020202020204" pitchFamily="34" charset="0"/>
              </a:rPr>
              <a:t>vegetative cells</a:t>
            </a:r>
            <a:r>
              <a:rPr lang="en-US" sz="2400" dirty="0">
                <a:latin typeface="Arial" panose="020B0604020202020204" pitchFamily="34" charset="0"/>
                <a:cs typeface="Arial" panose="020B0604020202020204" pitchFamily="34" charset="0"/>
              </a:rPr>
              <a:t>, but some genera of bacteria have the ability to form </a:t>
            </a:r>
            <a:r>
              <a:rPr lang="en-US" sz="2400" b="1" dirty="0">
                <a:latin typeface="Arial" panose="020B0604020202020204" pitchFamily="34" charset="0"/>
                <a:cs typeface="Arial" panose="020B0604020202020204" pitchFamily="34" charset="0"/>
              </a:rPr>
              <a:t>endospores</a:t>
            </a:r>
            <a:r>
              <a:rPr lang="en-US" sz="2400" dirty="0">
                <a:latin typeface="Arial" panose="020B0604020202020204" pitchFamily="34" charset="0"/>
                <a:cs typeface="Arial" panose="020B0604020202020204" pitchFamily="34" charset="0"/>
              </a:rPr>
              <a:t>.</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Endospores protect the bacterial genome in a dormant state when environmental conditions are unfavorable.</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They allow some bacterial cells to survive long periods without food or water, as well as exposure to chemicals, extreme temperatures, and even radiation.</a:t>
            </a:r>
          </a:p>
          <a:p>
            <a:pPr algn="just" fontAlgn="auto">
              <a:spcAft>
                <a:spcPts val="0"/>
              </a:spcAft>
              <a:defRPr/>
            </a:pPr>
            <a:endParaRPr lang="en-US" dirty="0">
              <a:latin typeface="Arial" panose="020B0604020202020204" pitchFamily="34" charset="0"/>
              <a:cs typeface="Arial" panose="020B0604020202020204" pitchFamily="34" charset="0"/>
            </a:endParaRPr>
          </a:p>
          <a:p>
            <a:pPr algn="just" fontAlgn="auto">
              <a:spcAft>
                <a:spcPts val="0"/>
              </a:spcAft>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725671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Unique Characteristics of Prokaryotic Cells </a:t>
            </a:r>
            <a:r>
              <a:rPr lang="en-US" altLang="en-US" sz="1050" dirty="0">
                <a:latin typeface="Arial" panose="020B0604020202020204" pitchFamily="34" charset="0"/>
                <a:cs typeface="Arial" panose="020B0604020202020204" pitchFamily="34" charset="0"/>
              </a:rPr>
              <a:t>(24 of 26)</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a:bodyPr>
          <a:lstStyle/>
          <a:p>
            <a:pPr algn="just" fontAlgn="auto">
              <a:spcAft>
                <a:spcPts val="0"/>
              </a:spcAft>
              <a:defRPr/>
            </a:pPr>
            <a:r>
              <a:rPr lang="en-US" sz="2400" dirty="0">
                <a:latin typeface="Arial" panose="020B0604020202020204" pitchFamily="34" charset="0"/>
                <a:cs typeface="Arial" panose="020B0604020202020204" pitchFamily="34" charset="0"/>
              </a:rPr>
              <a:t>The process by which vegetative cells transform into endospores is called </a:t>
            </a:r>
            <a:r>
              <a:rPr lang="en-US" sz="2400" b="1" dirty="0">
                <a:latin typeface="Arial" panose="020B0604020202020204" pitchFamily="34" charset="0"/>
                <a:cs typeface="Arial" panose="020B0604020202020204" pitchFamily="34" charset="0"/>
              </a:rPr>
              <a:t>sporulation</a:t>
            </a:r>
            <a:r>
              <a:rPr lang="en-US" sz="2400" dirty="0">
                <a:latin typeface="Arial" panose="020B0604020202020204" pitchFamily="34" charset="0"/>
                <a:cs typeface="Arial" panose="020B0604020202020204" pitchFamily="34" charset="0"/>
              </a:rPr>
              <a:t>, and it generally begins when nutrients become depleted or environmental conditions become unfavorable.  </a:t>
            </a:r>
          </a:p>
          <a:p>
            <a:pPr algn="just" fontAlgn="auto">
              <a:spcAft>
                <a:spcPts val="0"/>
              </a:spcAft>
              <a:defRPr/>
            </a:pPr>
            <a:endParaRPr lang="en-US" dirty="0">
              <a:latin typeface="Arial" panose="020B0604020202020204" pitchFamily="34" charset="0"/>
              <a:cs typeface="Arial" panose="020B0604020202020204" pitchFamily="34" charset="0"/>
            </a:endParaRPr>
          </a:p>
          <a:p>
            <a:pPr algn="just" fontAlgn="auto">
              <a:spcAft>
                <a:spcPts val="0"/>
              </a:spcAft>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204165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Unique Characteristics of Prokaryotic Cells </a:t>
            </a:r>
            <a:r>
              <a:rPr lang="en-US" altLang="en-US" sz="1050" dirty="0">
                <a:latin typeface="Arial" panose="020B0604020202020204" pitchFamily="34" charset="0"/>
                <a:cs typeface="Arial" panose="020B0604020202020204" pitchFamily="34" charset="0"/>
              </a:rPr>
              <a:t>(25 of 26)</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a:xfrm>
            <a:off x="570593" y="4673599"/>
            <a:ext cx="7886700" cy="2022325"/>
          </a:xfrm>
        </p:spPr>
        <p:txBody>
          <a:bodyPr rtlCol="0">
            <a:noAutofit/>
          </a:bodyPr>
          <a:lstStyle/>
          <a:p>
            <a:pPr marL="0" indent="0" algn="just" fontAlgn="auto">
              <a:spcAft>
                <a:spcPts val="0"/>
              </a:spcAft>
              <a:buNone/>
              <a:defRPr/>
            </a:pPr>
            <a:r>
              <a:rPr lang="en-US" sz="1800" b="1" dirty="0">
                <a:latin typeface="Arial" panose="020B0604020202020204" pitchFamily="34" charset="0"/>
                <a:cs typeface="Arial" panose="020B0604020202020204" pitchFamily="34" charset="0"/>
              </a:rPr>
              <a:t>Figure 2.20 </a:t>
            </a:r>
            <a:r>
              <a:rPr lang="en-US" sz="1800" dirty="0">
                <a:latin typeface="Arial" panose="020B0604020202020204" pitchFamily="34" charset="0"/>
                <a:cs typeface="Arial" panose="020B0604020202020204" pitchFamily="34" charset="0"/>
              </a:rPr>
              <a:t>(a) Sporulation begins following asymmetric cell division. The forespore becomes surrounded by a double layer of membrane, a cortex, and a protein spore coat, before being released as a mature endospore upon disintegration of the mother cell. (b) An electron micrograph of a </a:t>
            </a:r>
            <a:r>
              <a:rPr lang="en-US" sz="1800" i="1" dirty="0">
                <a:latin typeface="Arial" panose="020B0604020202020204" pitchFamily="34" charset="0"/>
                <a:cs typeface="Arial" panose="020B0604020202020204" pitchFamily="34" charset="0"/>
              </a:rPr>
              <a:t>Carboxydothermus hydrogenoformans</a:t>
            </a:r>
            <a:r>
              <a:rPr lang="en-US" sz="1800" dirty="0">
                <a:latin typeface="Arial" panose="020B0604020202020204" pitchFamily="34" charset="0"/>
                <a:cs typeface="Arial" panose="020B0604020202020204" pitchFamily="34" charset="0"/>
              </a:rPr>
              <a:t> endospore. (c) These </a:t>
            </a:r>
            <a:r>
              <a:rPr lang="en-US" sz="1800" i="1" dirty="0">
                <a:latin typeface="Arial" panose="020B0604020202020204" pitchFamily="34" charset="0"/>
                <a:cs typeface="Arial" panose="020B0604020202020204" pitchFamily="34" charset="0"/>
              </a:rPr>
              <a:t>Bacillus spp</a:t>
            </a:r>
            <a:r>
              <a:rPr lang="en-US" sz="1800" dirty="0">
                <a:latin typeface="Arial" panose="020B0604020202020204" pitchFamily="34" charset="0"/>
                <a:cs typeface="Arial" panose="020B0604020202020204" pitchFamily="34" charset="0"/>
              </a:rPr>
              <a:t>. cells are undergoing sporulation. The endospores have been visualized using Malachite Green spore stain. (credit b: modification of work by Jonathan Eisen)</a:t>
            </a:r>
          </a:p>
        </p:txBody>
      </p:sp>
      <p:pic>
        <p:nvPicPr>
          <p:cNvPr id="4" name="Picture Placeholder 1" descr="a) A diagram showing the process of sporulation. Step 1 – the DNA replicates. The image shows a rod shaped cell with 2 loops of DNA; one in the center and one towards the end of the cell. Step 2 – Membranes form around the DNA. The drawing shows lines encircling the loop of DNA at the end of the cell. Step 3 – Forespore forms additional membranes. The lines around the loop of DNA are thickened. Step 4 – Protective cortex forms around the spore. The lines around the loop of DNA are thickened even more. Step 5 – protein coat forma around the cortex. The lines around the loop of DNA are thickened even more and the outer cell lyses. Step 6 – the spore is released. A small spherical structure with DNA inside of many thick layers is shown. B) A micrograph of an endospore shows a dark central core inside a lighter region; these are surrounded by thick layers on the outside. C) a micrograph showing red rods in chains; many of the rods have a green dot in their center.">
            <a:extLst>
              <a:ext uri="{FF2B5EF4-FFF2-40B4-BE49-F238E27FC236}">
                <a16:creationId xmlns:a16="http://schemas.microsoft.com/office/drawing/2014/main" id="{952C9981-C1B2-48CC-908E-09B42C3B5A81}"/>
              </a:ext>
            </a:extLst>
          </p:cNvPr>
          <p:cNvPicPr>
            <a:picLocks noChangeAspect="1"/>
          </p:cNvPicPr>
          <p:nvPr/>
        </p:nvPicPr>
        <p:blipFill>
          <a:blip r:embed="rId2" cstate="email">
            <a:extLst>
              <a:ext uri="{28A0092B-C50C-407E-A947-70E740481C1C}">
                <a14:useLocalDpi xmlns:a14="http://schemas.microsoft.com/office/drawing/2010/main" val="0"/>
              </a:ext>
            </a:extLst>
          </a:blip>
          <a:srcRect l="-20068" r="-20068"/>
          <a:stretch>
            <a:fillRect/>
          </a:stretch>
        </p:blipFill>
        <p:spPr>
          <a:xfrm>
            <a:off x="908900" y="1538462"/>
            <a:ext cx="7326200" cy="3180267"/>
          </a:xfrm>
          <a:prstGeom prst="rect">
            <a:avLst/>
          </a:prstGeom>
        </p:spPr>
      </p:pic>
    </p:spTree>
    <p:extLst>
      <p:ext uri="{BB962C8B-B14F-4D97-AF65-F5344CB8AC3E}">
        <p14:creationId xmlns:p14="http://schemas.microsoft.com/office/powerpoint/2010/main" val="347514720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Unique Characteristics of Prokaryotic Cells </a:t>
            </a:r>
            <a:r>
              <a:rPr lang="en-US" altLang="en-US" sz="1050" dirty="0">
                <a:latin typeface="Arial" panose="020B0604020202020204" pitchFamily="34" charset="0"/>
                <a:cs typeface="Arial" panose="020B0604020202020204" pitchFamily="34" charset="0"/>
              </a:rPr>
              <a:t>(26 of 26)</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a:bodyPr>
          <a:lstStyle/>
          <a:p>
            <a:pPr algn="just" fontAlgn="auto">
              <a:spcAft>
                <a:spcPts val="0"/>
              </a:spcAft>
              <a:defRPr/>
            </a:pPr>
            <a:r>
              <a:rPr lang="en-US" sz="2400" dirty="0">
                <a:latin typeface="Arial" panose="020B0604020202020204" pitchFamily="34" charset="0"/>
                <a:cs typeface="Arial" panose="020B0604020202020204" pitchFamily="34" charset="0"/>
              </a:rPr>
              <a:t>Some endospores persist in a dormant state for extended periods of time. When living conditions improve, endospores undergo </a:t>
            </a:r>
            <a:r>
              <a:rPr lang="en-US" sz="2400" b="1" dirty="0">
                <a:latin typeface="Arial" panose="020B0604020202020204" pitchFamily="34" charset="0"/>
                <a:cs typeface="Arial" panose="020B0604020202020204" pitchFamily="34" charset="0"/>
              </a:rPr>
              <a:t>germination</a:t>
            </a:r>
            <a:r>
              <a:rPr lang="en-US" sz="2400" dirty="0">
                <a:latin typeface="Arial" panose="020B0604020202020204" pitchFamily="34" charset="0"/>
                <a:cs typeface="Arial" panose="020B0604020202020204" pitchFamily="34" charset="0"/>
              </a:rPr>
              <a:t>, reentering a vegetative state.</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After germination, the cell becomes metabolically active again and is able to carry out all of its normal functions, including growth and cell division. </a:t>
            </a:r>
          </a:p>
          <a:p>
            <a:pPr algn="just" fontAlgn="auto">
              <a:spcAft>
                <a:spcPts val="0"/>
              </a:spcAft>
              <a:defRPr/>
            </a:pPr>
            <a:endParaRPr lang="en-US" dirty="0">
              <a:latin typeface="Arial" panose="020B0604020202020204" pitchFamily="34" charset="0"/>
              <a:cs typeface="Arial" panose="020B0604020202020204" pitchFamily="34" charset="0"/>
            </a:endParaRPr>
          </a:p>
          <a:p>
            <a:pPr algn="just" fontAlgn="auto">
              <a:spcAft>
                <a:spcPts val="0"/>
              </a:spcAft>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022676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Plasma Membrane </a:t>
            </a:r>
            <a:r>
              <a:rPr lang="en-US" altLang="en-US" sz="1050" dirty="0">
                <a:latin typeface="Arial" panose="020B0604020202020204" pitchFamily="34" charset="0"/>
                <a:cs typeface="Arial" panose="020B0604020202020204" pitchFamily="34" charset="0"/>
              </a:rPr>
              <a:t>(1 of 5)</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a:bodyPr>
          <a:lstStyle/>
          <a:p>
            <a:pPr algn="just" fontAlgn="auto">
              <a:spcAft>
                <a:spcPts val="0"/>
              </a:spcAft>
              <a:defRPr/>
            </a:pPr>
            <a:r>
              <a:rPr lang="en-US" sz="2400" dirty="0">
                <a:latin typeface="Arial" panose="020B0604020202020204" pitchFamily="34" charset="0"/>
                <a:cs typeface="Arial" panose="020B0604020202020204" pitchFamily="34" charset="0"/>
              </a:rPr>
              <a:t>Structures that enclose the cytoplasm and internal structures of the cell are known collectively as the </a:t>
            </a:r>
            <a:r>
              <a:rPr lang="en-US" sz="2400" b="1" dirty="0">
                <a:latin typeface="Arial" panose="020B0604020202020204" pitchFamily="34" charset="0"/>
                <a:cs typeface="Arial" panose="020B0604020202020204" pitchFamily="34" charset="0"/>
              </a:rPr>
              <a:t>cell envelope</a:t>
            </a:r>
            <a:r>
              <a:rPr lang="en-US" sz="2400" dirty="0">
                <a:latin typeface="Arial" panose="020B0604020202020204" pitchFamily="34" charset="0"/>
                <a:cs typeface="Arial" panose="020B0604020202020204" pitchFamily="34" charset="0"/>
              </a:rPr>
              <a:t>.</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All cells (prokaryotic and eukaryotic) have a </a:t>
            </a:r>
            <a:r>
              <a:rPr lang="en-US" sz="2400" b="1" dirty="0">
                <a:latin typeface="Arial" panose="020B0604020202020204" pitchFamily="34" charset="0"/>
                <a:cs typeface="Arial" panose="020B0604020202020204" pitchFamily="34" charset="0"/>
              </a:rPr>
              <a:t>plasma membrane</a:t>
            </a:r>
            <a:r>
              <a:rPr lang="en-US" sz="2400" dirty="0">
                <a:latin typeface="Arial" panose="020B0604020202020204" pitchFamily="34" charset="0"/>
                <a:cs typeface="Arial" panose="020B0604020202020204" pitchFamily="34" charset="0"/>
              </a:rPr>
              <a:t> (also called </a:t>
            </a:r>
            <a:r>
              <a:rPr lang="en-US" sz="2400" b="1" dirty="0">
                <a:latin typeface="Arial" panose="020B0604020202020204" pitchFamily="34" charset="0"/>
                <a:cs typeface="Arial" panose="020B0604020202020204" pitchFamily="34" charset="0"/>
              </a:rPr>
              <a:t>cytoplasmic membrane</a:t>
            </a:r>
            <a:r>
              <a:rPr lang="en-US" sz="2400" dirty="0">
                <a:latin typeface="Arial" panose="020B0604020202020204" pitchFamily="34" charset="0"/>
                <a:cs typeface="Arial" panose="020B0604020202020204" pitchFamily="34" charset="0"/>
              </a:rPr>
              <a:t> or </a:t>
            </a:r>
            <a:r>
              <a:rPr lang="en-US" sz="2400" b="1" dirty="0">
                <a:latin typeface="Arial" panose="020B0604020202020204" pitchFamily="34" charset="0"/>
                <a:cs typeface="Arial" panose="020B0604020202020204" pitchFamily="34" charset="0"/>
              </a:rPr>
              <a:t>cell membrane</a:t>
            </a:r>
            <a:r>
              <a:rPr lang="en-US" sz="2400" dirty="0">
                <a:latin typeface="Arial" panose="020B0604020202020204" pitchFamily="34" charset="0"/>
                <a:cs typeface="Arial" panose="020B0604020202020204" pitchFamily="34" charset="0"/>
              </a:rPr>
              <a:t>) that exhibits selective permeability, allowing some molecules to enter or leave the cell while restricting the passages of others.</a:t>
            </a:r>
          </a:p>
          <a:p>
            <a:pPr algn="just" fontAlgn="auto">
              <a:spcAft>
                <a:spcPts val="0"/>
              </a:spcAft>
              <a:defRPr/>
            </a:pPr>
            <a:endParaRPr lang="en-US" dirty="0">
              <a:latin typeface="Arial" panose="020B0604020202020204" pitchFamily="34" charset="0"/>
              <a:cs typeface="Arial" panose="020B0604020202020204" pitchFamily="34" charset="0"/>
            </a:endParaRPr>
          </a:p>
          <a:p>
            <a:pPr algn="just" fontAlgn="auto">
              <a:spcAft>
                <a:spcPts val="0"/>
              </a:spcAft>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746014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Plasma Membrane </a:t>
            </a:r>
            <a:r>
              <a:rPr lang="en-US" altLang="en-US" sz="1050" dirty="0">
                <a:latin typeface="Arial" panose="020B0604020202020204" pitchFamily="34" charset="0"/>
                <a:cs typeface="Arial" panose="020B0604020202020204" pitchFamily="34" charset="0"/>
              </a:rPr>
              <a:t>(2 of 5)</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a:bodyPr>
          <a:lstStyle/>
          <a:p>
            <a:pPr algn="just" fontAlgn="auto">
              <a:spcAft>
                <a:spcPts val="0"/>
              </a:spcAft>
              <a:defRPr/>
            </a:pPr>
            <a:r>
              <a:rPr lang="en-US" sz="2400" dirty="0">
                <a:latin typeface="Arial" panose="020B0604020202020204" pitchFamily="34" charset="0"/>
                <a:cs typeface="Arial" panose="020B0604020202020204" pitchFamily="34" charset="0"/>
              </a:rPr>
              <a:t>The structure of the plasma membrane is often described in terms of the </a:t>
            </a:r>
            <a:r>
              <a:rPr lang="en-US" sz="2400" b="1" dirty="0">
                <a:latin typeface="Arial" panose="020B0604020202020204" pitchFamily="34" charset="0"/>
                <a:cs typeface="Arial" panose="020B0604020202020204" pitchFamily="34" charset="0"/>
              </a:rPr>
              <a:t>fluid mosaic model</a:t>
            </a:r>
            <a:r>
              <a:rPr lang="en-US" sz="2400" dirty="0">
                <a:latin typeface="Arial" panose="020B0604020202020204" pitchFamily="34" charset="0"/>
                <a:cs typeface="Arial" panose="020B0604020202020204" pitchFamily="34" charset="0"/>
              </a:rPr>
              <a:t>. </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The fluid mosaic model refers to the ability of membrane components to move fluidly within the plane of the membrane and include a diverse array of lipid and protein components (mosaic-like composition of the components).</a:t>
            </a:r>
          </a:p>
          <a:p>
            <a:pPr algn="just" fontAlgn="auto">
              <a:spcAft>
                <a:spcPts val="0"/>
              </a:spcAft>
              <a:defRPr/>
            </a:pPr>
            <a:endParaRPr lang="en-US" dirty="0">
              <a:latin typeface="Arial" panose="020B0604020202020204" pitchFamily="34" charset="0"/>
              <a:cs typeface="Arial" panose="020B0604020202020204" pitchFamily="34" charset="0"/>
            </a:endParaRPr>
          </a:p>
          <a:p>
            <a:pPr algn="just" fontAlgn="auto">
              <a:spcAft>
                <a:spcPts val="0"/>
              </a:spcAft>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498302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Plasma Membrane </a:t>
            </a:r>
            <a:r>
              <a:rPr lang="en-US" altLang="en-US" sz="1050" dirty="0">
                <a:latin typeface="Arial" panose="020B0604020202020204" pitchFamily="34" charset="0"/>
                <a:cs typeface="Arial" panose="020B0604020202020204" pitchFamily="34" charset="0"/>
              </a:rPr>
              <a:t>(3 of 5)</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a:bodyPr>
          <a:lstStyle/>
          <a:p>
            <a:pPr algn="just" fontAlgn="auto">
              <a:spcAft>
                <a:spcPts val="0"/>
              </a:spcAft>
              <a:defRPr/>
            </a:pPr>
            <a:r>
              <a:rPr lang="en-US" sz="2400" dirty="0">
                <a:latin typeface="Arial" panose="020B0604020202020204" pitchFamily="34" charset="0"/>
                <a:cs typeface="Arial" panose="020B0604020202020204" pitchFamily="34" charset="0"/>
              </a:rPr>
              <a:t>The plasma membrane structure of most bacterial and eukaryotic cell types is a bilayer composed mainly of phospholipids formed with ester linkages and proteins, which move laterally within the membrane.</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Membrane proteins and phospholipids may have carbohydrates (sugars) associated with them and are called glycoproteins or glycolipids, respectively. </a:t>
            </a:r>
          </a:p>
          <a:p>
            <a:pPr lvl="1" algn="just" fontAlgn="auto">
              <a:spcAft>
                <a:spcPts val="0"/>
              </a:spcAft>
              <a:defRPr/>
            </a:pPr>
            <a:r>
              <a:rPr lang="en-US" sz="2000" dirty="0">
                <a:latin typeface="Arial" panose="020B0604020202020204" pitchFamily="34" charset="0"/>
                <a:cs typeface="Arial" panose="020B0604020202020204" pitchFamily="34" charset="0"/>
              </a:rPr>
              <a:t>They form complexes that extend out from the surface of the cell, allowing the cell to interact with the external environment.</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endParaRPr lang="en-US" dirty="0">
              <a:latin typeface="Arial" panose="020B0604020202020204" pitchFamily="34" charset="0"/>
              <a:cs typeface="Arial" panose="020B0604020202020204" pitchFamily="34" charset="0"/>
            </a:endParaRPr>
          </a:p>
          <a:p>
            <a:pPr algn="just" fontAlgn="auto">
              <a:spcAft>
                <a:spcPts val="0"/>
              </a:spcAft>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5024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dirty="0">
                <a:latin typeface="Arial" panose="020B0604020202020204" pitchFamily="34" charset="0"/>
                <a:cs typeface="Arial" panose="020B0604020202020204" pitchFamily="34" charset="0"/>
              </a:rPr>
              <a:t>Spontaneous Generation </a:t>
            </a:r>
            <a:r>
              <a:rPr lang="en-US" altLang="en-US" sz="1200" dirty="0">
                <a:latin typeface="Arial" panose="020B0604020202020204" pitchFamily="34" charset="0"/>
                <a:cs typeface="Arial" panose="020B0604020202020204" pitchFamily="34" charset="0"/>
              </a:rPr>
              <a:t>(2 of 16)</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a:bodyPr>
          <a:lstStyle/>
          <a:p>
            <a:pPr algn="just" fontAlgn="auto">
              <a:spcAft>
                <a:spcPts val="0"/>
              </a:spcAft>
              <a:defRPr/>
            </a:pPr>
            <a:r>
              <a:rPr lang="en-US" sz="2400" dirty="0">
                <a:latin typeface="Arial" panose="020B0604020202020204" pitchFamily="34" charset="0"/>
                <a:cs typeface="Arial" panose="020B0604020202020204" pitchFamily="34" charset="0"/>
              </a:rPr>
              <a:t>This theory persisted into the 17</a:t>
            </a:r>
            <a:r>
              <a:rPr lang="en-US" sz="2400" baseline="30000" dirty="0">
                <a:latin typeface="Arial" panose="020B0604020202020204" pitchFamily="34" charset="0"/>
                <a:cs typeface="Arial" panose="020B0604020202020204" pitchFamily="34" charset="0"/>
              </a:rPr>
              <a:t>th</a:t>
            </a:r>
            <a:r>
              <a:rPr lang="en-US" sz="2400" dirty="0">
                <a:latin typeface="Arial" panose="020B0604020202020204" pitchFamily="34" charset="0"/>
                <a:cs typeface="Arial" panose="020B0604020202020204" pitchFamily="34" charset="0"/>
              </a:rPr>
              <a:t> century, when scientists undertook additional experimentation to support or disprove it.</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Jan Baptista van Helmont, a 17</a:t>
            </a:r>
            <a:r>
              <a:rPr lang="en-US" sz="2400" baseline="30000" dirty="0">
                <a:latin typeface="Arial" panose="020B0604020202020204" pitchFamily="34" charset="0"/>
                <a:cs typeface="Arial" panose="020B0604020202020204" pitchFamily="34" charset="0"/>
              </a:rPr>
              <a:t>th</a:t>
            </a:r>
            <a:r>
              <a:rPr lang="en-US" sz="2400" dirty="0">
                <a:latin typeface="Arial" panose="020B0604020202020204" pitchFamily="34" charset="0"/>
                <a:cs typeface="Arial" panose="020B0604020202020204" pitchFamily="34" charset="0"/>
              </a:rPr>
              <a:t> century Flemish scientist proposed that mice could arise from rags and wheat kernels left in an open container for 2 weeks.</a:t>
            </a:r>
          </a:p>
        </p:txBody>
      </p:sp>
    </p:spTree>
    <p:extLst>
      <p:ext uri="{BB962C8B-B14F-4D97-AF65-F5344CB8AC3E}">
        <p14:creationId xmlns:p14="http://schemas.microsoft.com/office/powerpoint/2010/main" val="368352603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Plasma Membrane </a:t>
            </a:r>
            <a:r>
              <a:rPr lang="en-US" altLang="en-US" sz="1050" dirty="0">
                <a:latin typeface="Arial" panose="020B0604020202020204" pitchFamily="34" charset="0"/>
                <a:cs typeface="Arial" panose="020B0604020202020204" pitchFamily="34" charset="0"/>
              </a:rPr>
              <a:t>(4 of 5)</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a:xfrm>
            <a:off x="628650" y="4958233"/>
            <a:ext cx="7886700" cy="1493687"/>
          </a:xfrm>
        </p:spPr>
        <p:txBody>
          <a:bodyPr rtlCol="0">
            <a:normAutofit fontScale="92500" lnSpcReduction="20000"/>
          </a:bodyPr>
          <a:lstStyle/>
          <a:p>
            <a:pPr marL="0" indent="0" algn="just" fontAlgn="auto">
              <a:spcAft>
                <a:spcPts val="0"/>
              </a:spcAft>
              <a:buNone/>
              <a:defRPr/>
            </a:pPr>
            <a:r>
              <a:rPr lang="en-US" sz="2200" b="1" dirty="0">
                <a:latin typeface="Arial" panose="020B0604020202020204" pitchFamily="34" charset="0"/>
                <a:cs typeface="Arial" panose="020B0604020202020204" pitchFamily="34" charset="0"/>
              </a:rPr>
              <a:t>Figure 2.21 </a:t>
            </a:r>
            <a:r>
              <a:rPr lang="en-US" sz="2200" dirty="0">
                <a:latin typeface="Arial" panose="020B0604020202020204" pitchFamily="34" charset="0"/>
                <a:cs typeface="Arial" panose="020B0604020202020204" pitchFamily="34" charset="0"/>
              </a:rPr>
              <a:t>The bacterial plasma membrane is a phospholipid bilayer with a variety of embedded proteins that perform various functions for the cell. Note the presence of glycoproteins and glycolipids, whose carbohydrate components extend out from the surface of the cell. The abundance and arrangement of these proteins and lipids can vary greatly between species.</a:t>
            </a:r>
          </a:p>
          <a:p>
            <a:pPr marL="0" indent="0" algn="just" fontAlgn="auto">
              <a:spcAft>
                <a:spcPts val="0"/>
              </a:spcAft>
              <a:buNone/>
              <a:defRPr/>
            </a:pPr>
            <a:endParaRPr lang="en-US" sz="2400" dirty="0">
              <a:latin typeface="Arial" panose="020B0604020202020204" pitchFamily="34" charset="0"/>
              <a:cs typeface="Arial" panose="020B0604020202020204" pitchFamily="34" charset="0"/>
            </a:endParaRPr>
          </a:p>
          <a:p>
            <a:pPr algn="just" fontAlgn="auto">
              <a:spcAft>
                <a:spcPts val="0"/>
              </a:spcAft>
              <a:defRPr/>
            </a:pPr>
            <a:endParaRPr lang="en-US" dirty="0">
              <a:latin typeface="Arial" panose="020B0604020202020204" pitchFamily="34" charset="0"/>
              <a:cs typeface="Arial" panose="020B0604020202020204" pitchFamily="34" charset="0"/>
            </a:endParaRPr>
          </a:p>
          <a:p>
            <a:pPr algn="just" fontAlgn="auto">
              <a:spcAft>
                <a:spcPts val="0"/>
              </a:spcAft>
              <a:defRPr/>
            </a:pPr>
            <a:endParaRPr lang="en-US" dirty="0">
              <a:latin typeface="Arial" panose="020B0604020202020204" pitchFamily="34" charset="0"/>
              <a:cs typeface="Arial" panose="020B0604020202020204" pitchFamily="34" charset="0"/>
            </a:endParaRPr>
          </a:p>
        </p:txBody>
      </p:sp>
      <p:pic>
        <p:nvPicPr>
          <p:cNvPr id="4" name="Picture Placeholder 1" descr="A drawing of the plasma membrane. The top of the diagram is labeled outside of cell, the bottom is labeled cytoplasm. Separating these two regions is the membrane which is made of mostly a phospholipid bilayer. Each phospholipid is drawn as a sphere with 2 tails. There are two layers of phospholipids making up the bilayer; each phospholipid layer has the sphere towards the outside of the bilayer and the two tails towards the inside of the bilayer. Embedded within the phospholipid bilayer are a variety of large proteins. Protein channels span the entire bilayer and have a pore in the center that connects the outside of the cell with the cytoplasm. Peripheral proteins sit on one side of the phospholipid bilayer. Transmembrane proteins span the bilayer. Glycolipids have long carbohydrate chains (shown as a chain of hexagons) attached to a single phospholipid; the carbohydrates are always on the outside of the membrane. Glycoproteins have a long carbohydrate chain attached to a protein; the carbohydrates are on the outside of the membrane. The cytoskeleton is shown as a thin layer of line just under the inside of the phospholipid bilayer.">
            <a:extLst>
              <a:ext uri="{FF2B5EF4-FFF2-40B4-BE49-F238E27FC236}">
                <a16:creationId xmlns:a16="http://schemas.microsoft.com/office/drawing/2014/main" id="{664EDB79-83A8-4F74-B4A0-E95D08718959}"/>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1181" r="-789"/>
          <a:stretch/>
        </p:blipFill>
        <p:spPr>
          <a:xfrm>
            <a:off x="1407886" y="1388483"/>
            <a:ext cx="5931504" cy="3293236"/>
          </a:xfrm>
          <a:prstGeom prst="rect">
            <a:avLst/>
          </a:prstGeom>
        </p:spPr>
      </p:pic>
    </p:spTree>
    <p:extLst>
      <p:ext uri="{BB962C8B-B14F-4D97-AF65-F5344CB8AC3E}">
        <p14:creationId xmlns:p14="http://schemas.microsoft.com/office/powerpoint/2010/main" val="93991422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Plasma Membrane </a:t>
            </a:r>
            <a:r>
              <a:rPr lang="en-US" altLang="en-US" sz="1050" dirty="0">
                <a:latin typeface="Arial" panose="020B0604020202020204" pitchFamily="34" charset="0"/>
                <a:cs typeface="Arial" panose="020B0604020202020204" pitchFamily="34" charset="0"/>
              </a:rPr>
              <a:t>(5 of 5)</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a:bodyPr>
          <a:lstStyle/>
          <a:p>
            <a:pPr algn="just" fontAlgn="auto">
              <a:spcAft>
                <a:spcPts val="0"/>
              </a:spcAft>
              <a:defRPr/>
            </a:pPr>
            <a:r>
              <a:rPr lang="en-US" sz="2400" dirty="0">
                <a:latin typeface="Arial" panose="020B0604020202020204" pitchFamily="34" charset="0"/>
                <a:cs typeface="Arial" panose="020B0604020202020204" pitchFamily="34" charset="0"/>
              </a:rPr>
              <a:t>Archaeal membranes are different from bacterial and eukaryotic membranes.</a:t>
            </a:r>
          </a:p>
          <a:p>
            <a:pPr lvl="1" algn="just" fontAlgn="auto">
              <a:spcAft>
                <a:spcPts val="0"/>
              </a:spcAft>
              <a:defRPr/>
            </a:pPr>
            <a:r>
              <a:rPr lang="en-US" sz="2000" dirty="0">
                <a:latin typeface="Arial" panose="020B0604020202020204" pitchFamily="34" charset="0"/>
                <a:cs typeface="Arial" panose="020B0604020202020204" pitchFamily="34" charset="0"/>
              </a:rPr>
              <a:t>Archaeal membrane phospholipids are formed with ether linkages while bacterial or eukaryotic cell membranes have ester linkages.</a:t>
            </a:r>
          </a:p>
          <a:p>
            <a:pPr lvl="1" algn="just" fontAlgn="auto">
              <a:spcAft>
                <a:spcPts val="0"/>
              </a:spcAft>
              <a:defRPr/>
            </a:pPr>
            <a:endParaRPr lang="en-US" sz="2000" dirty="0">
              <a:latin typeface="Arial" panose="020B0604020202020204" pitchFamily="34" charset="0"/>
              <a:cs typeface="Arial" panose="020B0604020202020204" pitchFamily="34" charset="0"/>
            </a:endParaRPr>
          </a:p>
          <a:p>
            <a:pPr lvl="1" algn="just" fontAlgn="auto">
              <a:spcAft>
                <a:spcPts val="0"/>
              </a:spcAft>
              <a:defRPr/>
            </a:pPr>
            <a:r>
              <a:rPr lang="en-US" sz="2000" dirty="0">
                <a:latin typeface="Arial" panose="020B0604020202020204" pitchFamily="34" charset="0"/>
                <a:cs typeface="Arial" panose="020B0604020202020204" pitchFamily="34" charset="0"/>
              </a:rPr>
              <a:t>Archaeal phospholipids have branched chains while bacterial and eukaryotic cells are straight chained.</a:t>
            </a:r>
          </a:p>
          <a:p>
            <a:pPr lvl="1" algn="just" fontAlgn="auto">
              <a:spcAft>
                <a:spcPts val="0"/>
              </a:spcAft>
              <a:defRPr/>
            </a:pPr>
            <a:endParaRPr lang="en-US" sz="2000" dirty="0">
              <a:latin typeface="Arial" panose="020B0604020202020204" pitchFamily="34" charset="0"/>
              <a:cs typeface="Arial" panose="020B0604020202020204" pitchFamily="34" charset="0"/>
            </a:endParaRPr>
          </a:p>
          <a:p>
            <a:pPr lvl="1" algn="just" fontAlgn="auto">
              <a:spcAft>
                <a:spcPts val="0"/>
              </a:spcAft>
              <a:defRPr/>
            </a:pPr>
            <a:r>
              <a:rPr lang="en-US" sz="2000" dirty="0">
                <a:latin typeface="Arial" panose="020B0604020202020204" pitchFamily="34" charset="0"/>
                <a:cs typeface="Arial" panose="020B0604020202020204" pitchFamily="34" charset="0"/>
              </a:rPr>
              <a:t>Some archaeal plasma membranes can be formed of bilayers while others are lipid monolayers.</a:t>
            </a:r>
          </a:p>
          <a:p>
            <a:pPr algn="just" fontAlgn="auto">
              <a:spcAft>
                <a:spcPts val="0"/>
              </a:spcAft>
              <a:defRPr/>
            </a:pPr>
            <a:endParaRPr lang="en-US" dirty="0">
              <a:latin typeface="Arial" panose="020B0604020202020204" pitchFamily="34" charset="0"/>
              <a:cs typeface="Arial" panose="020B0604020202020204" pitchFamily="34" charset="0"/>
            </a:endParaRPr>
          </a:p>
          <a:p>
            <a:pPr algn="just" fontAlgn="auto">
              <a:spcAft>
                <a:spcPts val="0"/>
              </a:spcAft>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086780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Membrane Transport Mechanisms </a:t>
            </a:r>
            <a:r>
              <a:rPr lang="en-US" altLang="en-US" sz="1050" dirty="0">
                <a:latin typeface="Arial" panose="020B0604020202020204" pitchFamily="34" charset="0"/>
                <a:cs typeface="Arial" panose="020B0604020202020204" pitchFamily="34" charset="0"/>
              </a:rPr>
              <a:t>(1 of 6)</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a:bodyPr>
          <a:lstStyle/>
          <a:p>
            <a:pPr algn="just" fontAlgn="auto">
              <a:spcAft>
                <a:spcPts val="0"/>
              </a:spcAft>
              <a:defRPr/>
            </a:pPr>
            <a:r>
              <a:rPr lang="en-US" sz="2400" dirty="0">
                <a:latin typeface="Arial" panose="020B0604020202020204" pitchFamily="34" charset="0"/>
                <a:cs typeface="Arial" panose="020B0604020202020204" pitchFamily="34" charset="0"/>
              </a:rPr>
              <a:t>One of the most important functions of the plasma membrane is to control the transport of molecules into and out of the cell. </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Cells use various modes of transport across the plasma membrane.</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The processes of simple diffusion, facilitated diffusion, and active transport are used in both eukaryotic and prokaryotic cells.</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endParaRPr lang="en-US" dirty="0">
              <a:latin typeface="Arial" panose="020B0604020202020204" pitchFamily="34" charset="0"/>
              <a:cs typeface="Arial" panose="020B0604020202020204" pitchFamily="34" charset="0"/>
            </a:endParaRPr>
          </a:p>
          <a:p>
            <a:pPr algn="just" fontAlgn="auto">
              <a:spcAft>
                <a:spcPts val="0"/>
              </a:spcAft>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122419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Membrane Transport Mechanisms </a:t>
            </a:r>
            <a:r>
              <a:rPr lang="en-US" altLang="en-US" sz="1050" dirty="0">
                <a:latin typeface="Arial" panose="020B0604020202020204" pitchFamily="34" charset="0"/>
                <a:cs typeface="Arial" panose="020B0604020202020204" pitchFamily="34" charset="0"/>
              </a:rPr>
              <a:t>(2 of 6)</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fontScale="92500" lnSpcReduction="10000"/>
          </a:bodyPr>
          <a:lstStyle/>
          <a:p>
            <a:pPr algn="just" fontAlgn="auto">
              <a:spcAft>
                <a:spcPts val="0"/>
              </a:spcAft>
              <a:defRPr/>
            </a:pPr>
            <a:r>
              <a:rPr lang="en-US" sz="2400" dirty="0">
                <a:latin typeface="Arial" panose="020B0604020202020204" pitchFamily="34" charset="0"/>
                <a:cs typeface="Arial" panose="020B0604020202020204" pitchFamily="34" charset="0"/>
              </a:rPr>
              <a:t>Molecules moving from a higher concentration to a lower concentration with the concentration gradient are transported by simple diffusion, also known as </a:t>
            </a:r>
            <a:r>
              <a:rPr lang="en-US" sz="2400" u="sng" dirty="0">
                <a:latin typeface="Arial" panose="020B0604020202020204" pitchFamily="34" charset="0"/>
                <a:cs typeface="Arial" panose="020B0604020202020204" pitchFamily="34" charset="0"/>
              </a:rPr>
              <a:t>passive transport</a:t>
            </a:r>
            <a:r>
              <a:rPr lang="en-US" sz="2400" dirty="0">
                <a:latin typeface="Arial" panose="020B0604020202020204" pitchFamily="34" charset="0"/>
                <a:cs typeface="Arial" panose="020B0604020202020204" pitchFamily="34" charset="0"/>
              </a:rPr>
              <a:t>.</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Charged molecules, as well as large molecules, need the help of carriers or channels in the membrane. These structures ferry molecules across the membrane in a process known as </a:t>
            </a:r>
            <a:r>
              <a:rPr lang="en-US" sz="2400" u="sng" dirty="0">
                <a:latin typeface="Arial" panose="020B0604020202020204" pitchFamily="34" charset="0"/>
                <a:cs typeface="Arial" panose="020B0604020202020204" pitchFamily="34" charset="0"/>
              </a:rPr>
              <a:t>facilitated diffusion</a:t>
            </a:r>
            <a:r>
              <a:rPr lang="en-US" sz="2400" dirty="0">
                <a:latin typeface="Arial" panose="020B0604020202020204" pitchFamily="34" charset="0"/>
                <a:cs typeface="Arial" panose="020B0604020202020204" pitchFamily="34" charset="0"/>
              </a:rPr>
              <a:t>.</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u="sng" dirty="0">
                <a:latin typeface="Arial" panose="020B0604020202020204" pitchFamily="34" charset="0"/>
                <a:cs typeface="Arial" panose="020B0604020202020204" pitchFamily="34" charset="0"/>
              </a:rPr>
              <a:t>Active transport </a:t>
            </a:r>
            <a:r>
              <a:rPr lang="en-US" sz="2400" dirty="0">
                <a:latin typeface="Arial" panose="020B0604020202020204" pitchFamily="34" charset="0"/>
                <a:cs typeface="Arial" panose="020B0604020202020204" pitchFamily="34" charset="0"/>
              </a:rPr>
              <a:t>occurs when cells move molecules across their membrane </a:t>
            </a:r>
            <a:r>
              <a:rPr lang="en-US" sz="2400" i="1" dirty="0">
                <a:latin typeface="Arial" panose="020B0604020202020204" pitchFamily="34" charset="0"/>
                <a:cs typeface="Arial" panose="020B0604020202020204" pitchFamily="34" charset="0"/>
              </a:rPr>
              <a:t>against </a:t>
            </a:r>
            <a:r>
              <a:rPr lang="en-US" sz="2400" dirty="0">
                <a:latin typeface="Arial" panose="020B0604020202020204" pitchFamily="34" charset="0"/>
                <a:cs typeface="Arial" panose="020B0604020202020204" pitchFamily="34" charset="0"/>
              </a:rPr>
              <a:t> concentration gradients and requires the input of adenosine triphosphate (ATP). </a:t>
            </a:r>
          </a:p>
          <a:p>
            <a:pPr algn="just" fontAlgn="auto">
              <a:spcAft>
                <a:spcPts val="0"/>
              </a:spcAft>
              <a:defRPr/>
            </a:pPr>
            <a:endParaRPr lang="en-US" dirty="0">
              <a:latin typeface="Arial" panose="020B0604020202020204" pitchFamily="34" charset="0"/>
              <a:cs typeface="Arial" panose="020B0604020202020204" pitchFamily="34" charset="0"/>
            </a:endParaRPr>
          </a:p>
          <a:p>
            <a:pPr algn="just" fontAlgn="auto">
              <a:spcAft>
                <a:spcPts val="0"/>
              </a:spcAft>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387992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Membrane Transport Mechanisms </a:t>
            </a:r>
            <a:r>
              <a:rPr lang="en-US" altLang="en-US" sz="1050" dirty="0">
                <a:latin typeface="Arial" panose="020B0604020202020204" pitchFamily="34" charset="0"/>
                <a:cs typeface="Arial" panose="020B0604020202020204" pitchFamily="34" charset="0"/>
              </a:rPr>
              <a:t>(3 of 6)</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a:xfrm>
            <a:off x="628650" y="5213320"/>
            <a:ext cx="7886700" cy="1217915"/>
          </a:xfrm>
        </p:spPr>
        <p:txBody>
          <a:bodyPr rtlCol="0">
            <a:normAutofit/>
          </a:bodyPr>
          <a:lstStyle/>
          <a:p>
            <a:pPr marL="0" indent="0" algn="just" fontAlgn="auto">
              <a:spcAft>
                <a:spcPts val="0"/>
              </a:spcAft>
              <a:buNone/>
              <a:defRPr/>
            </a:pPr>
            <a:r>
              <a:rPr lang="en-US" sz="2000" b="1" dirty="0">
                <a:latin typeface="Arial" panose="020B0604020202020204" pitchFamily="34" charset="0"/>
                <a:cs typeface="Arial" panose="020B0604020202020204" pitchFamily="34" charset="0"/>
              </a:rPr>
              <a:t>Figure 2.22  </a:t>
            </a:r>
            <a:r>
              <a:rPr lang="en-US" sz="2000" dirty="0">
                <a:latin typeface="Arial" panose="020B0604020202020204" pitchFamily="34" charset="0"/>
                <a:cs typeface="Arial" panose="020B0604020202020204" pitchFamily="34" charset="0"/>
              </a:rPr>
              <a:t>Simple diffusion down a concentration gradient directly across the phospholipid bilayer. (credit: modification of work by Mariana Ruiz Villareal)</a:t>
            </a:r>
            <a:endParaRPr lang="en-US" dirty="0">
              <a:latin typeface="Arial" panose="020B0604020202020204" pitchFamily="34" charset="0"/>
              <a:cs typeface="Arial" panose="020B0604020202020204" pitchFamily="34" charset="0"/>
            </a:endParaRPr>
          </a:p>
        </p:txBody>
      </p:sp>
      <p:pic>
        <p:nvPicPr>
          <p:cNvPr id="4" name="Picture Placeholder 1" descr="Simple diffusion. A diagram with a phospholipid bilayer (plasma membrane) along the middle. Above the bilayer is the extracellular fluid and below is the cytoplasm. At the far left there are many hexagons in the extracellular fluid above the bilayer and none in the cytoplasm below. At a later time shown in the middle of the timeline there are a few hexagons in the cytoplasm and still many in the extracellular fluid. At the last timeframe shown on the right there are equal numbers of hexagons in the extracellular fluid as in the cytoplasm.">
            <a:extLst>
              <a:ext uri="{FF2B5EF4-FFF2-40B4-BE49-F238E27FC236}">
                <a16:creationId xmlns:a16="http://schemas.microsoft.com/office/drawing/2014/main" id="{E2C00D26-4AD2-452D-A216-58052ACA27E3}"/>
              </a:ext>
            </a:extLst>
          </p:cNvPr>
          <p:cNvPicPr>
            <a:picLocks noChangeAspect="1"/>
          </p:cNvPicPr>
          <p:nvPr/>
        </p:nvPicPr>
        <p:blipFill>
          <a:blip r:embed="rId2" cstate="email">
            <a:extLst>
              <a:ext uri="{28A0092B-C50C-407E-A947-70E740481C1C}">
                <a14:useLocalDpi xmlns:a14="http://schemas.microsoft.com/office/drawing/2010/main" val="0"/>
              </a:ext>
            </a:extLst>
          </a:blip>
          <a:srcRect l="-2709" r="-2709"/>
          <a:stretch>
            <a:fillRect/>
          </a:stretch>
        </p:blipFill>
        <p:spPr>
          <a:xfrm>
            <a:off x="540543" y="1577142"/>
            <a:ext cx="8062913" cy="3500071"/>
          </a:xfrm>
          <a:prstGeom prst="rect">
            <a:avLst/>
          </a:prstGeom>
        </p:spPr>
      </p:pic>
    </p:spTree>
    <p:extLst>
      <p:ext uri="{BB962C8B-B14F-4D97-AF65-F5344CB8AC3E}">
        <p14:creationId xmlns:p14="http://schemas.microsoft.com/office/powerpoint/2010/main" val="393006598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Membrane Transport Mechanisms </a:t>
            </a:r>
            <a:r>
              <a:rPr lang="en-US" altLang="en-US" sz="1050" dirty="0">
                <a:latin typeface="Arial" panose="020B0604020202020204" pitchFamily="34" charset="0"/>
                <a:cs typeface="Arial" panose="020B0604020202020204" pitchFamily="34" charset="0"/>
              </a:rPr>
              <a:t>(4 of 6)</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a:xfrm>
            <a:off x="628650" y="5212569"/>
            <a:ext cx="7886700" cy="964393"/>
          </a:xfrm>
        </p:spPr>
        <p:txBody>
          <a:bodyPr rtlCol="0">
            <a:normAutofit/>
          </a:bodyPr>
          <a:lstStyle/>
          <a:p>
            <a:pPr marL="0" indent="0" algn="just" fontAlgn="auto">
              <a:spcAft>
                <a:spcPts val="0"/>
              </a:spcAft>
              <a:buNone/>
              <a:defRPr/>
            </a:pPr>
            <a:r>
              <a:rPr lang="en-US" sz="2000" b="1" dirty="0">
                <a:latin typeface="Arial" panose="020B0604020202020204" pitchFamily="34" charset="0"/>
                <a:cs typeface="Arial" panose="020B0604020202020204" pitchFamily="34" charset="0"/>
              </a:rPr>
              <a:t>Figure 2.23 </a:t>
            </a:r>
            <a:r>
              <a:rPr lang="en-US" sz="2000" dirty="0">
                <a:latin typeface="Arial" panose="020B0604020202020204" pitchFamily="34" charset="0"/>
                <a:cs typeface="Arial" panose="020B0604020202020204" pitchFamily="34" charset="0"/>
              </a:rPr>
              <a:t>Facilitated diffusion down a concentration gradient through a membrane protein. (credit: modification of work by Mariana Ruiz Villareal)</a:t>
            </a:r>
          </a:p>
        </p:txBody>
      </p:sp>
      <p:pic>
        <p:nvPicPr>
          <p:cNvPr id="4" name="Picture Placeholder 1" descr="Facilitated diffusion. A diagram with a phospholipid bilayer (plasma membrane) in the middle of the image. There are many hexagons in the extracellular fluid above the membrane and few hexagons in the cytoplasm below the membrane. A protein channel is shown transporting the hexagons across the membrane from the extracellular fluid to the cytoplasm.">
            <a:extLst>
              <a:ext uri="{FF2B5EF4-FFF2-40B4-BE49-F238E27FC236}">
                <a16:creationId xmlns:a16="http://schemas.microsoft.com/office/drawing/2014/main" id="{D8986422-8BA8-4C60-9CE0-AB856EDA024B}"/>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2066" r="-2726"/>
          <a:stretch/>
        </p:blipFill>
        <p:spPr>
          <a:xfrm>
            <a:off x="2633178" y="1523357"/>
            <a:ext cx="3877643" cy="3500071"/>
          </a:xfrm>
          <a:prstGeom prst="rect">
            <a:avLst/>
          </a:prstGeom>
        </p:spPr>
      </p:pic>
    </p:spTree>
    <p:extLst>
      <p:ext uri="{BB962C8B-B14F-4D97-AF65-F5344CB8AC3E}">
        <p14:creationId xmlns:p14="http://schemas.microsoft.com/office/powerpoint/2010/main" val="188408599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Membrane Transport Mechanisms </a:t>
            </a:r>
            <a:r>
              <a:rPr lang="en-US" altLang="en-US" sz="1050" dirty="0">
                <a:latin typeface="Arial" panose="020B0604020202020204" pitchFamily="34" charset="0"/>
                <a:cs typeface="Arial" panose="020B0604020202020204" pitchFamily="34" charset="0"/>
              </a:rPr>
              <a:t>(5 of 6)</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a:xfrm>
            <a:off x="628650" y="5241908"/>
            <a:ext cx="7886700" cy="935054"/>
          </a:xfrm>
        </p:spPr>
        <p:txBody>
          <a:bodyPr rtlCol="0">
            <a:normAutofit/>
          </a:bodyPr>
          <a:lstStyle/>
          <a:p>
            <a:pPr marL="0" indent="0" algn="just" fontAlgn="auto">
              <a:spcAft>
                <a:spcPts val="0"/>
              </a:spcAft>
              <a:buNone/>
              <a:defRPr/>
            </a:pPr>
            <a:r>
              <a:rPr lang="en-US" sz="2000" b="1" dirty="0">
                <a:latin typeface="Arial" panose="020B0604020202020204" pitchFamily="34" charset="0"/>
                <a:cs typeface="Arial" panose="020B0604020202020204" pitchFamily="34" charset="0"/>
              </a:rPr>
              <a:t>Figure 3.24 </a:t>
            </a:r>
            <a:r>
              <a:rPr lang="en-US" sz="2000" dirty="0">
                <a:latin typeface="Arial" panose="020B0604020202020204" pitchFamily="34" charset="0"/>
                <a:cs typeface="Arial" panose="020B0604020202020204" pitchFamily="34" charset="0"/>
              </a:rPr>
              <a:t>Active transport against a concentration gradient via a membrane pump that requires energy. (credit: modification of work by Mariana Ruiz Villareal)</a:t>
            </a:r>
          </a:p>
        </p:txBody>
      </p:sp>
      <p:pic>
        <p:nvPicPr>
          <p:cNvPr id="4" name="Picture Placeholder 1" descr="Active Transport. A diagram with a phospholipid bilayer (plasma membrane) along the middle. Above the bilayer is the extracellular fluid and below is the cytoplasm. There are more sodium ions in the extracellular fluid than in the cytoplasm. There are more potassium ions in the cytoplasm than in the extracellular fluid. A protein in the membrane is shown moving sodium from the cytoplasm to the extracellular fluid. The same membrane is shown moving potassium from the extracellular fluid to the cytoplasm. As the protein moves these ions, it also breaks down ATP to ADP.">
            <a:extLst>
              <a:ext uri="{FF2B5EF4-FFF2-40B4-BE49-F238E27FC236}">
                <a16:creationId xmlns:a16="http://schemas.microsoft.com/office/drawing/2014/main" id="{DF942CE9-53E1-49F6-9DC2-F09C64D2E834}"/>
              </a:ext>
            </a:extLst>
          </p:cNvPr>
          <p:cNvPicPr>
            <a:picLocks noChangeAspect="1"/>
          </p:cNvPicPr>
          <p:nvPr/>
        </p:nvPicPr>
        <p:blipFill>
          <a:blip r:embed="rId2" cstate="email">
            <a:extLst>
              <a:ext uri="{28A0092B-C50C-407E-A947-70E740481C1C}">
                <a14:useLocalDpi xmlns:a14="http://schemas.microsoft.com/office/drawing/2010/main" val="0"/>
              </a:ext>
            </a:extLst>
          </a:blip>
          <a:srcRect t="-3790" b="-3790"/>
          <a:stretch>
            <a:fillRect/>
          </a:stretch>
        </p:blipFill>
        <p:spPr>
          <a:xfrm>
            <a:off x="540543" y="1481548"/>
            <a:ext cx="8062913" cy="3500071"/>
          </a:xfrm>
          <a:prstGeom prst="rect">
            <a:avLst/>
          </a:prstGeom>
        </p:spPr>
      </p:pic>
    </p:spTree>
    <p:extLst>
      <p:ext uri="{BB962C8B-B14F-4D97-AF65-F5344CB8AC3E}">
        <p14:creationId xmlns:p14="http://schemas.microsoft.com/office/powerpoint/2010/main" val="311079141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Membrane Transport Mechanisms </a:t>
            </a:r>
            <a:r>
              <a:rPr lang="en-US" altLang="en-US" sz="1050" dirty="0">
                <a:latin typeface="Arial" panose="020B0604020202020204" pitchFamily="34" charset="0"/>
                <a:cs typeface="Arial" panose="020B0604020202020204" pitchFamily="34" charset="0"/>
              </a:rPr>
              <a:t>(6 of 6)</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a:bodyPr>
          <a:lstStyle/>
          <a:p>
            <a:pPr algn="just" fontAlgn="auto">
              <a:spcAft>
                <a:spcPts val="0"/>
              </a:spcAft>
              <a:defRPr/>
            </a:pPr>
            <a:r>
              <a:rPr lang="en-US" sz="2400" dirty="0">
                <a:latin typeface="Arial" panose="020B0604020202020204" pitchFamily="34" charset="0"/>
                <a:cs typeface="Arial" panose="020B0604020202020204" pitchFamily="34" charset="0"/>
              </a:rPr>
              <a:t>Group translocation occurs when a molecule is chemically modified as it moves into a cell against its concentration gradient.</a:t>
            </a:r>
          </a:p>
          <a:p>
            <a:pPr algn="just" fontAlgn="auto">
              <a:spcAft>
                <a:spcPts val="0"/>
              </a:spcAft>
              <a:defRPr/>
            </a:pPr>
            <a:endParaRPr lang="en-US" dirty="0">
              <a:latin typeface="Arial" panose="020B0604020202020204" pitchFamily="34" charset="0"/>
              <a:cs typeface="Arial" panose="020B0604020202020204" pitchFamily="34" charset="0"/>
            </a:endParaRPr>
          </a:p>
          <a:p>
            <a:pPr algn="just" fontAlgn="auto">
              <a:spcAft>
                <a:spcPts val="0"/>
              </a:spcAft>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178582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Photosynthetic Membrane Structures</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a:bodyPr>
          <a:lstStyle/>
          <a:p>
            <a:pPr algn="just" fontAlgn="auto">
              <a:spcAft>
                <a:spcPts val="0"/>
              </a:spcAft>
              <a:defRPr/>
            </a:pPr>
            <a:r>
              <a:rPr lang="en-US" sz="2400" dirty="0">
                <a:latin typeface="Arial" panose="020B0604020202020204" pitchFamily="34" charset="0"/>
                <a:cs typeface="Arial" panose="020B0604020202020204" pitchFamily="34" charset="0"/>
              </a:rPr>
              <a:t>Some prokaryotic cells have membrane structures that enable them to perform photosynthesis.</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These structures consist of an infolding of the plasma membrane that encloses photosynthetic pigments such as green </a:t>
            </a:r>
            <a:r>
              <a:rPr lang="en-US" sz="2400" b="1" dirty="0">
                <a:latin typeface="Arial" panose="020B0604020202020204" pitchFamily="34" charset="0"/>
                <a:cs typeface="Arial" panose="020B0604020202020204" pitchFamily="34" charset="0"/>
              </a:rPr>
              <a:t>chlorophylls</a:t>
            </a:r>
            <a:r>
              <a:rPr lang="en-US" sz="2400" dirty="0">
                <a:latin typeface="Arial" panose="020B0604020202020204" pitchFamily="34" charset="0"/>
                <a:cs typeface="Arial" panose="020B0604020202020204" pitchFamily="34" charset="0"/>
              </a:rPr>
              <a:t> and bacteriochlorophylls. </a:t>
            </a:r>
          </a:p>
          <a:p>
            <a:pPr lvl="1" algn="just" fontAlgn="auto">
              <a:spcAft>
                <a:spcPts val="0"/>
              </a:spcAft>
              <a:defRPr/>
            </a:pPr>
            <a:r>
              <a:rPr lang="en-US" sz="2000" dirty="0">
                <a:latin typeface="Arial" panose="020B0604020202020204" pitchFamily="34" charset="0"/>
                <a:cs typeface="Arial" panose="020B0604020202020204" pitchFamily="34" charset="0"/>
              </a:rPr>
              <a:t>In cyanobacteria, these membrane structures are called thylakoids.</a:t>
            </a:r>
          </a:p>
          <a:p>
            <a:pPr lvl="1" algn="just" fontAlgn="auto">
              <a:spcAft>
                <a:spcPts val="0"/>
              </a:spcAft>
              <a:defRPr/>
            </a:pPr>
            <a:r>
              <a:rPr lang="en-US" sz="2000" dirty="0">
                <a:latin typeface="Arial" panose="020B0604020202020204" pitchFamily="34" charset="0"/>
                <a:cs typeface="Arial" panose="020B0604020202020204" pitchFamily="34" charset="0"/>
              </a:rPr>
              <a:t>In photosynthetic bacteria, these membrane structures are called chromatophores, lamellae, or chlorosomes.</a:t>
            </a:r>
          </a:p>
          <a:p>
            <a:pPr algn="just" fontAlgn="auto">
              <a:spcAft>
                <a:spcPts val="0"/>
              </a:spcAft>
              <a:defRPr/>
            </a:pPr>
            <a:endParaRPr lang="en-US" dirty="0">
              <a:latin typeface="Arial" panose="020B0604020202020204" pitchFamily="34" charset="0"/>
              <a:cs typeface="Arial" panose="020B0604020202020204" pitchFamily="34" charset="0"/>
            </a:endParaRPr>
          </a:p>
          <a:p>
            <a:pPr algn="just" fontAlgn="auto">
              <a:spcAft>
                <a:spcPts val="0"/>
              </a:spcAft>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398304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Cell Wall </a:t>
            </a:r>
            <a:r>
              <a:rPr lang="en-US" altLang="en-US" sz="1050" dirty="0">
                <a:latin typeface="Arial" panose="020B0604020202020204" pitchFamily="34" charset="0"/>
                <a:cs typeface="Arial" panose="020B0604020202020204" pitchFamily="34" charset="0"/>
              </a:rPr>
              <a:t>(1 of 14)</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a:bodyPr>
          <a:lstStyle/>
          <a:p>
            <a:pPr algn="just" fontAlgn="auto">
              <a:spcAft>
                <a:spcPts val="0"/>
              </a:spcAft>
              <a:defRPr/>
            </a:pPr>
            <a:r>
              <a:rPr lang="en-US" sz="2400" dirty="0">
                <a:latin typeface="Arial" panose="020B0604020202020204" pitchFamily="34" charset="0"/>
                <a:cs typeface="Arial" panose="020B0604020202020204" pitchFamily="34" charset="0"/>
              </a:rPr>
              <a:t>The primary function of the cell wall is to protect the cell from harsh conditions in the outside environment.</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The major component of bacterial cell walls is called </a:t>
            </a:r>
            <a:r>
              <a:rPr lang="en-US" sz="2400" b="1" dirty="0">
                <a:latin typeface="Arial" panose="020B0604020202020204" pitchFamily="34" charset="0"/>
                <a:cs typeface="Arial" panose="020B0604020202020204" pitchFamily="34" charset="0"/>
              </a:rPr>
              <a:t>peptidoglycan</a:t>
            </a:r>
            <a:r>
              <a:rPr lang="en-US" sz="2400" dirty="0">
                <a:latin typeface="Arial" panose="020B0604020202020204" pitchFamily="34" charset="0"/>
                <a:cs typeface="Arial" panose="020B0604020202020204" pitchFamily="34" charset="0"/>
              </a:rPr>
              <a:t>.</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Each layer of peptidoglycan is composed of long chains of alternating molecules of N-acetylglucosamine (NAG) and N-acetylmuramic acid (NAM).  </a:t>
            </a:r>
          </a:p>
          <a:p>
            <a:pPr algn="just" fontAlgn="auto">
              <a:spcAft>
                <a:spcPts val="0"/>
              </a:spcAft>
              <a:defRPr/>
            </a:pPr>
            <a:endParaRPr lang="en-US" dirty="0">
              <a:latin typeface="Arial" panose="020B0604020202020204" pitchFamily="34" charset="0"/>
              <a:cs typeface="Arial" panose="020B0604020202020204" pitchFamily="34" charset="0"/>
            </a:endParaRPr>
          </a:p>
          <a:p>
            <a:pPr algn="just" fontAlgn="auto">
              <a:spcAft>
                <a:spcPts val="0"/>
              </a:spcAft>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6549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dirty="0">
                <a:latin typeface="Arial" panose="020B0604020202020204" pitchFamily="34" charset="0"/>
                <a:cs typeface="Arial" panose="020B0604020202020204" pitchFamily="34" charset="0"/>
              </a:rPr>
              <a:t>Spontaneous Generation </a:t>
            </a:r>
            <a:r>
              <a:rPr lang="en-US" altLang="en-US" sz="1200" dirty="0">
                <a:latin typeface="Arial" panose="020B0604020202020204" pitchFamily="34" charset="0"/>
                <a:cs typeface="Arial" panose="020B0604020202020204" pitchFamily="34" charset="0"/>
              </a:rPr>
              <a:t>(3 of 16)</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a:bodyPr>
          <a:lstStyle/>
          <a:p>
            <a:pPr algn="just" fontAlgn="auto">
              <a:spcAft>
                <a:spcPts val="0"/>
              </a:spcAft>
              <a:defRPr/>
            </a:pPr>
            <a:r>
              <a:rPr lang="en-US" sz="2400" dirty="0">
                <a:latin typeface="Arial" panose="020B0604020202020204" pitchFamily="34" charset="0"/>
                <a:cs typeface="Arial" panose="020B0604020202020204" pitchFamily="34" charset="0"/>
              </a:rPr>
              <a:t>Italian physician Francesco Redi (1626–1697), performed an experiment in 1668 that was one of the first to refute the idea that maggots (the larvae of flies) spontaneously generate on meat left out in the open air.</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He predicted that preventing flies from having direct contact with the meat would also prevent the appearance of maggots.</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Redi left meat in each of six containers.</a:t>
            </a:r>
          </a:p>
        </p:txBody>
      </p:sp>
    </p:spTree>
    <p:extLst>
      <p:ext uri="{BB962C8B-B14F-4D97-AF65-F5344CB8AC3E}">
        <p14:creationId xmlns:p14="http://schemas.microsoft.com/office/powerpoint/2010/main" val="141609855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Cell Wall </a:t>
            </a:r>
            <a:r>
              <a:rPr lang="en-US" altLang="en-US" sz="1050" dirty="0">
                <a:latin typeface="Arial" panose="020B0604020202020204" pitchFamily="34" charset="0"/>
                <a:cs typeface="Arial" panose="020B0604020202020204" pitchFamily="34" charset="0"/>
              </a:rPr>
              <a:t>(2 of 14)</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a:xfrm>
            <a:off x="628650" y="5305476"/>
            <a:ext cx="7886700" cy="1109994"/>
          </a:xfrm>
        </p:spPr>
        <p:txBody>
          <a:bodyPr rtlCol="0">
            <a:normAutofit fontScale="70000" lnSpcReduction="20000"/>
          </a:bodyPr>
          <a:lstStyle/>
          <a:p>
            <a:pPr marL="0" indent="0" algn="just" fontAlgn="auto">
              <a:spcAft>
                <a:spcPts val="0"/>
              </a:spcAft>
              <a:buNone/>
              <a:defRPr/>
            </a:pPr>
            <a:r>
              <a:rPr lang="en-US" b="1" dirty="0">
                <a:latin typeface="Arial" panose="020B0604020202020204" pitchFamily="34" charset="0"/>
                <a:cs typeface="Arial" panose="020B0604020202020204" pitchFamily="34" charset="0"/>
              </a:rPr>
              <a:t>Figure 2.25 </a:t>
            </a:r>
            <a:r>
              <a:rPr lang="en-US" dirty="0">
                <a:latin typeface="Arial" panose="020B0604020202020204" pitchFamily="34" charset="0"/>
                <a:cs typeface="Arial" panose="020B0604020202020204" pitchFamily="34" charset="0"/>
              </a:rPr>
              <a:t>Peptidoglycan is composed of polymers of alternating NAM and NAG subunits, which are cross-linked by peptide bridges linking NAM subunits from various glycan chains. This provides the cell wall with tensile strength in two dimensions.</a:t>
            </a:r>
          </a:p>
        </p:txBody>
      </p:sp>
      <p:pic>
        <p:nvPicPr>
          <p:cNvPr id="4" name="Picture Placeholder 1" descr="The diagram of the gram-positive cell wall shows alternative NAG (N-acetylglucosamine) and NAM (N-acetylmuramic acid) in a chain; these are shown as alternative red and blue spheres. The chains or red and blue spheres are connected to other chains with smaller yellow spheres in a chain labeled pentapeptide and smaller green spheres labeled tetrapeptide. Each NAG in the chain is connected to the NAG in the chains next to it by both a tetrapeptide connected to a pentapeptide. The diagram of the gram-negative cell wall has the same NAG and NAM chains. But this time they are linked with a kirect line to the chains next to them.">
            <a:extLst>
              <a:ext uri="{FF2B5EF4-FFF2-40B4-BE49-F238E27FC236}">
                <a16:creationId xmlns:a16="http://schemas.microsoft.com/office/drawing/2014/main" id="{1D52FC99-1EF0-48EA-AF45-14373C0020E1}"/>
              </a:ext>
            </a:extLst>
          </p:cNvPr>
          <p:cNvPicPr>
            <a:picLocks noChangeAspect="1"/>
          </p:cNvPicPr>
          <p:nvPr/>
        </p:nvPicPr>
        <p:blipFill>
          <a:blip r:embed="rId2" cstate="email">
            <a:extLst>
              <a:ext uri="{28A0092B-C50C-407E-A947-70E740481C1C}">
                <a14:useLocalDpi xmlns:a14="http://schemas.microsoft.com/office/drawing/2010/main" val="0"/>
              </a:ext>
            </a:extLst>
          </a:blip>
          <a:srcRect l="-11980" r="-11980"/>
          <a:stretch>
            <a:fillRect/>
          </a:stretch>
        </p:blipFill>
        <p:spPr>
          <a:xfrm>
            <a:off x="540543" y="1507061"/>
            <a:ext cx="8062913" cy="3500071"/>
          </a:xfrm>
          <a:prstGeom prst="rect">
            <a:avLst/>
          </a:prstGeom>
        </p:spPr>
      </p:pic>
    </p:spTree>
    <p:extLst>
      <p:ext uri="{BB962C8B-B14F-4D97-AF65-F5344CB8AC3E}">
        <p14:creationId xmlns:p14="http://schemas.microsoft.com/office/powerpoint/2010/main" val="258258553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Cell Wall </a:t>
            </a:r>
            <a:r>
              <a:rPr lang="en-US" altLang="en-US" sz="1050" dirty="0">
                <a:latin typeface="Arial" panose="020B0604020202020204" pitchFamily="34" charset="0"/>
                <a:cs typeface="Arial" panose="020B0604020202020204" pitchFamily="34" charset="0"/>
              </a:rPr>
              <a:t>(3 of 14)</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a:bodyPr>
          <a:lstStyle/>
          <a:p>
            <a:pPr algn="just" fontAlgn="auto">
              <a:spcAft>
                <a:spcPts val="0"/>
              </a:spcAft>
              <a:defRPr/>
            </a:pPr>
            <a:r>
              <a:rPr lang="en-US" sz="2400" dirty="0">
                <a:latin typeface="Arial" panose="020B0604020202020204" pitchFamily="34" charset="0"/>
                <a:cs typeface="Arial" panose="020B0604020202020204" pitchFamily="34" charset="0"/>
              </a:rPr>
              <a:t>In gram-negative bacteria, tetrapeptide chains extending from each NAM unit are directly cross-linked.</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In gram-positive bacteria, these tetrapeptide chains are linked by pentaglycine cross-bridges.</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endParaRPr lang="en-US" dirty="0">
              <a:latin typeface="Arial" panose="020B0604020202020204" pitchFamily="34" charset="0"/>
              <a:cs typeface="Arial" panose="020B0604020202020204" pitchFamily="34" charset="0"/>
            </a:endParaRPr>
          </a:p>
          <a:p>
            <a:pPr algn="just" fontAlgn="auto">
              <a:spcAft>
                <a:spcPts val="0"/>
              </a:spcAft>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255365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Cell Wall </a:t>
            </a:r>
            <a:r>
              <a:rPr lang="en-US" altLang="en-US" sz="1050" dirty="0">
                <a:latin typeface="Arial" panose="020B0604020202020204" pitchFamily="34" charset="0"/>
                <a:cs typeface="Arial" panose="020B0604020202020204" pitchFamily="34" charset="0"/>
              </a:rPr>
              <a:t>(4 of 14)</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a:bodyPr>
          <a:lstStyle/>
          <a:p>
            <a:pPr algn="just" fontAlgn="auto">
              <a:spcAft>
                <a:spcPts val="0"/>
              </a:spcAft>
              <a:defRPr/>
            </a:pPr>
            <a:r>
              <a:rPr lang="en-US" sz="2400" dirty="0">
                <a:latin typeface="Arial" panose="020B0604020202020204" pitchFamily="34" charset="0"/>
                <a:cs typeface="Arial" panose="020B0604020202020204" pitchFamily="34" charset="0"/>
              </a:rPr>
              <a:t>Since peptidoglycan is unique to bacteria, many antibiotic drugs are designed to interfere with peptidoglycan synthesis, weakening the cell wall and making bacterial cells more susceptible to the effects of osmotic pressure. </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endParaRPr lang="en-US" dirty="0">
              <a:latin typeface="Arial" panose="020B0604020202020204" pitchFamily="34" charset="0"/>
              <a:cs typeface="Arial" panose="020B0604020202020204" pitchFamily="34" charset="0"/>
            </a:endParaRPr>
          </a:p>
          <a:p>
            <a:pPr algn="just" fontAlgn="auto">
              <a:spcAft>
                <a:spcPts val="0"/>
              </a:spcAft>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55598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Cell Wall </a:t>
            </a:r>
            <a:r>
              <a:rPr lang="en-US" altLang="en-US" sz="1050" dirty="0">
                <a:latin typeface="Arial" panose="020B0604020202020204" pitchFamily="34" charset="0"/>
                <a:cs typeface="Arial" panose="020B0604020202020204" pitchFamily="34" charset="0"/>
              </a:rPr>
              <a:t>(5 of 14)</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a:xfrm>
            <a:off x="628650" y="5153891"/>
            <a:ext cx="7886700" cy="1023072"/>
          </a:xfrm>
        </p:spPr>
        <p:txBody>
          <a:bodyPr rtlCol="0">
            <a:normAutofit lnSpcReduction="10000"/>
          </a:bodyPr>
          <a:lstStyle/>
          <a:p>
            <a:pPr marL="0" indent="0" algn="just" fontAlgn="auto">
              <a:spcAft>
                <a:spcPts val="0"/>
              </a:spcAft>
              <a:buNone/>
              <a:defRPr/>
            </a:pPr>
            <a:r>
              <a:rPr lang="en-US" sz="2400" b="1" dirty="0">
                <a:latin typeface="Arial" panose="020B0604020202020204" pitchFamily="34" charset="0"/>
                <a:cs typeface="Arial" panose="020B0604020202020204" pitchFamily="34" charset="0"/>
              </a:rPr>
              <a:t>Figure 2.25b </a:t>
            </a:r>
            <a:r>
              <a:rPr lang="en-US" sz="2400" dirty="0">
                <a:latin typeface="Arial" panose="020B0604020202020204" pitchFamily="34" charset="0"/>
                <a:cs typeface="Arial" panose="020B0604020202020204" pitchFamily="34" charset="0"/>
              </a:rPr>
              <a:t>There are several classes of antibacterial compounds that are typically classified based on their bacterial target.</a:t>
            </a:r>
          </a:p>
          <a:p>
            <a:pPr marL="0" indent="0" algn="just" fontAlgn="auto">
              <a:spcAft>
                <a:spcPts val="0"/>
              </a:spcAft>
              <a:buNone/>
              <a:defRPr/>
            </a:pPr>
            <a:endParaRPr lang="en-US" sz="2400" dirty="0">
              <a:latin typeface="Arial" panose="020B0604020202020204" pitchFamily="34" charset="0"/>
              <a:cs typeface="Arial" panose="020B0604020202020204" pitchFamily="34" charset="0"/>
            </a:endParaRP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endParaRPr lang="en-US" dirty="0">
              <a:latin typeface="Arial" panose="020B0604020202020204" pitchFamily="34" charset="0"/>
              <a:cs typeface="Arial" panose="020B0604020202020204" pitchFamily="34" charset="0"/>
            </a:endParaRPr>
          </a:p>
          <a:p>
            <a:pPr algn="just" fontAlgn="auto">
              <a:spcAft>
                <a:spcPts val="0"/>
              </a:spcAft>
              <a:defRPr/>
            </a:pPr>
            <a:endParaRPr lang="en-US" dirty="0">
              <a:latin typeface="Arial" panose="020B0604020202020204" pitchFamily="34" charset="0"/>
              <a:cs typeface="Arial" panose="020B0604020202020204" pitchFamily="34" charset="0"/>
            </a:endParaRPr>
          </a:p>
        </p:txBody>
      </p:sp>
      <p:pic>
        <p:nvPicPr>
          <p:cNvPr id="4" name="Picture Placeholder 1" descr="An illustration of a cell is shown with a view inside. The double helix is visible in the center, and a label points to it indicating DNA synthesis, fluoroquinolones, ciprofloxacin, levofloxacin, moxifloxacin, RNA synthesis, Rifamycins, and rifampin. Another label points to the cell wall and indicates beta lactams, penicillins, cephalosporins, monobactams, carbapenems, glycopepties, vancomycin, and bacitracin. A third label points to the plasma membrane and indicates polymyxins, polymyxin B, colistin, lipopeptide, and daptomycin. Within the cytoplasm, another label points to ribosomes, which include 30s subunit, aminoglycosides, tetracyclines, 50s subunit, macrolides, lincosamides, chloramphenicol, and oxazolidinones. The final label points to the metabolic pathways and indicates folic acid synthesis, sulfonamides, sulfones, trimethoprim, mycolic acid synthesis, and izoniazid.">
            <a:extLst>
              <a:ext uri="{FF2B5EF4-FFF2-40B4-BE49-F238E27FC236}">
                <a16:creationId xmlns:a16="http://schemas.microsoft.com/office/drawing/2014/main" id="{D8CF6E47-41E4-47D5-A607-58FAD502D777}"/>
              </a:ext>
            </a:extLst>
          </p:cNvPr>
          <p:cNvPicPr>
            <a:picLocks noChangeAspect="1"/>
          </p:cNvPicPr>
          <p:nvPr/>
        </p:nvPicPr>
        <p:blipFill>
          <a:blip r:embed="rId2" cstate="email">
            <a:extLst>
              <a:ext uri="{28A0092B-C50C-407E-A947-70E740481C1C}">
                <a14:useLocalDpi xmlns:a14="http://schemas.microsoft.com/office/drawing/2010/main" val="0"/>
              </a:ext>
            </a:extLst>
          </a:blip>
          <a:srcRect l="-24197" r="-24197"/>
          <a:stretch>
            <a:fillRect/>
          </a:stretch>
        </p:blipFill>
        <p:spPr>
          <a:xfrm>
            <a:off x="540543" y="1396214"/>
            <a:ext cx="8062913" cy="3500071"/>
          </a:xfrm>
          <a:prstGeom prst="rect">
            <a:avLst/>
          </a:prstGeom>
        </p:spPr>
      </p:pic>
    </p:spTree>
    <p:extLst>
      <p:ext uri="{BB962C8B-B14F-4D97-AF65-F5344CB8AC3E}">
        <p14:creationId xmlns:p14="http://schemas.microsoft.com/office/powerpoint/2010/main" val="556494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Cell Wall </a:t>
            </a:r>
            <a:r>
              <a:rPr lang="en-US" altLang="en-US" sz="1050" dirty="0">
                <a:latin typeface="Arial" panose="020B0604020202020204" pitchFamily="34" charset="0"/>
                <a:cs typeface="Arial" panose="020B0604020202020204" pitchFamily="34" charset="0"/>
              </a:rPr>
              <a:t>(6 of 14)</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a:bodyPr>
          <a:lstStyle/>
          <a:p>
            <a:pPr algn="just" fontAlgn="auto">
              <a:spcAft>
                <a:spcPts val="0"/>
              </a:spcAft>
              <a:defRPr/>
            </a:pPr>
            <a:r>
              <a:rPr lang="en-US" sz="2400" dirty="0">
                <a:latin typeface="Arial" panose="020B0604020202020204" pitchFamily="34" charset="0"/>
                <a:cs typeface="Arial" panose="020B0604020202020204" pitchFamily="34" charset="0"/>
              </a:rPr>
              <a:t>The Gram staining protocol is used to differentiate two common types of cell wall structures.</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Gram-positive cells have a cell wall consisting of many layers of peptidoglycan totaling 30 – 100 nm in thickness.</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These peptidoglycan layers are commonly embedded with teichoic acids (TAs), carbohydrate chains that extend through and beyond the peptidoglycan layer.</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endParaRPr lang="en-US" dirty="0">
              <a:latin typeface="Arial" panose="020B0604020202020204" pitchFamily="34" charset="0"/>
              <a:cs typeface="Arial" panose="020B0604020202020204" pitchFamily="34" charset="0"/>
            </a:endParaRPr>
          </a:p>
          <a:p>
            <a:pPr algn="just" fontAlgn="auto">
              <a:spcAft>
                <a:spcPts val="0"/>
              </a:spcAft>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489131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Cell Wall </a:t>
            </a:r>
            <a:r>
              <a:rPr lang="en-US" altLang="en-US" sz="1050" dirty="0">
                <a:latin typeface="Arial" panose="020B0604020202020204" pitchFamily="34" charset="0"/>
                <a:cs typeface="Arial" panose="020B0604020202020204" pitchFamily="34" charset="0"/>
              </a:rPr>
              <a:t>(7 of 14)</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a:bodyPr>
          <a:lstStyle/>
          <a:p>
            <a:pPr algn="just" fontAlgn="auto">
              <a:spcAft>
                <a:spcPts val="0"/>
              </a:spcAft>
              <a:defRPr/>
            </a:pPr>
            <a:r>
              <a:rPr lang="en-US" sz="2400" dirty="0">
                <a:latin typeface="Arial" panose="020B0604020202020204" pitchFamily="34" charset="0"/>
                <a:cs typeface="Arial" panose="020B0604020202020204" pitchFamily="34" charset="0"/>
              </a:rPr>
              <a:t>Gram-negative cells have a much thinner layer of peptidoglycan (no more than about 4 nm thick) than gram-positive cells.</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In gram-negative cells, a gel-like matrix occupies the </a:t>
            </a:r>
            <a:r>
              <a:rPr lang="en-US" sz="2400" b="1" dirty="0">
                <a:latin typeface="Arial" panose="020B0604020202020204" pitchFamily="34" charset="0"/>
                <a:cs typeface="Arial" panose="020B0604020202020204" pitchFamily="34" charset="0"/>
              </a:rPr>
              <a:t>periplasmic space</a:t>
            </a:r>
            <a:r>
              <a:rPr lang="en-US" sz="2400" dirty="0">
                <a:latin typeface="Arial" panose="020B0604020202020204" pitchFamily="34" charset="0"/>
                <a:cs typeface="Arial" panose="020B0604020202020204" pitchFamily="34" charset="0"/>
              </a:rPr>
              <a:t> between the cell wall and the plasma membrane.</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There is a second lipid bilayer called the </a:t>
            </a:r>
            <a:r>
              <a:rPr lang="en-US" sz="2400" b="1" dirty="0">
                <a:latin typeface="Arial" panose="020B0604020202020204" pitchFamily="34" charset="0"/>
                <a:cs typeface="Arial" panose="020B0604020202020204" pitchFamily="34" charset="0"/>
              </a:rPr>
              <a:t>outer membrane</a:t>
            </a:r>
            <a:r>
              <a:rPr lang="en-US" sz="2400" dirty="0">
                <a:latin typeface="Arial" panose="020B0604020202020204" pitchFamily="34" charset="0"/>
                <a:cs typeface="Arial" panose="020B0604020202020204" pitchFamily="34" charset="0"/>
              </a:rPr>
              <a:t>, which is external to the peptidoglycan layer.</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endParaRPr lang="en-US" dirty="0">
              <a:latin typeface="Arial" panose="020B0604020202020204" pitchFamily="34" charset="0"/>
              <a:cs typeface="Arial" panose="020B0604020202020204" pitchFamily="34" charset="0"/>
            </a:endParaRPr>
          </a:p>
          <a:p>
            <a:pPr algn="just" fontAlgn="auto">
              <a:spcAft>
                <a:spcPts val="0"/>
              </a:spcAft>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258347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Cell Wall </a:t>
            </a:r>
            <a:r>
              <a:rPr lang="en-US" altLang="en-US" sz="1050" dirty="0">
                <a:latin typeface="Arial" panose="020B0604020202020204" pitchFamily="34" charset="0"/>
                <a:cs typeface="Arial" panose="020B0604020202020204" pitchFamily="34" charset="0"/>
              </a:rPr>
              <a:t>(8 of 14)</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a:bodyPr>
          <a:lstStyle/>
          <a:p>
            <a:pPr algn="just" fontAlgn="auto">
              <a:spcAft>
                <a:spcPts val="0"/>
              </a:spcAft>
              <a:defRPr/>
            </a:pPr>
            <a:r>
              <a:rPr lang="en-US" sz="2400" dirty="0">
                <a:latin typeface="Arial" panose="020B0604020202020204" pitchFamily="34" charset="0"/>
                <a:cs typeface="Arial" panose="020B0604020202020204" pitchFamily="34" charset="0"/>
              </a:rPr>
              <a:t>This outer membrane is attached to the peptidoglycan by murein lipoprotein. </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r>
              <a:rPr lang="en-US" sz="2400" dirty="0">
                <a:latin typeface="Arial" panose="020B0604020202020204" pitchFamily="34" charset="0"/>
                <a:cs typeface="Arial" panose="020B0604020202020204" pitchFamily="34" charset="0"/>
              </a:rPr>
              <a:t>The outer membrane contains the molecule </a:t>
            </a:r>
            <a:r>
              <a:rPr lang="en-US" sz="2400" b="1" dirty="0">
                <a:latin typeface="Arial" panose="020B0604020202020204" pitchFamily="34" charset="0"/>
                <a:cs typeface="Arial" panose="020B0604020202020204" pitchFamily="34" charset="0"/>
              </a:rPr>
              <a:t>lipopolysaccharide (LPS)</a:t>
            </a:r>
            <a:r>
              <a:rPr lang="en-US" sz="2400" dirty="0">
                <a:latin typeface="Arial" panose="020B0604020202020204" pitchFamily="34" charset="0"/>
                <a:cs typeface="Arial" panose="020B0604020202020204" pitchFamily="34" charset="0"/>
              </a:rPr>
              <a:t>, which functions as an endotoxin in infections involving gram-negative bacteria. This can lead to symptoms such as fever, hemorrhaging, and septic shock. </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822980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Cell Wall </a:t>
            </a:r>
            <a:r>
              <a:rPr lang="en-US" altLang="en-US" sz="1050" dirty="0">
                <a:latin typeface="Arial" panose="020B0604020202020204" pitchFamily="34" charset="0"/>
                <a:cs typeface="Arial" panose="020B0604020202020204" pitchFamily="34" charset="0"/>
              </a:rPr>
              <a:t>(9 of 14)</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p:txBody>
          <a:bodyPr rtlCol="0">
            <a:normAutofit lnSpcReduction="10000"/>
          </a:bodyPr>
          <a:lstStyle/>
          <a:p>
            <a:pPr algn="just" fontAlgn="auto">
              <a:spcAft>
                <a:spcPts val="0"/>
              </a:spcAft>
              <a:defRPr/>
            </a:pPr>
            <a:r>
              <a:rPr lang="en-US" dirty="0">
                <a:latin typeface="Arial" panose="020B0604020202020204" pitchFamily="34" charset="0"/>
                <a:cs typeface="Arial" panose="020B0604020202020204" pitchFamily="34" charset="0"/>
              </a:rPr>
              <a:t>Each LPS molecule is composed of:</a:t>
            </a:r>
          </a:p>
          <a:p>
            <a:pPr lvl="1" algn="just" fontAlgn="auto">
              <a:spcAft>
                <a:spcPts val="0"/>
              </a:spcAft>
              <a:defRPr/>
            </a:pPr>
            <a:r>
              <a:rPr lang="en-US" dirty="0">
                <a:latin typeface="Arial" panose="020B0604020202020204" pitchFamily="34" charset="0"/>
                <a:cs typeface="Arial" panose="020B0604020202020204" pitchFamily="34" charset="0"/>
              </a:rPr>
              <a:t>Lipid A</a:t>
            </a:r>
          </a:p>
          <a:p>
            <a:pPr lvl="1" algn="just" fontAlgn="auto">
              <a:spcAft>
                <a:spcPts val="0"/>
              </a:spcAft>
              <a:defRPr/>
            </a:pPr>
            <a:endParaRPr lang="en-US" dirty="0">
              <a:latin typeface="Arial" panose="020B0604020202020204" pitchFamily="34" charset="0"/>
              <a:cs typeface="Arial" panose="020B0604020202020204" pitchFamily="34" charset="0"/>
            </a:endParaRPr>
          </a:p>
          <a:p>
            <a:pPr lvl="1" algn="just" fontAlgn="auto">
              <a:spcAft>
                <a:spcPts val="0"/>
              </a:spcAft>
              <a:defRPr/>
            </a:pPr>
            <a:r>
              <a:rPr lang="en-US" dirty="0">
                <a:latin typeface="Arial" panose="020B0604020202020204" pitchFamily="34" charset="0"/>
                <a:cs typeface="Arial" panose="020B0604020202020204" pitchFamily="34" charset="0"/>
              </a:rPr>
              <a:t>A core polysaccharide</a:t>
            </a:r>
          </a:p>
          <a:p>
            <a:pPr lvl="1" algn="just" fontAlgn="auto">
              <a:spcAft>
                <a:spcPts val="0"/>
              </a:spcAft>
              <a:defRPr/>
            </a:pPr>
            <a:endParaRPr lang="en-US" dirty="0">
              <a:latin typeface="Arial" panose="020B0604020202020204" pitchFamily="34" charset="0"/>
              <a:cs typeface="Arial" panose="020B0604020202020204" pitchFamily="34" charset="0"/>
            </a:endParaRPr>
          </a:p>
          <a:p>
            <a:pPr lvl="1" algn="just" fontAlgn="auto">
              <a:spcAft>
                <a:spcPts val="0"/>
              </a:spcAft>
              <a:defRPr/>
            </a:pPr>
            <a:r>
              <a:rPr lang="en-US" dirty="0">
                <a:latin typeface="Arial" panose="020B0604020202020204" pitchFamily="34" charset="0"/>
                <a:cs typeface="Arial" panose="020B0604020202020204" pitchFamily="34" charset="0"/>
              </a:rPr>
              <a:t>An O side chain</a:t>
            </a:r>
          </a:p>
          <a:p>
            <a:pPr lvl="2" algn="just" fontAlgn="auto">
              <a:spcAft>
                <a:spcPts val="0"/>
              </a:spcAft>
              <a:defRPr/>
            </a:pPr>
            <a:r>
              <a:rPr lang="en-US" sz="1800" dirty="0">
                <a:latin typeface="Arial" panose="020B0604020202020204" pitchFamily="34" charset="0"/>
                <a:cs typeface="Arial" panose="020B0604020202020204" pitchFamily="34" charset="0"/>
              </a:rPr>
              <a:t>This is composed of sugar-like molecules that comprise the external face of the LPS.</a:t>
            </a:r>
          </a:p>
          <a:p>
            <a:pPr lvl="2" algn="just" fontAlgn="auto">
              <a:spcAft>
                <a:spcPts val="0"/>
              </a:spcAft>
              <a:defRPr/>
            </a:pPr>
            <a:r>
              <a:rPr lang="en-US" sz="1800" dirty="0">
                <a:latin typeface="Arial" panose="020B0604020202020204" pitchFamily="34" charset="0"/>
                <a:cs typeface="Arial" panose="020B0604020202020204" pitchFamily="34" charset="0"/>
              </a:rPr>
              <a:t>The composition of the O side chain varies between different species and strains of bacteria.</a:t>
            </a:r>
          </a:p>
          <a:p>
            <a:pPr lvl="2" algn="just" fontAlgn="auto">
              <a:spcAft>
                <a:spcPts val="0"/>
              </a:spcAft>
              <a:defRPr/>
            </a:pPr>
            <a:r>
              <a:rPr lang="en-US" sz="1800" dirty="0">
                <a:latin typeface="Arial" panose="020B0604020202020204" pitchFamily="34" charset="0"/>
                <a:cs typeface="Arial" panose="020B0604020202020204" pitchFamily="34" charset="0"/>
              </a:rPr>
              <a:t>Parts of the O side chain called antigens can be detected using serological or immunological tests to identify specific pathogenic strains.</a:t>
            </a:r>
          </a:p>
        </p:txBody>
      </p:sp>
    </p:spTree>
    <p:extLst>
      <p:ext uri="{BB962C8B-B14F-4D97-AF65-F5344CB8AC3E}">
        <p14:creationId xmlns:p14="http://schemas.microsoft.com/office/powerpoint/2010/main" val="58042079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Cell Wall </a:t>
            </a:r>
            <a:r>
              <a:rPr lang="en-US" altLang="en-US" sz="1050" dirty="0">
                <a:latin typeface="Arial" panose="020B0604020202020204" pitchFamily="34" charset="0"/>
                <a:cs typeface="Arial" panose="020B0604020202020204" pitchFamily="34" charset="0"/>
              </a:rPr>
              <a:t>(10 of 14)</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a:xfrm>
            <a:off x="628650" y="4943628"/>
            <a:ext cx="7886700" cy="1471842"/>
          </a:xfrm>
        </p:spPr>
        <p:txBody>
          <a:bodyPr rtlCol="0">
            <a:normAutofit fontScale="70000" lnSpcReduction="20000"/>
          </a:bodyPr>
          <a:lstStyle/>
          <a:p>
            <a:pPr marL="0" indent="0" algn="just" fontAlgn="auto">
              <a:spcAft>
                <a:spcPts val="0"/>
              </a:spcAft>
              <a:buNone/>
              <a:defRPr/>
            </a:pPr>
            <a:r>
              <a:rPr lang="en-US" sz="2600" b="1" dirty="0">
                <a:latin typeface="Arial" panose="020B0604020202020204" pitchFamily="34" charset="0"/>
                <a:cs typeface="Arial" panose="020B0604020202020204" pitchFamily="34" charset="0"/>
              </a:rPr>
              <a:t>Figure 2.26 </a:t>
            </a:r>
            <a:r>
              <a:rPr lang="en-US" sz="2600" dirty="0">
                <a:latin typeface="Arial" panose="020B0604020202020204" pitchFamily="34" charset="0"/>
                <a:cs typeface="Arial" panose="020B0604020202020204" pitchFamily="34" charset="0"/>
              </a:rPr>
              <a:t>Bacteria contain two common cell wall structural types. Gram-positive cell walls are structurally simple, containing a thick layer of peptidoglycan with embedded teichoic acid external to the plasma membrane.</a:t>
            </a:r>
            <a:r>
              <a:rPr lang="en-US" sz="2600" baseline="30000" dirty="0">
                <a:latin typeface="Arial" panose="020B0604020202020204" pitchFamily="34" charset="0"/>
                <a:cs typeface="Arial" panose="020B0604020202020204" pitchFamily="34" charset="0"/>
              </a:rPr>
              <a:t>[20]</a:t>
            </a:r>
            <a:r>
              <a:rPr lang="en-US" sz="2600" dirty="0">
                <a:latin typeface="Arial" panose="020B0604020202020204" pitchFamily="34" charset="0"/>
                <a:cs typeface="Arial" panose="020B0604020202020204" pitchFamily="34" charset="0"/>
              </a:rPr>
              <a:t> Gram-negative cell walls are structurally more complex, containing three layers: the inner membrane, a thin layer of peptidoglycan, and an outer membrane containing lipopolysaccharide. (credit: modification of work by “Franciscosp2”/Wikimedia Commons)</a:t>
            </a: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endParaRPr lang="en-US" dirty="0">
              <a:latin typeface="Arial" panose="020B0604020202020204" pitchFamily="34" charset="0"/>
              <a:cs typeface="Arial" panose="020B0604020202020204" pitchFamily="34" charset="0"/>
            </a:endParaRPr>
          </a:p>
          <a:p>
            <a:pPr algn="just" fontAlgn="auto">
              <a:spcAft>
                <a:spcPts val="0"/>
              </a:spcAft>
              <a:defRPr/>
            </a:pPr>
            <a:endParaRPr lang="en-US" dirty="0">
              <a:latin typeface="Arial" panose="020B0604020202020204" pitchFamily="34" charset="0"/>
              <a:cs typeface="Arial" panose="020B0604020202020204" pitchFamily="34" charset="0"/>
            </a:endParaRPr>
          </a:p>
        </p:txBody>
      </p:sp>
      <p:pic>
        <p:nvPicPr>
          <p:cNvPr id="4" name="Picture Placeholder 1" descr="The gram-positive bacterial cell wall diagram shows a plasma membrane on top of the cytoplasm. The cell wall is shown as a thick layer of peptidoglycans connected to the plasma membrane by techoic acids. The gram-negative cell wall also has a plasma membrane on top of the cytoplasm. On top of the plasma membrane is a thin periplasmic space. On top of that is a thin peptidoglycan cell wall. On top of that is an outer membrane that contains murein lipoproteins that connect the outer membrane to the peptidoglycan cell wall. Lipid A, O antigens, and lipopolysaccharides sit on top of the outer membrane. Proins are tubes that connect the outside of the outer membrane with the region of the peptidoglycan cell wall.">
            <a:extLst>
              <a:ext uri="{FF2B5EF4-FFF2-40B4-BE49-F238E27FC236}">
                <a16:creationId xmlns:a16="http://schemas.microsoft.com/office/drawing/2014/main" id="{08B08F24-04F4-42EB-8A9E-84B1A125552A}"/>
              </a:ext>
            </a:extLst>
          </p:cNvPr>
          <p:cNvPicPr>
            <a:picLocks noChangeAspect="1"/>
          </p:cNvPicPr>
          <p:nvPr/>
        </p:nvPicPr>
        <p:blipFill>
          <a:blip r:embed="rId2" cstate="email">
            <a:extLst>
              <a:ext uri="{28A0092B-C50C-407E-A947-70E740481C1C}">
                <a14:useLocalDpi xmlns:a14="http://schemas.microsoft.com/office/drawing/2010/main" val="0"/>
              </a:ext>
            </a:extLst>
          </a:blip>
          <a:srcRect t="-675" b="-675"/>
          <a:stretch>
            <a:fillRect/>
          </a:stretch>
        </p:blipFill>
        <p:spPr>
          <a:xfrm>
            <a:off x="876503" y="1444877"/>
            <a:ext cx="7390993" cy="3208394"/>
          </a:xfrm>
          <a:prstGeom prst="rect">
            <a:avLst/>
          </a:prstGeom>
        </p:spPr>
      </p:pic>
    </p:spTree>
    <p:extLst>
      <p:ext uri="{BB962C8B-B14F-4D97-AF65-F5344CB8AC3E}">
        <p14:creationId xmlns:p14="http://schemas.microsoft.com/office/powerpoint/2010/main" val="401624054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351AD12-3CE7-4D21-B24D-E8324326CDEE}"/>
              </a:ext>
            </a:extLst>
          </p:cNvPr>
          <p:cNvSpPr>
            <a:spLocks noGrp="1" noChangeArrowheads="1"/>
          </p:cNvSpPr>
          <p:nvPr>
            <p:ph type="title"/>
          </p:nvPr>
        </p:nvSpPr>
        <p:spPr/>
        <p:txBody>
          <a:bodyPr/>
          <a:lstStyle/>
          <a:p>
            <a:r>
              <a:rPr lang="en-US" altLang="en-US" sz="3600" dirty="0">
                <a:latin typeface="Arial" panose="020B0604020202020204" pitchFamily="34" charset="0"/>
                <a:cs typeface="Arial" panose="020B0604020202020204" pitchFamily="34" charset="0"/>
              </a:rPr>
              <a:t>Cell Wall </a:t>
            </a:r>
            <a:r>
              <a:rPr lang="en-US" altLang="en-US" sz="1050" dirty="0">
                <a:latin typeface="Arial" panose="020B0604020202020204" pitchFamily="34" charset="0"/>
                <a:cs typeface="Arial" panose="020B0604020202020204" pitchFamily="34" charset="0"/>
              </a:rPr>
              <a:t>(11 of 14)</a:t>
            </a:r>
            <a:endParaRPr lang="en-US" alt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2EDDE1-EF00-44AE-A590-F4FECEE1A00F}"/>
              </a:ext>
            </a:extLst>
          </p:cNvPr>
          <p:cNvSpPr>
            <a:spLocks noGrp="1"/>
          </p:cNvSpPr>
          <p:nvPr>
            <p:ph idx="1"/>
          </p:nvPr>
        </p:nvSpPr>
        <p:spPr>
          <a:xfrm>
            <a:off x="494735" y="1983782"/>
            <a:ext cx="4335974" cy="4260339"/>
          </a:xfrm>
        </p:spPr>
        <p:txBody>
          <a:bodyPr rtlCol="0">
            <a:normAutofit/>
          </a:bodyPr>
          <a:lstStyle/>
          <a:p>
            <a:pPr marL="0" indent="0" algn="just" fontAlgn="auto">
              <a:spcAft>
                <a:spcPts val="0"/>
              </a:spcAft>
              <a:buNone/>
              <a:defRPr/>
            </a:pPr>
            <a:r>
              <a:rPr lang="en-US" sz="2600" b="1" dirty="0">
                <a:latin typeface="Arial" panose="020B0604020202020204" pitchFamily="34" charset="0"/>
                <a:cs typeface="Arial" panose="020B0604020202020204" pitchFamily="34" charset="0"/>
              </a:rPr>
              <a:t>Figure 2.28 </a:t>
            </a:r>
            <a:r>
              <a:rPr lang="en-US" sz="2600" dirty="0">
                <a:latin typeface="Arial" panose="020B0604020202020204" pitchFamily="34" charset="0"/>
                <a:cs typeface="Arial" panose="020B0604020202020204" pitchFamily="34" charset="0"/>
              </a:rPr>
              <a:t>The outer membrane of a gram-negative bacterial cell contains lipopolysaccharide (LPS), a toxin composed of Lipid A embedded in the outer membrane, a core polysaccharide, and the O side chain.</a:t>
            </a:r>
          </a:p>
          <a:p>
            <a:pPr marL="0" indent="0" algn="just" fontAlgn="auto">
              <a:spcAft>
                <a:spcPts val="0"/>
              </a:spcAft>
              <a:buNone/>
              <a:defRPr/>
            </a:pPr>
            <a:endParaRPr lang="en-US" sz="2400" dirty="0">
              <a:latin typeface="Arial" panose="020B0604020202020204" pitchFamily="34" charset="0"/>
              <a:cs typeface="Arial" panose="020B0604020202020204" pitchFamily="34" charset="0"/>
            </a:endParaRP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endParaRPr lang="en-US" sz="2400" dirty="0">
              <a:latin typeface="Arial" panose="020B0604020202020204" pitchFamily="34" charset="0"/>
              <a:cs typeface="Arial" panose="020B0604020202020204" pitchFamily="34" charset="0"/>
            </a:endParaRPr>
          </a:p>
          <a:p>
            <a:pPr algn="just" fontAlgn="auto">
              <a:spcAft>
                <a:spcPts val="0"/>
              </a:spcAft>
              <a:defRPr/>
            </a:pPr>
            <a:endParaRPr lang="en-US" dirty="0">
              <a:latin typeface="Arial" panose="020B0604020202020204" pitchFamily="34" charset="0"/>
              <a:cs typeface="Arial" panose="020B0604020202020204" pitchFamily="34" charset="0"/>
            </a:endParaRPr>
          </a:p>
          <a:p>
            <a:pPr algn="just" fontAlgn="auto">
              <a:spcAft>
                <a:spcPts val="0"/>
              </a:spcAft>
              <a:defRPr/>
            </a:pPr>
            <a:endParaRPr lang="en-US" dirty="0">
              <a:latin typeface="Arial" panose="020B0604020202020204" pitchFamily="34" charset="0"/>
              <a:cs typeface="Arial" panose="020B0604020202020204" pitchFamily="34" charset="0"/>
            </a:endParaRPr>
          </a:p>
        </p:txBody>
      </p:sp>
      <p:pic>
        <p:nvPicPr>
          <p:cNvPr id="4" name="Picture Placeholder 1" descr="A diagram of the outer membrane of gram-negative bacteria. At the top of the diagram is a long chain of structures labeled O antigen. Below that is a shorter chain labeled core. Below that are two spheres labeled lipid A. Attached to the lipid A are squiggly tails labeled fatty acids.">
            <a:extLst>
              <a:ext uri="{FF2B5EF4-FFF2-40B4-BE49-F238E27FC236}">
                <a16:creationId xmlns:a16="http://schemas.microsoft.com/office/drawing/2014/main" id="{475DDDFB-0E58-4A3F-95B8-A5E76004102C}"/>
              </a:ext>
            </a:extLst>
          </p:cNvPr>
          <p:cNvPicPr>
            <a:picLocks noChangeAspect="1"/>
          </p:cNvPicPr>
          <p:nvPr/>
        </p:nvPicPr>
        <p:blipFill>
          <a:blip r:embed="rId2" cstate="email">
            <a:extLst>
              <a:ext uri="{28A0092B-C50C-407E-A947-70E740481C1C}">
                <a14:useLocalDpi xmlns:a14="http://schemas.microsoft.com/office/drawing/2010/main" val="0"/>
              </a:ext>
            </a:extLst>
          </a:blip>
          <a:srcRect l="-17559" r="-17559"/>
          <a:stretch>
            <a:fillRect/>
          </a:stretch>
        </p:blipFill>
        <p:spPr>
          <a:xfrm>
            <a:off x="4830709" y="1027906"/>
            <a:ext cx="4030663" cy="5256213"/>
          </a:xfrm>
          <a:prstGeom prst="rect">
            <a:avLst/>
          </a:prstGeom>
        </p:spPr>
      </p:pic>
    </p:spTree>
    <p:extLst>
      <p:ext uri="{BB962C8B-B14F-4D97-AF65-F5344CB8AC3E}">
        <p14:creationId xmlns:p14="http://schemas.microsoft.com/office/powerpoint/2010/main" val="453443386"/>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8BB476C9-5300-974B-8507-37B0A0206955}" vid="{67CF3F77-3FA2-4342-BADD-AA89108CC1C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NTCC PowerPoint Template STANDARD</Template>
  <TotalTime>18307</TotalTime>
  <Words>12284</Words>
  <Application>Microsoft Office PowerPoint</Application>
  <PresentationFormat>On-screen Show (4:3)</PresentationFormat>
  <Paragraphs>957</Paragraphs>
  <Slides>191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191</vt:i4>
      </vt:variant>
    </vt:vector>
  </HeadingPairs>
  <TitlesOfParts>
    <vt:vector size="195" baseType="lpstr">
      <vt:lpstr>Arial</vt:lpstr>
      <vt:lpstr>Calibri</vt:lpstr>
      <vt:lpstr>Calibri Light</vt:lpstr>
      <vt:lpstr>Office Theme</vt:lpstr>
      <vt:lpstr>Chapter 2:  The Cell</vt:lpstr>
      <vt:lpstr>Clinical Focus: Part 1</vt:lpstr>
      <vt:lpstr>Chapter Outline</vt:lpstr>
      <vt:lpstr>Introduction (1 of 3)</vt:lpstr>
      <vt:lpstr>Introduction (2 of 3)</vt:lpstr>
      <vt:lpstr>Introduction (3 of 3)</vt:lpstr>
      <vt:lpstr>Spontaneous Generation (1 of 16)</vt:lpstr>
      <vt:lpstr>Spontaneous Generation (2 of 16)</vt:lpstr>
      <vt:lpstr>Spontaneous Generation (3 of 16)</vt:lpstr>
      <vt:lpstr>Spontaneous Generation (4 of 16)</vt:lpstr>
      <vt:lpstr>Spontaneous Generation (5 of 16)</vt:lpstr>
      <vt:lpstr>Spontaneous Generation (6 of 16)</vt:lpstr>
      <vt:lpstr>Spontaneous Generation (7 of 16)</vt:lpstr>
      <vt:lpstr>Spontaneous Generation (8 of 16)</vt:lpstr>
      <vt:lpstr>Spontaneous Generation (9 of 16)</vt:lpstr>
      <vt:lpstr>Spontaneous Generation (10 of 16)</vt:lpstr>
      <vt:lpstr>Spontaneous Generation (11 of 16)</vt:lpstr>
      <vt:lpstr>Spontaneous Generation (12 of 16)</vt:lpstr>
      <vt:lpstr>Spontaneous Generation (13 of 16)</vt:lpstr>
      <vt:lpstr>Spontaneous Generation (14 of 16)</vt:lpstr>
      <vt:lpstr>Spontaneous Generation (15 of 16)</vt:lpstr>
      <vt:lpstr>Spontaneous Generation (16 of 16)</vt:lpstr>
      <vt:lpstr>Foundations of Modern Cell Theory (1 of 6)</vt:lpstr>
      <vt:lpstr>Foundations of Modern Cell Theory (2 of 6)</vt:lpstr>
      <vt:lpstr>Foundations of Modern Cell Theory (3 of 6)</vt:lpstr>
      <vt:lpstr>Foundations of Modern Cell Theory (4 of 6)</vt:lpstr>
      <vt:lpstr>Foundations of Modern Cell Theory (5 of 6)</vt:lpstr>
      <vt:lpstr>Foundations of Modern Cell Theory (6 of 6)</vt:lpstr>
      <vt:lpstr>Endosymbiotic Theory (1 of 7)</vt:lpstr>
      <vt:lpstr>Endosymbiotic Theory (2 of 7)</vt:lpstr>
      <vt:lpstr>Endosymbiotic Theory (3 of 7)</vt:lpstr>
      <vt:lpstr>Endosymbiotic Theory (4 of 7)</vt:lpstr>
      <vt:lpstr>Endosymbiotic Theory (5 of 7)</vt:lpstr>
      <vt:lpstr>Endosymbiotic Theory (6 of 7)</vt:lpstr>
      <vt:lpstr>Endosymbiotic Theory (7 of 7)</vt:lpstr>
      <vt:lpstr>The Germ Theory of Disease (1 of 9)</vt:lpstr>
      <vt:lpstr>The Germ Theory of Disease (2 of 9)</vt:lpstr>
      <vt:lpstr>The Germ Theory of Disease (3 of 9)</vt:lpstr>
      <vt:lpstr>The Germ Theory of Disease (4 of 9)</vt:lpstr>
      <vt:lpstr>The Germ Theory of Disease (5 of 9)</vt:lpstr>
      <vt:lpstr>The Germ Theory of Disease (6 of 9)</vt:lpstr>
      <vt:lpstr>The Germ Theory of Disease (7 of 9)</vt:lpstr>
      <vt:lpstr>The Germ Theory of Disease (8 of 9)</vt:lpstr>
      <vt:lpstr>Koch’s Postulates</vt:lpstr>
      <vt:lpstr>The Germ Theory of Disease (9 of 9)</vt:lpstr>
      <vt:lpstr>Clinical Focus: Part 2 (1 of 2)</vt:lpstr>
      <vt:lpstr>Clinical Focus: Part 2 (2 of 2)</vt:lpstr>
      <vt:lpstr>History of Microbiology</vt:lpstr>
      <vt:lpstr>Unique Characteristics of Prokaryotic Cells (1 of 26)</vt:lpstr>
      <vt:lpstr>Unique Characteristics of Prokaryotic Cells (2 of 26)</vt:lpstr>
      <vt:lpstr>Unique Characteristics of Prokaryotic Cells (3 of 26)</vt:lpstr>
      <vt:lpstr>Unique Characteristics of Prokaryotic Cells (4 of 26)</vt:lpstr>
      <vt:lpstr>Unique Characteristics of Prokaryotic Cells (5 of 26)</vt:lpstr>
      <vt:lpstr>Unique Characteristics of Prokaryotic Cells (6 of 26)</vt:lpstr>
      <vt:lpstr>Common Cell Morphologies and Arrangements (1 of 2)</vt:lpstr>
      <vt:lpstr>Common Cell Morphologies and Arrangements (2 of 2)</vt:lpstr>
      <vt:lpstr>Unique Characteristics of Prokaryotic Cells (7 of 26)</vt:lpstr>
      <vt:lpstr>Unique Characteristics of Prokaryotic Cells (8 of 26)</vt:lpstr>
      <vt:lpstr>Unique Characteristics of Prokaryotic Cells (9 of 26)</vt:lpstr>
      <vt:lpstr>Unique Characteristics of Prokaryotic Cells (10 of 26)</vt:lpstr>
      <vt:lpstr>Unique Characteristics of Prokaryotic Cells (11 of 26)</vt:lpstr>
      <vt:lpstr>Unique Characteristics of Prokaryotic Cells (12 of 26)</vt:lpstr>
      <vt:lpstr>Unique Characteristics of Prokaryotic Cells (13 of 26)</vt:lpstr>
      <vt:lpstr>Unique Characteristics of Prokaryotic Cells (14 of 26)</vt:lpstr>
      <vt:lpstr>Unique Characteristics of Prokaryotic Cells (15 of 26)</vt:lpstr>
      <vt:lpstr>Unique Characteristics of Prokaryotic Cells (16 of 26)</vt:lpstr>
      <vt:lpstr>Unique Characteristics of Prokaryotic Cells (17 of 26)</vt:lpstr>
      <vt:lpstr>Unique Characteristics of Prokaryotic Cells (18 of 26)</vt:lpstr>
      <vt:lpstr>Unique Characteristics of Prokaryotic Cells (21 of 26)</vt:lpstr>
      <vt:lpstr>Unique Characteristics of Prokaryotic Cells (19 of 26)</vt:lpstr>
      <vt:lpstr>Unique Characteristics of Prokaryotic Cells (20 of 26)</vt:lpstr>
      <vt:lpstr>Unique Characteristics of Prokaryotic Cells (22 of 26)</vt:lpstr>
      <vt:lpstr>Unique Characteristics of Prokaryotic Cells (23 of 26)</vt:lpstr>
      <vt:lpstr>Unique Characteristics of Prokaryotic Cells (24 of 26)</vt:lpstr>
      <vt:lpstr>Unique Characteristics of Prokaryotic Cells (25 of 26)</vt:lpstr>
      <vt:lpstr>Unique Characteristics of Prokaryotic Cells (26 of 26)</vt:lpstr>
      <vt:lpstr>Plasma Membrane (1 of 5)</vt:lpstr>
      <vt:lpstr>Plasma Membrane (2 of 5)</vt:lpstr>
      <vt:lpstr>Plasma Membrane (3 of 5)</vt:lpstr>
      <vt:lpstr>Plasma Membrane (4 of 5)</vt:lpstr>
      <vt:lpstr>Plasma Membrane (5 of 5)</vt:lpstr>
      <vt:lpstr>Membrane Transport Mechanisms (1 of 6)</vt:lpstr>
      <vt:lpstr>Membrane Transport Mechanisms (2 of 6)</vt:lpstr>
      <vt:lpstr>Membrane Transport Mechanisms (3 of 6)</vt:lpstr>
      <vt:lpstr>Membrane Transport Mechanisms (4 of 6)</vt:lpstr>
      <vt:lpstr>Membrane Transport Mechanisms (5 of 6)</vt:lpstr>
      <vt:lpstr>Membrane Transport Mechanisms (6 of 6)</vt:lpstr>
      <vt:lpstr>Photosynthetic Membrane Structures</vt:lpstr>
      <vt:lpstr>Cell Wall (1 of 14)</vt:lpstr>
      <vt:lpstr>Cell Wall (2 of 14)</vt:lpstr>
      <vt:lpstr>Cell Wall (3 of 14)</vt:lpstr>
      <vt:lpstr>Cell Wall (4 of 14)</vt:lpstr>
      <vt:lpstr>Cell Wall (5 of 14)</vt:lpstr>
      <vt:lpstr>Cell Wall (6 of 14)</vt:lpstr>
      <vt:lpstr>Cell Wall (7 of 14)</vt:lpstr>
      <vt:lpstr>Cell Wall (8 of 14)</vt:lpstr>
      <vt:lpstr>Cell Wall (9 of 14)</vt:lpstr>
      <vt:lpstr>Cell Wall (10 of 14)</vt:lpstr>
      <vt:lpstr>Cell Wall (11 of 14)</vt:lpstr>
      <vt:lpstr>Cell Wall (12 of 14)</vt:lpstr>
      <vt:lpstr>Cell Wall (13 of 14)</vt:lpstr>
      <vt:lpstr>Cell Wall (14 of 14)</vt:lpstr>
      <vt:lpstr>Glycocalyces and S-Layers (1 of 6)</vt:lpstr>
      <vt:lpstr>Glycocalyces and S-Layers (2 of 6)</vt:lpstr>
      <vt:lpstr>Glycocalyces and S-Layers (3 of 6)</vt:lpstr>
      <vt:lpstr>Glycocalyces and S-Layers (4 of 6)</vt:lpstr>
      <vt:lpstr>Glycocalyces and S-Layers (5 of 6)</vt:lpstr>
      <vt:lpstr>Glycocalyces and S-Layers (6 of 6)</vt:lpstr>
      <vt:lpstr>Clinical Focus: Part 3 </vt:lpstr>
      <vt:lpstr>Filamentous Appendages (1 of 12)</vt:lpstr>
      <vt:lpstr>Filamentous Appendages (2 of 12)</vt:lpstr>
      <vt:lpstr>Filamentous Appendages (3 of 12)</vt:lpstr>
      <vt:lpstr>Filamentous Appendages (4 of 12)</vt:lpstr>
      <vt:lpstr>Filamentous Appendages (5 of 12)</vt:lpstr>
      <vt:lpstr>Filamentous Appendages (6 of 12)</vt:lpstr>
      <vt:lpstr>Filamentous Appendages (7 of 12)</vt:lpstr>
      <vt:lpstr>Filamentous Appendages (8 of 12)</vt:lpstr>
      <vt:lpstr>Filamentous Appendages (9 of 12)</vt:lpstr>
      <vt:lpstr>Filamentous Appendages (10 of 12)</vt:lpstr>
      <vt:lpstr>Filamentous Appendages (11 of 12)</vt:lpstr>
      <vt:lpstr>Filamentous Appendages (12 of 12)</vt:lpstr>
      <vt:lpstr>Unique Characteristics of Eukaryotic Cells (1 of 16)</vt:lpstr>
      <vt:lpstr>Unique Characteristics of Eukaryotic Cells (2 of 16)</vt:lpstr>
      <vt:lpstr>Unique Characteristics of Eukaryotic Cells (3 of 16)</vt:lpstr>
      <vt:lpstr>Table 2.2</vt:lpstr>
      <vt:lpstr>Unique Characteristics of Eukaryotic Cells (4 of 16)</vt:lpstr>
      <vt:lpstr>Unique Characteristics of Eukaryotic Cells (5 of 16)</vt:lpstr>
      <vt:lpstr>Unique Characteristics of Eukaryotic Cells (6 of 16)</vt:lpstr>
      <vt:lpstr>Unique Characteristics of Eukaryotic Cells (7 of 16)</vt:lpstr>
      <vt:lpstr>Unique Characteristics of Eukaryotic Cells (8 of 16)</vt:lpstr>
      <vt:lpstr>Unique Characteristics of Eukaryotic Cells (9 of 16)</vt:lpstr>
      <vt:lpstr>Unique Characteristics of Eukaryotic Cells (10 of 16)</vt:lpstr>
      <vt:lpstr>Unique Characteristics of Eukaryotic Cells (11 of 16)</vt:lpstr>
      <vt:lpstr>Unique Characteristics of Eukaryotic Cells (12 of 16)</vt:lpstr>
      <vt:lpstr>Unique Characteristics of Eukaryotic Cells (13 of 16)</vt:lpstr>
      <vt:lpstr>Unique Characteristics of Eukaryotic Cells (14 of 16)</vt:lpstr>
      <vt:lpstr>Unique Characteristics of Eukaryotic Cells (15 of 16)</vt:lpstr>
      <vt:lpstr>Unique Characteristics of Eukaryotic Cells (16 of 16)</vt:lpstr>
      <vt:lpstr>Endomembrane System (1 of 12)</vt:lpstr>
      <vt:lpstr>Endomembrane System (2 of 12)</vt:lpstr>
      <vt:lpstr>Endomembrane System (3 of 12)</vt:lpstr>
      <vt:lpstr>Endomembrane System (4 of 12)</vt:lpstr>
      <vt:lpstr>Endomembrane System (5 of 12)</vt:lpstr>
      <vt:lpstr>Endomembrane System (6 of 12)</vt:lpstr>
      <vt:lpstr>Endomembrane System (7 of 12)</vt:lpstr>
      <vt:lpstr>Endomembrane System (8 of 12)</vt:lpstr>
      <vt:lpstr>Endomembrane System (9 of 12)</vt:lpstr>
      <vt:lpstr>Endomembrane System (10 of 12)</vt:lpstr>
      <vt:lpstr>Endomembrane System (11 of 12)</vt:lpstr>
      <vt:lpstr>Endomembrane System (12 of 12)</vt:lpstr>
      <vt:lpstr>Lysosomes</vt:lpstr>
      <vt:lpstr>Peroxisomes (1 of 3)</vt:lpstr>
      <vt:lpstr>Peroxisomes (2 of 3)</vt:lpstr>
      <vt:lpstr>Peroxisomes (3 of 3)</vt:lpstr>
      <vt:lpstr>Cytoskeleton (1 of 12)</vt:lpstr>
      <vt:lpstr>Cytoskeleton (2 of 12)</vt:lpstr>
      <vt:lpstr>Cytoskeleton (3 of 12)</vt:lpstr>
      <vt:lpstr>Cytoskeleton (4 of 12)</vt:lpstr>
      <vt:lpstr>Cytoskeleton (5 of 12)</vt:lpstr>
      <vt:lpstr>Cytoskeleton (6 of 12)</vt:lpstr>
      <vt:lpstr>Cytoskeleton (7 of 12)</vt:lpstr>
      <vt:lpstr>Cytoskeleton (8 of 12)</vt:lpstr>
      <vt:lpstr>Cytoskeleton (9 of 12)</vt:lpstr>
      <vt:lpstr>Cytoskeleton (10 of 12)</vt:lpstr>
      <vt:lpstr>Cytoskeleton (11 of 12)</vt:lpstr>
      <vt:lpstr>Cytoskeleton (12 of 12)</vt:lpstr>
      <vt:lpstr>Mitochondria (1 of 5)</vt:lpstr>
      <vt:lpstr>Mitochondria (2 of 5)</vt:lpstr>
      <vt:lpstr>Mitochondria (3 of 5)</vt:lpstr>
      <vt:lpstr>Mitochondria (4 of 5)</vt:lpstr>
      <vt:lpstr>Mitochondria (5 of 5)</vt:lpstr>
      <vt:lpstr>Chloroplasts (1 of 3)</vt:lpstr>
      <vt:lpstr>Chloroplasts (2 of 3)</vt:lpstr>
      <vt:lpstr>Chloroplasts (3 of 3)</vt:lpstr>
      <vt:lpstr>Plasma Membrane (1 of 2)</vt:lpstr>
      <vt:lpstr>Plasma Membrane (2 of 2)</vt:lpstr>
      <vt:lpstr>Membrane Transport Mechanisms (1 of 4)</vt:lpstr>
      <vt:lpstr>Membrane Transport Mechanisms (2 of 4)</vt:lpstr>
      <vt:lpstr>Membrane Transport Mechanisms (3 of 4)</vt:lpstr>
      <vt:lpstr>Membrane Transport Mechanisms (4 of 4)</vt:lpstr>
      <vt:lpstr>Cell Wall (1 of 2)</vt:lpstr>
      <vt:lpstr>Cell Wall (2 of 2)</vt:lpstr>
      <vt:lpstr>Extracellular Matrix (1 of 3)</vt:lpstr>
      <vt:lpstr>Extracellular Matrix (2 of 3)</vt:lpstr>
      <vt:lpstr>Extracellular Matrix (3 of 3)</vt:lpstr>
      <vt:lpstr>Flagella and Cilia (1 of 4)</vt:lpstr>
      <vt:lpstr>Flagella and Cilia (2 of 4)</vt:lpstr>
      <vt:lpstr>Flagella and Cilia (3 of 4)</vt:lpstr>
      <vt:lpstr>Flagella and Cilia (4 of 4)</vt:lpstr>
      <vt:lpstr>Clinical Focus: Resolution </vt:lpstr>
      <vt:lpstr>Acknowledgments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An Invisible World</dc:title>
  <dc:creator>atfrazier1@yahoo.com</dc:creator>
  <cp:lastModifiedBy>Lisa Mims-Devezin</cp:lastModifiedBy>
  <cp:revision>189</cp:revision>
  <dcterms:created xsi:type="dcterms:W3CDTF">2019-12-19T04:28:01Z</dcterms:created>
  <dcterms:modified xsi:type="dcterms:W3CDTF">2025-07-15T18:17:32Z</dcterms:modified>
</cp:coreProperties>
</file>