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86" r:id="rId10"/>
    <p:sldId id="264" r:id="rId11"/>
    <p:sldId id="287" r:id="rId12"/>
    <p:sldId id="265" r:id="rId13"/>
    <p:sldId id="266" r:id="rId14"/>
    <p:sldId id="267" r:id="rId15"/>
    <p:sldId id="268" r:id="rId16"/>
    <p:sldId id="295" r:id="rId17"/>
    <p:sldId id="269" r:id="rId18"/>
    <p:sldId id="288" r:id="rId19"/>
    <p:sldId id="270" r:id="rId20"/>
    <p:sldId id="271" r:id="rId21"/>
    <p:sldId id="292" r:id="rId22"/>
    <p:sldId id="291" r:id="rId23"/>
    <p:sldId id="272" r:id="rId24"/>
    <p:sldId id="294" r:id="rId25"/>
    <p:sldId id="273" r:id="rId26"/>
    <p:sldId id="293" r:id="rId27"/>
    <p:sldId id="274" r:id="rId28"/>
    <p:sldId id="275" r:id="rId29"/>
    <p:sldId id="276" r:id="rId30"/>
    <p:sldId id="277" r:id="rId31"/>
    <p:sldId id="278" r:id="rId32"/>
    <p:sldId id="279" r:id="rId33"/>
    <p:sldId id="280" r:id="rId34"/>
    <p:sldId id="281" r:id="rId35"/>
    <p:sldId id="289" r:id="rId36"/>
    <p:sldId id="282" r:id="rId37"/>
    <p:sldId id="283" r:id="rId38"/>
    <p:sldId id="290" r:id="rId39"/>
    <p:sldId id="284" r:id="rId40"/>
    <p:sldId id="28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9FA56-5AA5-406F-BC6B-A106FF0B4A69}" v="18" dt="2025-06-27T23:21:04.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2" autoAdjust="0"/>
    <p:restoredTop sz="94660"/>
  </p:normalViewPr>
  <p:slideViewPr>
    <p:cSldViewPr snapToGrid="0">
      <p:cViewPr>
        <p:scale>
          <a:sx n="92" d="100"/>
          <a:sy n="92" d="100"/>
        </p:scale>
        <p:origin x="1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da Martin" userId="60e1db80-c8d2-4eee-8095-46793a63096b" providerId="ADAL" clId="{8DEB4FFC-3B6E-44BB-A99D-31D287B6A5FE}"/>
    <pc:docChg chg="undo custSel addSld delSld modSld">
      <pc:chgData name="Ayda Martin" userId="60e1db80-c8d2-4eee-8095-46793a63096b" providerId="ADAL" clId="{8DEB4FFC-3B6E-44BB-A99D-31D287B6A5FE}" dt="2025-05-08T03:44:46.076" v="1395" actId="47"/>
      <pc:docMkLst>
        <pc:docMk/>
      </pc:docMkLst>
      <pc:sldChg chg="addSp delSp modSp mod setBg addAnim delAnim modAnim">
        <pc:chgData name="Ayda Martin" userId="60e1db80-c8d2-4eee-8095-46793a63096b" providerId="ADAL" clId="{8DEB4FFC-3B6E-44BB-A99D-31D287B6A5FE}" dt="2025-05-08T03:44:31.153" v="1394" actId="255"/>
        <pc:sldMkLst>
          <pc:docMk/>
          <pc:sldMk cId="4162322839" sldId="256"/>
        </pc:sldMkLst>
      </pc:sldChg>
      <pc:sldChg chg="modSp mod">
        <pc:chgData name="Ayda Martin" userId="60e1db80-c8d2-4eee-8095-46793a63096b" providerId="ADAL" clId="{8DEB4FFC-3B6E-44BB-A99D-31D287B6A5FE}" dt="2025-05-07T21:03:29.363" v="164" actId="339"/>
        <pc:sldMkLst>
          <pc:docMk/>
          <pc:sldMk cId="1217135231" sldId="257"/>
        </pc:sldMkLst>
      </pc:sldChg>
      <pc:sldChg chg="addSp modSp mod modClrScheme chgLayout">
        <pc:chgData name="Ayda Martin" userId="60e1db80-c8d2-4eee-8095-46793a63096b" providerId="ADAL" clId="{8DEB4FFC-3B6E-44BB-A99D-31D287B6A5FE}" dt="2025-05-07T21:03:37.750" v="165" actId="339"/>
        <pc:sldMkLst>
          <pc:docMk/>
          <pc:sldMk cId="1151105708" sldId="258"/>
        </pc:sldMkLst>
      </pc:sldChg>
      <pc:sldChg chg="addSp delSp modSp new mod modClrScheme chgLayout">
        <pc:chgData name="Ayda Martin" userId="60e1db80-c8d2-4eee-8095-46793a63096b" providerId="ADAL" clId="{8DEB4FFC-3B6E-44BB-A99D-31D287B6A5FE}" dt="2025-05-07T21:03:22.892" v="163" actId="339"/>
        <pc:sldMkLst>
          <pc:docMk/>
          <pc:sldMk cId="762038713" sldId="259"/>
        </pc:sldMkLst>
      </pc:sldChg>
      <pc:sldChg chg="modSp new mod">
        <pc:chgData name="Ayda Martin" userId="60e1db80-c8d2-4eee-8095-46793a63096b" providerId="ADAL" clId="{8DEB4FFC-3B6E-44BB-A99D-31D287B6A5FE}" dt="2025-05-07T21:03:15.693" v="162" actId="339"/>
        <pc:sldMkLst>
          <pc:docMk/>
          <pc:sldMk cId="2612081853" sldId="260"/>
        </pc:sldMkLst>
      </pc:sldChg>
      <pc:sldChg chg="modSp new mod">
        <pc:chgData name="Ayda Martin" userId="60e1db80-c8d2-4eee-8095-46793a63096b" providerId="ADAL" clId="{8DEB4FFC-3B6E-44BB-A99D-31D287B6A5FE}" dt="2025-05-07T21:04:19.952" v="169" actId="114"/>
        <pc:sldMkLst>
          <pc:docMk/>
          <pc:sldMk cId="3782162377" sldId="261"/>
        </pc:sldMkLst>
      </pc:sldChg>
      <pc:sldChg chg="addSp delSp modSp new mod modClrScheme chgLayout">
        <pc:chgData name="Ayda Martin" userId="60e1db80-c8d2-4eee-8095-46793a63096b" providerId="ADAL" clId="{8DEB4FFC-3B6E-44BB-A99D-31D287B6A5FE}" dt="2025-05-07T21:07:33.921" v="198" actId="339"/>
        <pc:sldMkLst>
          <pc:docMk/>
          <pc:sldMk cId="338264728" sldId="262"/>
        </pc:sldMkLst>
      </pc:sldChg>
      <pc:sldChg chg="addSp delSp modSp new mod modClrScheme chgLayout">
        <pc:chgData name="Ayda Martin" userId="60e1db80-c8d2-4eee-8095-46793a63096b" providerId="ADAL" clId="{8DEB4FFC-3B6E-44BB-A99D-31D287B6A5FE}" dt="2025-05-07T21:12:38.716" v="274" actId="339"/>
        <pc:sldMkLst>
          <pc:docMk/>
          <pc:sldMk cId="1345750330" sldId="263"/>
        </pc:sldMkLst>
      </pc:sldChg>
      <pc:sldChg chg="addSp delSp modSp new mod">
        <pc:chgData name="Ayda Martin" userId="60e1db80-c8d2-4eee-8095-46793a63096b" providerId="ADAL" clId="{8DEB4FFC-3B6E-44BB-A99D-31D287B6A5FE}" dt="2025-05-07T21:18:00.335" v="336" actId="255"/>
        <pc:sldMkLst>
          <pc:docMk/>
          <pc:sldMk cId="1096542146" sldId="264"/>
        </pc:sldMkLst>
      </pc:sldChg>
      <pc:sldChg chg="addSp delSp modSp new mod setBg">
        <pc:chgData name="Ayda Martin" userId="60e1db80-c8d2-4eee-8095-46793a63096b" providerId="ADAL" clId="{8DEB4FFC-3B6E-44BB-A99D-31D287B6A5FE}" dt="2025-05-07T21:21:50.117" v="382" actId="1076"/>
        <pc:sldMkLst>
          <pc:docMk/>
          <pc:sldMk cId="235632906" sldId="265"/>
        </pc:sldMkLst>
      </pc:sldChg>
      <pc:sldChg chg="modSp new mod">
        <pc:chgData name="Ayda Martin" userId="60e1db80-c8d2-4eee-8095-46793a63096b" providerId="ADAL" clId="{8DEB4FFC-3B6E-44BB-A99D-31D287B6A5FE}" dt="2025-05-07T21:25:53.268" v="453"/>
        <pc:sldMkLst>
          <pc:docMk/>
          <pc:sldMk cId="1759335619" sldId="266"/>
        </pc:sldMkLst>
      </pc:sldChg>
      <pc:sldChg chg="addSp delSp modSp new mod">
        <pc:chgData name="Ayda Martin" userId="60e1db80-c8d2-4eee-8095-46793a63096b" providerId="ADAL" clId="{8DEB4FFC-3B6E-44BB-A99D-31D287B6A5FE}" dt="2025-05-07T21:29:43.630" v="493" actId="14100"/>
        <pc:sldMkLst>
          <pc:docMk/>
          <pc:sldMk cId="3159081715" sldId="267"/>
        </pc:sldMkLst>
      </pc:sldChg>
      <pc:sldChg chg="addSp delSp modSp new mod modClrScheme chgLayout">
        <pc:chgData name="Ayda Martin" userId="60e1db80-c8d2-4eee-8095-46793a63096b" providerId="ADAL" clId="{8DEB4FFC-3B6E-44BB-A99D-31D287B6A5FE}" dt="2025-05-07T21:32:09.419" v="532" actId="114"/>
        <pc:sldMkLst>
          <pc:docMk/>
          <pc:sldMk cId="1649851252" sldId="268"/>
        </pc:sldMkLst>
      </pc:sldChg>
      <pc:sldChg chg="addSp delSp modSp new mod modClrScheme chgLayout">
        <pc:chgData name="Ayda Martin" userId="60e1db80-c8d2-4eee-8095-46793a63096b" providerId="ADAL" clId="{8DEB4FFC-3B6E-44BB-A99D-31D287B6A5FE}" dt="2025-05-07T21:42:52.007" v="608" actId="20577"/>
        <pc:sldMkLst>
          <pc:docMk/>
          <pc:sldMk cId="190026959" sldId="269"/>
        </pc:sldMkLst>
      </pc:sldChg>
      <pc:sldChg chg="modSp new mod">
        <pc:chgData name="Ayda Martin" userId="60e1db80-c8d2-4eee-8095-46793a63096b" providerId="ADAL" clId="{8DEB4FFC-3B6E-44BB-A99D-31D287B6A5FE}" dt="2025-05-07T21:48:26.177" v="631" actId="15"/>
        <pc:sldMkLst>
          <pc:docMk/>
          <pc:sldMk cId="2907236836" sldId="270"/>
        </pc:sldMkLst>
      </pc:sldChg>
      <pc:sldChg chg="addSp delSp modSp new mod">
        <pc:chgData name="Ayda Martin" userId="60e1db80-c8d2-4eee-8095-46793a63096b" providerId="ADAL" clId="{8DEB4FFC-3B6E-44BB-A99D-31D287B6A5FE}" dt="2025-05-07T21:56:00.293" v="689" actId="114"/>
        <pc:sldMkLst>
          <pc:docMk/>
          <pc:sldMk cId="1055461203" sldId="271"/>
        </pc:sldMkLst>
      </pc:sldChg>
      <pc:sldChg chg="addSp delSp modSp new mod">
        <pc:chgData name="Ayda Martin" userId="60e1db80-c8d2-4eee-8095-46793a63096b" providerId="ADAL" clId="{8DEB4FFC-3B6E-44BB-A99D-31D287B6A5FE}" dt="2025-05-07T21:57:28.407" v="699" actId="114"/>
        <pc:sldMkLst>
          <pc:docMk/>
          <pc:sldMk cId="2872308942" sldId="272"/>
        </pc:sldMkLst>
      </pc:sldChg>
      <pc:sldChg chg="addSp delSp modSp new mod">
        <pc:chgData name="Ayda Martin" userId="60e1db80-c8d2-4eee-8095-46793a63096b" providerId="ADAL" clId="{8DEB4FFC-3B6E-44BB-A99D-31D287B6A5FE}" dt="2025-05-07T22:02:26.452" v="745" actId="27636"/>
        <pc:sldMkLst>
          <pc:docMk/>
          <pc:sldMk cId="2563218816" sldId="273"/>
        </pc:sldMkLst>
      </pc:sldChg>
      <pc:sldChg chg="addSp delSp modSp new mod">
        <pc:chgData name="Ayda Martin" userId="60e1db80-c8d2-4eee-8095-46793a63096b" providerId="ADAL" clId="{8DEB4FFC-3B6E-44BB-A99D-31D287B6A5FE}" dt="2025-05-08T02:14:36.970" v="808" actId="14100"/>
        <pc:sldMkLst>
          <pc:docMk/>
          <pc:sldMk cId="2595720558" sldId="274"/>
        </pc:sldMkLst>
      </pc:sldChg>
      <pc:sldChg chg="addSp delSp modSp new mod">
        <pc:chgData name="Ayda Martin" userId="60e1db80-c8d2-4eee-8095-46793a63096b" providerId="ADAL" clId="{8DEB4FFC-3B6E-44BB-A99D-31D287B6A5FE}" dt="2025-05-08T02:24:08.140" v="876" actId="27636"/>
        <pc:sldMkLst>
          <pc:docMk/>
          <pc:sldMk cId="2458770889" sldId="275"/>
        </pc:sldMkLst>
      </pc:sldChg>
      <pc:sldChg chg="addSp delSp modSp new mod">
        <pc:chgData name="Ayda Martin" userId="60e1db80-c8d2-4eee-8095-46793a63096b" providerId="ADAL" clId="{8DEB4FFC-3B6E-44BB-A99D-31D287B6A5FE}" dt="2025-05-08T02:29:04.861" v="900" actId="1076"/>
        <pc:sldMkLst>
          <pc:docMk/>
          <pc:sldMk cId="1690314279" sldId="276"/>
        </pc:sldMkLst>
      </pc:sldChg>
      <pc:sldChg chg="addSp delSp modSp new mod">
        <pc:chgData name="Ayda Martin" userId="60e1db80-c8d2-4eee-8095-46793a63096b" providerId="ADAL" clId="{8DEB4FFC-3B6E-44BB-A99D-31D287B6A5FE}" dt="2025-05-08T02:36:21.564" v="947" actId="20577"/>
        <pc:sldMkLst>
          <pc:docMk/>
          <pc:sldMk cId="930217838" sldId="277"/>
        </pc:sldMkLst>
      </pc:sldChg>
      <pc:sldChg chg="addSp delSp modSp new mod">
        <pc:chgData name="Ayda Martin" userId="60e1db80-c8d2-4eee-8095-46793a63096b" providerId="ADAL" clId="{8DEB4FFC-3B6E-44BB-A99D-31D287B6A5FE}" dt="2025-05-08T02:40:25.638" v="977" actId="20577"/>
        <pc:sldMkLst>
          <pc:docMk/>
          <pc:sldMk cId="787513137" sldId="278"/>
        </pc:sldMkLst>
      </pc:sldChg>
      <pc:sldChg chg="addSp delSp modSp new mod">
        <pc:chgData name="Ayda Martin" userId="60e1db80-c8d2-4eee-8095-46793a63096b" providerId="ADAL" clId="{8DEB4FFC-3B6E-44BB-A99D-31D287B6A5FE}" dt="2025-05-08T02:46:52.830" v="1013" actId="255"/>
        <pc:sldMkLst>
          <pc:docMk/>
          <pc:sldMk cId="2595063205" sldId="279"/>
        </pc:sldMkLst>
      </pc:sldChg>
      <pc:sldChg chg="addSp delSp modSp new mod">
        <pc:chgData name="Ayda Martin" userId="60e1db80-c8d2-4eee-8095-46793a63096b" providerId="ADAL" clId="{8DEB4FFC-3B6E-44BB-A99D-31D287B6A5FE}" dt="2025-05-08T03:04:02.300" v="1110" actId="1076"/>
        <pc:sldMkLst>
          <pc:docMk/>
          <pc:sldMk cId="3463007883" sldId="280"/>
        </pc:sldMkLst>
      </pc:sldChg>
      <pc:sldChg chg="delSp modSp new mod modClrScheme chgLayout">
        <pc:chgData name="Ayda Martin" userId="60e1db80-c8d2-4eee-8095-46793a63096b" providerId="ADAL" clId="{8DEB4FFC-3B6E-44BB-A99D-31D287B6A5FE}" dt="2025-05-08T03:07:44.353" v="1136" actId="14100"/>
        <pc:sldMkLst>
          <pc:docMk/>
          <pc:sldMk cId="206984677" sldId="281"/>
        </pc:sldMkLst>
      </pc:sldChg>
      <pc:sldChg chg="addSp delSp modSp new mod">
        <pc:chgData name="Ayda Martin" userId="60e1db80-c8d2-4eee-8095-46793a63096b" providerId="ADAL" clId="{8DEB4FFC-3B6E-44BB-A99D-31D287B6A5FE}" dt="2025-05-08T03:10:11.782" v="1163" actId="27636"/>
        <pc:sldMkLst>
          <pc:docMk/>
          <pc:sldMk cId="1182838382" sldId="282"/>
        </pc:sldMkLst>
      </pc:sldChg>
      <pc:sldChg chg="addSp delSp modSp new mod">
        <pc:chgData name="Ayda Martin" userId="60e1db80-c8d2-4eee-8095-46793a63096b" providerId="ADAL" clId="{8DEB4FFC-3B6E-44BB-A99D-31D287B6A5FE}" dt="2025-05-08T03:27:45.782" v="1234" actId="1076"/>
        <pc:sldMkLst>
          <pc:docMk/>
          <pc:sldMk cId="1718794496" sldId="283"/>
        </pc:sldMkLst>
      </pc:sldChg>
      <pc:sldChg chg="addSp delSp modSp new mod">
        <pc:chgData name="Ayda Martin" userId="60e1db80-c8d2-4eee-8095-46793a63096b" providerId="ADAL" clId="{8DEB4FFC-3B6E-44BB-A99D-31D287B6A5FE}" dt="2025-05-08T03:23:16.804" v="1232" actId="6549"/>
        <pc:sldMkLst>
          <pc:docMk/>
          <pc:sldMk cId="3373474606" sldId="284"/>
        </pc:sldMkLst>
      </pc:sldChg>
      <pc:sldChg chg="addSp delSp modSp new mod">
        <pc:chgData name="Ayda Martin" userId="60e1db80-c8d2-4eee-8095-46793a63096b" providerId="ADAL" clId="{8DEB4FFC-3B6E-44BB-A99D-31D287B6A5FE}" dt="2025-05-08T03:33:08.019" v="1281" actId="20577"/>
        <pc:sldMkLst>
          <pc:docMk/>
          <pc:sldMk cId="4123939311" sldId="285"/>
        </pc:sldMkLst>
      </pc:sldChg>
      <pc:sldChg chg="new add del">
        <pc:chgData name="Ayda Martin" userId="60e1db80-c8d2-4eee-8095-46793a63096b" providerId="ADAL" clId="{8DEB4FFC-3B6E-44BB-A99D-31D287B6A5FE}" dt="2025-05-08T03:44:46.076" v="1395" actId="47"/>
        <pc:sldMkLst>
          <pc:docMk/>
          <pc:sldMk cId="2180813689" sldId="286"/>
        </pc:sldMkLst>
      </pc:sldChg>
    </pc:docChg>
  </pc:docChgLst>
  <pc:docChgLst>
    <pc:chgData name="Ayda Martin" userId="60e1db80-c8d2-4eee-8095-46793a63096b" providerId="ADAL" clId="{3AB9FA56-5AA5-406F-BC6B-A106FF0B4A69}"/>
    <pc:docChg chg="undo custSel addSld modSld">
      <pc:chgData name="Ayda Martin" userId="60e1db80-c8d2-4eee-8095-46793a63096b" providerId="ADAL" clId="{3AB9FA56-5AA5-406F-BC6B-A106FF0B4A69}" dt="2025-06-27T23:22:28.574" v="267" actId="20577"/>
      <pc:docMkLst>
        <pc:docMk/>
      </pc:docMkLst>
      <pc:sldChg chg="modSp mod">
        <pc:chgData name="Ayda Martin" userId="60e1db80-c8d2-4eee-8095-46793a63096b" providerId="ADAL" clId="{3AB9FA56-5AA5-406F-BC6B-A106FF0B4A69}" dt="2025-06-27T22:45:40.467" v="2" actId="21"/>
        <pc:sldMkLst>
          <pc:docMk/>
          <pc:sldMk cId="1217135231" sldId="257"/>
        </pc:sldMkLst>
        <pc:spChg chg="mod">
          <ac:chgData name="Ayda Martin" userId="60e1db80-c8d2-4eee-8095-46793a63096b" providerId="ADAL" clId="{3AB9FA56-5AA5-406F-BC6B-A106FF0B4A69}" dt="2025-06-27T22:45:40.467" v="2" actId="21"/>
          <ac:spMkLst>
            <pc:docMk/>
            <pc:sldMk cId="1217135231" sldId="257"/>
            <ac:spMk id="3" creationId="{B1A55C47-4FF9-EB47-BC40-9654178A2EEC}"/>
          </ac:spMkLst>
        </pc:spChg>
      </pc:sldChg>
      <pc:sldChg chg="modSp mod">
        <pc:chgData name="Ayda Martin" userId="60e1db80-c8d2-4eee-8095-46793a63096b" providerId="ADAL" clId="{3AB9FA56-5AA5-406F-BC6B-A106FF0B4A69}" dt="2025-06-27T22:50:52.942" v="13" actId="21"/>
        <pc:sldMkLst>
          <pc:docMk/>
          <pc:sldMk cId="1345750330" sldId="263"/>
        </pc:sldMkLst>
        <pc:spChg chg="mod">
          <ac:chgData name="Ayda Martin" userId="60e1db80-c8d2-4eee-8095-46793a63096b" providerId="ADAL" clId="{3AB9FA56-5AA5-406F-BC6B-A106FF0B4A69}" dt="2025-06-27T22:50:52.942" v="13" actId="21"/>
          <ac:spMkLst>
            <pc:docMk/>
            <pc:sldMk cId="1345750330" sldId="263"/>
            <ac:spMk id="4" creationId="{1E40EC5A-5424-49C0-514F-BE1EDBBB8264}"/>
          </ac:spMkLst>
        </pc:spChg>
        <pc:spChg chg="mod">
          <ac:chgData name="Ayda Martin" userId="60e1db80-c8d2-4eee-8095-46793a63096b" providerId="ADAL" clId="{3AB9FA56-5AA5-406F-BC6B-A106FF0B4A69}" dt="2025-06-27T22:49:54.312" v="5" actId="27636"/>
          <ac:spMkLst>
            <pc:docMk/>
            <pc:sldMk cId="1345750330" sldId="263"/>
            <ac:spMk id="5" creationId="{881FC568-2E90-D713-5CFC-B7D40AA93F64}"/>
          </ac:spMkLst>
        </pc:spChg>
      </pc:sldChg>
      <pc:sldChg chg="modSp mod">
        <pc:chgData name="Ayda Martin" userId="60e1db80-c8d2-4eee-8095-46793a63096b" providerId="ADAL" clId="{3AB9FA56-5AA5-406F-BC6B-A106FF0B4A69}" dt="2025-06-27T22:52:24.383" v="23" actId="27636"/>
        <pc:sldMkLst>
          <pc:docMk/>
          <pc:sldMk cId="1096542146" sldId="264"/>
        </pc:sldMkLst>
        <pc:spChg chg="mod">
          <ac:chgData name="Ayda Martin" userId="60e1db80-c8d2-4eee-8095-46793a63096b" providerId="ADAL" clId="{3AB9FA56-5AA5-406F-BC6B-A106FF0B4A69}" dt="2025-06-27T22:52:17.326" v="21" actId="20577"/>
          <ac:spMkLst>
            <pc:docMk/>
            <pc:sldMk cId="1096542146" sldId="264"/>
            <ac:spMk id="2" creationId="{3271CBDB-D1B0-9894-929D-C05C68AE2CE6}"/>
          </ac:spMkLst>
        </pc:spChg>
        <pc:spChg chg="mod">
          <ac:chgData name="Ayda Martin" userId="60e1db80-c8d2-4eee-8095-46793a63096b" providerId="ADAL" clId="{3AB9FA56-5AA5-406F-BC6B-A106FF0B4A69}" dt="2025-06-27T22:52:24.383" v="23" actId="27636"/>
          <ac:spMkLst>
            <pc:docMk/>
            <pc:sldMk cId="1096542146" sldId="264"/>
            <ac:spMk id="3" creationId="{B5A46EA1-B326-BF82-25AF-362F34B77077}"/>
          </ac:spMkLst>
        </pc:spChg>
      </pc:sldChg>
      <pc:sldChg chg="modSp mod">
        <pc:chgData name="Ayda Martin" userId="60e1db80-c8d2-4eee-8095-46793a63096b" providerId="ADAL" clId="{3AB9FA56-5AA5-406F-BC6B-A106FF0B4A69}" dt="2025-06-27T23:22:28.574" v="267" actId="20577"/>
        <pc:sldMkLst>
          <pc:docMk/>
          <pc:sldMk cId="1649851252" sldId="268"/>
        </pc:sldMkLst>
        <pc:spChg chg="mod">
          <ac:chgData name="Ayda Martin" userId="60e1db80-c8d2-4eee-8095-46793a63096b" providerId="ADAL" clId="{3AB9FA56-5AA5-406F-BC6B-A106FF0B4A69}" dt="2025-06-27T23:22:28.574" v="267" actId="20577"/>
          <ac:spMkLst>
            <pc:docMk/>
            <pc:sldMk cId="1649851252" sldId="268"/>
            <ac:spMk id="3" creationId="{FAB2332B-1B7E-9C30-598C-A7765752C234}"/>
          </ac:spMkLst>
        </pc:spChg>
      </pc:sldChg>
      <pc:sldChg chg="addSp delSp modSp mod modClrScheme chgLayout">
        <pc:chgData name="Ayda Martin" userId="60e1db80-c8d2-4eee-8095-46793a63096b" providerId="ADAL" clId="{3AB9FA56-5AA5-406F-BC6B-A106FF0B4A69}" dt="2025-06-27T23:19:46.743" v="246" actId="14100"/>
        <pc:sldMkLst>
          <pc:docMk/>
          <pc:sldMk cId="190026959" sldId="269"/>
        </pc:sldMkLst>
        <pc:spChg chg="add del mod ord">
          <ac:chgData name="Ayda Martin" userId="60e1db80-c8d2-4eee-8095-46793a63096b" providerId="ADAL" clId="{3AB9FA56-5AA5-406F-BC6B-A106FF0B4A69}" dt="2025-06-27T22:59:49.861" v="69" actId="700"/>
          <ac:spMkLst>
            <pc:docMk/>
            <pc:sldMk cId="190026959" sldId="269"/>
            <ac:spMk id="3" creationId="{7507505F-1C77-6E2F-B5BF-61826626C5CD}"/>
          </ac:spMkLst>
        </pc:spChg>
        <pc:spChg chg="mod ord">
          <ac:chgData name="Ayda Martin" userId="60e1db80-c8d2-4eee-8095-46793a63096b" providerId="ADAL" clId="{3AB9FA56-5AA5-406F-BC6B-A106FF0B4A69}" dt="2025-06-27T23:19:46.743" v="246" actId="14100"/>
          <ac:spMkLst>
            <pc:docMk/>
            <pc:sldMk cId="190026959" sldId="269"/>
            <ac:spMk id="4" creationId="{80E08AE9-4F53-5378-7159-3E65C5EE5615}"/>
          </ac:spMkLst>
        </pc:spChg>
        <pc:spChg chg="mod ord">
          <ac:chgData name="Ayda Martin" userId="60e1db80-c8d2-4eee-8095-46793a63096b" providerId="ADAL" clId="{3AB9FA56-5AA5-406F-BC6B-A106FF0B4A69}" dt="2025-06-27T23:00:03.108" v="70" actId="255"/>
          <ac:spMkLst>
            <pc:docMk/>
            <pc:sldMk cId="190026959" sldId="269"/>
            <ac:spMk id="6" creationId="{D6E81B5A-BB58-3FE4-DDBD-F5FFBCCDAC3A}"/>
          </ac:spMkLst>
        </pc:spChg>
        <pc:picChg chg="del">
          <ac:chgData name="Ayda Martin" userId="60e1db80-c8d2-4eee-8095-46793a63096b" providerId="ADAL" clId="{3AB9FA56-5AA5-406F-BC6B-A106FF0B4A69}" dt="2025-06-27T22:59:41.966" v="68" actId="478"/>
          <ac:picMkLst>
            <pc:docMk/>
            <pc:sldMk cId="190026959" sldId="269"/>
            <ac:picMk id="7" creationId="{EFA6C284-B25F-D773-3972-4C21F72D36EE}"/>
          </ac:picMkLst>
        </pc:picChg>
      </pc:sldChg>
      <pc:sldChg chg="addSp delSp modSp mod modClrScheme chgLayout">
        <pc:chgData name="Ayda Martin" userId="60e1db80-c8d2-4eee-8095-46793a63096b" providerId="ADAL" clId="{3AB9FA56-5AA5-406F-BC6B-A106FF0B4A69}" dt="2025-06-27T23:15:39.552" v="209" actId="12"/>
        <pc:sldMkLst>
          <pc:docMk/>
          <pc:sldMk cId="1055461203" sldId="271"/>
        </pc:sldMkLst>
        <pc:spChg chg="mod ord">
          <ac:chgData name="Ayda Martin" userId="60e1db80-c8d2-4eee-8095-46793a63096b" providerId="ADAL" clId="{3AB9FA56-5AA5-406F-BC6B-A106FF0B4A69}" dt="2025-06-27T23:15:28.902" v="206" actId="14100"/>
          <ac:spMkLst>
            <pc:docMk/>
            <pc:sldMk cId="1055461203" sldId="271"/>
            <ac:spMk id="2" creationId="{59F460D1-7E23-99F6-5E7C-66BF949BF48D}"/>
          </ac:spMkLst>
        </pc:spChg>
        <pc:spChg chg="del mod">
          <ac:chgData name="Ayda Martin" userId="60e1db80-c8d2-4eee-8095-46793a63096b" providerId="ADAL" clId="{3AB9FA56-5AA5-406F-BC6B-A106FF0B4A69}" dt="2025-06-27T23:15:03.272" v="200" actId="700"/>
          <ac:spMkLst>
            <pc:docMk/>
            <pc:sldMk cId="1055461203" sldId="271"/>
            <ac:spMk id="4" creationId="{017A213B-F314-0C74-698C-50D4B2B94B66}"/>
          </ac:spMkLst>
        </pc:spChg>
        <pc:spChg chg="add mod ord">
          <ac:chgData name="Ayda Martin" userId="60e1db80-c8d2-4eee-8095-46793a63096b" providerId="ADAL" clId="{3AB9FA56-5AA5-406F-BC6B-A106FF0B4A69}" dt="2025-06-27T23:15:39.552" v="209" actId="12"/>
          <ac:spMkLst>
            <pc:docMk/>
            <pc:sldMk cId="1055461203" sldId="271"/>
            <ac:spMk id="6" creationId="{FC459E23-8E8E-7154-1F63-45237FC24981}"/>
          </ac:spMkLst>
        </pc:spChg>
        <pc:picChg chg="del">
          <ac:chgData name="Ayda Martin" userId="60e1db80-c8d2-4eee-8095-46793a63096b" providerId="ADAL" clId="{3AB9FA56-5AA5-406F-BC6B-A106FF0B4A69}" dt="2025-06-27T23:13:24.994" v="182" actId="478"/>
          <ac:picMkLst>
            <pc:docMk/>
            <pc:sldMk cId="1055461203" sldId="271"/>
            <ac:picMk id="5" creationId="{FDE93680-9215-75E1-5616-2251BDE482F2}"/>
          </ac:picMkLst>
        </pc:picChg>
      </pc:sldChg>
      <pc:sldChg chg="addSp delSp modSp mod modClrScheme chgLayout">
        <pc:chgData name="Ayda Martin" userId="60e1db80-c8d2-4eee-8095-46793a63096b" providerId="ADAL" clId="{3AB9FA56-5AA5-406F-BC6B-A106FF0B4A69}" dt="2025-06-27T23:18:24.079" v="240" actId="14100"/>
        <pc:sldMkLst>
          <pc:docMk/>
          <pc:sldMk cId="2872308942" sldId="272"/>
        </pc:sldMkLst>
        <pc:spChg chg="mod ord">
          <ac:chgData name="Ayda Martin" userId="60e1db80-c8d2-4eee-8095-46793a63096b" providerId="ADAL" clId="{3AB9FA56-5AA5-406F-BC6B-A106FF0B4A69}" dt="2025-06-27T23:18:24.079" v="240" actId="14100"/>
          <ac:spMkLst>
            <pc:docMk/>
            <pc:sldMk cId="2872308942" sldId="272"/>
            <ac:spMk id="2" creationId="{21917827-247C-907D-46DD-87F16836F14D}"/>
          </ac:spMkLst>
        </pc:spChg>
        <pc:spChg chg="mod ord">
          <ac:chgData name="Ayda Martin" userId="60e1db80-c8d2-4eee-8095-46793a63096b" providerId="ADAL" clId="{3AB9FA56-5AA5-406F-BC6B-A106FF0B4A69}" dt="2025-06-27T23:18:18.095" v="239" actId="27636"/>
          <ac:spMkLst>
            <pc:docMk/>
            <pc:sldMk cId="2872308942" sldId="272"/>
            <ac:spMk id="3" creationId="{B4A657BD-1178-1A74-B5F8-8F9E7F55F463}"/>
          </ac:spMkLst>
        </pc:spChg>
        <pc:spChg chg="add del mod">
          <ac:chgData name="Ayda Martin" userId="60e1db80-c8d2-4eee-8095-46793a63096b" providerId="ADAL" clId="{3AB9FA56-5AA5-406F-BC6B-A106FF0B4A69}" dt="2025-06-27T23:18:18.033" v="238" actId="700"/>
          <ac:spMkLst>
            <pc:docMk/>
            <pc:sldMk cId="2872308942" sldId="272"/>
            <ac:spMk id="6" creationId="{C3FB7D30-C2F8-CCE0-543A-E185EC3CE87F}"/>
          </ac:spMkLst>
        </pc:spChg>
        <pc:picChg chg="del">
          <ac:chgData name="Ayda Martin" userId="60e1db80-c8d2-4eee-8095-46793a63096b" providerId="ADAL" clId="{3AB9FA56-5AA5-406F-BC6B-A106FF0B4A69}" dt="2025-06-27T23:17:49.321" v="232" actId="21"/>
          <ac:picMkLst>
            <pc:docMk/>
            <pc:sldMk cId="2872308942" sldId="272"/>
            <ac:picMk id="5" creationId="{97B4A741-9577-DA7F-A3C0-755081AB5C3C}"/>
          </ac:picMkLst>
        </pc:picChg>
      </pc:sldChg>
      <pc:sldChg chg="addSp delSp modSp mod modClrScheme chgLayout">
        <pc:chgData name="Ayda Martin" userId="60e1db80-c8d2-4eee-8095-46793a63096b" providerId="ADAL" clId="{3AB9FA56-5AA5-406F-BC6B-A106FF0B4A69}" dt="2025-06-27T23:17:35.625" v="231" actId="27636"/>
        <pc:sldMkLst>
          <pc:docMk/>
          <pc:sldMk cId="2563218816" sldId="273"/>
        </pc:sldMkLst>
        <pc:spChg chg="mod ord">
          <ac:chgData name="Ayda Martin" userId="60e1db80-c8d2-4eee-8095-46793a63096b" providerId="ADAL" clId="{3AB9FA56-5AA5-406F-BC6B-A106FF0B4A69}" dt="2025-06-27T23:17:35.575" v="230" actId="700"/>
          <ac:spMkLst>
            <pc:docMk/>
            <pc:sldMk cId="2563218816" sldId="273"/>
            <ac:spMk id="2" creationId="{D3836111-EBD1-CDE3-ADB1-D62902BDDBB6}"/>
          </ac:spMkLst>
        </pc:spChg>
        <pc:spChg chg="mod ord">
          <ac:chgData name="Ayda Martin" userId="60e1db80-c8d2-4eee-8095-46793a63096b" providerId="ADAL" clId="{3AB9FA56-5AA5-406F-BC6B-A106FF0B4A69}" dt="2025-06-27T23:17:35.625" v="231" actId="27636"/>
          <ac:spMkLst>
            <pc:docMk/>
            <pc:sldMk cId="2563218816" sldId="273"/>
            <ac:spMk id="3" creationId="{DE05DB67-F730-7599-11DF-8A8125857675}"/>
          </ac:spMkLst>
        </pc:spChg>
        <pc:spChg chg="add del mod">
          <ac:chgData name="Ayda Martin" userId="60e1db80-c8d2-4eee-8095-46793a63096b" providerId="ADAL" clId="{3AB9FA56-5AA5-406F-BC6B-A106FF0B4A69}" dt="2025-06-27T23:17:35.575" v="230" actId="700"/>
          <ac:spMkLst>
            <pc:docMk/>
            <pc:sldMk cId="2563218816" sldId="273"/>
            <ac:spMk id="6" creationId="{88CBA318-21B8-6B87-E7BF-79D4130EE050}"/>
          </ac:spMkLst>
        </pc:spChg>
        <pc:picChg chg="del">
          <ac:chgData name="Ayda Martin" userId="60e1db80-c8d2-4eee-8095-46793a63096b" providerId="ADAL" clId="{3AB9FA56-5AA5-406F-BC6B-A106FF0B4A69}" dt="2025-06-27T23:17:30.228" v="229" actId="478"/>
          <ac:picMkLst>
            <pc:docMk/>
            <pc:sldMk cId="2563218816" sldId="273"/>
            <ac:picMk id="5" creationId="{C3A0AD38-A5E9-45A9-F626-01252926E437}"/>
          </ac:picMkLst>
        </pc:picChg>
      </pc:sldChg>
      <pc:sldChg chg="modSp mod">
        <pc:chgData name="Ayda Martin" userId="60e1db80-c8d2-4eee-8095-46793a63096b" providerId="ADAL" clId="{3AB9FA56-5AA5-406F-BC6B-A106FF0B4A69}" dt="2025-06-27T23:03:30.606" v="87" actId="255"/>
        <pc:sldMkLst>
          <pc:docMk/>
          <pc:sldMk cId="206984677" sldId="281"/>
        </pc:sldMkLst>
        <pc:spChg chg="mod">
          <ac:chgData name="Ayda Martin" userId="60e1db80-c8d2-4eee-8095-46793a63096b" providerId="ADAL" clId="{3AB9FA56-5AA5-406F-BC6B-A106FF0B4A69}" dt="2025-06-27T23:03:30.606" v="87" actId="255"/>
          <ac:spMkLst>
            <pc:docMk/>
            <pc:sldMk cId="206984677" sldId="281"/>
            <ac:spMk id="2" creationId="{B3FF3210-3C62-225C-03CB-61C7C28D1B1E}"/>
          </ac:spMkLst>
        </pc:spChg>
        <pc:spChg chg="mod">
          <ac:chgData name="Ayda Martin" userId="60e1db80-c8d2-4eee-8095-46793a63096b" providerId="ADAL" clId="{3AB9FA56-5AA5-406F-BC6B-A106FF0B4A69}" dt="2025-06-27T23:02:48.965" v="79" actId="27636"/>
          <ac:spMkLst>
            <pc:docMk/>
            <pc:sldMk cId="206984677" sldId="281"/>
            <ac:spMk id="3" creationId="{66F426D7-73AB-474A-B1F5-D35812300126}"/>
          </ac:spMkLst>
        </pc:spChg>
      </pc:sldChg>
      <pc:sldChg chg="addSp delSp modSp mod">
        <pc:chgData name="Ayda Martin" userId="60e1db80-c8d2-4eee-8095-46793a63096b" providerId="ADAL" clId="{3AB9FA56-5AA5-406F-BC6B-A106FF0B4A69}" dt="2025-06-27T23:05:35.244" v="115" actId="14100"/>
        <pc:sldMkLst>
          <pc:docMk/>
          <pc:sldMk cId="1718794496" sldId="283"/>
        </pc:sldMkLst>
        <pc:spChg chg="mod">
          <ac:chgData name="Ayda Martin" userId="60e1db80-c8d2-4eee-8095-46793a63096b" providerId="ADAL" clId="{3AB9FA56-5AA5-406F-BC6B-A106FF0B4A69}" dt="2025-06-27T23:05:35.244" v="115" actId="14100"/>
          <ac:spMkLst>
            <pc:docMk/>
            <pc:sldMk cId="1718794496" sldId="283"/>
            <ac:spMk id="2" creationId="{D0D96B01-B193-DAB1-7236-BE75A7022CA3}"/>
          </ac:spMkLst>
        </pc:spChg>
        <pc:spChg chg="mod">
          <ac:chgData name="Ayda Martin" userId="60e1db80-c8d2-4eee-8095-46793a63096b" providerId="ADAL" clId="{3AB9FA56-5AA5-406F-BC6B-A106FF0B4A69}" dt="2025-06-27T23:05:20.649" v="112" actId="27636"/>
          <ac:spMkLst>
            <pc:docMk/>
            <pc:sldMk cId="1718794496" sldId="283"/>
            <ac:spMk id="3" creationId="{06B12A13-6CD5-C7F9-8AEB-7ABB66E2BC6B}"/>
          </ac:spMkLst>
        </pc:spChg>
        <pc:spChg chg="add mod">
          <ac:chgData name="Ayda Martin" userId="60e1db80-c8d2-4eee-8095-46793a63096b" providerId="ADAL" clId="{3AB9FA56-5AA5-406F-BC6B-A106FF0B4A69}" dt="2025-06-27T23:05:28.810" v="114" actId="2711"/>
          <ac:spMkLst>
            <pc:docMk/>
            <pc:sldMk cId="1718794496" sldId="283"/>
            <ac:spMk id="6" creationId="{097B3AD6-2FA7-315F-866C-3B70834697C4}"/>
          </ac:spMkLst>
        </pc:spChg>
        <pc:picChg chg="del">
          <ac:chgData name="Ayda Martin" userId="60e1db80-c8d2-4eee-8095-46793a63096b" providerId="ADAL" clId="{3AB9FA56-5AA5-406F-BC6B-A106FF0B4A69}" dt="2025-06-27T23:05:02.655" v="107" actId="21"/>
          <ac:picMkLst>
            <pc:docMk/>
            <pc:sldMk cId="1718794496" sldId="283"/>
            <ac:picMk id="5" creationId="{4F5DBDFD-5B42-FE3B-6336-524AE726FE80}"/>
          </ac:picMkLst>
        </pc:picChg>
      </pc:sldChg>
      <pc:sldChg chg="addSp delSp modSp new mod">
        <pc:chgData name="Ayda Martin" userId="60e1db80-c8d2-4eee-8095-46793a63096b" providerId="ADAL" clId="{3AB9FA56-5AA5-406F-BC6B-A106FF0B4A69}" dt="2025-06-27T22:51:24.209" v="20" actId="339"/>
        <pc:sldMkLst>
          <pc:docMk/>
          <pc:sldMk cId="3573096820" sldId="286"/>
        </pc:sldMkLst>
        <pc:spChg chg="mod">
          <ac:chgData name="Ayda Martin" userId="60e1db80-c8d2-4eee-8095-46793a63096b" providerId="ADAL" clId="{3AB9FA56-5AA5-406F-BC6B-A106FF0B4A69}" dt="2025-06-27T22:51:24.209" v="20" actId="339"/>
          <ac:spMkLst>
            <pc:docMk/>
            <pc:sldMk cId="3573096820" sldId="286"/>
            <ac:spMk id="2" creationId="{2D17E276-5ECF-EA15-09C4-5B01AF6094E2}"/>
          </ac:spMkLst>
        </pc:spChg>
        <pc:spChg chg="mod">
          <ac:chgData name="Ayda Martin" userId="60e1db80-c8d2-4eee-8095-46793a63096b" providerId="ADAL" clId="{3AB9FA56-5AA5-406F-BC6B-A106FF0B4A69}" dt="2025-06-27T22:50:26.053" v="11" actId="27636"/>
          <ac:spMkLst>
            <pc:docMk/>
            <pc:sldMk cId="3573096820" sldId="286"/>
            <ac:spMk id="3" creationId="{4D08F5D0-1ECD-4FC2-6C17-7449A6EEAC40}"/>
          </ac:spMkLst>
        </pc:spChg>
        <pc:spChg chg="del mod">
          <ac:chgData name="Ayda Martin" userId="60e1db80-c8d2-4eee-8095-46793a63096b" providerId="ADAL" clId="{3AB9FA56-5AA5-406F-BC6B-A106FF0B4A69}" dt="2025-06-27T22:50:10.129" v="9"/>
          <ac:spMkLst>
            <pc:docMk/>
            <pc:sldMk cId="3573096820" sldId="286"/>
            <ac:spMk id="4" creationId="{FC5F539F-3E4D-CF2E-9382-04AA996949CE}"/>
          </ac:spMkLst>
        </pc:spChg>
        <pc:picChg chg="add mod">
          <ac:chgData name="Ayda Martin" userId="60e1db80-c8d2-4eee-8095-46793a63096b" providerId="ADAL" clId="{3AB9FA56-5AA5-406F-BC6B-A106FF0B4A69}" dt="2025-06-27T22:50:10.129" v="9"/>
          <ac:picMkLst>
            <pc:docMk/>
            <pc:sldMk cId="3573096820" sldId="286"/>
            <ac:picMk id="5" creationId="{8EC4095C-83C2-1527-70A4-2073583238D1}"/>
          </ac:picMkLst>
        </pc:picChg>
      </pc:sldChg>
      <pc:sldChg chg="addSp delSp modSp new mod">
        <pc:chgData name="Ayda Martin" userId="60e1db80-c8d2-4eee-8095-46793a63096b" providerId="ADAL" clId="{3AB9FA56-5AA5-406F-BC6B-A106FF0B4A69}" dt="2025-06-27T22:55:42.538" v="43" actId="113"/>
        <pc:sldMkLst>
          <pc:docMk/>
          <pc:sldMk cId="2541448865" sldId="287"/>
        </pc:sldMkLst>
        <pc:spChg chg="mod">
          <ac:chgData name="Ayda Martin" userId="60e1db80-c8d2-4eee-8095-46793a63096b" providerId="ADAL" clId="{3AB9FA56-5AA5-406F-BC6B-A106FF0B4A69}" dt="2025-06-27T22:53:02.152" v="37" actId="339"/>
          <ac:spMkLst>
            <pc:docMk/>
            <pc:sldMk cId="2541448865" sldId="287"/>
            <ac:spMk id="2" creationId="{DD27EB89-CE68-B0A3-F260-E5F52BCA1CC8}"/>
          </ac:spMkLst>
        </pc:spChg>
        <pc:spChg chg="mod">
          <ac:chgData name="Ayda Martin" userId="60e1db80-c8d2-4eee-8095-46793a63096b" providerId="ADAL" clId="{3AB9FA56-5AA5-406F-BC6B-A106FF0B4A69}" dt="2025-06-27T22:55:42.538" v="43" actId="113"/>
          <ac:spMkLst>
            <pc:docMk/>
            <pc:sldMk cId="2541448865" sldId="287"/>
            <ac:spMk id="3" creationId="{69C7D904-80A7-00A0-9483-5BF2DCAF437B}"/>
          </ac:spMkLst>
        </pc:spChg>
        <pc:spChg chg="del">
          <ac:chgData name="Ayda Martin" userId="60e1db80-c8d2-4eee-8095-46793a63096b" providerId="ADAL" clId="{3AB9FA56-5AA5-406F-BC6B-A106FF0B4A69}" dt="2025-06-27T22:55:14.304" v="38"/>
          <ac:spMkLst>
            <pc:docMk/>
            <pc:sldMk cId="2541448865" sldId="287"/>
            <ac:spMk id="4" creationId="{B40F94C5-A9E3-6C08-47C0-5584FD738ADD}"/>
          </ac:spMkLst>
        </pc:spChg>
        <pc:picChg chg="add mod">
          <ac:chgData name="Ayda Martin" userId="60e1db80-c8d2-4eee-8095-46793a63096b" providerId="ADAL" clId="{3AB9FA56-5AA5-406F-BC6B-A106FF0B4A69}" dt="2025-06-27T22:55:23.932" v="40" actId="14100"/>
          <ac:picMkLst>
            <pc:docMk/>
            <pc:sldMk cId="2541448865" sldId="287"/>
            <ac:picMk id="5" creationId="{52A538E3-DBD7-E0ED-CBC4-387749012ED7}"/>
          </ac:picMkLst>
        </pc:picChg>
      </pc:sldChg>
      <pc:sldChg chg="addSp delSp modSp new mod modClrScheme chgLayout">
        <pc:chgData name="Ayda Martin" userId="60e1db80-c8d2-4eee-8095-46793a63096b" providerId="ADAL" clId="{3AB9FA56-5AA5-406F-BC6B-A106FF0B4A69}" dt="2025-06-27T22:59:35.101" v="67" actId="20577"/>
        <pc:sldMkLst>
          <pc:docMk/>
          <pc:sldMk cId="1838438866" sldId="288"/>
        </pc:sldMkLst>
        <pc:spChg chg="del mod ord">
          <ac:chgData name="Ayda Martin" userId="60e1db80-c8d2-4eee-8095-46793a63096b" providerId="ADAL" clId="{3AB9FA56-5AA5-406F-BC6B-A106FF0B4A69}" dt="2025-06-27T22:57:33.643" v="45" actId="700"/>
          <ac:spMkLst>
            <pc:docMk/>
            <pc:sldMk cId="1838438866" sldId="288"/>
            <ac:spMk id="2" creationId="{19C3B98A-9278-77D5-3DA8-8C0922580027}"/>
          </ac:spMkLst>
        </pc:spChg>
        <pc:spChg chg="del mod ord">
          <ac:chgData name="Ayda Martin" userId="60e1db80-c8d2-4eee-8095-46793a63096b" providerId="ADAL" clId="{3AB9FA56-5AA5-406F-BC6B-A106FF0B4A69}" dt="2025-06-27T22:57:33.643" v="45" actId="700"/>
          <ac:spMkLst>
            <pc:docMk/>
            <pc:sldMk cId="1838438866" sldId="288"/>
            <ac:spMk id="3" creationId="{361B6B75-E8D8-4AC9-2F61-02074D6F4C45}"/>
          </ac:spMkLst>
        </pc:spChg>
        <pc:spChg chg="del">
          <ac:chgData name="Ayda Martin" userId="60e1db80-c8d2-4eee-8095-46793a63096b" providerId="ADAL" clId="{3AB9FA56-5AA5-406F-BC6B-A106FF0B4A69}" dt="2025-06-27T22:57:33.643" v="45" actId="700"/>
          <ac:spMkLst>
            <pc:docMk/>
            <pc:sldMk cId="1838438866" sldId="288"/>
            <ac:spMk id="4" creationId="{77E63C4F-3AB0-AD48-C8AE-2D8355743FBC}"/>
          </ac:spMkLst>
        </pc:spChg>
        <pc:spChg chg="add mod ord">
          <ac:chgData name="Ayda Martin" userId="60e1db80-c8d2-4eee-8095-46793a63096b" providerId="ADAL" clId="{3AB9FA56-5AA5-406F-BC6B-A106FF0B4A69}" dt="2025-06-27T22:59:35.101" v="67" actId="20577"/>
          <ac:spMkLst>
            <pc:docMk/>
            <pc:sldMk cId="1838438866" sldId="288"/>
            <ac:spMk id="5" creationId="{1430ADEC-E985-989F-A10D-38A29857CFCB}"/>
          </ac:spMkLst>
        </pc:spChg>
        <pc:spChg chg="add mod ord">
          <ac:chgData name="Ayda Martin" userId="60e1db80-c8d2-4eee-8095-46793a63096b" providerId="ADAL" clId="{3AB9FA56-5AA5-406F-BC6B-A106FF0B4A69}" dt="2025-06-27T22:58:06.597" v="53" actId="27636"/>
          <ac:spMkLst>
            <pc:docMk/>
            <pc:sldMk cId="1838438866" sldId="288"/>
            <ac:spMk id="6" creationId="{812E88D0-4A23-3E54-5F81-F2D3E5937D2D}"/>
          </ac:spMkLst>
        </pc:spChg>
      </pc:sldChg>
      <pc:sldChg chg="modSp new mod">
        <pc:chgData name="Ayda Martin" userId="60e1db80-c8d2-4eee-8095-46793a63096b" providerId="ADAL" clId="{3AB9FA56-5AA5-406F-BC6B-A106FF0B4A69}" dt="2025-06-27T23:03:18.132" v="86" actId="20577"/>
        <pc:sldMkLst>
          <pc:docMk/>
          <pc:sldMk cId="910257309" sldId="289"/>
        </pc:sldMkLst>
        <pc:spChg chg="mod">
          <ac:chgData name="Ayda Martin" userId="60e1db80-c8d2-4eee-8095-46793a63096b" providerId="ADAL" clId="{3AB9FA56-5AA5-406F-BC6B-A106FF0B4A69}" dt="2025-06-27T23:03:18.132" v="86" actId="20577"/>
          <ac:spMkLst>
            <pc:docMk/>
            <pc:sldMk cId="910257309" sldId="289"/>
            <ac:spMk id="2" creationId="{8121B5FA-9BBE-C1D2-C518-91F5C304ED7A}"/>
          </ac:spMkLst>
        </pc:spChg>
        <pc:spChg chg="mod">
          <ac:chgData name="Ayda Martin" userId="60e1db80-c8d2-4eee-8095-46793a63096b" providerId="ADAL" clId="{3AB9FA56-5AA5-406F-BC6B-A106FF0B4A69}" dt="2025-06-27T23:03:02.574" v="82" actId="2711"/>
          <ac:spMkLst>
            <pc:docMk/>
            <pc:sldMk cId="910257309" sldId="289"/>
            <ac:spMk id="3" creationId="{941F2156-C4A3-81E5-A6B8-849865538AF8}"/>
          </ac:spMkLst>
        </pc:spChg>
      </pc:sldChg>
      <pc:sldChg chg="addSp delSp modSp new mod modClrScheme chgLayout">
        <pc:chgData name="Ayda Martin" userId="60e1db80-c8d2-4eee-8095-46793a63096b" providerId="ADAL" clId="{3AB9FA56-5AA5-406F-BC6B-A106FF0B4A69}" dt="2025-06-27T23:06:41.658" v="168" actId="122"/>
        <pc:sldMkLst>
          <pc:docMk/>
          <pc:sldMk cId="554999020" sldId="290"/>
        </pc:sldMkLst>
        <pc:spChg chg="mod ord">
          <ac:chgData name="Ayda Martin" userId="60e1db80-c8d2-4eee-8095-46793a63096b" providerId="ADAL" clId="{3AB9FA56-5AA5-406F-BC6B-A106FF0B4A69}" dt="2025-06-27T23:06:41.658" v="168" actId="122"/>
          <ac:spMkLst>
            <pc:docMk/>
            <pc:sldMk cId="554999020" sldId="290"/>
            <ac:spMk id="2" creationId="{C0AD7703-3751-0B42-D507-61020586DC60}"/>
          </ac:spMkLst>
        </pc:spChg>
        <pc:spChg chg="del mod ord">
          <ac:chgData name="Ayda Martin" userId="60e1db80-c8d2-4eee-8095-46793a63096b" providerId="ADAL" clId="{3AB9FA56-5AA5-406F-BC6B-A106FF0B4A69}" dt="2025-06-27T23:05:43.415" v="116" actId="700"/>
          <ac:spMkLst>
            <pc:docMk/>
            <pc:sldMk cId="554999020" sldId="290"/>
            <ac:spMk id="3" creationId="{3BC9360E-D079-3A56-8489-75B82CF475C8}"/>
          </ac:spMkLst>
        </pc:spChg>
        <pc:spChg chg="del mod">
          <ac:chgData name="Ayda Martin" userId="60e1db80-c8d2-4eee-8095-46793a63096b" providerId="ADAL" clId="{3AB9FA56-5AA5-406F-BC6B-A106FF0B4A69}" dt="2025-06-27T23:05:10.751" v="108"/>
          <ac:spMkLst>
            <pc:docMk/>
            <pc:sldMk cId="554999020" sldId="290"/>
            <ac:spMk id="4" creationId="{97D76D4B-A550-BD95-0300-CC48EEFD5657}"/>
          </ac:spMkLst>
        </pc:spChg>
        <pc:picChg chg="add mod ord">
          <ac:chgData name="Ayda Martin" userId="60e1db80-c8d2-4eee-8095-46793a63096b" providerId="ADAL" clId="{3AB9FA56-5AA5-406F-BC6B-A106FF0B4A69}" dt="2025-06-27T23:05:55.004" v="120" actId="1076"/>
          <ac:picMkLst>
            <pc:docMk/>
            <pc:sldMk cId="554999020" sldId="290"/>
            <ac:picMk id="5" creationId="{0D95C860-67FA-A82E-28CD-EDE946C5A117}"/>
          </ac:picMkLst>
        </pc:picChg>
      </pc:sldChg>
      <pc:sldChg chg="addSp delSp modSp new mod modClrScheme chgLayout">
        <pc:chgData name="Ayda Martin" userId="60e1db80-c8d2-4eee-8095-46793a63096b" providerId="ADAL" clId="{3AB9FA56-5AA5-406F-BC6B-A106FF0B4A69}" dt="2025-06-27T23:13:18.368" v="181" actId="1076"/>
        <pc:sldMkLst>
          <pc:docMk/>
          <pc:sldMk cId="2228196114" sldId="291"/>
        </pc:sldMkLst>
        <pc:spChg chg="del mod ord">
          <ac:chgData name="Ayda Martin" userId="60e1db80-c8d2-4eee-8095-46793a63096b" providerId="ADAL" clId="{3AB9FA56-5AA5-406F-BC6B-A106FF0B4A69}" dt="2025-06-27T23:12:28.713" v="170" actId="700"/>
          <ac:spMkLst>
            <pc:docMk/>
            <pc:sldMk cId="2228196114" sldId="291"/>
            <ac:spMk id="2" creationId="{C78C61CB-C51B-5A9E-1B71-A248E4E63753}"/>
          </ac:spMkLst>
        </pc:spChg>
        <pc:spChg chg="del mod ord">
          <ac:chgData name="Ayda Martin" userId="60e1db80-c8d2-4eee-8095-46793a63096b" providerId="ADAL" clId="{3AB9FA56-5AA5-406F-BC6B-A106FF0B4A69}" dt="2025-06-27T23:12:28.713" v="170" actId="700"/>
          <ac:spMkLst>
            <pc:docMk/>
            <pc:sldMk cId="2228196114" sldId="291"/>
            <ac:spMk id="3" creationId="{5C3A9742-8BA1-2331-1DB2-EE27B6DAF317}"/>
          </ac:spMkLst>
        </pc:spChg>
        <pc:spChg chg="del">
          <ac:chgData name="Ayda Martin" userId="60e1db80-c8d2-4eee-8095-46793a63096b" providerId="ADAL" clId="{3AB9FA56-5AA5-406F-BC6B-A106FF0B4A69}" dt="2025-06-27T23:12:28.713" v="170" actId="700"/>
          <ac:spMkLst>
            <pc:docMk/>
            <pc:sldMk cId="2228196114" sldId="291"/>
            <ac:spMk id="4" creationId="{D80EA017-8B78-DE26-E7B3-341B1103EF3D}"/>
          </ac:spMkLst>
        </pc:spChg>
        <pc:spChg chg="add mod ord">
          <ac:chgData name="Ayda Martin" userId="60e1db80-c8d2-4eee-8095-46793a63096b" providerId="ADAL" clId="{3AB9FA56-5AA5-406F-BC6B-A106FF0B4A69}" dt="2025-06-27T23:13:10.525" v="180" actId="339"/>
          <ac:spMkLst>
            <pc:docMk/>
            <pc:sldMk cId="2228196114" sldId="291"/>
            <ac:spMk id="5" creationId="{1505A747-F6E8-B273-861B-EB104A3E5263}"/>
          </ac:spMkLst>
        </pc:spChg>
        <pc:spChg chg="add del mod ord">
          <ac:chgData name="Ayda Martin" userId="60e1db80-c8d2-4eee-8095-46793a63096b" providerId="ADAL" clId="{3AB9FA56-5AA5-406F-BC6B-A106FF0B4A69}" dt="2025-06-27T23:12:32.040" v="171"/>
          <ac:spMkLst>
            <pc:docMk/>
            <pc:sldMk cId="2228196114" sldId="291"/>
            <ac:spMk id="6" creationId="{3D62C2DE-35B9-5F38-FFA6-E604D8BE1D5A}"/>
          </ac:spMkLst>
        </pc:spChg>
        <pc:picChg chg="add mod">
          <ac:chgData name="Ayda Martin" userId="60e1db80-c8d2-4eee-8095-46793a63096b" providerId="ADAL" clId="{3AB9FA56-5AA5-406F-BC6B-A106FF0B4A69}" dt="2025-06-27T23:13:18.368" v="181" actId="1076"/>
          <ac:picMkLst>
            <pc:docMk/>
            <pc:sldMk cId="2228196114" sldId="291"/>
            <ac:picMk id="7" creationId="{9C56C471-75D2-0A23-4946-942A1B7A9464}"/>
          </ac:picMkLst>
        </pc:picChg>
      </pc:sldChg>
      <pc:sldChg chg="addSp delSp modSp new mod modClrScheme chgLayout">
        <pc:chgData name="Ayda Martin" userId="60e1db80-c8d2-4eee-8095-46793a63096b" providerId="ADAL" clId="{3AB9FA56-5AA5-406F-BC6B-A106FF0B4A69}" dt="2025-06-27T23:15:22.619" v="205" actId="14100"/>
        <pc:sldMkLst>
          <pc:docMk/>
          <pc:sldMk cId="2207709396" sldId="292"/>
        </pc:sldMkLst>
        <pc:spChg chg="mod ord">
          <ac:chgData name="Ayda Martin" userId="60e1db80-c8d2-4eee-8095-46793a63096b" providerId="ADAL" clId="{3AB9FA56-5AA5-406F-BC6B-A106FF0B4A69}" dt="2025-06-27T23:15:22.619" v="205" actId="14100"/>
          <ac:spMkLst>
            <pc:docMk/>
            <pc:sldMk cId="2207709396" sldId="292"/>
            <ac:spMk id="2" creationId="{8E1CB3A4-D0EA-8407-AF9C-868B13B53E86}"/>
          </ac:spMkLst>
        </pc:spChg>
        <pc:spChg chg="del mod ord">
          <ac:chgData name="Ayda Martin" userId="60e1db80-c8d2-4eee-8095-46793a63096b" providerId="ADAL" clId="{3AB9FA56-5AA5-406F-BC6B-A106FF0B4A69}" dt="2025-06-27T23:15:12.443" v="203" actId="700"/>
          <ac:spMkLst>
            <pc:docMk/>
            <pc:sldMk cId="2207709396" sldId="292"/>
            <ac:spMk id="3" creationId="{6A9A4142-4875-69AD-2C34-24B8863FBC6B}"/>
          </ac:spMkLst>
        </pc:spChg>
        <pc:spChg chg="del">
          <ac:chgData name="Ayda Martin" userId="60e1db80-c8d2-4eee-8095-46793a63096b" providerId="ADAL" clId="{3AB9FA56-5AA5-406F-BC6B-A106FF0B4A69}" dt="2025-06-27T23:15:12.443" v="203" actId="700"/>
          <ac:spMkLst>
            <pc:docMk/>
            <pc:sldMk cId="2207709396" sldId="292"/>
            <ac:spMk id="4" creationId="{2B09322F-0A90-BA82-6265-76CE40D35CCC}"/>
          </ac:spMkLst>
        </pc:spChg>
        <pc:spChg chg="add mod ord">
          <ac:chgData name="Ayda Martin" userId="60e1db80-c8d2-4eee-8095-46793a63096b" providerId="ADAL" clId="{3AB9FA56-5AA5-406F-BC6B-A106FF0B4A69}" dt="2025-06-27T23:15:16.623" v="204"/>
          <ac:spMkLst>
            <pc:docMk/>
            <pc:sldMk cId="2207709396" sldId="292"/>
            <ac:spMk id="5" creationId="{925F8F94-5157-D72D-CF84-59D8BE202231}"/>
          </ac:spMkLst>
        </pc:spChg>
      </pc:sldChg>
      <pc:sldChg chg="addSp delSp modSp new mod modClrScheme chgLayout">
        <pc:chgData name="Ayda Martin" userId="60e1db80-c8d2-4eee-8095-46793a63096b" providerId="ADAL" clId="{3AB9FA56-5AA5-406F-BC6B-A106FF0B4A69}" dt="2025-06-27T23:17:23.886" v="228" actId="339"/>
        <pc:sldMkLst>
          <pc:docMk/>
          <pc:sldMk cId="388256011" sldId="293"/>
        </pc:sldMkLst>
        <pc:spChg chg="del mod ord">
          <ac:chgData name="Ayda Martin" userId="60e1db80-c8d2-4eee-8095-46793a63096b" providerId="ADAL" clId="{3AB9FA56-5AA5-406F-BC6B-A106FF0B4A69}" dt="2025-06-27T23:16:58.248" v="211" actId="700"/>
          <ac:spMkLst>
            <pc:docMk/>
            <pc:sldMk cId="388256011" sldId="293"/>
            <ac:spMk id="2" creationId="{3B89FFB6-AF2E-2E0C-1501-0880D10ACABB}"/>
          </ac:spMkLst>
        </pc:spChg>
        <pc:spChg chg="del mod ord">
          <ac:chgData name="Ayda Martin" userId="60e1db80-c8d2-4eee-8095-46793a63096b" providerId="ADAL" clId="{3AB9FA56-5AA5-406F-BC6B-A106FF0B4A69}" dt="2025-06-27T23:16:58.248" v="211" actId="700"/>
          <ac:spMkLst>
            <pc:docMk/>
            <pc:sldMk cId="388256011" sldId="293"/>
            <ac:spMk id="3" creationId="{E96199AA-D760-0DE2-F354-02C71D2B65E8}"/>
          </ac:spMkLst>
        </pc:spChg>
        <pc:spChg chg="del">
          <ac:chgData name="Ayda Martin" userId="60e1db80-c8d2-4eee-8095-46793a63096b" providerId="ADAL" clId="{3AB9FA56-5AA5-406F-BC6B-A106FF0B4A69}" dt="2025-06-27T23:16:58.248" v="211" actId="700"/>
          <ac:spMkLst>
            <pc:docMk/>
            <pc:sldMk cId="388256011" sldId="293"/>
            <ac:spMk id="4" creationId="{7C84A3AE-9544-BE5B-1064-B95A87A71CEF}"/>
          </ac:spMkLst>
        </pc:spChg>
        <pc:spChg chg="add mod ord">
          <ac:chgData name="Ayda Martin" userId="60e1db80-c8d2-4eee-8095-46793a63096b" providerId="ADAL" clId="{3AB9FA56-5AA5-406F-BC6B-A106FF0B4A69}" dt="2025-06-27T23:17:23.886" v="228" actId="339"/>
          <ac:spMkLst>
            <pc:docMk/>
            <pc:sldMk cId="388256011" sldId="293"/>
            <ac:spMk id="5" creationId="{9C3CB6CF-D1F4-CA2B-DEA3-DE8818264497}"/>
          </ac:spMkLst>
        </pc:spChg>
        <pc:spChg chg="add del mod ord">
          <ac:chgData name="Ayda Martin" userId="60e1db80-c8d2-4eee-8095-46793a63096b" providerId="ADAL" clId="{3AB9FA56-5AA5-406F-BC6B-A106FF0B4A69}" dt="2025-06-27T23:17:01.298" v="212"/>
          <ac:spMkLst>
            <pc:docMk/>
            <pc:sldMk cId="388256011" sldId="293"/>
            <ac:spMk id="6" creationId="{2F870950-1E03-522F-9BEC-7E3D264CF7EC}"/>
          </ac:spMkLst>
        </pc:spChg>
        <pc:picChg chg="add mod">
          <ac:chgData name="Ayda Martin" userId="60e1db80-c8d2-4eee-8095-46793a63096b" providerId="ADAL" clId="{3AB9FA56-5AA5-406F-BC6B-A106FF0B4A69}" dt="2025-06-27T23:17:01.298" v="212"/>
          <ac:picMkLst>
            <pc:docMk/>
            <pc:sldMk cId="388256011" sldId="293"/>
            <ac:picMk id="7" creationId="{2262E953-15FC-FE14-279B-116DDDC25048}"/>
          </ac:picMkLst>
        </pc:picChg>
      </pc:sldChg>
      <pc:sldChg chg="addSp delSp modSp new mod modClrScheme chgLayout">
        <pc:chgData name="Ayda Martin" userId="60e1db80-c8d2-4eee-8095-46793a63096b" providerId="ADAL" clId="{3AB9FA56-5AA5-406F-BC6B-A106FF0B4A69}" dt="2025-06-27T23:18:48.621" v="245" actId="339"/>
        <pc:sldMkLst>
          <pc:docMk/>
          <pc:sldMk cId="2596823072" sldId="294"/>
        </pc:sldMkLst>
        <pc:spChg chg="del mod ord">
          <ac:chgData name="Ayda Martin" userId="60e1db80-c8d2-4eee-8095-46793a63096b" providerId="ADAL" clId="{3AB9FA56-5AA5-406F-BC6B-A106FF0B4A69}" dt="2025-06-27T23:17:56.812" v="234" actId="700"/>
          <ac:spMkLst>
            <pc:docMk/>
            <pc:sldMk cId="2596823072" sldId="294"/>
            <ac:spMk id="2" creationId="{41AC4274-AF39-D934-3D94-CD45EDDCFD66}"/>
          </ac:spMkLst>
        </pc:spChg>
        <pc:spChg chg="del mod ord">
          <ac:chgData name="Ayda Martin" userId="60e1db80-c8d2-4eee-8095-46793a63096b" providerId="ADAL" clId="{3AB9FA56-5AA5-406F-BC6B-A106FF0B4A69}" dt="2025-06-27T23:17:56.812" v="234" actId="700"/>
          <ac:spMkLst>
            <pc:docMk/>
            <pc:sldMk cId="2596823072" sldId="294"/>
            <ac:spMk id="3" creationId="{5CFAFA3A-B155-406D-54C8-4869253B41CC}"/>
          </ac:spMkLst>
        </pc:spChg>
        <pc:spChg chg="del">
          <ac:chgData name="Ayda Martin" userId="60e1db80-c8d2-4eee-8095-46793a63096b" providerId="ADAL" clId="{3AB9FA56-5AA5-406F-BC6B-A106FF0B4A69}" dt="2025-06-27T23:17:56.812" v="234" actId="700"/>
          <ac:spMkLst>
            <pc:docMk/>
            <pc:sldMk cId="2596823072" sldId="294"/>
            <ac:spMk id="4" creationId="{447CDBCB-6B0E-A994-4BBC-14AD63C5D5F1}"/>
          </ac:spMkLst>
        </pc:spChg>
        <pc:spChg chg="add mod ord">
          <ac:chgData name="Ayda Martin" userId="60e1db80-c8d2-4eee-8095-46793a63096b" providerId="ADAL" clId="{3AB9FA56-5AA5-406F-BC6B-A106FF0B4A69}" dt="2025-06-27T23:18:48.621" v="245" actId="339"/>
          <ac:spMkLst>
            <pc:docMk/>
            <pc:sldMk cId="2596823072" sldId="294"/>
            <ac:spMk id="5" creationId="{B8CF1AE8-453B-6C31-9509-82644A890E18}"/>
          </ac:spMkLst>
        </pc:spChg>
        <pc:spChg chg="add del mod ord">
          <ac:chgData name="Ayda Martin" userId="60e1db80-c8d2-4eee-8095-46793a63096b" providerId="ADAL" clId="{3AB9FA56-5AA5-406F-BC6B-A106FF0B4A69}" dt="2025-06-27T23:17:59.847" v="235"/>
          <ac:spMkLst>
            <pc:docMk/>
            <pc:sldMk cId="2596823072" sldId="294"/>
            <ac:spMk id="6" creationId="{B9A685F4-3BCF-19C8-85B7-927E8DCD900E}"/>
          </ac:spMkLst>
        </pc:spChg>
        <pc:picChg chg="add mod">
          <ac:chgData name="Ayda Martin" userId="60e1db80-c8d2-4eee-8095-46793a63096b" providerId="ADAL" clId="{3AB9FA56-5AA5-406F-BC6B-A106FF0B4A69}" dt="2025-06-27T23:18:05.098" v="237" actId="1076"/>
          <ac:picMkLst>
            <pc:docMk/>
            <pc:sldMk cId="2596823072" sldId="294"/>
            <ac:picMk id="7" creationId="{BC6FFC4A-0E0E-B0D2-41C7-13F660C9CB64}"/>
          </ac:picMkLst>
        </pc:picChg>
      </pc:sldChg>
      <pc:sldChg chg="modSp new mod">
        <pc:chgData name="Ayda Martin" userId="60e1db80-c8d2-4eee-8095-46793a63096b" providerId="ADAL" clId="{3AB9FA56-5AA5-406F-BC6B-A106FF0B4A69}" dt="2025-06-27T23:21:48.260" v="259" actId="20577"/>
        <pc:sldMkLst>
          <pc:docMk/>
          <pc:sldMk cId="3822441783" sldId="295"/>
        </pc:sldMkLst>
        <pc:spChg chg="mod">
          <ac:chgData name="Ayda Martin" userId="60e1db80-c8d2-4eee-8095-46793a63096b" providerId="ADAL" clId="{3AB9FA56-5AA5-406F-BC6B-A106FF0B4A69}" dt="2025-06-27T23:21:04.231" v="253" actId="339"/>
          <ac:spMkLst>
            <pc:docMk/>
            <pc:sldMk cId="3822441783" sldId="295"/>
            <ac:spMk id="2" creationId="{35549B4D-474C-880E-D760-DB662BA6DF88}"/>
          </ac:spMkLst>
        </pc:spChg>
        <pc:spChg chg="mod">
          <ac:chgData name="Ayda Martin" userId="60e1db80-c8d2-4eee-8095-46793a63096b" providerId="ADAL" clId="{3AB9FA56-5AA5-406F-BC6B-A106FF0B4A69}" dt="2025-06-27T23:21:48.260" v="259" actId="20577"/>
          <ac:spMkLst>
            <pc:docMk/>
            <pc:sldMk cId="3822441783" sldId="295"/>
            <ac:spMk id="3" creationId="{DAA7A526-DA15-06FD-69EE-63011CBD9E9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7BC7-536D-9795-964D-46494EF7FC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6354F4-EBAE-E9E0-2416-6AA8868722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4A77EA-1399-8720-D3DD-63943F4A3C68}"/>
              </a:ext>
            </a:extLst>
          </p:cNvPr>
          <p:cNvSpPr>
            <a:spLocks noGrp="1"/>
          </p:cNvSpPr>
          <p:nvPr>
            <p:ph type="dt" sz="half" idx="10"/>
          </p:nvPr>
        </p:nvSpPr>
        <p:spPr/>
        <p:txBody>
          <a:bodyPr/>
          <a:lstStyle/>
          <a:p>
            <a:fld id="{9792EE2C-C557-404D-8C83-DC177C4015ED}" type="datetimeFigureOut">
              <a:rPr lang="en-US" smtClean="0"/>
              <a:t>6/27/2025</a:t>
            </a:fld>
            <a:endParaRPr lang="en-US"/>
          </a:p>
        </p:txBody>
      </p:sp>
      <p:sp>
        <p:nvSpPr>
          <p:cNvPr id="5" name="Footer Placeholder 4">
            <a:extLst>
              <a:ext uri="{FF2B5EF4-FFF2-40B4-BE49-F238E27FC236}">
                <a16:creationId xmlns:a16="http://schemas.microsoft.com/office/drawing/2014/main" id="{98C6D232-F1C2-9982-35C8-1D4EEC32C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76F5C-A00A-D8A4-7BEE-8A4ED03E244A}"/>
              </a:ext>
            </a:extLst>
          </p:cNvPr>
          <p:cNvSpPr>
            <a:spLocks noGrp="1"/>
          </p:cNvSpPr>
          <p:nvPr>
            <p:ph type="sldNum" sz="quarter" idx="12"/>
          </p:nvPr>
        </p:nvSpPr>
        <p:spPr/>
        <p:txBody>
          <a:bodyPr/>
          <a:lstStyle/>
          <a:p>
            <a:fld id="{17751C46-0863-48E4-813E-D5142A999840}" type="slidenum">
              <a:rPr lang="en-US" smtClean="0"/>
              <a:t>‹#›</a:t>
            </a:fld>
            <a:endParaRPr lang="en-US"/>
          </a:p>
        </p:txBody>
      </p:sp>
    </p:spTree>
    <p:extLst>
      <p:ext uri="{BB962C8B-B14F-4D97-AF65-F5344CB8AC3E}">
        <p14:creationId xmlns:p14="http://schemas.microsoft.com/office/powerpoint/2010/main" val="3603180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9DE9-9BAC-69FD-8CAE-98A7331FFD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680272-6C43-7DF9-149C-700FC62C27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DB900-AF07-22E2-25A7-3C9CCAFE115F}"/>
              </a:ext>
            </a:extLst>
          </p:cNvPr>
          <p:cNvSpPr>
            <a:spLocks noGrp="1"/>
          </p:cNvSpPr>
          <p:nvPr>
            <p:ph type="dt" sz="half" idx="10"/>
          </p:nvPr>
        </p:nvSpPr>
        <p:spPr/>
        <p:txBody>
          <a:bodyPr/>
          <a:lstStyle/>
          <a:p>
            <a:fld id="{9792EE2C-C557-404D-8C83-DC177C4015ED}" type="datetimeFigureOut">
              <a:rPr lang="en-US" smtClean="0"/>
              <a:t>6/27/2025</a:t>
            </a:fld>
            <a:endParaRPr lang="en-US"/>
          </a:p>
        </p:txBody>
      </p:sp>
      <p:sp>
        <p:nvSpPr>
          <p:cNvPr id="5" name="Footer Placeholder 4">
            <a:extLst>
              <a:ext uri="{FF2B5EF4-FFF2-40B4-BE49-F238E27FC236}">
                <a16:creationId xmlns:a16="http://schemas.microsoft.com/office/drawing/2014/main" id="{1884E780-8DA1-86EB-3E18-1704EE70B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85B13A-D8DA-EA76-F470-E3A30277F99F}"/>
              </a:ext>
            </a:extLst>
          </p:cNvPr>
          <p:cNvSpPr>
            <a:spLocks noGrp="1"/>
          </p:cNvSpPr>
          <p:nvPr>
            <p:ph type="sldNum" sz="quarter" idx="12"/>
          </p:nvPr>
        </p:nvSpPr>
        <p:spPr/>
        <p:txBody>
          <a:bodyPr/>
          <a:lstStyle/>
          <a:p>
            <a:fld id="{17751C46-0863-48E4-813E-D5142A999840}" type="slidenum">
              <a:rPr lang="en-US" smtClean="0"/>
              <a:t>‹#›</a:t>
            </a:fld>
            <a:endParaRPr lang="en-US"/>
          </a:p>
        </p:txBody>
      </p:sp>
    </p:spTree>
    <p:extLst>
      <p:ext uri="{BB962C8B-B14F-4D97-AF65-F5344CB8AC3E}">
        <p14:creationId xmlns:p14="http://schemas.microsoft.com/office/powerpoint/2010/main" val="3220323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B31AB0-365C-E450-EE27-F55E73C42B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E0A83-441C-4C3E-81A0-5D5334522A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34683-9A79-F84A-FD42-9C5098204682}"/>
              </a:ext>
            </a:extLst>
          </p:cNvPr>
          <p:cNvSpPr>
            <a:spLocks noGrp="1"/>
          </p:cNvSpPr>
          <p:nvPr>
            <p:ph type="dt" sz="half" idx="10"/>
          </p:nvPr>
        </p:nvSpPr>
        <p:spPr/>
        <p:txBody>
          <a:bodyPr/>
          <a:lstStyle/>
          <a:p>
            <a:fld id="{9792EE2C-C557-404D-8C83-DC177C4015ED}" type="datetimeFigureOut">
              <a:rPr lang="en-US" smtClean="0"/>
              <a:t>6/27/2025</a:t>
            </a:fld>
            <a:endParaRPr lang="en-US"/>
          </a:p>
        </p:txBody>
      </p:sp>
      <p:sp>
        <p:nvSpPr>
          <p:cNvPr id="5" name="Footer Placeholder 4">
            <a:extLst>
              <a:ext uri="{FF2B5EF4-FFF2-40B4-BE49-F238E27FC236}">
                <a16:creationId xmlns:a16="http://schemas.microsoft.com/office/drawing/2014/main" id="{1B07667C-69F9-E5C7-014C-4B158241C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AFAF6-0294-4051-9720-F34ED4020EA6}"/>
              </a:ext>
            </a:extLst>
          </p:cNvPr>
          <p:cNvSpPr>
            <a:spLocks noGrp="1"/>
          </p:cNvSpPr>
          <p:nvPr>
            <p:ph type="sldNum" sz="quarter" idx="12"/>
          </p:nvPr>
        </p:nvSpPr>
        <p:spPr/>
        <p:txBody>
          <a:bodyPr/>
          <a:lstStyle/>
          <a:p>
            <a:fld id="{17751C46-0863-48E4-813E-D5142A999840}" type="slidenum">
              <a:rPr lang="en-US" smtClean="0"/>
              <a:t>‹#›</a:t>
            </a:fld>
            <a:endParaRPr lang="en-US"/>
          </a:p>
        </p:txBody>
      </p:sp>
    </p:spTree>
    <p:extLst>
      <p:ext uri="{BB962C8B-B14F-4D97-AF65-F5344CB8AC3E}">
        <p14:creationId xmlns:p14="http://schemas.microsoft.com/office/powerpoint/2010/main" val="387405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A4777-8B7B-777E-9272-233C1265B1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BE8AB2-BE76-149B-0C12-03C860ABD5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3C4E5-5674-8048-5723-8A8A98C4ACCA}"/>
              </a:ext>
            </a:extLst>
          </p:cNvPr>
          <p:cNvSpPr>
            <a:spLocks noGrp="1"/>
          </p:cNvSpPr>
          <p:nvPr>
            <p:ph type="dt" sz="half" idx="10"/>
          </p:nvPr>
        </p:nvSpPr>
        <p:spPr/>
        <p:txBody>
          <a:bodyPr/>
          <a:lstStyle/>
          <a:p>
            <a:fld id="{9792EE2C-C557-404D-8C83-DC177C4015ED}" type="datetimeFigureOut">
              <a:rPr lang="en-US" smtClean="0"/>
              <a:t>6/27/2025</a:t>
            </a:fld>
            <a:endParaRPr lang="en-US"/>
          </a:p>
        </p:txBody>
      </p:sp>
      <p:sp>
        <p:nvSpPr>
          <p:cNvPr id="5" name="Footer Placeholder 4">
            <a:extLst>
              <a:ext uri="{FF2B5EF4-FFF2-40B4-BE49-F238E27FC236}">
                <a16:creationId xmlns:a16="http://schemas.microsoft.com/office/drawing/2014/main" id="{1B1F61D6-69E9-D960-108F-22D5B00DD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3989D-9DC2-A2A0-9B70-DC5F91CE7444}"/>
              </a:ext>
            </a:extLst>
          </p:cNvPr>
          <p:cNvSpPr>
            <a:spLocks noGrp="1"/>
          </p:cNvSpPr>
          <p:nvPr>
            <p:ph type="sldNum" sz="quarter" idx="12"/>
          </p:nvPr>
        </p:nvSpPr>
        <p:spPr/>
        <p:txBody>
          <a:bodyPr/>
          <a:lstStyle/>
          <a:p>
            <a:fld id="{17751C46-0863-48E4-813E-D5142A999840}" type="slidenum">
              <a:rPr lang="en-US" smtClean="0"/>
              <a:t>‹#›</a:t>
            </a:fld>
            <a:endParaRPr lang="en-US"/>
          </a:p>
        </p:txBody>
      </p:sp>
    </p:spTree>
    <p:extLst>
      <p:ext uri="{BB962C8B-B14F-4D97-AF65-F5344CB8AC3E}">
        <p14:creationId xmlns:p14="http://schemas.microsoft.com/office/powerpoint/2010/main" val="1678820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F80F-BF70-D8CA-B1D4-DBC3156508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2AC9E-E6CB-983E-F1B8-6F0FCE2877A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4ED4AA-ACD5-ABEE-967E-06A88353F7D1}"/>
              </a:ext>
            </a:extLst>
          </p:cNvPr>
          <p:cNvSpPr>
            <a:spLocks noGrp="1"/>
          </p:cNvSpPr>
          <p:nvPr>
            <p:ph type="dt" sz="half" idx="10"/>
          </p:nvPr>
        </p:nvSpPr>
        <p:spPr/>
        <p:txBody>
          <a:bodyPr/>
          <a:lstStyle/>
          <a:p>
            <a:fld id="{9792EE2C-C557-404D-8C83-DC177C4015ED}" type="datetimeFigureOut">
              <a:rPr lang="en-US" smtClean="0"/>
              <a:t>6/27/2025</a:t>
            </a:fld>
            <a:endParaRPr lang="en-US"/>
          </a:p>
        </p:txBody>
      </p:sp>
      <p:sp>
        <p:nvSpPr>
          <p:cNvPr id="5" name="Footer Placeholder 4">
            <a:extLst>
              <a:ext uri="{FF2B5EF4-FFF2-40B4-BE49-F238E27FC236}">
                <a16:creationId xmlns:a16="http://schemas.microsoft.com/office/drawing/2014/main" id="{F8FC2035-C78A-FD58-DF00-E14D8B761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C1B1B-437B-BA5D-2ED1-7EBD518980B2}"/>
              </a:ext>
            </a:extLst>
          </p:cNvPr>
          <p:cNvSpPr>
            <a:spLocks noGrp="1"/>
          </p:cNvSpPr>
          <p:nvPr>
            <p:ph type="sldNum" sz="quarter" idx="12"/>
          </p:nvPr>
        </p:nvSpPr>
        <p:spPr/>
        <p:txBody>
          <a:bodyPr/>
          <a:lstStyle/>
          <a:p>
            <a:fld id="{17751C46-0863-48E4-813E-D5142A999840}" type="slidenum">
              <a:rPr lang="en-US" smtClean="0"/>
              <a:t>‹#›</a:t>
            </a:fld>
            <a:endParaRPr lang="en-US"/>
          </a:p>
        </p:txBody>
      </p:sp>
    </p:spTree>
    <p:extLst>
      <p:ext uri="{BB962C8B-B14F-4D97-AF65-F5344CB8AC3E}">
        <p14:creationId xmlns:p14="http://schemas.microsoft.com/office/powerpoint/2010/main" val="338015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8E23D-DBE3-56C0-2691-4EBECB9D2B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E2E632-59E1-9BA8-8754-BCD7576EBD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96DD0-9416-8C1E-03D5-40CCFA03E2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5E661C-E7DE-6FB1-8D41-53C5512FE507}"/>
              </a:ext>
            </a:extLst>
          </p:cNvPr>
          <p:cNvSpPr>
            <a:spLocks noGrp="1"/>
          </p:cNvSpPr>
          <p:nvPr>
            <p:ph type="dt" sz="half" idx="10"/>
          </p:nvPr>
        </p:nvSpPr>
        <p:spPr/>
        <p:txBody>
          <a:bodyPr/>
          <a:lstStyle/>
          <a:p>
            <a:fld id="{9792EE2C-C557-404D-8C83-DC177C4015ED}" type="datetimeFigureOut">
              <a:rPr lang="en-US" smtClean="0"/>
              <a:t>6/27/2025</a:t>
            </a:fld>
            <a:endParaRPr lang="en-US"/>
          </a:p>
        </p:txBody>
      </p:sp>
      <p:sp>
        <p:nvSpPr>
          <p:cNvPr id="6" name="Footer Placeholder 5">
            <a:extLst>
              <a:ext uri="{FF2B5EF4-FFF2-40B4-BE49-F238E27FC236}">
                <a16:creationId xmlns:a16="http://schemas.microsoft.com/office/drawing/2014/main" id="{4052C604-5047-039E-658D-24677C5B1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A8ACA8-1AEA-51C8-0260-B373E2FBFAD9}"/>
              </a:ext>
            </a:extLst>
          </p:cNvPr>
          <p:cNvSpPr>
            <a:spLocks noGrp="1"/>
          </p:cNvSpPr>
          <p:nvPr>
            <p:ph type="sldNum" sz="quarter" idx="12"/>
          </p:nvPr>
        </p:nvSpPr>
        <p:spPr/>
        <p:txBody>
          <a:bodyPr/>
          <a:lstStyle/>
          <a:p>
            <a:fld id="{17751C46-0863-48E4-813E-D5142A999840}" type="slidenum">
              <a:rPr lang="en-US" smtClean="0"/>
              <a:t>‹#›</a:t>
            </a:fld>
            <a:endParaRPr lang="en-US"/>
          </a:p>
        </p:txBody>
      </p:sp>
    </p:spTree>
    <p:extLst>
      <p:ext uri="{BB962C8B-B14F-4D97-AF65-F5344CB8AC3E}">
        <p14:creationId xmlns:p14="http://schemas.microsoft.com/office/powerpoint/2010/main" val="730632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8F57-9624-BB1E-05AA-A318157226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06AE8F-70D0-BED4-7C3F-8DB6EF15C4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06C541-425A-8F75-3E1D-D91C769CBE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53473D-1F67-BACC-F7BE-64B3A28EB7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DEBA89-3031-B1D4-AE32-81E846192D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0D829-00F2-1682-2C44-96DBE1FE854A}"/>
              </a:ext>
            </a:extLst>
          </p:cNvPr>
          <p:cNvSpPr>
            <a:spLocks noGrp="1"/>
          </p:cNvSpPr>
          <p:nvPr>
            <p:ph type="dt" sz="half" idx="10"/>
          </p:nvPr>
        </p:nvSpPr>
        <p:spPr/>
        <p:txBody>
          <a:bodyPr/>
          <a:lstStyle/>
          <a:p>
            <a:fld id="{9792EE2C-C557-404D-8C83-DC177C4015ED}" type="datetimeFigureOut">
              <a:rPr lang="en-US" smtClean="0"/>
              <a:t>6/27/2025</a:t>
            </a:fld>
            <a:endParaRPr lang="en-US"/>
          </a:p>
        </p:txBody>
      </p:sp>
      <p:sp>
        <p:nvSpPr>
          <p:cNvPr id="8" name="Footer Placeholder 7">
            <a:extLst>
              <a:ext uri="{FF2B5EF4-FFF2-40B4-BE49-F238E27FC236}">
                <a16:creationId xmlns:a16="http://schemas.microsoft.com/office/drawing/2014/main" id="{E9AA630B-B3F8-8C4D-C62C-DA609BA673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B76B11-271D-1406-7360-408DC4784B4E}"/>
              </a:ext>
            </a:extLst>
          </p:cNvPr>
          <p:cNvSpPr>
            <a:spLocks noGrp="1"/>
          </p:cNvSpPr>
          <p:nvPr>
            <p:ph type="sldNum" sz="quarter" idx="12"/>
          </p:nvPr>
        </p:nvSpPr>
        <p:spPr/>
        <p:txBody>
          <a:bodyPr/>
          <a:lstStyle/>
          <a:p>
            <a:fld id="{17751C46-0863-48E4-813E-D5142A999840}" type="slidenum">
              <a:rPr lang="en-US" smtClean="0"/>
              <a:t>‹#›</a:t>
            </a:fld>
            <a:endParaRPr lang="en-US"/>
          </a:p>
        </p:txBody>
      </p:sp>
    </p:spTree>
    <p:extLst>
      <p:ext uri="{BB962C8B-B14F-4D97-AF65-F5344CB8AC3E}">
        <p14:creationId xmlns:p14="http://schemas.microsoft.com/office/powerpoint/2010/main" val="145913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579DF-A735-ADFC-B4BC-ADA5BA5118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716392-CE98-0D69-246F-5E2EA14C4396}"/>
              </a:ext>
            </a:extLst>
          </p:cNvPr>
          <p:cNvSpPr>
            <a:spLocks noGrp="1"/>
          </p:cNvSpPr>
          <p:nvPr>
            <p:ph type="dt" sz="half" idx="10"/>
          </p:nvPr>
        </p:nvSpPr>
        <p:spPr/>
        <p:txBody>
          <a:bodyPr/>
          <a:lstStyle/>
          <a:p>
            <a:fld id="{9792EE2C-C557-404D-8C83-DC177C4015ED}" type="datetimeFigureOut">
              <a:rPr lang="en-US" smtClean="0"/>
              <a:t>6/27/2025</a:t>
            </a:fld>
            <a:endParaRPr lang="en-US"/>
          </a:p>
        </p:txBody>
      </p:sp>
      <p:sp>
        <p:nvSpPr>
          <p:cNvPr id="4" name="Footer Placeholder 3">
            <a:extLst>
              <a:ext uri="{FF2B5EF4-FFF2-40B4-BE49-F238E27FC236}">
                <a16:creationId xmlns:a16="http://schemas.microsoft.com/office/drawing/2014/main" id="{7E92C647-9BF0-7BDA-8DC5-9410582EC4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224144-C19B-5AB6-193D-4B055CDD84A5}"/>
              </a:ext>
            </a:extLst>
          </p:cNvPr>
          <p:cNvSpPr>
            <a:spLocks noGrp="1"/>
          </p:cNvSpPr>
          <p:nvPr>
            <p:ph type="sldNum" sz="quarter" idx="12"/>
          </p:nvPr>
        </p:nvSpPr>
        <p:spPr/>
        <p:txBody>
          <a:bodyPr/>
          <a:lstStyle/>
          <a:p>
            <a:fld id="{17751C46-0863-48E4-813E-D5142A999840}" type="slidenum">
              <a:rPr lang="en-US" smtClean="0"/>
              <a:t>‹#›</a:t>
            </a:fld>
            <a:endParaRPr lang="en-US"/>
          </a:p>
        </p:txBody>
      </p:sp>
    </p:spTree>
    <p:extLst>
      <p:ext uri="{BB962C8B-B14F-4D97-AF65-F5344CB8AC3E}">
        <p14:creationId xmlns:p14="http://schemas.microsoft.com/office/powerpoint/2010/main" val="2554790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2AEE7-C1B2-851F-5E54-C17609571970}"/>
              </a:ext>
            </a:extLst>
          </p:cNvPr>
          <p:cNvSpPr>
            <a:spLocks noGrp="1"/>
          </p:cNvSpPr>
          <p:nvPr>
            <p:ph type="dt" sz="half" idx="10"/>
          </p:nvPr>
        </p:nvSpPr>
        <p:spPr/>
        <p:txBody>
          <a:bodyPr/>
          <a:lstStyle/>
          <a:p>
            <a:fld id="{9792EE2C-C557-404D-8C83-DC177C4015ED}" type="datetimeFigureOut">
              <a:rPr lang="en-US" smtClean="0"/>
              <a:t>6/27/2025</a:t>
            </a:fld>
            <a:endParaRPr lang="en-US"/>
          </a:p>
        </p:txBody>
      </p:sp>
      <p:sp>
        <p:nvSpPr>
          <p:cNvPr id="3" name="Footer Placeholder 2">
            <a:extLst>
              <a:ext uri="{FF2B5EF4-FFF2-40B4-BE49-F238E27FC236}">
                <a16:creationId xmlns:a16="http://schemas.microsoft.com/office/drawing/2014/main" id="{F5D83B45-3642-11AE-74CB-BD90B21949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1F69E-5925-F98D-B572-47CA8D154DE9}"/>
              </a:ext>
            </a:extLst>
          </p:cNvPr>
          <p:cNvSpPr>
            <a:spLocks noGrp="1"/>
          </p:cNvSpPr>
          <p:nvPr>
            <p:ph type="sldNum" sz="quarter" idx="12"/>
          </p:nvPr>
        </p:nvSpPr>
        <p:spPr/>
        <p:txBody>
          <a:bodyPr/>
          <a:lstStyle/>
          <a:p>
            <a:fld id="{17751C46-0863-48E4-813E-D5142A999840}" type="slidenum">
              <a:rPr lang="en-US" smtClean="0"/>
              <a:t>‹#›</a:t>
            </a:fld>
            <a:endParaRPr lang="en-US"/>
          </a:p>
        </p:txBody>
      </p:sp>
    </p:spTree>
    <p:extLst>
      <p:ext uri="{BB962C8B-B14F-4D97-AF65-F5344CB8AC3E}">
        <p14:creationId xmlns:p14="http://schemas.microsoft.com/office/powerpoint/2010/main" val="4057449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0DE-5F82-E039-EFCF-D312766B9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7B435D-026E-DDC2-ED87-89BAB088A5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2757B-0495-1931-0AC0-BE19AAD6D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5BBA3F-BDBD-E4BB-156F-2CFAA8B85A8C}"/>
              </a:ext>
            </a:extLst>
          </p:cNvPr>
          <p:cNvSpPr>
            <a:spLocks noGrp="1"/>
          </p:cNvSpPr>
          <p:nvPr>
            <p:ph type="dt" sz="half" idx="10"/>
          </p:nvPr>
        </p:nvSpPr>
        <p:spPr/>
        <p:txBody>
          <a:bodyPr/>
          <a:lstStyle/>
          <a:p>
            <a:fld id="{9792EE2C-C557-404D-8C83-DC177C4015ED}" type="datetimeFigureOut">
              <a:rPr lang="en-US" smtClean="0"/>
              <a:t>6/27/2025</a:t>
            </a:fld>
            <a:endParaRPr lang="en-US"/>
          </a:p>
        </p:txBody>
      </p:sp>
      <p:sp>
        <p:nvSpPr>
          <p:cNvPr id="6" name="Footer Placeholder 5">
            <a:extLst>
              <a:ext uri="{FF2B5EF4-FFF2-40B4-BE49-F238E27FC236}">
                <a16:creationId xmlns:a16="http://schemas.microsoft.com/office/drawing/2014/main" id="{91F1FD71-43E7-A000-CAD3-44EC15C04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2FA419-74F5-CBBE-08CE-F6A9CFEFD659}"/>
              </a:ext>
            </a:extLst>
          </p:cNvPr>
          <p:cNvSpPr>
            <a:spLocks noGrp="1"/>
          </p:cNvSpPr>
          <p:nvPr>
            <p:ph type="sldNum" sz="quarter" idx="12"/>
          </p:nvPr>
        </p:nvSpPr>
        <p:spPr/>
        <p:txBody>
          <a:bodyPr/>
          <a:lstStyle/>
          <a:p>
            <a:fld id="{17751C46-0863-48E4-813E-D5142A999840}" type="slidenum">
              <a:rPr lang="en-US" smtClean="0"/>
              <a:t>‹#›</a:t>
            </a:fld>
            <a:endParaRPr lang="en-US"/>
          </a:p>
        </p:txBody>
      </p:sp>
    </p:spTree>
    <p:extLst>
      <p:ext uri="{BB962C8B-B14F-4D97-AF65-F5344CB8AC3E}">
        <p14:creationId xmlns:p14="http://schemas.microsoft.com/office/powerpoint/2010/main" val="372109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FF5B-3F80-B3EC-1119-43EEC0B054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BE2947-16C3-75E1-9C11-FB113CC77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335A87-D066-FE94-BCE2-505B710C1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B717F-8CD3-66AC-43FF-42123B811561}"/>
              </a:ext>
            </a:extLst>
          </p:cNvPr>
          <p:cNvSpPr>
            <a:spLocks noGrp="1"/>
          </p:cNvSpPr>
          <p:nvPr>
            <p:ph type="dt" sz="half" idx="10"/>
          </p:nvPr>
        </p:nvSpPr>
        <p:spPr/>
        <p:txBody>
          <a:bodyPr/>
          <a:lstStyle/>
          <a:p>
            <a:fld id="{9792EE2C-C557-404D-8C83-DC177C4015ED}" type="datetimeFigureOut">
              <a:rPr lang="en-US" smtClean="0"/>
              <a:t>6/27/2025</a:t>
            </a:fld>
            <a:endParaRPr lang="en-US"/>
          </a:p>
        </p:txBody>
      </p:sp>
      <p:sp>
        <p:nvSpPr>
          <p:cNvPr id="6" name="Footer Placeholder 5">
            <a:extLst>
              <a:ext uri="{FF2B5EF4-FFF2-40B4-BE49-F238E27FC236}">
                <a16:creationId xmlns:a16="http://schemas.microsoft.com/office/drawing/2014/main" id="{EE7D6EAF-ABFE-7A3F-58DB-CE6AB5614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271D7B-3D27-CA75-F983-8CF7644F8BB4}"/>
              </a:ext>
            </a:extLst>
          </p:cNvPr>
          <p:cNvSpPr>
            <a:spLocks noGrp="1"/>
          </p:cNvSpPr>
          <p:nvPr>
            <p:ph type="sldNum" sz="quarter" idx="12"/>
          </p:nvPr>
        </p:nvSpPr>
        <p:spPr/>
        <p:txBody>
          <a:bodyPr/>
          <a:lstStyle/>
          <a:p>
            <a:fld id="{17751C46-0863-48E4-813E-D5142A999840}" type="slidenum">
              <a:rPr lang="en-US" smtClean="0"/>
              <a:t>‹#›</a:t>
            </a:fld>
            <a:endParaRPr lang="en-US"/>
          </a:p>
        </p:txBody>
      </p:sp>
    </p:spTree>
    <p:extLst>
      <p:ext uri="{BB962C8B-B14F-4D97-AF65-F5344CB8AC3E}">
        <p14:creationId xmlns:p14="http://schemas.microsoft.com/office/powerpoint/2010/main" val="2794581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FC472A-6ABA-2E10-3055-6A131A3339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8CFC38-BECF-9CD4-0BBA-D58188AE97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F258EF-953D-C146-1A60-EC2211E72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792EE2C-C557-404D-8C83-DC177C4015ED}" type="datetimeFigureOut">
              <a:rPr lang="en-US" smtClean="0"/>
              <a:t>6/27/2025</a:t>
            </a:fld>
            <a:endParaRPr lang="en-US"/>
          </a:p>
        </p:txBody>
      </p:sp>
      <p:sp>
        <p:nvSpPr>
          <p:cNvPr id="5" name="Footer Placeholder 4">
            <a:extLst>
              <a:ext uri="{FF2B5EF4-FFF2-40B4-BE49-F238E27FC236}">
                <a16:creationId xmlns:a16="http://schemas.microsoft.com/office/drawing/2014/main" id="{E6DC0BAB-91B1-FA99-DC67-9009377A05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18C217F-F0E1-FA76-14CA-C543C075D3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751C46-0863-48E4-813E-D5142A999840}" type="slidenum">
              <a:rPr lang="en-US" smtClean="0"/>
              <a:t>‹#›</a:t>
            </a:fld>
            <a:endParaRPr lang="en-US"/>
          </a:p>
        </p:txBody>
      </p:sp>
    </p:spTree>
    <p:extLst>
      <p:ext uri="{BB962C8B-B14F-4D97-AF65-F5344CB8AC3E}">
        <p14:creationId xmlns:p14="http://schemas.microsoft.com/office/powerpoint/2010/main" val="671535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ommons.wikimedia.org/wiki/File:Sweet_basil_%28Ocimum_basilicum%29_-_Tomato_spotted_wilt_virus_%28TSWV%29.jpg"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855513-C993-810E-D74B-6087F1EBC41B}"/>
              </a:ext>
            </a:extLst>
          </p:cNvPr>
          <p:cNvSpPr>
            <a:spLocks noGrp="1"/>
          </p:cNvSpPr>
          <p:nvPr>
            <p:ph type="ctrTitle"/>
          </p:nvPr>
        </p:nvSpPr>
        <p:spPr>
          <a:xfrm>
            <a:off x="838200" y="451381"/>
            <a:ext cx="10512552" cy="4066540"/>
          </a:xfrm>
        </p:spPr>
        <p:txBody>
          <a:bodyPr anchor="b">
            <a:normAutofit/>
          </a:bodyPr>
          <a:lstStyle/>
          <a:p>
            <a:pPr algn="l"/>
            <a:r>
              <a:rPr lang="en-US" sz="6600" dirty="0">
                <a:latin typeface="Calibri" panose="020F0502020204030204" pitchFamily="34" charset="0"/>
                <a:ea typeface="Calibri" panose="020F0502020204030204" pitchFamily="34" charset="0"/>
                <a:cs typeface="Calibri" panose="020F0502020204030204" pitchFamily="34" charset="0"/>
              </a:rPr>
              <a:t>ACELLULAR PATHOGENS</a:t>
            </a:r>
            <a:br>
              <a:rPr lang="en-US" sz="6600" dirty="0">
                <a:latin typeface="Calibri" panose="020F0502020204030204" pitchFamily="34" charset="0"/>
                <a:ea typeface="Calibri" panose="020F0502020204030204" pitchFamily="34" charset="0"/>
                <a:cs typeface="Calibri" panose="020F0502020204030204" pitchFamily="34" charset="0"/>
              </a:rPr>
            </a:br>
            <a:r>
              <a:rPr lang="en-US" sz="5400" dirty="0">
                <a:latin typeface="Calibri" panose="020F0502020204030204" pitchFamily="34" charset="0"/>
                <a:ea typeface="Calibri" panose="020F0502020204030204" pitchFamily="34" charset="0"/>
                <a:cs typeface="Calibri" panose="020F0502020204030204" pitchFamily="34" charset="0"/>
              </a:rPr>
              <a:t>(Viruses, </a:t>
            </a:r>
            <a:r>
              <a:rPr lang="en-US" sz="5400" dirty="0" err="1">
                <a:latin typeface="Calibri" panose="020F0502020204030204" pitchFamily="34" charset="0"/>
                <a:ea typeface="Calibri" panose="020F0502020204030204" pitchFamily="34" charset="0"/>
                <a:cs typeface="Calibri" panose="020F0502020204030204" pitchFamily="34" charset="0"/>
              </a:rPr>
              <a:t>Viroids</a:t>
            </a:r>
            <a:r>
              <a:rPr lang="en-US" sz="5400" dirty="0">
                <a:latin typeface="Calibri" panose="020F0502020204030204" pitchFamily="34" charset="0"/>
                <a:ea typeface="Calibri" panose="020F0502020204030204" pitchFamily="34" charset="0"/>
                <a:cs typeface="Calibri" panose="020F0502020204030204" pitchFamily="34" charset="0"/>
              </a:rPr>
              <a:t>, Virusoids, Prions)</a:t>
            </a:r>
          </a:p>
        </p:txBody>
      </p:sp>
      <p:sp>
        <p:nvSpPr>
          <p:cNvPr id="3" name="Subtitle 2">
            <a:extLst>
              <a:ext uri="{FF2B5EF4-FFF2-40B4-BE49-F238E27FC236}">
                <a16:creationId xmlns:a16="http://schemas.microsoft.com/office/drawing/2014/main" id="{80136D37-D9EE-7ED2-7ED7-610B95B12CB0}"/>
              </a:ext>
            </a:extLst>
          </p:cNvPr>
          <p:cNvSpPr>
            <a:spLocks noGrp="1"/>
          </p:cNvSpPr>
          <p:nvPr>
            <p:ph type="subTitle" idx="1"/>
          </p:nvPr>
        </p:nvSpPr>
        <p:spPr>
          <a:xfrm>
            <a:off x="838199" y="4983276"/>
            <a:ext cx="10512552" cy="1126680"/>
          </a:xfrm>
        </p:spPr>
        <p:txBody>
          <a:bodyPr>
            <a:normAutofit/>
          </a:bodyPr>
          <a:lstStyle/>
          <a:p>
            <a:pPr algn="l"/>
            <a:r>
              <a:rPr lang="en-US" dirty="0"/>
              <a:t>Ayda </a:t>
            </a:r>
            <a:r>
              <a:rPr lang="en-US" dirty="0" err="1"/>
              <a:t>Basgul</a:t>
            </a:r>
            <a:r>
              <a:rPr lang="en-US" dirty="0"/>
              <a:t> Martin, MD</a:t>
            </a:r>
          </a:p>
        </p:txBody>
      </p:sp>
      <p:sp>
        <p:nvSpPr>
          <p:cNvPr id="14"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32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1CBDB-D1B0-9894-929D-C05C68AE2CE6}"/>
              </a:ext>
            </a:extLst>
          </p:cNvPr>
          <p:cNvSpPr>
            <a:spLocks noGrp="1"/>
          </p:cNvSpPr>
          <p:nvPr>
            <p:ph type="title"/>
          </p:nvPr>
        </p:nvSpPr>
        <p:spPr>
          <a:xfrm>
            <a:off x="838200" y="365126"/>
            <a:ext cx="10515600" cy="1028246"/>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t>Retroviruses</a:t>
            </a:r>
          </a:p>
        </p:txBody>
      </p:sp>
      <p:sp>
        <p:nvSpPr>
          <p:cNvPr id="3" name="Content Placeholder 2">
            <a:extLst>
              <a:ext uri="{FF2B5EF4-FFF2-40B4-BE49-F238E27FC236}">
                <a16:creationId xmlns:a16="http://schemas.microsoft.com/office/drawing/2014/main" id="{B5A46EA1-B326-BF82-25AF-362F34B77077}"/>
              </a:ext>
            </a:extLst>
          </p:cNvPr>
          <p:cNvSpPr>
            <a:spLocks noGrp="1"/>
          </p:cNvSpPr>
          <p:nvPr>
            <p:ph sz="half" idx="1"/>
          </p:nvPr>
        </p:nvSpPr>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Some viruses may contain viral enzymes necessary for the infection of a host cell. These can include reverse transcriptase (in retroviruses like HIV) to convert RNA into DNA, RNA polymerase (in RNA viruses) to replicate their RNA genome and integrase (in retroviruses) to insert viral DNA into the host genome. </a:t>
            </a:r>
          </a:p>
        </p:txBody>
      </p:sp>
      <p:pic>
        <p:nvPicPr>
          <p:cNvPr id="5" name="Content Placeholder 4">
            <a:extLst>
              <a:ext uri="{FF2B5EF4-FFF2-40B4-BE49-F238E27FC236}">
                <a16:creationId xmlns:a16="http://schemas.microsoft.com/office/drawing/2014/main" id="{25D148A7-E57E-437D-0418-4BF601D39E3E}"/>
              </a:ext>
            </a:extLst>
          </p:cNvPr>
          <p:cNvPicPr>
            <a:picLocks noGrp="1" noChangeAspect="1"/>
          </p:cNvPicPr>
          <p:nvPr>
            <p:ph sz="half" idx="2"/>
          </p:nvPr>
        </p:nvPicPr>
        <p:blipFill>
          <a:blip r:embed="rId2"/>
          <a:stretch>
            <a:fillRect/>
          </a:stretch>
        </p:blipFill>
        <p:spPr>
          <a:xfrm>
            <a:off x="6444343" y="1825625"/>
            <a:ext cx="4358184" cy="3743354"/>
          </a:xfrm>
          <a:prstGeom prst="rect">
            <a:avLst/>
          </a:prstGeom>
        </p:spPr>
      </p:pic>
      <p:sp>
        <p:nvSpPr>
          <p:cNvPr id="7" name="TextBox 6">
            <a:extLst>
              <a:ext uri="{FF2B5EF4-FFF2-40B4-BE49-F238E27FC236}">
                <a16:creationId xmlns:a16="http://schemas.microsoft.com/office/drawing/2014/main" id="{E0F6CE55-1B02-99F2-C326-9C8EFE55BD66}"/>
              </a:ext>
            </a:extLst>
          </p:cNvPr>
          <p:cNvSpPr txBox="1"/>
          <p:nvPr/>
        </p:nvSpPr>
        <p:spPr>
          <a:xfrm>
            <a:off x="6019800" y="5846543"/>
            <a:ext cx="6096000" cy="261610"/>
          </a:xfrm>
          <a:prstGeom prst="rect">
            <a:avLst/>
          </a:prstGeom>
          <a:noFill/>
        </p:spPr>
        <p:txBody>
          <a:bodyPr wrap="square">
            <a:spAutoFit/>
          </a:bodyPr>
          <a:lstStyle/>
          <a:p>
            <a:r>
              <a:rPr lang="en-US" sz="1100" dirty="0"/>
              <a:t>Photo courtesy: https://en.wikipedia.org/wiki/Retrovirus#/media/File:Hiv_gross.png</a:t>
            </a:r>
          </a:p>
        </p:txBody>
      </p:sp>
    </p:spTree>
    <p:extLst>
      <p:ext uri="{BB962C8B-B14F-4D97-AF65-F5344CB8AC3E}">
        <p14:creationId xmlns:p14="http://schemas.microsoft.com/office/powerpoint/2010/main" val="1096542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7EB89-CE68-B0A3-F260-E5F52BCA1CC8}"/>
              </a:ext>
            </a:extLst>
          </p:cNvPr>
          <p:cNvSpPr>
            <a:spLocks noGrp="1"/>
          </p:cNvSpPr>
          <p:nvPr>
            <p:ph type="title"/>
          </p:nvPr>
        </p:nvSpPr>
        <p:spPr>
          <a:xfrm>
            <a:off x="838200" y="365125"/>
            <a:ext cx="10515600" cy="874857"/>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Virion</a:t>
            </a:r>
          </a:p>
        </p:txBody>
      </p:sp>
      <p:sp>
        <p:nvSpPr>
          <p:cNvPr id="3" name="Content Placeholder 2">
            <a:extLst>
              <a:ext uri="{FF2B5EF4-FFF2-40B4-BE49-F238E27FC236}">
                <a16:creationId xmlns:a16="http://schemas.microsoft.com/office/drawing/2014/main" id="{69C7D904-80A7-00A0-9483-5BF2DCAF437B}"/>
              </a:ext>
            </a:extLst>
          </p:cNvPr>
          <p:cNvSpPr>
            <a:spLocks noGrp="1"/>
          </p:cNvSpPr>
          <p:nvPr>
            <p:ph sz="half"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A complete virus capable of infecting a host cell is called a </a:t>
            </a:r>
            <a:r>
              <a:rPr lang="en-US" b="1" i="1" dirty="0">
                <a:latin typeface="Calibri" panose="020F0502020204030204" pitchFamily="34" charset="0"/>
                <a:ea typeface="Calibri" panose="020F0502020204030204" pitchFamily="34" charset="0"/>
                <a:cs typeface="Calibri" panose="020F0502020204030204" pitchFamily="34" charset="0"/>
              </a:rPr>
              <a:t>virion. </a:t>
            </a:r>
          </a:p>
          <a:p>
            <a:r>
              <a:rPr lang="en-US" dirty="0">
                <a:latin typeface="Calibri" panose="020F0502020204030204" pitchFamily="34" charset="0"/>
                <a:ea typeface="Calibri" panose="020F0502020204030204" pitchFamily="34" charset="0"/>
                <a:cs typeface="Calibri" panose="020F0502020204030204" pitchFamily="34" charset="0"/>
              </a:rPr>
              <a:t>In general, virions (viral particles) are small and cannot be observed using a regular light microscope.</a:t>
            </a:r>
          </a:p>
          <a:p>
            <a:endParaRPr lang="en-US" dirty="0"/>
          </a:p>
        </p:txBody>
      </p:sp>
      <p:pic>
        <p:nvPicPr>
          <p:cNvPr id="5" name="Content Placeholder 4">
            <a:extLst>
              <a:ext uri="{FF2B5EF4-FFF2-40B4-BE49-F238E27FC236}">
                <a16:creationId xmlns:a16="http://schemas.microsoft.com/office/drawing/2014/main" id="{52A538E3-DBD7-E0ED-CBC4-387749012ED7}"/>
              </a:ext>
            </a:extLst>
          </p:cNvPr>
          <p:cNvPicPr>
            <a:picLocks noGrp="1" noChangeAspect="1"/>
          </p:cNvPicPr>
          <p:nvPr>
            <p:ph sz="half" idx="2"/>
          </p:nvPr>
        </p:nvPicPr>
        <p:blipFill>
          <a:blip r:embed="rId2"/>
          <a:stretch>
            <a:fillRect/>
          </a:stretch>
        </p:blipFill>
        <p:spPr>
          <a:xfrm>
            <a:off x="6457950" y="2243931"/>
            <a:ext cx="4762500" cy="2293433"/>
          </a:xfrm>
          <a:prstGeom prst="rect">
            <a:avLst/>
          </a:prstGeom>
        </p:spPr>
      </p:pic>
    </p:spTree>
    <p:extLst>
      <p:ext uri="{BB962C8B-B14F-4D97-AF65-F5344CB8AC3E}">
        <p14:creationId xmlns:p14="http://schemas.microsoft.com/office/powerpoint/2010/main" val="2541448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9F48-1D67-1AD3-C7F5-229B279F9292}"/>
              </a:ext>
            </a:extLst>
          </p:cNvPr>
          <p:cNvSpPr>
            <a:spLocks noGrp="1"/>
          </p:cNvSpPr>
          <p:nvPr>
            <p:ph type="title"/>
          </p:nvPr>
        </p:nvSpPr>
        <p:spPr>
          <a:xfrm>
            <a:off x="838200" y="365125"/>
            <a:ext cx="10515600" cy="977445"/>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t>Size of Viruses</a:t>
            </a:r>
          </a:p>
        </p:txBody>
      </p:sp>
      <p:sp>
        <p:nvSpPr>
          <p:cNvPr id="4" name="Content Placeholder 3">
            <a:extLst>
              <a:ext uri="{FF2B5EF4-FFF2-40B4-BE49-F238E27FC236}">
                <a16:creationId xmlns:a16="http://schemas.microsoft.com/office/drawing/2014/main" id="{07A01EC7-01FB-8074-5BC6-DE767C83CDD8}"/>
              </a:ext>
            </a:extLst>
          </p:cNvPr>
          <p:cNvSpPr>
            <a:spLocks noGrp="1"/>
          </p:cNvSpPr>
          <p:nvPr>
            <p:ph sz="half" idx="2"/>
          </p:nvPr>
        </p:nvSpPr>
        <p:spPr>
          <a:xfrm>
            <a:off x="7416800" y="1825625"/>
            <a:ext cx="3937000" cy="4351338"/>
          </a:xfrm>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Viruses are extremely small, generally ranging from 20 to 300 nanometers in diameter, making them much smaller than bacteria.</a:t>
            </a:r>
          </a:p>
          <a:p>
            <a:r>
              <a:rPr lang="en-US" dirty="0">
                <a:latin typeface="Calibri" panose="020F0502020204030204" pitchFamily="34" charset="0"/>
                <a:ea typeface="Calibri" panose="020F0502020204030204" pitchFamily="34" charset="0"/>
                <a:cs typeface="Calibri" panose="020F0502020204030204" pitchFamily="34" charset="0"/>
              </a:rPr>
              <a:t>Their size can vary depending on the virus type (e.g., the poxvirus can be much larger than most others). </a:t>
            </a:r>
          </a:p>
          <a:p>
            <a:r>
              <a:rPr lang="en-US" dirty="0">
                <a:latin typeface="Calibri" panose="020F0502020204030204" pitchFamily="34" charset="0"/>
                <a:ea typeface="Calibri" panose="020F0502020204030204" pitchFamily="34" charset="0"/>
                <a:cs typeface="Calibri" panose="020F0502020204030204" pitchFamily="34" charset="0"/>
              </a:rPr>
              <a:t>Recent discoveries, however, have identified new giant viral species, such as </a:t>
            </a:r>
            <a:r>
              <a:rPr lang="en-US" dirty="0" err="1">
                <a:latin typeface="Calibri" panose="020F0502020204030204" pitchFamily="34" charset="0"/>
                <a:ea typeface="Calibri" panose="020F0502020204030204" pitchFamily="34" charset="0"/>
                <a:cs typeface="Calibri" panose="020F0502020204030204" pitchFamily="34" charset="0"/>
              </a:rPr>
              <a:t>Pandoravirus</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salinus</a:t>
            </a:r>
            <a:r>
              <a:rPr lang="en-US" dirty="0">
                <a:latin typeface="Calibri" panose="020F0502020204030204" pitchFamily="34" charset="0"/>
                <a:ea typeface="Calibri" panose="020F0502020204030204" pitchFamily="34" charset="0"/>
                <a:cs typeface="Calibri" panose="020F0502020204030204" pitchFamily="34" charset="0"/>
              </a:rPr>
              <a:t> and Pithovirus </a:t>
            </a:r>
            <a:r>
              <a:rPr lang="en-US" dirty="0" err="1">
                <a:latin typeface="Calibri" panose="020F0502020204030204" pitchFamily="34" charset="0"/>
                <a:ea typeface="Calibri" panose="020F0502020204030204" pitchFamily="34" charset="0"/>
                <a:cs typeface="Calibri" panose="020F0502020204030204" pitchFamily="34" charset="0"/>
              </a:rPr>
              <a:t>sibericum</a:t>
            </a:r>
            <a:r>
              <a:rPr lang="en-US" dirty="0">
                <a:latin typeface="Calibri" panose="020F0502020204030204" pitchFamily="34" charset="0"/>
                <a:ea typeface="Calibri" panose="020F0502020204030204" pitchFamily="34" charset="0"/>
                <a:cs typeface="Calibri" panose="020F0502020204030204" pitchFamily="34" charset="0"/>
              </a:rPr>
              <a:t>, with sizes approaching that of a bacterial cell.</a:t>
            </a:r>
          </a:p>
        </p:txBody>
      </p:sp>
      <p:pic>
        <p:nvPicPr>
          <p:cNvPr id="1026" name="Picture 2" descr="image">
            <a:extLst>
              <a:ext uri="{FF2B5EF4-FFF2-40B4-BE49-F238E27FC236}">
                <a16:creationId xmlns:a16="http://schemas.microsoft.com/office/drawing/2014/main" id="{29DBD959-2118-C1FB-2138-184B67590E3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6257" y="1825625"/>
            <a:ext cx="6114143" cy="3928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32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04389-16D3-F5CF-2F53-435DBA437F8B}"/>
              </a:ext>
            </a:extLst>
          </p:cNvPr>
          <p:cNvSpPr>
            <a:spLocks noGrp="1"/>
          </p:cNvSpPr>
          <p:nvPr>
            <p:ph type="title"/>
          </p:nvPr>
        </p:nvSpPr>
        <p:spPr>
          <a:xfrm>
            <a:off x="838200" y="365125"/>
            <a:ext cx="10515600" cy="970189"/>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t>Virus Classification</a:t>
            </a:r>
          </a:p>
        </p:txBody>
      </p:sp>
      <p:sp>
        <p:nvSpPr>
          <p:cNvPr id="3" name="Content Placeholder 2">
            <a:extLst>
              <a:ext uri="{FF2B5EF4-FFF2-40B4-BE49-F238E27FC236}">
                <a16:creationId xmlns:a16="http://schemas.microsoft.com/office/drawing/2014/main" id="{4DE87FFC-1C9A-54FC-ECF5-87641A8C96FC}"/>
              </a:ext>
            </a:extLst>
          </p:cNvPr>
          <p:cNvSpPr>
            <a:spLocks noGrp="1"/>
          </p:cNvSpPr>
          <p:nvPr>
            <p:ph sz="half" idx="1"/>
          </p:nvPr>
        </p:nvSpPr>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The Latin binomial nomenclature is not used for naming viruses. Virus names should also not include any person's name (although historically, this was how a few viruses were named), and selected names should be easy to use and meaningful.</a:t>
            </a:r>
          </a:p>
          <a:p>
            <a:r>
              <a:rPr lang="en-US" dirty="0">
                <a:latin typeface="Calibri" panose="020F0502020204030204" pitchFamily="34" charset="0"/>
                <a:ea typeface="Calibri" panose="020F0502020204030204" pitchFamily="34" charset="0"/>
                <a:cs typeface="Calibri" panose="020F0502020204030204" pitchFamily="34" charset="0"/>
              </a:rPr>
              <a:t>The Baltimore classification system is an alternative to ICTV nomenclature. The Baltimore system classifies viruses according to their genomes (DNA or RNA, single versus double stranded, and mode of replication).</a:t>
            </a:r>
          </a:p>
          <a:p>
            <a:r>
              <a:rPr lang="en-US" dirty="0">
                <a:latin typeface="Calibri" panose="020F0502020204030204" pitchFamily="34" charset="0"/>
                <a:ea typeface="Calibri" panose="020F0502020204030204" pitchFamily="34" charset="0"/>
                <a:cs typeface="Calibri" panose="020F0502020204030204" pitchFamily="34" charset="0"/>
              </a:rPr>
              <a:t>This system thus creates seven groups of viruses that have common genetics and biology </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721FA2B-A621-C190-AEF9-144F09AFA46D}"/>
              </a:ext>
            </a:extLst>
          </p:cNvPr>
          <p:cNvSpPr>
            <a:spLocks noGrp="1"/>
          </p:cNvSpPr>
          <p:nvPr>
            <p:ph sz="half" idx="2"/>
          </p:nvPr>
        </p:nvSpPr>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Double-stranded DNA viruses (Group I).</a:t>
            </a:r>
          </a:p>
          <a:p>
            <a:r>
              <a:rPr lang="en-US" dirty="0">
                <a:latin typeface="Calibri" panose="020F0502020204030204" pitchFamily="34" charset="0"/>
                <a:ea typeface="Calibri" panose="020F0502020204030204" pitchFamily="34" charset="0"/>
                <a:cs typeface="Calibri" panose="020F0502020204030204" pitchFamily="34" charset="0"/>
              </a:rPr>
              <a:t>Single-stranded DNA viruses (Group II).</a:t>
            </a:r>
          </a:p>
          <a:p>
            <a:r>
              <a:rPr lang="en-US" dirty="0">
                <a:latin typeface="Calibri" panose="020F0502020204030204" pitchFamily="34" charset="0"/>
                <a:ea typeface="Calibri" panose="020F0502020204030204" pitchFamily="34" charset="0"/>
                <a:cs typeface="Calibri" panose="020F0502020204030204" pitchFamily="34" charset="0"/>
              </a:rPr>
              <a:t>Double-stranded RNA viruses (Group III).</a:t>
            </a:r>
          </a:p>
          <a:p>
            <a:r>
              <a:rPr lang="en-US" dirty="0">
                <a:latin typeface="Calibri" panose="020F0502020204030204" pitchFamily="34" charset="0"/>
                <a:ea typeface="Calibri" panose="020F0502020204030204" pitchFamily="34" charset="0"/>
                <a:cs typeface="Calibri" panose="020F0502020204030204" pitchFamily="34" charset="0"/>
              </a:rPr>
              <a:t>Positive single-stranded RNA viruses (Group IV).</a:t>
            </a:r>
          </a:p>
          <a:p>
            <a:r>
              <a:rPr lang="en-US" dirty="0">
                <a:latin typeface="Calibri" panose="020F0502020204030204" pitchFamily="34" charset="0"/>
                <a:ea typeface="Calibri" panose="020F0502020204030204" pitchFamily="34" charset="0"/>
                <a:cs typeface="Calibri" panose="020F0502020204030204" pitchFamily="34" charset="0"/>
              </a:rPr>
              <a:t>Negative single-stranded RNA viruses (Group V).</a:t>
            </a:r>
          </a:p>
          <a:p>
            <a:r>
              <a:rPr lang="en-US" dirty="0">
                <a:latin typeface="Calibri" panose="020F0502020204030204" pitchFamily="34" charset="0"/>
                <a:ea typeface="Calibri" panose="020F0502020204030204" pitchFamily="34" charset="0"/>
                <a:cs typeface="Calibri" panose="020F0502020204030204" pitchFamily="34" charset="0"/>
              </a:rPr>
              <a:t>Positive single-stranded RNA viruses with DNA intermediates (Group VI), commonly known as retroviruses; and</a:t>
            </a:r>
          </a:p>
          <a:p>
            <a:r>
              <a:rPr lang="en-US" dirty="0">
                <a:latin typeface="Calibri" panose="020F0502020204030204" pitchFamily="34" charset="0"/>
                <a:ea typeface="Calibri" panose="020F0502020204030204" pitchFamily="34" charset="0"/>
                <a:cs typeface="Calibri" panose="020F0502020204030204" pitchFamily="34" charset="0"/>
              </a:rPr>
              <a:t>The double-stranded DNA retroviruses (Group VII).</a:t>
            </a:r>
          </a:p>
        </p:txBody>
      </p:sp>
    </p:spTree>
    <p:extLst>
      <p:ext uri="{BB962C8B-B14F-4D97-AF65-F5344CB8AC3E}">
        <p14:creationId xmlns:p14="http://schemas.microsoft.com/office/powerpoint/2010/main" val="1759335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C14DC-6B7F-2E7C-FD27-FB2B054BB42E}"/>
              </a:ext>
            </a:extLst>
          </p:cNvPr>
          <p:cNvSpPr>
            <a:spLocks noGrp="1"/>
          </p:cNvSpPr>
          <p:nvPr>
            <p:ph type="title"/>
          </p:nvPr>
        </p:nvSpPr>
        <p:spPr>
          <a:xfrm>
            <a:off x="838200" y="365125"/>
            <a:ext cx="5181600" cy="1006475"/>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Bacteriophage</a:t>
            </a:r>
          </a:p>
        </p:txBody>
      </p:sp>
      <p:sp>
        <p:nvSpPr>
          <p:cNvPr id="3" name="Content Placeholder 2">
            <a:extLst>
              <a:ext uri="{FF2B5EF4-FFF2-40B4-BE49-F238E27FC236}">
                <a16:creationId xmlns:a16="http://schemas.microsoft.com/office/drawing/2014/main" id="{AFEC5717-8614-88B9-3E10-09267533A1E6}"/>
              </a:ext>
            </a:extLst>
          </p:cNvPr>
          <p:cNvSpPr>
            <a:spLocks noGrp="1"/>
          </p:cNvSpPr>
          <p:nvPr>
            <p:ph sz="half" idx="1"/>
          </p:nvPr>
        </p:nvSpPr>
        <p:spPr/>
        <p:txBody>
          <a:bodyPr>
            <a:normAutofit fontScale="6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Bacteriophage (often abbreviated as phage) is a type of virus that specifically infects bacteria. </a:t>
            </a:r>
          </a:p>
          <a:p>
            <a:r>
              <a:rPr lang="en-US" dirty="0">
                <a:latin typeface="Calibri" panose="020F0502020204030204" pitchFamily="34" charset="0"/>
                <a:ea typeface="Calibri" panose="020F0502020204030204" pitchFamily="34" charset="0"/>
                <a:cs typeface="Calibri" panose="020F0502020204030204" pitchFamily="34" charset="0"/>
              </a:rPr>
              <a:t>Bacteriophages have a relatively simple structure, consisting of a protein coat (capsid) that contains the viral genome (either DNA or RNA). DNA phages are the most common, but RNA bacteriophages are also known.</a:t>
            </a:r>
          </a:p>
          <a:p>
            <a:r>
              <a:rPr lang="en-US" dirty="0">
                <a:latin typeface="Calibri" panose="020F0502020204030204" pitchFamily="34" charset="0"/>
                <a:ea typeface="Calibri" panose="020F0502020204030204" pitchFamily="34" charset="0"/>
                <a:cs typeface="Calibri" panose="020F0502020204030204" pitchFamily="34" charset="0"/>
              </a:rPr>
              <a:t>The capsid may have an icosahedral or helical shape, or in some cases, more complex structures. </a:t>
            </a:r>
          </a:p>
          <a:p>
            <a:r>
              <a:rPr lang="en-US" dirty="0">
                <a:latin typeface="Calibri" panose="020F0502020204030204" pitchFamily="34" charset="0"/>
                <a:ea typeface="Calibri" panose="020F0502020204030204" pitchFamily="34" charset="0"/>
                <a:cs typeface="Calibri" panose="020F0502020204030204" pitchFamily="34" charset="0"/>
              </a:rPr>
              <a:t>Many bacteriophages also have a tail structure used for attaching to bacterial cells. The tail serves as a syringe to inject the phage’s genetic material into the bacterial cell. </a:t>
            </a:r>
          </a:p>
          <a:p>
            <a:r>
              <a:rPr lang="en-US" dirty="0">
                <a:latin typeface="Calibri" panose="020F0502020204030204" pitchFamily="34" charset="0"/>
                <a:ea typeface="Calibri" panose="020F0502020204030204" pitchFamily="34" charset="0"/>
                <a:cs typeface="Calibri" panose="020F0502020204030204" pitchFamily="34" charset="0"/>
              </a:rPr>
              <a:t>Phages are highly specific in terms of the bacteria they infect due to the interaction between the viral surface proteins and receptors on the surface of the bacterial cell.</a:t>
            </a:r>
          </a:p>
        </p:txBody>
      </p:sp>
      <p:pic>
        <p:nvPicPr>
          <p:cNvPr id="2050" name="Picture 2" descr="image">
            <a:extLst>
              <a:ext uri="{FF2B5EF4-FFF2-40B4-BE49-F238E27FC236}">
                <a16:creationId xmlns:a16="http://schemas.microsoft.com/office/drawing/2014/main" id="{FE7ED4D3-9147-1DF0-89A8-5DC0E56D535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98342" y="1981202"/>
            <a:ext cx="4539345" cy="31677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7ED079-AB0D-6909-39C0-C3A3953E24F7}"/>
              </a:ext>
            </a:extLst>
          </p:cNvPr>
          <p:cNvSpPr txBox="1"/>
          <p:nvPr/>
        </p:nvSpPr>
        <p:spPr>
          <a:xfrm>
            <a:off x="6531429" y="5464406"/>
            <a:ext cx="5334000" cy="430887"/>
          </a:xfrm>
          <a:prstGeom prst="rect">
            <a:avLst/>
          </a:prstGeom>
          <a:noFill/>
        </p:spPr>
        <p:txBody>
          <a:bodyPr wrap="square">
            <a:spAutoFit/>
          </a:bodyPr>
          <a:lstStyle/>
          <a:p>
            <a:r>
              <a:rPr lang="en-US" sz="1100" dirty="0"/>
              <a:t>Photo Credit a: modification of work by U.S. Department of Energy, Office of Science, LBL, PBD</a:t>
            </a:r>
          </a:p>
        </p:txBody>
      </p:sp>
    </p:spTree>
    <p:extLst>
      <p:ext uri="{BB962C8B-B14F-4D97-AF65-F5344CB8AC3E}">
        <p14:creationId xmlns:p14="http://schemas.microsoft.com/office/powerpoint/2010/main" val="3159081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A29B18-5033-5193-8672-661738007354}"/>
              </a:ext>
            </a:extLst>
          </p:cNvPr>
          <p:cNvSpPr>
            <a:spLocks noGrp="1"/>
          </p:cNvSpPr>
          <p:nvPr>
            <p:ph type="title"/>
          </p:nvPr>
        </p:nvSpPr>
        <p:spPr>
          <a:xfrm>
            <a:off x="838200" y="365126"/>
            <a:ext cx="10515600" cy="1006474"/>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Bacteriophage Use</a:t>
            </a:r>
          </a:p>
        </p:txBody>
      </p:sp>
      <p:sp>
        <p:nvSpPr>
          <p:cNvPr id="3" name="Content Placeholder 2">
            <a:extLst>
              <a:ext uri="{FF2B5EF4-FFF2-40B4-BE49-F238E27FC236}">
                <a16:creationId xmlns:a16="http://schemas.microsoft.com/office/drawing/2014/main" id="{FAB2332B-1B7E-9C30-598C-A7765752C234}"/>
              </a:ext>
            </a:extLst>
          </p:cNvPr>
          <p:cNvSpPr>
            <a:spLocks noGrp="1"/>
          </p:cNvSpPr>
          <p:nvPr>
            <p:ph idx="1"/>
          </p:nvPr>
        </p:nvSpPr>
        <p:spPr/>
        <p:txBody>
          <a:bodyPr>
            <a:normAutofit fontScale="92500" lnSpcReduction="20000"/>
          </a:bodyPr>
          <a:lstStyle/>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Bacteriophages are incredibly important in microbiology for several reasons</a:t>
            </a:r>
          </a:p>
          <a:p>
            <a:pPr marL="0" indent="0">
              <a:buNone/>
            </a:pPr>
            <a:r>
              <a:rPr lang="en-US" i="1" dirty="0">
                <a:latin typeface="Calibri" panose="020F0502020204030204" pitchFamily="34" charset="0"/>
                <a:ea typeface="Calibri" panose="020F0502020204030204" pitchFamily="34" charset="0"/>
                <a:cs typeface="Calibri" panose="020F0502020204030204" pitchFamily="34" charset="0"/>
              </a:rPr>
              <a:t>Phage therapy: </a:t>
            </a:r>
          </a:p>
          <a:p>
            <a:r>
              <a:rPr lang="en-US" dirty="0">
                <a:latin typeface="Calibri" panose="020F0502020204030204" pitchFamily="34" charset="0"/>
                <a:ea typeface="Calibri" panose="020F0502020204030204" pitchFamily="34" charset="0"/>
                <a:cs typeface="Calibri" panose="020F0502020204030204" pitchFamily="34" charset="0"/>
              </a:rPr>
              <a:t>They can be used to help treating the bacterial infections, particularly those caused by antibiotic-resistant bacteria. Phages can be highly specific in targeting the bacteria responsible for an infection without affecting the beneficial microbes in the body</a:t>
            </a:r>
            <a:r>
              <a:rPr lang="en-US">
                <a:latin typeface="Calibri" panose="020F0502020204030204" pitchFamily="34" charset="0"/>
                <a:ea typeface="Calibri" panose="020F0502020204030204" pitchFamily="34" charset="0"/>
                <a:cs typeface="Calibri" panose="020F0502020204030204" pitchFamily="34" charset="0"/>
              </a:rPr>
              <a:t>. </a:t>
            </a:r>
          </a:p>
          <a:p>
            <a:r>
              <a:rPr lang="en-US">
                <a:latin typeface="Calibri" panose="020F0502020204030204" pitchFamily="34" charset="0"/>
                <a:ea typeface="Calibri" panose="020F0502020204030204" pitchFamily="34" charset="0"/>
                <a:cs typeface="Calibri" panose="020F0502020204030204" pitchFamily="34" charset="0"/>
              </a:rPr>
              <a:t>Bacteriophages </a:t>
            </a:r>
            <a:r>
              <a:rPr lang="en-US" dirty="0">
                <a:latin typeface="Calibri" panose="020F0502020204030204" pitchFamily="34" charset="0"/>
                <a:ea typeface="Calibri" panose="020F0502020204030204" pitchFamily="34" charset="0"/>
                <a:cs typeface="Calibri" panose="020F0502020204030204" pitchFamily="34" charset="0"/>
              </a:rPr>
              <a:t>can also be used in diagnostic techniques to identify specific bacterial strains by their ability to infect and lyse particular bacterial cells.</a:t>
            </a:r>
          </a:p>
          <a:p>
            <a:pPr marL="0" indent="0">
              <a:buNone/>
            </a:pPr>
            <a:r>
              <a:rPr lang="en-US" i="1" dirty="0">
                <a:latin typeface="Calibri" panose="020F0502020204030204" pitchFamily="34" charset="0"/>
                <a:ea typeface="Calibri" panose="020F0502020204030204" pitchFamily="34" charset="0"/>
                <a:cs typeface="Calibri" panose="020F0502020204030204" pitchFamily="34" charset="0"/>
              </a:rPr>
              <a:t>Biotechnology: </a:t>
            </a:r>
          </a:p>
          <a:p>
            <a:r>
              <a:rPr lang="en-US" dirty="0">
                <a:latin typeface="Calibri" panose="020F0502020204030204" pitchFamily="34" charset="0"/>
                <a:ea typeface="Calibri" panose="020F0502020204030204" pitchFamily="34" charset="0"/>
                <a:cs typeface="Calibri" panose="020F0502020204030204" pitchFamily="34" charset="0"/>
              </a:rPr>
              <a:t>Bacteriophages are used as tools in molecular biology and genetic engineering. For example, scientists use phages to transfer genes or to study bacterial genetics.</a:t>
            </a:r>
          </a:p>
        </p:txBody>
      </p:sp>
    </p:spTree>
    <p:extLst>
      <p:ext uri="{BB962C8B-B14F-4D97-AF65-F5344CB8AC3E}">
        <p14:creationId xmlns:p14="http://schemas.microsoft.com/office/powerpoint/2010/main" val="1649851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9B4D-474C-880E-D760-DB662BA6DF88}"/>
              </a:ext>
            </a:extLst>
          </p:cNvPr>
          <p:cNvSpPr>
            <a:spLocks noGrp="1"/>
          </p:cNvSpPr>
          <p:nvPr>
            <p:ph type="title"/>
          </p:nvPr>
        </p:nvSpPr>
        <p:spPr>
          <a:xfrm>
            <a:off x="838200" y="365125"/>
            <a:ext cx="10515600" cy="964911"/>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Bacteriophage Use</a:t>
            </a:r>
          </a:p>
        </p:txBody>
      </p:sp>
      <p:sp>
        <p:nvSpPr>
          <p:cNvPr id="3" name="Content Placeholder 2">
            <a:extLst>
              <a:ext uri="{FF2B5EF4-FFF2-40B4-BE49-F238E27FC236}">
                <a16:creationId xmlns:a16="http://schemas.microsoft.com/office/drawing/2014/main" id="{DAA7A526-DA15-06FD-69EE-63011CBD9E93}"/>
              </a:ext>
            </a:extLst>
          </p:cNvPr>
          <p:cNvSpPr>
            <a:spLocks noGrp="1"/>
          </p:cNvSpPr>
          <p:nvPr>
            <p:ph idx="1"/>
          </p:nvPr>
        </p:nvSpPr>
        <p:spPr/>
        <p:txBody>
          <a:bodyPr/>
          <a:lstStyle/>
          <a:p>
            <a:pPr marL="0" indent="0">
              <a:buNone/>
            </a:pPr>
            <a:r>
              <a:rPr lang="en-US" dirty="0"/>
              <a:t>Food Safety: </a:t>
            </a:r>
          </a:p>
          <a:p>
            <a:r>
              <a:rPr lang="en-US" dirty="0"/>
              <a:t>Bacteriophages are sometimes used in the food industry to prevent the growth of pathogenic bacteria such as Salmonella and Listeria in food products. </a:t>
            </a:r>
          </a:p>
          <a:p>
            <a:r>
              <a:rPr lang="en-US" dirty="0"/>
              <a:t>Foods that have been treated with phages must declare “bacteriophage preparation” in the list of ingredients or include a label declaring that the meat has been “treated with antimicrobial solution to reduce microorganisms. </a:t>
            </a:r>
          </a:p>
          <a:p>
            <a:endParaRPr lang="en-US" dirty="0"/>
          </a:p>
        </p:txBody>
      </p:sp>
    </p:spTree>
    <p:extLst>
      <p:ext uri="{BB962C8B-B14F-4D97-AF65-F5344CB8AC3E}">
        <p14:creationId xmlns:p14="http://schemas.microsoft.com/office/powerpoint/2010/main" val="3822441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E08AE9-4F53-5378-7159-3E65C5EE5615}"/>
              </a:ext>
            </a:extLst>
          </p:cNvPr>
          <p:cNvSpPr>
            <a:spLocks noGrp="1"/>
          </p:cNvSpPr>
          <p:nvPr>
            <p:ph type="title"/>
          </p:nvPr>
        </p:nvSpPr>
        <p:spPr>
          <a:xfrm>
            <a:off x="838200" y="365126"/>
            <a:ext cx="10515600" cy="944130"/>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Oncogenic Viruses 1</a:t>
            </a:r>
          </a:p>
        </p:txBody>
      </p:sp>
      <p:sp>
        <p:nvSpPr>
          <p:cNvPr id="6" name="Content Placeholder 5">
            <a:extLst>
              <a:ext uri="{FF2B5EF4-FFF2-40B4-BE49-F238E27FC236}">
                <a16:creationId xmlns:a16="http://schemas.microsoft.com/office/drawing/2014/main" id="{D6E81B5A-BB58-3FE4-DDBD-F5FFBCCDAC3A}"/>
              </a:ext>
            </a:extLst>
          </p:cNvPr>
          <p:cNvSpPr>
            <a:spLocks noGrp="1"/>
          </p:cNvSpPr>
          <p:nvPr>
            <p:ph idx="1"/>
          </p:nvPr>
        </p:nvSpPr>
        <p:spPr/>
        <p:txBody>
          <a:bodyPr>
            <a:noAutofit/>
          </a:bodyPr>
          <a:lstStyle/>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Several viruses are linked to cancer in humans</a:t>
            </a:r>
          </a:p>
          <a:p>
            <a:r>
              <a:rPr lang="en-US" sz="2400" dirty="0">
                <a:latin typeface="Calibri" panose="020F0502020204030204" pitchFamily="34" charset="0"/>
                <a:ea typeface="Calibri" panose="020F0502020204030204" pitchFamily="34" charset="0"/>
                <a:cs typeface="Calibri" panose="020F0502020204030204" pitchFamily="34" charset="0"/>
              </a:rPr>
              <a:t>Human papillomaviruses (HPVs) are a group of more than 150 related viruses. cause papilloma, which are more commonly known as warts. A few types of HPV are the main causes of cervical cancer, which is the second most common cancer among women worldwide. Vaccines are now available to help protect children and young adults against infection from the main cancer-causing HPV types. HPV vaccination can help prevent more than 90% of HPV cancers. HPV vaccination works best when given to boys and girls between ages 9 and 12. </a:t>
            </a:r>
          </a:p>
          <a:p>
            <a:r>
              <a:rPr lang="en-US" sz="2400" dirty="0">
                <a:latin typeface="Calibri" panose="020F0502020204030204" pitchFamily="34" charset="0"/>
                <a:ea typeface="Calibri" panose="020F0502020204030204" pitchFamily="34" charset="0"/>
                <a:cs typeface="Calibri" panose="020F0502020204030204" pitchFamily="34" charset="0"/>
              </a:rPr>
              <a:t>Epstein-Barr virus (EBV) is a type of herpes virus. It is probably best known for causing infectious mononucleosis, often called “mono” or the “kissing disease.” EBV infection increases a person’s risk of getting nasopharyngeal cancer (cancer of the area in the back of the nose) and certain types of fast-growing lymphoma such as Burkitt lymphoma. </a:t>
            </a:r>
          </a:p>
          <a:p>
            <a:pPr marL="0" indent="0">
              <a:buNone/>
            </a:pP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026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30ADEC-E985-989F-A10D-38A29857CFCB}"/>
              </a:ext>
            </a:extLst>
          </p:cNvPr>
          <p:cNvSpPr>
            <a:spLocks noGrp="1"/>
          </p:cNvSpPr>
          <p:nvPr>
            <p:ph type="title"/>
          </p:nvPr>
        </p:nvSpPr>
        <p:spPr>
          <a:xfrm>
            <a:off x="838200" y="365126"/>
            <a:ext cx="10515600" cy="957984"/>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Oncogenic Viruses 2</a:t>
            </a:r>
          </a:p>
        </p:txBody>
      </p:sp>
      <p:sp>
        <p:nvSpPr>
          <p:cNvPr id="6" name="Content Placeholder 5">
            <a:extLst>
              <a:ext uri="{FF2B5EF4-FFF2-40B4-BE49-F238E27FC236}">
                <a16:creationId xmlns:a16="http://schemas.microsoft.com/office/drawing/2014/main" id="{812E88D0-4A23-3E54-5F81-F2D3E5937D2D}"/>
              </a:ext>
            </a:extLst>
          </p:cNvPr>
          <p:cNvSpPr>
            <a:spLocks noGrp="1"/>
          </p:cNvSpPr>
          <p:nvPr>
            <p:ph idx="1"/>
          </p:nvPr>
        </p:nvSpPr>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Hepatitis B virus (HBV) and hepatitis C virus (HCV), both cause viral hepatitis, a type of liver infection and can cause long-term (chronic) infections that increase a person’s chance of liver cancer. There is a vaccine to prevent HBV infection, but none for HCV.</a:t>
            </a:r>
          </a:p>
          <a:p>
            <a:r>
              <a:rPr lang="en-US" dirty="0">
                <a:latin typeface="Calibri" panose="020F0502020204030204" pitchFamily="34" charset="0"/>
                <a:ea typeface="Calibri" panose="020F0502020204030204" pitchFamily="34" charset="0"/>
                <a:cs typeface="Calibri" panose="020F0502020204030204" pitchFamily="34" charset="0"/>
              </a:rPr>
              <a:t>Human immunodeficiency virus (HIV) causes acquired immune deficiency syndrome (AIDS), doesn’t appear to cause cancers directly. But HIV infection increases a person’s risk of getting several types of cancer, especially some linked to other viruses. HIV infection has been linked to a higher risk of developing Kaposi sarcoma and cervical cancer</a:t>
            </a:r>
          </a:p>
        </p:txBody>
      </p:sp>
    </p:spTree>
    <p:extLst>
      <p:ext uri="{BB962C8B-B14F-4D97-AF65-F5344CB8AC3E}">
        <p14:creationId xmlns:p14="http://schemas.microsoft.com/office/powerpoint/2010/main" val="1838438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E5D2-FA1E-BBC5-FFA7-5E367E54F111}"/>
              </a:ext>
            </a:extLst>
          </p:cNvPr>
          <p:cNvSpPr>
            <a:spLocks noGrp="1"/>
          </p:cNvSpPr>
          <p:nvPr>
            <p:ph type="title"/>
          </p:nvPr>
        </p:nvSpPr>
        <p:spPr>
          <a:xfrm>
            <a:off x="838200" y="365126"/>
            <a:ext cx="10515600" cy="948418"/>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The Viral Life Cycle</a:t>
            </a:r>
          </a:p>
        </p:txBody>
      </p:sp>
      <p:sp>
        <p:nvSpPr>
          <p:cNvPr id="3" name="Content Placeholder 2">
            <a:extLst>
              <a:ext uri="{FF2B5EF4-FFF2-40B4-BE49-F238E27FC236}">
                <a16:creationId xmlns:a16="http://schemas.microsoft.com/office/drawing/2014/main" id="{B23769CD-F701-4D7F-FC10-30D1B885344D}"/>
              </a:ext>
            </a:extLst>
          </p:cNvPr>
          <p:cNvSpPr>
            <a:spLocks noGrp="1"/>
          </p:cNvSpPr>
          <p:nvPr>
            <p:ph sz="half" idx="1"/>
          </p:nvPr>
        </p:nvSpPr>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Viruses cannot survive without a host cell. When they enter a cell, they hijack cellular metabolism to produce more viral particles.</a:t>
            </a:r>
          </a:p>
          <a:p>
            <a:r>
              <a:rPr lang="en-US" dirty="0">
                <a:latin typeface="Calibri" panose="020F0502020204030204" pitchFamily="34" charset="0"/>
                <a:ea typeface="Calibri" panose="020F0502020204030204" pitchFamily="34" charset="0"/>
                <a:cs typeface="Calibri" panose="020F0502020204030204" pitchFamily="34" charset="0"/>
              </a:rPr>
              <a:t>A bacteriophage can replicate only in the cytoplasm since the prokaryotes are unicellular organisms without a nucleus.</a:t>
            </a:r>
          </a:p>
          <a:p>
            <a:r>
              <a:rPr lang="en-US" dirty="0">
                <a:latin typeface="Calibri" panose="020F0502020204030204" pitchFamily="34" charset="0"/>
                <a:ea typeface="Calibri" panose="020F0502020204030204" pitchFamily="34" charset="0"/>
                <a:cs typeface="Calibri" panose="020F0502020204030204" pitchFamily="34" charset="0"/>
              </a:rPr>
              <a:t>In eukaryotic cells, most DNA viruses can replicate inside the nucleus, with an exception observed in the large DNA viruses, such as the poxviruses, that can replicate in the cytoplasm.</a:t>
            </a:r>
          </a:p>
          <a:p>
            <a:r>
              <a:rPr lang="en-US" dirty="0">
                <a:latin typeface="Calibri" panose="020F0502020204030204" pitchFamily="34" charset="0"/>
                <a:ea typeface="Calibri" panose="020F0502020204030204" pitchFamily="34" charset="0"/>
                <a:cs typeface="Calibri" panose="020F0502020204030204" pitchFamily="34" charset="0"/>
              </a:rPr>
              <a:t>With a few exceptions, such as the Influenza virus, RNA viruses that infect animal cells replicate in the cytoplasm.</a:t>
            </a:r>
          </a:p>
        </p:txBody>
      </p:sp>
      <p:sp>
        <p:nvSpPr>
          <p:cNvPr id="4" name="Content Placeholder 3">
            <a:extLst>
              <a:ext uri="{FF2B5EF4-FFF2-40B4-BE49-F238E27FC236}">
                <a16:creationId xmlns:a16="http://schemas.microsoft.com/office/drawing/2014/main" id="{5AFFC533-E0EB-C258-B1D9-DF3AF8B28683}"/>
              </a:ext>
            </a:extLst>
          </p:cNvPr>
          <p:cNvSpPr>
            <a:spLocks noGrp="1"/>
          </p:cNvSpPr>
          <p:nvPr>
            <p:ph sz="half" idx="2"/>
          </p:nvPr>
        </p:nvSpPr>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A bacteriophage is a type of virus that infects bacteria. </a:t>
            </a:r>
          </a:p>
          <a:p>
            <a:r>
              <a:rPr lang="en-US" dirty="0">
                <a:latin typeface="Calibri" panose="020F0502020204030204" pitchFamily="34" charset="0"/>
                <a:ea typeface="Calibri" panose="020F0502020204030204" pitchFamily="34" charset="0"/>
                <a:cs typeface="Calibri" panose="020F0502020204030204" pitchFamily="34" charset="0"/>
              </a:rPr>
              <a:t>The life cycle of viruses infecting prokaryotes, like bacteria, involves</a:t>
            </a:r>
          </a:p>
          <a:p>
            <a:pPr lvl="1"/>
            <a:r>
              <a:rPr lang="en-US" dirty="0">
                <a:latin typeface="Calibri" panose="020F0502020204030204" pitchFamily="34" charset="0"/>
                <a:ea typeface="Calibri" panose="020F0502020204030204" pitchFamily="34" charset="0"/>
                <a:cs typeface="Calibri" panose="020F0502020204030204" pitchFamily="34" charset="0"/>
              </a:rPr>
              <a:t>attachment, </a:t>
            </a:r>
          </a:p>
          <a:p>
            <a:pPr lvl="1"/>
            <a:r>
              <a:rPr lang="en-US" dirty="0">
                <a:latin typeface="Calibri" panose="020F0502020204030204" pitchFamily="34" charset="0"/>
                <a:ea typeface="Calibri" panose="020F0502020204030204" pitchFamily="34" charset="0"/>
                <a:cs typeface="Calibri" panose="020F0502020204030204" pitchFamily="34" charset="0"/>
              </a:rPr>
              <a:t>entry, </a:t>
            </a:r>
          </a:p>
          <a:p>
            <a:pPr lvl="1"/>
            <a:r>
              <a:rPr lang="en-US" dirty="0">
                <a:latin typeface="Calibri" panose="020F0502020204030204" pitchFamily="34" charset="0"/>
                <a:ea typeface="Calibri" panose="020F0502020204030204" pitchFamily="34" charset="0"/>
                <a:cs typeface="Calibri" panose="020F0502020204030204" pitchFamily="34" charset="0"/>
              </a:rPr>
              <a:t>replication, </a:t>
            </a:r>
          </a:p>
          <a:p>
            <a:pPr lvl="1"/>
            <a:r>
              <a:rPr lang="en-US" dirty="0">
                <a:latin typeface="Calibri" panose="020F0502020204030204" pitchFamily="34" charset="0"/>
                <a:ea typeface="Calibri" panose="020F0502020204030204" pitchFamily="34" charset="0"/>
                <a:cs typeface="Calibri" panose="020F0502020204030204" pitchFamily="34" charset="0"/>
              </a:rPr>
              <a:t>assembly, and </a:t>
            </a:r>
          </a:p>
          <a:p>
            <a:pPr lvl="1"/>
            <a:r>
              <a:rPr lang="en-US" dirty="0">
                <a:latin typeface="Calibri" panose="020F0502020204030204" pitchFamily="34" charset="0"/>
                <a:ea typeface="Calibri" panose="020F0502020204030204" pitchFamily="34" charset="0"/>
                <a:cs typeface="Calibri" panose="020F0502020204030204" pitchFamily="34" charset="0"/>
              </a:rPr>
              <a:t>release, </a:t>
            </a:r>
          </a:p>
          <a:p>
            <a:r>
              <a:rPr lang="en-US" dirty="0">
                <a:latin typeface="Calibri" panose="020F0502020204030204" pitchFamily="34" charset="0"/>
                <a:ea typeface="Calibri" panose="020F0502020204030204" pitchFamily="34" charset="0"/>
                <a:cs typeface="Calibri" panose="020F0502020204030204" pitchFamily="34" charset="0"/>
              </a:rPr>
              <a:t>which can follow either a lytic or lysogenic cycle.</a:t>
            </a:r>
          </a:p>
        </p:txBody>
      </p:sp>
    </p:spTree>
    <p:extLst>
      <p:ext uri="{BB962C8B-B14F-4D97-AF65-F5344CB8AC3E}">
        <p14:creationId xmlns:p14="http://schemas.microsoft.com/office/powerpoint/2010/main" val="2907236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F32D7-39D2-2052-D06E-18BEB36A583F}"/>
              </a:ext>
            </a:extLst>
          </p:cNvPr>
          <p:cNvSpPr>
            <a:spLocks noGrp="1"/>
          </p:cNvSpPr>
          <p:nvPr>
            <p:ph type="title"/>
          </p:nvPr>
        </p:nvSpPr>
        <p:spPr>
          <a:xfrm>
            <a:off x="838200" y="365126"/>
            <a:ext cx="10515600" cy="916420"/>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Learning Objectives</a:t>
            </a:r>
          </a:p>
        </p:txBody>
      </p:sp>
      <p:sp>
        <p:nvSpPr>
          <p:cNvPr id="3" name="Content Placeholder 2">
            <a:extLst>
              <a:ext uri="{FF2B5EF4-FFF2-40B4-BE49-F238E27FC236}">
                <a16:creationId xmlns:a16="http://schemas.microsoft.com/office/drawing/2014/main" id="{6A4634CB-09BE-A792-46DA-3141F4E8EF9C}"/>
              </a:ext>
            </a:extLst>
          </p:cNvPr>
          <p:cNvSpPr>
            <a:spLocks noGrp="1"/>
          </p:cNvSpPr>
          <p:nvPr>
            <p:ph sz="half" idx="1"/>
          </p:nvPr>
        </p:nvSpPr>
        <p:spPr/>
        <p:txBody>
          <a:bodyPr>
            <a:normAutofit fontScale="62500" lnSpcReduction="20000"/>
          </a:bodyPr>
          <a:lstStyle/>
          <a:p>
            <a:pPr marL="0" indent="0">
              <a:buNone/>
            </a:pPr>
            <a:r>
              <a:rPr lang="en-US" i="1" dirty="0">
                <a:latin typeface="Calibri" panose="020F0502020204030204" pitchFamily="34" charset="0"/>
                <a:ea typeface="Calibri" panose="020F0502020204030204" pitchFamily="34" charset="0"/>
                <a:cs typeface="Calibri" panose="020F0502020204030204" pitchFamily="34" charset="0"/>
              </a:rPr>
              <a:t>By the end of this section, the students will be able to:</a:t>
            </a:r>
          </a:p>
          <a:p>
            <a:r>
              <a:rPr lang="en-US" dirty="0">
                <a:latin typeface="Calibri" panose="020F0502020204030204" pitchFamily="34" charset="0"/>
                <a:ea typeface="Calibri" panose="020F0502020204030204" pitchFamily="34" charset="0"/>
                <a:cs typeface="Calibri" panose="020F0502020204030204" pitchFamily="34" charset="0"/>
              </a:rPr>
              <a:t>Describe the general characteristics of viruses as pathogens</a:t>
            </a:r>
          </a:p>
          <a:p>
            <a:r>
              <a:rPr lang="en-US" dirty="0">
                <a:latin typeface="Calibri" panose="020F0502020204030204" pitchFamily="34" charset="0"/>
                <a:ea typeface="Calibri" panose="020F0502020204030204" pitchFamily="34" charset="0"/>
                <a:cs typeface="Calibri" panose="020F0502020204030204" pitchFamily="34" charset="0"/>
              </a:rPr>
              <a:t>Describe viral genomes</a:t>
            </a:r>
          </a:p>
          <a:p>
            <a:r>
              <a:rPr lang="en-US" dirty="0">
                <a:latin typeface="Calibri" panose="020F0502020204030204" pitchFamily="34" charset="0"/>
                <a:ea typeface="Calibri" panose="020F0502020204030204" pitchFamily="34" charset="0"/>
                <a:cs typeface="Calibri" panose="020F0502020204030204" pitchFamily="34" charset="0"/>
              </a:rPr>
              <a:t>Describe the general characteristics of viral life cycles</a:t>
            </a:r>
          </a:p>
          <a:p>
            <a:r>
              <a:rPr lang="en-US" dirty="0">
                <a:latin typeface="Calibri" panose="020F0502020204030204" pitchFamily="34" charset="0"/>
                <a:ea typeface="Calibri" panose="020F0502020204030204" pitchFamily="34" charset="0"/>
                <a:cs typeface="Calibri" panose="020F0502020204030204" pitchFamily="34" charset="0"/>
              </a:rPr>
              <a:t>Differentiate among bacteriophages, plant viruses, and animal viruses</a:t>
            </a:r>
          </a:p>
          <a:p>
            <a:r>
              <a:rPr lang="en-US" dirty="0">
                <a:latin typeface="Calibri" panose="020F0502020204030204" pitchFamily="34" charset="0"/>
                <a:ea typeface="Calibri" panose="020F0502020204030204" pitchFamily="34" charset="0"/>
                <a:cs typeface="Calibri" panose="020F0502020204030204" pitchFamily="34" charset="0"/>
              </a:rPr>
              <a:t>Describe the characteristics used to identify viruses as obligate intracellular parasites</a:t>
            </a:r>
          </a:p>
          <a:p>
            <a:r>
              <a:rPr lang="en-US" dirty="0">
                <a:latin typeface="Calibri" panose="020F0502020204030204" pitchFamily="34" charset="0"/>
                <a:ea typeface="Calibri" panose="020F0502020204030204" pitchFamily="34" charset="0"/>
                <a:cs typeface="Calibri" panose="020F0502020204030204" pitchFamily="34" charset="0"/>
              </a:rPr>
              <a:t>Describe the lytic and lysogenic life cycles.</a:t>
            </a:r>
          </a:p>
          <a:p>
            <a:r>
              <a:rPr lang="en-US" dirty="0">
                <a:latin typeface="Calibri" panose="020F0502020204030204" pitchFamily="34" charset="0"/>
                <a:ea typeface="Calibri" panose="020F0502020204030204" pitchFamily="34" charset="0"/>
                <a:cs typeface="Calibri" panose="020F0502020204030204" pitchFamily="34" charset="0"/>
              </a:rPr>
              <a:t>Describe the replication process of animal viruses.</a:t>
            </a:r>
          </a:p>
          <a:p>
            <a:r>
              <a:rPr lang="en-US" dirty="0">
                <a:latin typeface="Calibri" panose="020F0502020204030204" pitchFamily="34" charset="0"/>
                <a:ea typeface="Calibri" panose="020F0502020204030204" pitchFamily="34" charset="0"/>
                <a:cs typeface="Calibri" panose="020F0502020204030204" pitchFamily="34" charset="0"/>
              </a:rPr>
              <a:t>Describe unique characteristics of retroviruses and latent viruses.</a:t>
            </a:r>
          </a:p>
        </p:txBody>
      </p:sp>
      <p:sp>
        <p:nvSpPr>
          <p:cNvPr id="4" name="Content Placeholder 3">
            <a:extLst>
              <a:ext uri="{FF2B5EF4-FFF2-40B4-BE49-F238E27FC236}">
                <a16:creationId xmlns:a16="http://schemas.microsoft.com/office/drawing/2014/main" id="{35E6A3E6-126F-E7FF-5253-6323B4DA0646}"/>
              </a:ext>
            </a:extLst>
          </p:cNvPr>
          <p:cNvSpPr>
            <a:spLocks noGrp="1"/>
          </p:cNvSpPr>
          <p:nvPr>
            <p:ph sz="half" idx="2"/>
          </p:nvPr>
        </p:nvSpPr>
        <p:spPr/>
        <p:txBody>
          <a:bodyPr>
            <a:normAutofit fontScale="62500" lnSpcReduction="20000"/>
          </a:bodyPr>
          <a:lstStyle/>
          <a:p>
            <a:r>
              <a:rPr lang="en-US" dirty="0"/>
              <a:t>Discuss human viruses and their virus-host cell interactions.</a:t>
            </a:r>
          </a:p>
          <a:p>
            <a:r>
              <a:rPr lang="en-US" dirty="0"/>
              <a:t>Explain the process of transduction.</a:t>
            </a:r>
          </a:p>
          <a:p>
            <a:r>
              <a:rPr lang="en-US" dirty="0"/>
              <a:t>Describe the replication process of plant viruses</a:t>
            </a:r>
          </a:p>
          <a:p>
            <a:r>
              <a:rPr lang="en-US" dirty="0"/>
              <a:t>Discuss why viruses were originally described as filterable agents.</a:t>
            </a:r>
          </a:p>
          <a:p>
            <a:r>
              <a:rPr lang="en-US" dirty="0"/>
              <a:t>Describe the cultivation of viruses and specimen collection and handling.</a:t>
            </a:r>
          </a:p>
          <a:p>
            <a:r>
              <a:rPr lang="en-US" dirty="0"/>
              <a:t>Compare in vivo and in vitro techniques used to cultivate viruses.</a:t>
            </a:r>
          </a:p>
          <a:p>
            <a:r>
              <a:rPr lang="en-US" dirty="0"/>
              <a:t>Describe </a:t>
            </a:r>
            <a:r>
              <a:rPr lang="en-US" dirty="0" err="1"/>
              <a:t>viroids</a:t>
            </a:r>
            <a:r>
              <a:rPr lang="en-US" dirty="0"/>
              <a:t> and their unique characteristics.</a:t>
            </a:r>
          </a:p>
          <a:p>
            <a:r>
              <a:rPr lang="en-US" dirty="0"/>
              <a:t>Describe virusoids and their unique characteristics.</a:t>
            </a:r>
          </a:p>
          <a:p>
            <a:r>
              <a:rPr lang="en-US" dirty="0"/>
              <a:t>Describe prions and their unique characteristics</a:t>
            </a:r>
          </a:p>
          <a:p>
            <a:pPr marL="0" indent="0">
              <a:buNone/>
            </a:pPr>
            <a:endParaRPr lang="en-US" dirty="0"/>
          </a:p>
        </p:txBody>
      </p:sp>
    </p:spTree>
    <p:extLst>
      <p:ext uri="{BB962C8B-B14F-4D97-AF65-F5344CB8AC3E}">
        <p14:creationId xmlns:p14="http://schemas.microsoft.com/office/powerpoint/2010/main" val="1151105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60D1-7E23-99F6-5E7C-66BF949BF48D}"/>
              </a:ext>
            </a:extLst>
          </p:cNvPr>
          <p:cNvSpPr>
            <a:spLocks noGrp="1"/>
          </p:cNvSpPr>
          <p:nvPr>
            <p:ph type="title"/>
          </p:nvPr>
        </p:nvSpPr>
        <p:spPr>
          <a:xfrm>
            <a:off x="838200" y="365126"/>
            <a:ext cx="10515600" cy="1110384"/>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The Lytic Cycle</a:t>
            </a:r>
          </a:p>
        </p:txBody>
      </p:sp>
      <p:sp>
        <p:nvSpPr>
          <p:cNvPr id="6" name="Content Placeholder 5">
            <a:extLst>
              <a:ext uri="{FF2B5EF4-FFF2-40B4-BE49-F238E27FC236}">
                <a16:creationId xmlns:a16="http://schemas.microsoft.com/office/drawing/2014/main" id="{FC459E23-8E8E-7154-1F63-45237FC24981}"/>
              </a:ext>
            </a:extLst>
          </p:cNvPr>
          <p:cNvSpPr>
            <a:spLocks noGrp="1"/>
          </p:cNvSpPr>
          <p:nvPr>
            <p:ph idx="1"/>
          </p:nvPr>
        </p:nvSpPr>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Attachment is the first stage in the infection process in which the phage interacts with specific bacterial surface receptors. Most phages have a narrow host range and may infect one species of bacteria or one strain within a species. This unique recognition can be exploited for targeted treatment of bacterial infection by phage therapy or for phage typing to identify unique bacterial subspecies or strains. </a:t>
            </a:r>
          </a:p>
          <a:p>
            <a:r>
              <a:rPr lang="en-US" dirty="0">
                <a:latin typeface="Calibri" panose="020F0502020204030204" pitchFamily="34" charset="0"/>
                <a:ea typeface="Calibri" panose="020F0502020204030204" pitchFamily="34" charset="0"/>
                <a:cs typeface="Calibri" panose="020F0502020204030204" pitchFamily="34" charset="0"/>
              </a:rPr>
              <a:t>Penetration(entry) is the second stage after phage is attached to the bacteria. </a:t>
            </a:r>
          </a:p>
          <a:p>
            <a:endParaRPr lang="en-US" dirty="0"/>
          </a:p>
        </p:txBody>
      </p:sp>
    </p:spTree>
    <p:extLst>
      <p:ext uri="{BB962C8B-B14F-4D97-AF65-F5344CB8AC3E}">
        <p14:creationId xmlns:p14="http://schemas.microsoft.com/office/powerpoint/2010/main" val="1055461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B3A4-D0EA-8407-AF9C-868B13B53E86}"/>
              </a:ext>
            </a:extLst>
          </p:cNvPr>
          <p:cNvSpPr>
            <a:spLocks noGrp="1"/>
          </p:cNvSpPr>
          <p:nvPr>
            <p:ph type="title"/>
          </p:nvPr>
        </p:nvSpPr>
        <p:spPr>
          <a:xfrm>
            <a:off x="838200" y="365126"/>
            <a:ext cx="10515600" cy="1020330"/>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The Lytic Cycle</a:t>
            </a:r>
          </a:p>
        </p:txBody>
      </p:sp>
      <p:sp>
        <p:nvSpPr>
          <p:cNvPr id="5" name="Content Placeholder 4">
            <a:extLst>
              <a:ext uri="{FF2B5EF4-FFF2-40B4-BE49-F238E27FC236}">
                <a16:creationId xmlns:a16="http://schemas.microsoft.com/office/drawing/2014/main" id="{925F8F94-5157-D72D-CF84-59D8BE202231}"/>
              </a:ext>
            </a:extLst>
          </p:cNvPr>
          <p:cNvSpPr>
            <a:spLocks noGrp="1"/>
          </p:cNvSpPr>
          <p:nvPr>
            <p:ph idx="1"/>
          </p:nvPr>
        </p:nvSpPr>
        <p:spPr/>
        <p:txBody>
          <a:bodyPr/>
          <a:lstStyle/>
          <a:p>
            <a:r>
              <a:rPr lang="en-US" i="1" dirty="0">
                <a:latin typeface="Calibri" panose="020F0502020204030204" pitchFamily="34" charset="0"/>
                <a:ea typeface="Calibri" panose="020F0502020204030204" pitchFamily="34" charset="0"/>
                <a:cs typeface="Calibri" panose="020F0502020204030204" pitchFamily="34" charset="0"/>
              </a:rPr>
              <a:t>Replication (biosynthesis) </a:t>
            </a:r>
            <a:r>
              <a:rPr lang="en-US" dirty="0">
                <a:latin typeface="Calibri" panose="020F0502020204030204" pitchFamily="34" charset="0"/>
                <a:ea typeface="Calibri" panose="020F0502020204030204" pitchFamily="34" charset="0"/>
                <a:cs typeface="Calibri" panose="020F0502020204030204" pitchFamily="34" charset="0"/>
              </a:rPr>
              <a:t>of new viral components occur after entering the host cell, the virus synthesizes virus-encoded endonucleases to degrade the bacterial chromosome. It then hijacks the host cell to replicate, transcribe, and translate the necessary viral components (capsomeres, sheath, base plates, tail fibers, and viral enzymes) </a:t>
            </a:r>
          </a:p>
          <a:p>
            <a:r>
              <a:rPr lang="en-US" dirty="0">
                <a:latin typeface="Calibri" panose="020F0502020204030204" pitchFamily="34" charset="0"/>
                <a:ea typeface="Calibri" panose="020F0502020204030204" pitchFamily="34" charset="0"/>
                <a:cs typeface="Calibri" panose="020F0502020204030204" pitchFamily="34" charset="0"/>
              </a:rPr>
              <a:t>During the </a:t>
            </a:r>
            <a:r>
              <a:rPr lang="en-US" i="1" dirty="0">
                <a:latin typeface="Calibri" panose="020F0502020204030204" pitchFamily="34" charset="0"/>
                <a:ea typeface="Calibri" panose="020F0502020204030204" pitchFamily="34" charset="0"/>
                <a:cs typeface="Calibri" panose="020F0502020204030204" pitchFamily="34" charset="0"/>
              </a:rPr>
              <a:t>assembly (maturation) </a:t>
            </a:r>
            <a:r>
              <a:rPr lang="en-US" dirty="0">
                <a:latin typeface="Calibri" panose="020F0502020204030204" pitchFamily="34" charset="0"/>
                <a:ea typeface="Calibri" panose="020F0502020204030204" pitchFamily="34" charset="0"/>
                <a:cs typeface="Calibri" panose="020F0502020204030204" pitchFamily="34" charset="0"/>
              </a:rPr>
              <a:t>phase, new virions are created.</a:t>
            </a:r>
          </a:p>
          <a:p>
            <a:r>
              <a:rPr lang="en-US" dirty="0">
                <a:latin typeface="Calibri" panose="020F0502020204030204" pitchFamily="34" charset="0"/>
                <a:ea typeface="Calibri" panose="020F0502020204030204" pitchFamily="34" charset="0"/>
                <a:cs typeface="Calibri" panose="020F0502020204030204" pitchFamily="34" charset="0"/>
              </a:rPr>
              <a:t>The final stage is </a:t>
            </a:r>
            <a:r>
              <a:rPr lang="en-US" i="1" dirty="0">
                <a:latin typeface="Calibri" panose="020F0502020204030204" pitchFamily="34" charset="0"/>
                <a:ea typeface="Calibri" panose="020F0502020204030204" pitchFamily="34" charset="0"/>
                <a:cs typeface="Calibri" panose="020F0502020204030204" pitchFamily="34" charset="0"/>
              </a:rPr>
              <a:t>release</a:t>
            </a:r>
            <a:r>
              <a:rPr lang="en-US" dirty="0">
                <a:latin typeface="Calibri" panose="020F0502020204030204" pitchFamily="34" charset="0"/>
                <a:ea typeface="Calibri" panose="020F0502020204030204" pitchFamily="34" charset="0"/>
                <a:cs typeface="Calibri" panose="020F0502020204030204" pitchFamily="34" charset="0"/>
              </a:rPr>
              <a:t>. Mature viruses burst out of the host cell in a process called</a:t>
            </a:r>
            <a:r>
              <a:rPr lang="en-US" i="1" dirty="0">
                <a:latin typeface="Calibri" panose="020F0502020204030204" pitchFamily="34" charset="0"/>
                <a:ea typeface="Calibri" panose="020F0502020204030204" pitchFamily="34" charset="0"/>
                <a:cs typeface="Calibri" panose="020F0502020204030204" pitchFamily="34" charset="0"/>
              </a:rPr>
              <a:t> lysis </a:t>
            </a:r>
            <a:r>
              <a:rPr lang="en-US" dirty="0">
                <a:latin typeface="Calibri" panose="020F0502020204030204" pitchFamily="34" charset="0"/>
                <a:ea typeface="Calibri" panose="020F0502020204030204" pitchFamily="34" charset="0"/>
                <a:cs typeface="Calibri" panose="020F0502020204030204" pitchFamily="34" charset="0"/>
              </a:rPr>
              <a:t>and the progeny viruses are liberated into the environment to infect new cells.</a:t>
            </a:r>
          </a:p>
          <a:p>
            <a:endParaRPr lang="en-US" dirty="0"/>
          </a:p>
        </p:txBody>
      </p:sp>
    </p:spTree>
    <p:extLst>
      <p:ext uri="{BB962C8B-B14F-4D97-AF65-F5344CB8AC3E}">
        <p14:creationId xmlns:p14="http://schemas.microsoft.com/office/powerpoint/2010/main" val="2207709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05A747-F6E8-B273-861B-EB104A3E5263}"/>
              </a:ext>
            </a:extLst>
          </p:cNvPr>
          <p:cNvSpPr>
            <a:spLocks noGrp="1"/>
          </p:cNvSpPr>
          <p:nvPr>
            <p:ph type="title"/>
          </p:nvPr>
        </p:nvSpPr>
        <p:spPr>
          <a:xfrm>
            <a:off x="838200" y="365126"/>
            <a:ext cx="10515600" cy="1054966"/>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t>The Lytic Cycle</a:t>
            </a:r>
          </a:p>
        </p:txBody>
      </p:sp>
      <p:pic>
        <p:nvPicPr>
          <p:cNvPr id="7" name="Content Placeholder 6">
            <a:extLst>
              <a:ext uri="{FF2B5EF4-FFF2-40B4-BE49-F238E27FC236}">
                <a16:creationId xmlns:a16="http://schemas.microsoft.com/office/drawing/2014/main" id="{9C56C471-75D2-0A23-4946-942A1B7A9464}"/>
              </a:ext>
            </a:extLst>
          </p:cNvPr>
          <p:cNvPicPr>
            <a:picLocks noGrp="1" noChangeAspect="1"/>
          </p:cNvPicPr>
          <p:nvPr>
            <p:ph idx="1"/>
          </p:nvPr>
        </p:nvPicPr>
        <p:blipFill>
          <a:blip r:embed="rId2"/>
          <a:stretch>
            <a:fillRect/>
          </a:stretch>
        </p:blipFill>
        <p:spPr>
          <a:xfrm>
            <a:off x="1447800" y="2184547"/>
            <a:ext cx="8936182" cy="3176291"/>
          </a:xfrm>
          <a:prstGeom prst="rect">
            <a:avLst/>
          </a:prstGeom>
        </p:spPr>
      </p:pic>
    </p:spTree>
    <p:extLst>
      <p:ext uri="{BB962C8B-B14F-4D97-AF65-F5344CB8AC3E}">
        <p14:creationId xmlns:p14="http://schemas.microsoft.com/office/powerpoint/2010/main" val="2228196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7827-247C-907D-46DD-87F16836F14D}"/>
              </a:ext>
            </a:extLst>
          </p:cNvPr>
          <p:cNvSpPr>
            <a:spLocks noGrp="1"/>
          </p:cNvSpPr>
          <p:nvPr>
            <p:ph type="title"/>
          </p:nvPr>
        </p:nvSpPr>
        <p:spPr>
          <a:xfrm>
            <a:off x="838200" y="365125"/>
            <a:ext cx="10515600" cy="1041111"/>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The Lysogenic Cycle</a:t>
            </a:r>
          </a:p>
        </p:txBody>
      </p:sp>
      <p:sp>
        <p:nvSpPr>
          <p:cNvPr id="3" name="Content Placeholder 2">
            <a:extLst>
              <a:ext uri="{FF2B5EF4-FFF2-40B4-BE49-F238E27FC236}">
                <a16:creationId xmlns:a16="http://schemas.microsoft.com/office/drawing/2014/main" id="{B4A657BD-1178-1A74-B5F8-8F9E7F55F463}"/>
              </a:ext>
            </a:extLst>
          </p:cNvPr>
          <p:cNvSpPr>
            <a:spLocks noGrp="1"/>
          </p:cNvSpPr>
          <p:nvPr>
            <p:ph idx="1"/>
          </p:nvPr>
        </p:nvSpPr>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In a lysogenic cycle, the phage genome also enters the cell through attachment and penetration. A prime example of a phage with this type of life cycle is the lambda phage. </a:t>
            </a:r>
          </a:p>
          <a:p>
            <a:r>
              <a:rPr lang="en-US" dirty="0">
                <a:latin typeface="Calibri" panose="020F0502020204030204" pitchFamily="34" charset="0"/>
                <a:ea typeface="Calibri" panose="020F0502020204030204" pitchFamily="34" charset="0"/>
                <a:cs typeface="Calibri" panose="020F0502020204030204" pitchFamily="34" charset="0"/>
              </a:rPr>
              <a:t>During the lysogenic cycle, instead of killing the host, the phage genome integrates into the bacterial chromosome and becomes part of the host. </a:t>
            </a:r>
          </a:p>
          <a:p>
            <a:r>
              <a:rPr lang="en-US" dirty="0">
                <a:latin typeface="Calibri" panose="020F0502020204030204" pitchFamily="34" charset="0"/>
                <a:ea typeface="Calibri" panose="020F0502020204030204" pitchFamily="34" charset="0"/>
                <a:cs typeface="Calibri" panose="020F0502020204030204" pitchFamily="34" charset="0"/>
              </a:rPr>
              <a:t>The integrated phage genome is called a </a:t>
            </a:r>
            <a:r>
              <a:rPr lang="en-US" i="1" dirty="0">
                <a:latin typeface="Calibri" panose="020F0502020204030204" pitchFamily="34" charset="0"/>
                <a:ea typeface="Calibri" panose="020F0502020204030204" pitchFamily="34" charset="0"/>
                <a:cs typeface="Calibri" panose="020F0502020204030204" pitchFamily="34" charset="0"/>
              </a:rPr>
              <a:t>prophage</a:t>
            </a:r>
            <a:r>
              <a:rPr lang="en-US" dirty="0">
                <a:latin typeface="Calibri" panose="020F0502020204030204" pitchFamily="34" charset="0"/>
                <a:ea typeface="Calibri" panose="020F0502020204030204" pitchFamily="34" charset="0"/>
                <a:cs typeface="Calibri" panose="020F0502020204030204" pitchFamily="34" charset="0"/>
              </a:rPr>
              <a:t>. A bacterial host with a prophage is called a </a:t>
            </a:r>
            <a:r>
              <a:rPr lang="en-US" i="1" dirty="0">
                <a:latin typeface="Calibri" panose="020F0502020204030204" pitchFamily="34" charset="0"/>
                <a:ea typeface="Calibri" panose="020F0502020204030204" pitchFamily="34" charset="0"/>
                <a:cs typeface="Calibri" panose="020F0502020204030204" pitchFamily="34" charset="0"/>
              </a:rPr>
              <a:t>lysogen</a:t>
            </a:r>
            <a:r>
              <a:rPr lang="en-US" dirty="0">
                <a:latin typeface="Calibri" panose="020F0502020204030204" pitchFamily="34" charset="0"/>
                <a:ea typeface="Calibri" panose="020F0502020204030204" pitchFamily="34" charset="0"/>
                <a:cs typeface="Calibri" panose="020F0502020204030204" pitchFamily="34" charset="0"/>
              </a:rPr>
              <a:t>. </a:t>
            </a:r>
          </a:p>
          <a:p>
            <a:r>
              <a:rPr lang="en-US" dirty="0">
                <a:latin typeface="Calibri" panose="020F0502020204030204" pitchFamily="34" charset="0"/>
                <a:ea typeface="Calibri" panose="020F0502020204030204" pitchFamily="34" charset="0"/>
                <a:cs typeface="Calibri" panose="020F0502020204030204" pitchFamily="34" charset="0"/>
              </a:rPr>
              <a:t>The process in which a bacterium is infected by a temperate phage is called </a:t>
            </a:r>
            <a:r>
              <a:rPr lang="en-US" i="1" dirty="0">
                <a:latin typeface="Calibri" panose="020F0502020204030204" pitchFamily="34" charset="0"/>
                <a:ea typeface="Calibri" panose="020F0502020204030204" pitchFamily="34" charset="0"/>
                <a:cs typeface="Calibri" panose="020F0502020204030204" pitchFamily="34" charset="0"/>
              </a:rPr>
              <a:t>lysogeny</a:t>
            </a:r>
            <a:r>
              <a:rPr lang="en-US"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72308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CF1AE8-453B-6C31-9509-82644A890E18}"/>
              </a:ext>
            </a:extLst>
          </p:cNvPr>
          <p:cNvSpPr>
            <a:spLocks noGrp="1"/>
          </p:cNvSpPr>
          <p:nvPr>
            <p:ph type="title"/>
          </p:nvPr>
        </p:nvSpPr>
        <p:spPr>
          <a:xfrm>
            <a:off x="838200" y="365125"/>
            <a:ext cx="10515600" cy="1027257"/>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t>The Lysogenic Cycle</a:t>
            </a:r>
          </a:p>
        </p:txBody>
      </p:sp>
      <p:pic>
        <p:nvPicPr>
          <p:cNvPr id="7" name="Content Placeholder 6">
            <a:extLst>
              <a:ext uri="{FF2B5EF4-FFF2-40B4-BE49-F238E27FC236}">
                <a16:creationId xmlns:a16="http://schemas.microsoft.com/office/drawing/2014/main" id="{BC6FFC4A-0E0E-B0D2-41C7-13F660C9CB64}"/>
              </a:ext>
            </a:extLst>
          </p:cNvPr>
          <p:cNvPicPr>
            <a:picLocks noGrp="1" noChangeAspect="1"/>
          </p:cNvPicPr>
          <p:nvPr>
            <p:ph idx="1"/>
          </p:nvPr>
        </p:nvPicPr>
        <p:blipFill>
          <a:blip r:embed="rId2"/>
          <a:stretch>
            <a:fillRect/>
          </a:stretch>
        </p:blipFill>
        <p:spPr>
          <a:xfrm>
            <a:off x="1676401" y="2140473"/>
            <a:ext cx="8042788" cy="3596952"/>
          </a:xfrm>
          <a:prstGeom prst="rect">
            <a:avLst/>
          </a:prstGeom>
        </p:spPr>
      </p:pic>
    </p:spTree>
    <p:extLst>
      <p:ext uri="{BB962C8B-B14F-4D97-AF65-F5344CB8AC3E}">
        <p14:creationId xmlns:p14="http://schemas.microsoft.com/office/powerpoint/2010/main" val="2596823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36111-EBD1-CDE3-ADB1-D62902BDDBB6}"/>
              </a:ext>
            </a:extLst>
          </p:cNvPr>
          <p:cNvSpPr>
            <a:spLocks noGrp="1"/>
          </p:cNvSpPr>
          <p:nvPr>
            <p:ph type="title"/>
          </p:nvPr>
        </p:nvSpPr>
        <p:spPr>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Transduction</a:t>
            </a:r>
          </a:p>
        </p:txBody>
      </p:sp>
      <p:sp>
        <p:nvSpPr>
          <p:cNvPr id="3" name="Content Placeholder 2">
            <a:extLst>
              <a:ext uri="{FF2B5EF4-FFF2-40B4-BE49-F238E27FC236}">
                <a16:creationId xmlns:a16="http://schemas.microsoft.com/office/drawing/2014/main" id="{DE05DB67-F730-7599-11DF-8A8125857675}"/>
              </a:ext>
            </a:extLst>
          </p:cNvPr>
          <p:cNvSpPr>
            <a:spLocks noGrp="1"/>
          </p:cNvSpPr>
          <p:nvPr>
            <p:ph idx="1"/>
          </p:nvPr>
        </p:nvSpPr>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Transduction is a process of horizontal gene transfer where genetic material is transferred from one bacterium to another via a virus.</a:t>
            </a:r>
          </a:p>
          <a:p>
            <a:r>
              <a:rPr lang="en-US" dirty="0">
                <a:latin typeface="Calibri" panose="020F0502020204030204" pitchFamily="34" charset="0"/>
                <a:ea typeface="Calibri" panose="020F0502020204030204" pitchFamily="34" charset="0"/>
                <a:cs typeface="Calibri" panose="020F0502020204030204" pitchFamily="34" charset="0"/>
              </a:rPr>
              <a:t>There are two types of transductions: generalized and specialized transduction.</a:t>
            </a:r>
          </a:p>
          <a:p>
            <a:r>
              <a:rPr lang="en-US" i="1" dirty="0">
                <a:latin typeface="Calibri" panose="020F0502020204030204" pitchFamily="34" charset="0"/>
                <a:ea typeface="Calibri" panose="020F0502020204030204" pitchFamily="34" charset="0"/>
                <a:cs typeface="Calibri" panose="020F0502020204030204" pitchFamily="34" charset="0"/>
              </a:rPr>
              <a:t>Generalized transduction </a:t>
            </a:r>
            <a:r>
              <a:rPr lang="en-US" dirty="0">
                <a:latin typeface="Calibri" panose="020F0502020204030204" pitchFamily="34" charset="0"/>
                <a:ea typeface="Calibri" panose="020F0502020204030204" pitchFamily="34" charset="0"/>
                <a:cs typeface="Calibri" panose="020F0502020204030204" pitchFamily="34" charset="0"/>
              </a:rPr>
              <a:t>occurs when a random piece of bacterial chromosomal DNA is transferred by the phage during the lytic cycle.</a:t>
            </a:r>
          </a:p>
          <a:p>
            <a:r>
              <a:rPr lang="en-US" i="1" dirty="0">
                <a:latin typeface="Calibri" panose="020F0502020204030204" pitchFamily="34" charset="0"/>
                <a:ea typeface="Calibri" panose="020F0502020204030204" pitchFamily="34" charset="0"/>
                <a:cs typeface="Calibri" panose="020F0502020204030204" pitchFamily="34" charset="0"/>
              </a:rPr>
              <a:t>Specialized transduction </a:t>
            </a:r>
            <a:r>
              <a:rPr lang="en-US" dirty="0">
                <a:latin typeface="Calibri" panose="020F0502020204030204" pitchFamily="34" charset="0"/>
                <a:ea typeface="Calibri" panose="020F0502020204030204" pitchFamily="34" charset="0"/>
                <a:cs typeface="Calibri" panose="020F0502020204030204" pitchFamily="34" charset="0"/>
              </a:rPr>
              <a:t>occurs at the end of the lysogenic cycle, when the prophage is excised and the bacteriophage enters the lytic cycle.</a:t>
            </a:r>
          </a:p>
        </p:txBody>
      </p:sp>
    </p:spTree>
    <p:extLst>
      <p:ext uri="{BB962C8B-B14F-4D97-AF65-F5344CB8AC3E}">
        <p14:creationId xmlns:p14="http://schemas.microsoft.com/office/powerpoint/2010/main" val="2563218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3CB6CF-D1F4-CA2B-DEA3-DE8818264497}"/>
              </a:ext>
            </a:extLst>
          </p:cNvPr>
          <p:cNvSpPr>
            <a:spLocks noGrp="1"/>
          </p:cNvSpPr>
          <p:nvPr>
            <p:ph type="title"/>
          </p:nvPr>
        </p:nvSpPr>
        <p:spPr>
          <a:xfrm>
            <a:off x="838200" y="365126"/>
            <a:ext cx="10515600" cy="1034184"/>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t>Transduction</a:t>
            </a:r>
          </a:p>
        </p:txBody>
      </p:sp>
      <p:pic>
        <p:nvPicPr>
          <p:cNvPr id="7" name="Content Placeholder 4">
            <a:extLst>
              <a:ext uri="{FF2B5EF4-FFF2-40B4-BE49-F238E27FC236}">
                <a16:creationId xmlns:a16="http://schemas.microsoft.com/office/drawing/2014/main" id="{2262E953-15FC-FE14-279B-116DDDC25048}"/>
              </a:ext>
            </a:extLst>
          </p:cNvPr>
          <p:cNvPicPr>
            <a:picLocks noGrp="1" noChangeAspect="1"/>
          </p:cNvPicPr>
          <p:nvPr>
            <p:ph idx="1"/>
          </p:nvPr>
        </p:nvPicPr>
        <p:blipFill>
          <a:blip r:embed="rId2"/>
          <a:stretch>
            <a:fillRect/>
          </a:stretch>
        </p:blipFill>
        <p:spPr>
          <a:xfrm>
            <a:off x="838200" y="1902218"/>
            <a:ext cx="10515600" cy="4198151"/>
          </a:xfrm>
          <a:prstGeom prst="rect">
            <a:avLst/>
          </a:prstGeom>
        </p:spPr>
      </p:pic>
    </p:spTree>
    <p:extLst>
      <p:ext uri="{BB962C8B-B14F-4D97-AF65-F5344CB8AC3E}">
        <p14:creationId xmlns:p14="http://schemas.microsoft.com/office/powerpoint/2010/main" val="388256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DCE7-3355-F32F-83EA-AC4D9C9E0575}"/>
              </a:ext>
            </a:extLst>
          </p:cNvPr>
          <p:cNvSpPr>
            <a:spLocks noGrp="1"/>
          </p:cNvSpPr>
          <p:nvPr>
            <p:ph type="title"/>
          </p:nvPr>
        </p:nvSpPr>
        <p:spPr>
          <a:xfrm>
            <a:off x="838200" y="365126"/>
            <a:ext cx="10515600" cy="875846"/>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Life Cycles of Viruses in Animal Cells</a:t>
            </a:r>
          </a:p>
        </p:txBody>
      </p:sp>
      <p:sp>
        <p:nvSpPr>
          <p:cNvPr id="3" name="Content Placeholder 2">
            <a:extLst>
              <a:ext uri="{FF2B5EF4-FFF2-40B4-BE49-F238E27FC236}">
                <a16:creationId xmlns:a16="http://schemas.microsoft.com/office/drawing/2014/main" id="{6A89DAE6-24CC-7706-EBD0-2FF21C1ABC14}"/>
              </a:ext>
            </a:extLst>
          </p:cNvPr>
          <p:cNvSpPr>
            <a:spLocks noGrp="1"/>
          </p:cNvSpPr>
          <p:nvPr>
            <p:ph sz="half" idx="1"/>
          </p:nvPr>
        </p:nvSpPr>
        <p:spPr>
          <a:xfrm>
            <a:off x="838200" y="1825625"/>
            <a:ext cx="5123544" cy="4351338"/>
          </a:xfrm>
        </p:spPr>
        <p:txBody>
          <a:bodyPr>
            <a:normAutofit fontScale="6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Lytic animal viruses follow similar infection stages to bacteriophages: attachment, penetration, biosynthesis, maturation, and release. However, the mechanisms of penetration, nucleic-acid biosynthesis, and release differ between bacterial and animal viruses. </a:t>
            </a:r>
          </a:p>
          <a:p>
            <a:r>
              <a:rPr lang="en-US" dirty="0">
                <a:latin typeface="Calibri" panose="020F0502020204030204" pitchFamily="34" charset="0"/>
                <a:ea typeface="Calibri" panose="020F0502020204030204" pitchFamily="34" charset="0"/>
                <a:cs typeface="Calibri" panose="020F0502020204030204" pitchFamily="34" charset="0"/>
              </a:rPr>
              <a:t>After binding to host receptors, animal viruses enter through endocytosis (engulfment by the host cell) or through membrane fusion (viral envelope with the host cell membrane).</a:t>
            </a:r>
          </a:p>
          <a:p>
            <a:r>
              <a:rPr lang="en-US" dirty="0">
                <a:latin typeface="Calibri" panose="020F0502020204030204" pitchFamily="34" charset="0"/>
                <a:ea typeface="Calibri" panose="020F0502020204030204" pitchFamily="34" charset="0"/>
                <a:cs typeface="Calibri" panose="020F0502020204030204" pitchFamily="34" charset="0"/>
              </a:rPr>
              <a:t>Many viruses are host specific, meaning they only infect a certain type of host; and most viruses only infect certain types of cells within tissues. This specificity is called a </a:t>
            </a:r>
            <a:r>
              <a:rPr lang="en-US" i="1" dirty="0">
                <a:latin typeface="Calibri" panose="020F0502020204030204" pitchFamily="34" charset="0"/>
                <a:ea typeface="Calibri" panose="020F0502020204030204" pitchFamily="34" charset="0"/>
                <a:cs typeface="Calibri" panose="020F0502020204030204" pitchFamily="34" charset="0"/>
              </a:rPr>
              <a:t>tissue tropism</a:t>
            </a:r>
            <a:r>
              <a:rPr lang="en-US" dirty="0">
                <a:latin typeface="Calibri" panose="020F0502020204030204" pitchFamily="34" charset="0"/>
                <a:ea typeface="Calibri" panose="020F0502020204030204" pitchFamily="34" charset="0"/>
                <a:cs typeface="Calibri" panose="020F0502020204030204" pitchFamily="34" charset="0"/>
              </a:rPr>
              <a:t>. Examples of this are demonstrated by the poliovirus, which exhibits tropism for the tissues of the brain and spinal cord, or the influenza virus, which has a primary tropism for the respiratory tract.</a:t>
            </a:r>
          </a:p>
        </p:txBody>
      </p:sp>
      <p:pic>
        <p:nvPicPr>
          <p:cNvPr id="5" name="Content Placeholder 4">
            <a:extLst>
              <a:ext uri="{FF2B5EF4-FFF2-40B4-BE49-F238E27FC236}">
                <a16:creationId xmlns:a16="http://schemas.microsoft.com/office/drawing/2014/main" id="{6B2FB3F7-5E34-5E68-3890-2279D2DC9A56}"/>
              </a:ext>
            </a:extLst>
          </p:cNvPr>
          <p:cNvPicPr>
            <a:picLocks noGrp="1" noChangeAspect="1"/>
          </p:cNvPicPr>
          <p:nvPr>
            <p:ph sz="half" idx="2"/>
          </p:nvPr>
        </p:nvPicPr>
        <p:blipFill>
          <a:blip r:embed="rId2"/>
          <a:stretch>
            <a:fillRect/>
          </a:stretch>
        </p:blipFill>
        <p:spPr>
          <a:xfrm>
            <a:off x="6437085" y="1825625"/>
            <a:ext cx="4974771" cy="4077112"/>
          </a:xfrm>
          <a:prstGeom prst="rect">
            <a:avLst/>
          </a:prstGeom>
        </p:spPr>
      </p:pic>
    </p:spTree>
    <p:extLst>
      <p:ext uri="{BB962C8B-B14F-4D97-AF65-F5344CB8AC3E}">
        <p14:creationId xmlns:p14="http://schemas.microsoft.com/office/powerpoint/2010/main" val="2595720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A23A-8FD1-CD35-9179-5DECFF73A2BD}"/>
              </a:ext>
            </a:extLst>
          </p:cNvPr>
          <p:cNvSpPr>
            <a:spLocks noGrp="1"/>
          </p:cNvSpPr>
          <p:nvPr>
            <p:ph type="title"/>
          </p:nvPr>
        </p:nvSpPr>
        <p:spPr>
          <a:xfrm>
            <a:off x="838200" y="365125"/>
            <a:ext cx="10515600" cy="788761"/>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Alternative mechanisms-Retrovirus</a:t>
            </a:r>
          </a:p>
        </p:txBody>
      </p:sp>
      <p:sp>
        <p:nvSpPr>
          <p:cNvPr id="3" name="Content Placeholder 2">
            <a:extLst>
              <a:ext uri="{FF2B5EF4-FFF2-40B4-BE49-F238E27FC236}">
                <a16:creationId xmlns:a16="http://schemas.microsoft.com/office/drawing/2014/main" id="{C222078A-D6E5-BE95-847A-501315B0B56D}"/>
              </a:ext>
            </a:extLst>
          </p:cNvPr>
          <p:cNvSpPr>
            <a:spLocks noGrp="1"/>
          </p:cNvSpPr>
          <p:nvPr>
            <p:ph sz="half" idx="1"/>
          </p:nvPr>
        </p:nvSpPr>
        <p:spPr>
          <a:xfrm>
            <a:off x="838200" y="1574800"/>
            <a:ext cx="5181600" cy="4602163"/>
          </a:xfrm>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An alternative mechanism for viral nucleic acid synthesis is observed in the retroviruses, which are +</a:t>
            </a:r>
            <a:r>
              <a:rPr lang="en-US" dirty="0" err="1">
                <a:latin typeface="Calibri" panose="020F0502020204030204" pitchFamily="34" charset="0"/>
                <a:ea typeface="Calibri" panose="020F0502020204030204" pitchFamily="34" charset="0"/>
                <a:cs typeface="Calibri" panose="020F0502020204030204" pitchFamily="34" charset="0"/>
              </a:rPr>
              <a:t>ssRNA</a:t>
            </a:r>
            <a:r>
              <a:rPr lang="en-US" dirty="0">
                <a:latin typeface="Calibri" panose="020F0502020204030204" pitchFamily="34" charset="0"/>
                <a:ea typeface="Calibri" panose="020F0502020204030204" pitchFamily="34" charset="0"/>
                <a:cs typeface="Calibri" panose="020F0502020204030204" pitchFamily="34" charset="0"/>
              </a:rPr>
              <a:t> viruses.</a:t>
            </a:r>
          </a:p>
          <a:p>
            <a:r>
              <a:rPr lang="en-US" dirty="0">
                <a:latin typeface="Calibri" panose="020F0502020204030204" pitchFamily="34" charset="0"/>
                <a:ea typeface="Calibri" panose="020F0502020204030204" pitchFamily="34" charset="0"/>
                <a:cs typeface="Calibri" panose="020F0502020204030204" pitchFamily="34" charset="0"/>
              </a:rPr>
              <a:t>Single-stranded RNA viruses such as HIV carry a special enzyme called reverse transcriptase within the capsid that synthesizes a complementary ssDNA (cDNA) copy using the +</a:t>
            </a:r>
            <a:r>
              <a:rPr lang="en-US" dirty="0" err="1">
                <a:latin typeface="Calibri" panose="020F0502020204030204" pitchFamily="34" charset="0"/>
                <a:ea typeface="Calibri" panose="020F0502020204030204" pitchFamily="34" charset="0"/>
                <a:cs typeface="Calibri" panose="020F0502020204030204" pitchFamily="34" charset="0"/>
              </a:rPr>
              <a:t>ssRNA</a:t>
            </a:r>
            <a:r>
              <a:rPr lang="en-US" dirty="0">
                <a:latin typeface="Calibri" panose="020F0502020204030204" pitchFamily="34" charset="0"/>
                <a:ea typeface="Calibri" panose="020F0502020204030204" pitchFamily="34" charset="0"/>
                <a:cs typeface="Calibri" panose="020F0502020204030204" pitchFamily="34" charset="0"/>
              </a:rPr>
              <a:t> genome as a template. The ssDNA is then made into dsDNA, which can integrate into the host chromosome and become a permanent part of the host.</a:t>
            </a:r>
          </a:p>
          <a:p>
            <a:r>
              <a:rPr lang="en-US" dirty="0">
                <a:latin typeface="Calibri" panose="020F0502020204030204" pitchFamily="34" charset="0"/>
                <a:ea typeface="Calibri" panose="020F0502020204030204" pitchFamily="34" charset="0"/>
                <a:cs typeface="Calibri" panose="020F0502020204030204" pitchFamily="34" charset="0"/>
              </a:rPr>
              <a:t>The integrated viral genome is called a provirus. The virus now can remain in the host for a long time to establish a chronic infection. The provirus stage is similar to the prophage stage in a bacterial infection during the lysogenic cycle. However, unlike prophage, the provirus does not undergo excision after splicing into the genome</a:t>
            </a:r>
          </a:p>
        </p:txBody>
      </p:sp>
      <p:pic>
        <p:nvPicPr>
          <p:cNvPr id="5" name="Content Placeholder 4">
            <a:extLst>
              <a:ext uri="{FF2B5EF4-FFF2-40B4-BE49-F238E27FC236}">
                <a16:creationId xmlns:a16="http://schemas.microsoft.com/office/drawing/2014/main" id="{98212482-3F4F-7B7B-B65B-B61F17FF60CF}"/>
              </a:ext>
            </a:extLst>
          </p:cNvPr>
          <p:cNvPicPr>
            <a:picLocks noGrp="1" noChangeAspect="1"/>
          </p:cNvPicPr>
          <p:nvPr>
            <p:ph sz="half" idx="2"/>
          </p:nvPr>
        </p:nvPicPr>
        <p:blipFill>
          <a:blip r:embed="rId2"/>
          <a:stretch>
            <a:fillRect/>
          </a:stretch>
        </p:blipFill>
        <p:spPr>
          <a:xfrm>
            <a:off x="7048391" y="1440997"/>
            <a:ext cx="3443732" cy="4351338"/>
          </a:xfrm>
          <a:prstGeom prst="rect">
            <a:avLst/>
          </a:prstGeom>
        </p:spPr>
      </p:pic>
      <p:sp>
        <p:nvSpPr>
          <p:cNvPr id="7" name="TextBox 6">
            <a:extLst>
              <a:ext uri="{FF2B5EF4-FFF2-40B4-BE49-F238E27FC236}">
                <a16:creationId xmlns:a16="http://schemas.microsoft.com/office/drawing/2014/main" id="{8EA33C38-DF13-38FF-EE82-AA78223FC045}"/>
              </a:ext>
            </a:extLst>
          </p:cNvPr>
          <p:cNvSpPr txBox="1"/>
          <p:nvPr/>
        </p:nvSpPr>
        <p:spPr>
          <a:xfrm>
            <a:off x="7048391" y="5915353"/>
            <a:ext cx="4989284" cy="261610"/>
          </a:xfrm>
          <a:prstGeom prst="rect">
            <a:avLst/>
          </a:prstGeom>
          <a:noFill/>
        </p:spPr>
        <p:txBody>
          <a:bodyPr wrap="square">
            <a:spAutoFit/>
          </a:bodyPr>
          <a:lstStyle/>
          <a:p>
            <a:r>
              <a:rPr lang="en-US" sz="1100" dirty="0"/>
              <a:t>Photo credit: modification of work by NIAID, NIH</a:t>
            </a:r>
          </a:p>
        </p:txBody>
      </p:sp>
    </p:spTree>
    <p:extLst>
      <p:ext uri="{BB962C8B-B14F-4D97-AF65-F5344CB8AC3E}">
        <p14:creationId xmlns:p14="http://schemas.microsoft.com/office/powerpoint/2010/main" val="2458770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C38A6-1259-B279-B659-F5CE0710E8A1}"/>
              </a:ext>
            </a:extLst>
          </p:cNvPr>
          <p:cNvSpPr>
            <a:spLocks noGrp="1"/>
          </p:cNvSpPr>
          <p:nvPr>
            <p:ph type="title"/>
          </p:nvPr>
        </p:nvSpPr>
        <p:spPr>
          <a:xfrm>
            <a:off x="838200" y="365126"/>
            <a:ext cx="5054600" cy="825046"/>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Persistent Infections</a:t>
            </a:r>
          </a:p>
        </p:txBody>
      </p:sp>
      <p:sp>
        <p:nvSpPr>
          <p:cNvPr id="3" name="Content Placeholder 2">
            <a:extLst>
              <a:ext uri="{FF2B5EF4-FFF2-40B4-BE49-F238E27FC236}">
                <a16:creationId xmlns:a16="http://schemas.microsoft.com/office/drawing/2014/main" id="{17030D93-7F6B-B588-9C30-19F5E28BD97F}"/>
              </a:ext>
            </a:extLst>
          </p:cNvPr>
          <p:cNvSpPr>
            <a:spLocks noGrp="1"/>
          </p:cNvSpPr>
          <p:nvPr>
            <p:ph sz="half" idx="1"/>
          </p:nvPr>
        </p:nvSpPr>
        <p:spPr/>
        <p:txBody>
          <a:bodyPr>
            <a:normAutofit fontScale="6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Persistent infection occurs when a virus is not completely cleared from the system of the host but stays in certain tissues or organs of the infected person. </a:t>
            </a:r>
          </a:p>
          <a:p>
            <a:r>
              <a:rPr lang="en-US" dirty="0">
                <a:latin typeface="Calibri" panose="020F0502020204030204" pitchFamily="34" charset="0"/>
                <a:ea typeface="Calibri" panose="020F0502020204030204" pitchFamily="34" charset="0"/>
                <a:cs typeface="Calibri" panose="020F0502020204030204" pitchFamily="34" charset="0"/>
              </a:rPr>
              <a:t>The virus may remain silent or undergo productive infection without seriously harming or killing the host. </a:t>
            </a:r>
          </a:p>
          <a:p>
            <a:r>
              <a:rPr lang="en-US" dirty="0">
                <a:latin typeface="Calibri" panose="020F0502020204030204" pitchFamily="34" charset="0"/>
                <a:ea typeface="Calibri" panose="020F0502020204030204" pitchFamily="34" charset="0"/>
                <a:cs typeface="Calibri" panose="020F0502020204030204" pitchFamily="34" charset="0"/>
              </a:rPr>
              <a:t>Mechanisms of persistent infection may involve the regulation of the viral or host gene expressions or the alteration of the host immune response.</a:t>
            </a:r>
          </a:p>
          <a:p>
            <a:r>
              <a:rPr lang="en-US" dirty="0">
                <a:latin typeface="Calibri" panose="020F0502020204030204" pitchFamily="34" charset="0"/>
                <a:ea typeface="Calibri" panose="020F0502020204030204" pitchFamily="34" charset="0"/>
                <a:cs typeface="Calibri" panose="020F0502020204030204" pitchFamily="34" charset="0"/>
              </a:rPr>
              <a:t>The two primary categories of persistent infections are latent infection and chronic infection. Examples of viruses that cause latent infections include herpes simplex virus (oral and genital herpes), varicella-zoster virus (chickenpox and shingles), and Epstein-Barr virus (mononucleosis). Hepatitis C virus and HIV are two examples of viruses that cause long-term chronic infections</a:t>
            </a:r>
          </a:p>
        </p:txBody>
      </p:sp>
      <p:pic>
        <p:nvPicPr>
          <p:cNvPr id="5" name="Content Placeholder 4">
            <a:extLst>
              <a:ext uri="{FF2B5EF4-FFF2-40B4-BE49-F238E27FC236}">
                <a16:creationId xmlns:a16="http://schemas.microsoft.com/office/drawing/2014/main" id="{BCD0B664-54E3-6BCB-FD29-47DB06947FA6}"/>
              </a:ext>
            </a:extLst>
          </p:cNvPr>
          <p:cNvPicPr>
            <a:picLocks noGrp="1" noChangeAspect="1"/>
          </p:cNvPicPr>
          <p:nvPr>
            <p:ph sz="half" idx="2"/>
          </p:nvPr>
        </p:nvPicPr>
        <p:blipFill>
          <a:blip r:embed="rId2"/>
          <a:stretch>
            <a:fillRect/>
          </a:stretch>
        </p:blipFill>
        <p:spPr>
          <a:xfrm>
            <a:off x="6353629" y="2455063"/>
            <a:ext cx="5181600" cy="2192575"/>
          </a:xfrm>
          <a:prstGeom prst="rect">
            <a:avLst/>
          </a:prstGeom>
        </p:spPr>
      </p:pic>
      <p:sp>
        <p:nvSpPr>
          <p:cNvPr id="7" name="TextBox 6">
            <a:extLst>
              <a:ext uri="{FF2B5EF4-FFF2-40B4-BE49-F238E27FC236}">
                <a16:creationId xmlns:a16="http://schemas.microsoft.com/office/drawing/2014/main" id="{E4D06042-12DB-52AD-1F87-C240ED7A7D7E}"/>
              </a:ext>
            </a:extLst>
          </p:cNvPr>
          <p:cNvSpPr txBox="1"/>
          <p:nvPr/>
        </p:nvSpPr>
        <p:spPr>
          <a:xfrm>
            <a:off x="6669315" y="4840292"/>
            <a:ext cx="6096000" cy="261610"/>
          </a:xfrm>
          <a:prstGeom prst="rect">
            <a:avLst/>
          </a:prstGeom>
          <a:noFill/>
        </p:spPr>
        <p:txBody>
          <a:bodyPr wrap="square">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https://commons.wikimedia.org/wiki/File:Virus_lifestyle_persistence_strategies.png</a:t>
            </a:r>
          </a:p>
        </p:txBody>
      </p:sp>
    </p:spTree>
    <p:extLst>
      <p:ext uri="{BB962C8B-B14F-4D97-AF65-F5344CB8AC3E}">
        <p14:creationId xmlns:p14="http://schemas.microsoft.com/office/powerpoint/2010/main" val="1690314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B1C0-A071-DDAA-B560-057BF951E1A1}"/>
              </a:ext>
            </a:extLst>
          </p:cNvPr>
          <p:cNvSpPr>
            <a:spLocks noGrp="1"/>
          </p:cNvSpPr>
          <p:nvPr>
            <p:ph type="title"/>
          </p:nvPr>
        </p:nvSpPr>
        <p:spPr>
          <a:xfrm>
            <a:off x="838200" y="365125"/>
            <a:ext cx="10515600" cy="895639"/>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Overview: </a:t>
            </a:r>
          </a:p>
        </p:txBody>
      </p:sp>
      <p:sp>
        <p:nvSpPr>
          <p:cNvPr id="3" name="Content Placeholder 2">
            <a:extLst>
              <a:ext uri="{FF2B5EF4-FFF2-40B4-BE49-F238E27FC236}">
                <a16:creationId xmlns:a16="http://schemas.microsoft.com/office/drawing/2014/main" id="{B1A55C47-4FF9-EB47-BC40-9654178A2EEC}"/>
              </a:ext>
            </a:extLst>
          </p:cNvPr>
          <p:cNvSpPr>
            <a:spLocks noGrp="1"/>
          </p:cNvSpPr>
          <p:nvPr>
            <p:ph idx="1"/>
          </p:nvPr>
        </p:nvSpPr>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Acellular organisms are entities that do not possess a cellular structure, such as a nucleus, cell membrane, or cytoplasm, but use the organelles and metabolism of the host cell they enter to survive and replicate themselves. Since they do not have known cell structures, they are not considered "living organisms.</a:t>
            </a:r>
          </a:p>
          <a:p>
            <a:r>
              <a:rPr lang="en-US" dirty="0">
                <a:latin typeface="Calibri" panose="020F0502020204030204" pitchFamily="34" charset="0"/>
                <a:ea typeface="Calibri" panose="020F0502020204030204" pitchFamily="34" charset="0"/>
                <a:cs typeface="Calibri" panose="020F0502020204030204" pitchFamily="34" charset="0"/>
              </a:rPr>
              <a:t>This chapter will discuss viruses, the most well-known acellular microorganisms, </a:t>
            </a:r>
            <a:r>
              <a:rPr lang="en-US" dirty="0" err="1">
                <a:latin typeface="Calibri" panose="020F0502020204030204" pitchFamily="34" charset="0"/>
                <a:ea typeface="Calibri" panose="020F0502020204030204" pitchFamily="34" charset="0"/>
                <a:cs typeface="Calibri" panose="020F0502020204030204" pitchFamily="34" charset="0"/>
              </a:rPr>
              <a:t>viroids</a:t>
            </a:r>
            <a:r>
              <a:rPr lang="en-US" dirty="0">
                <a:latin typeface="Calibri" panose="020F0502020204030204" pitchFamily="34" charset="0"/>
                <a:ea typeface="Calibri" panose="020F0502020204030204" pitchFamily="34" charset="0"/>
                <a:cs typeface="Calibri" panose="020F0502020204030204" pitchFamily="34" charset="0"/>
              </a:rPr>
              <a:t>, and prions. </a:t>
            </a:r>
          </a:p>
          <a:p>
            <a:pPr lvl="1"/>
            <a:r>
              <a:rPr lang="en-US" dirty="0">
                <a:latin typeface="Calibri" panose="020F0502020204030204" pitchFamily="34" charset="0"/>
                <a:ea typeface="Calibri" panose="020F0502020204030204" pitchFamily="34" charset="0"/>
                <a:cs typeface="Calibri" panose="020F0502020204030204" pitchFamily="34" charset="0"/>
              </a:rPr>
              <a:t>Viruses contain genetic material such as DNA or RNA, but never both. </a:t>
            </a:r>
          </a:p>
          <a:p>
            <a:pPr lvl="1"/>
            <a:r>
              <a:rPr lang="en-US" dirty="0" err="1">
                <a:latin typeface="Calibri" panose="020F0502020204030204" pitchFamily="34" charset="0"/>
                <a:ea typeface="Calibri" panose="020F0502020204030204" pitchFamily="34" charset="0"/>
                <a:cs typeface="Calibri" panose="020F0502020204030204" pitchFamily="34" charset="0"/>
              </a:rPr>
              <a:t>Viroids</a:t>
            </a:r>
            <a:r>
              <a:rPr lang="en-US" dirty="0">
                <a:latin typeface="Calibri" panose="020F0502020204030204" pitchFamily="34" charset="0"/>
                <a:ea typeface="Calibri" panose="020F0502020204030204" pitchFamily="34" charset="0"/>
                <a:cs typeface="Calibri" panose="020F0502020204030204" pitchFamily="34" charset="0"/>
              </a:rPr>
              <a:t> are protein-free naked RNA molecules, and </a:t>
            </a:r>
          </a:p>
          <a:p>
            <a:pPr lvl="1"/>
            <a:r>
              <a:rPr lang="en-US" dirty="0">
                <a:latin typeface="Calibri" panose="020F0502020204030204" pitchFamily="34" charset="0"/>
                <a:ea typeface="Calibri" panose="020F0502020204030204" pitchFamily="34" charset="0"/>
                <a:cs typeface="Calibri" panose="020F0502020204030204" pitchFamily="34" charset="0"/>
              </a:rPr>
              <a:t>Prions are infectious protein particles with no genetic material or organelles.</a:t>
            </a:r>
          </a:p>
          <a:p>
            <a:r>
              <a:rPr lang="en-US" dirty="0">
                <a:latin typeface="Calibri" panose="020F0502020204030204" pitchFamily="34" charset="0"/>
                <a:ea typeface="Calibri" panose="020F0502020204030204" pitchFamily="34" charset="0"/>
                <a:cs typeface="Calibri" panose="020F0502020204030204" pitchFamily="34" charset="0"/>
              </a:rPr>
              <a:t>Viruses can rapidly mutate and spread across populations, making them responsible for severe outbreaks and posing serious health challenges for humans, plants, and other living organisms. Acellular organisms profoundly impact biology and medicine, making them an essential area of study in microbiology. The significance of acellular organisms is not only because they cause diseases in all known organisms, such as bacteria, protozoa, plants, and animals, but also because of their role in research and biotechnology applications.</a:t>
            </a:r>
          </a:p>
        </p:txBody>
      </p:sp>
    </p:spTree>
    <p:extLst>
      <p:ext uri="{BB962C8B-B14F-4D97-AF65-F5344CB8AC3E}">
        <p14:creationId xmlns:p14="http://schemas.microsoft.com/office/powerpoint/2010/main" val="1217135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2171-C534-7754-DA03-3007C5FB3FF6}"/>
              </a:ext>
            </a:extLst>
          </p:cNvPr>
          <p:cNvSpPr>
            <a:spLocks noGrp="1"/>
          </p:cNvSpPr>
          <p:nvPr>
            <p:ph type="title"/>
          </p:nvPr>
        </p:nvSpPr>
        <p:spPr>
          <a:xfrm>
            <a:off x="838200" y="365126"/>
            <a:ext cx="10515600" cy="912132"/>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Life Cycle of Viruses with Plant Hosts </a:t>
            </a:r>
          </a:p>
        </p:txBody>
      </p:sp>
      <p:sp>
        <p:nvSpPr>
          <p:cNvPr id="3" name="Content Placeholder 2">
            <a:extLst>
              <a:ext uri="{FF2B5EF4-FFF2-40B4-BE49-F238E27FC236}">
                <a16:creationId xmlns:a16="http://schemas.microsoft.com/office/drawing/2014/main" id="{2357EE0A-F1DC-5F00-665C-76A74951F6F7}"/>
              </a:ext>
            </a:extLst>
          </p:cNvPr>
          <p:cNvSpPr>
            <a:spLocks noGrp="1"/>
          </p:cNvSpPr>
          <p:nvPr>
            <p:ph sz="half" idx="1"/>
          </p:nvPr>
        </p:nvSpPr>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Plant viruses are more similar to animal viruses than they are to bacteriophages.</a:t>
            </a:r>
          </a:p>
          <a:p>
            <a:r>
              <a:rPr lang="en-US" dirty="0">
                <a:latin typeface="Calibri" panose="020F0502020204030204" pitchFamily="34" charset="0"/>
                <a:ea typeface="Calibri" panose="020F0502020204030204" pitchFamily="34" charset="0"/>
                <a:cs typeface="Calibri" panose="020F0502020204030204" pitchFamily="34" charset="0"/>
              </a:rPr>
              <a:t>Plant viruses may be enveloped or non-enveloped. Like many animal viruses, plant viruses can have either a DNA or RNA genome and be single stranded or double stranded. </a:t>
            </a:r>
          </a:p>
          <a:p>
            <a:r>
              <a:rPr lang="en-US" dirty="0">
                <a:latin typeface="Calibri" panose="020F0502020204030204" pitchFamily="34" charset="0"/>
                <a:ea typeface="Calibri" panose="020F0502020204030204" pitchFamily="34" charset="0"/>
                <a:cs typeface="Calibri" panose="020F0502020204030204" pitchFamily="34" charset="0"/>
              </a:rPr>
              <a:t>However, most plant viruses do not have a DNA genome; the majority have a +</a:t>
            </a:r>
            <a:r>
              <a:rPr lang="en-US" dirty="0" err="1">
                <a:latin typeface="Calibri" panose="020F0502020204030204" pitchFamily="34" charset="0"/>
                <a:ea typeface="Calibri" panose="020F0502020204030204" pitchFamily="34" charset="0"/>
                <a:cs typeface="Calibri" panose="020F0502020204030204" pitchFamily="34" charset="0"/>
              </a:rPr>
              <a:t>ssRNA</a:t>
            </a:r>
            <a:r>
              <a:rPr lang="en-US" dirty="0">
                <a:latin typeface="Calibri" panose="020F0502020204030204" pitchFamily="34" charset="0"/>
                <a:ea typeface="Calibri" panose="020F0502020204030204" pitchFamily="34" charset="0"/>
                <a:cs typeface="Calibri" panose="020F0502020204030204" pitchFamily="34" charset="0"/>
              </a:rPr>
              <a:t> genome, which acts like messenger RNA (mRNA).</a:t>
            </a:r>
          </a:p>
          <a:p>
            <a:r>
              <a:rPr lang="en-US" dirty="0">
                <a:latin typeface="Calibri" panose="020F0502020204030204" pitchFamily="34" charset="0"/>
                <a:ea typeface="Calibri" panose="020F0502020204030204" pitchFamily="34" charset="0"/>
                <a:cs typeface="Calibri" panose="020F0502020204030204" pitchFamily="34" charset="0"/>
              </a:rPr>
              <a:t>Viruses that infect plants are considered biotrophic parasites, which means that they can establish an infection without killing the host, similar to what is observed in the </a:t>
            </a:r>
            <a:r>
              <a:rPr lang="en-US" dirty="0" err="1">
                <a:latin typeface="Calibri" panose="020F0502020204030204" pitchFamily="34" charset="0"/>
                <a:ea typeface="Calibri" panose="020F0502020204030204" pitchFamily="34" charset="0"/>
                <a:cs typeface="Calibri" panose="020F0502020204030204" pitchFamily="34" charset="0"/>
              </a:rPr>
              <a:t>lysogeni.c</a:t>
            </a:r>
            <a:r>
              <a:rPr lang="en-US" dirty="0">
                <a:latin typeface="Calibri" panose="020F0502020204030204" pitchFamily="34" charset="0"/>
                <a:ea typeface="Calibri" panose="020F0502020204030204" pitchFamily="34" charset="0"/>
                <a:cs typeface="Calibri" panose="020F0502020204030204" pitchFamily="34" charset="0"/>
              </a:rPr>
              <a:t> life cycles of bacteriophages</a:t>
            </a:r>
          </a:p>
        </p:txBody>
      </p:sp>
      <p:pic>
        <p:nvPicPr>
          <p:cNvPr id="5" name="Content Placeholder 4">
            <a:extLst>
              <a:ext uri="{FF2B5EF4-FFF2-40B4-BE49-F238E27FC236}">
                <a16:creationId xmlns:a16="http://schemas.microsoft.com/office/drawing/2014/main" id="{2169A0DC-61B4-930F-5E7D-6CD1DCF979D6}"/>
              </a:ext>
            </a:extLst>
          </p:cNvPr>
          <p:cNvPicPr>
            <a:picLocks noGrp="1" noChangeAspect="1"/>
          </p:cNvPicPr>
          <p:nvPr>
            <p:ph sz="half" idx="2"/>
          </p:nvPr>
        </p:nvPicPr>
        <p:blipFill>
          <a:blip r:embed="rId2"/>
          <a:stretch>
            <a:fillRect/>
          </a:stretch>
        </p:blipFill>
        <p:spPr>
          <a:xfrm>
            <a:off x="6879771" y="1910346"/>
            <a:ext cx="3211286" cy="2411818"/>
          </a:xfrm>
          <a:prstGeom prst="rect">
            <a:avLst/>
          </a:prstGeom>
        </p:spPr>
      </p:pic>
      <p:sp>
        <p:nvSpPr>
          <p:cNvPr id="7" name="TextBox 6">
            <a:extLst>
              <a:ext uri="{FF2B5EF4-FFF2-40B4-BE49-F238E27FC236}">
                <a16:creationId xmlns:a16="http://schemas.microsoft.com/office/drawing/2014/main" id="{6A37EE29-9308-7424-E41F-3733297F5259}"/>
              </a:ext>
            </a:extLst>
          </p:cNvPr>
          <p:cNvSpPr txBox="1"/>
          <p:nvPr/>
        </p:nvSpPr>
        <p:spPr>
          <a:xfrm>
            <a:off x="6480628" y="4511080"/>
            <a:ext cx="4702629" cy="769441"/>
          </a:xfrm>
          <a:prstGeom prst="rect">
            <a:avLst/>
          </a:prstGeom>
          <a:noFill/>
        </p:spPr>
        <p:txBody>
          <a:bodyPr wrap="square">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Sweet basil (Ocimum </a:t>
            </a:r>
            <a:r>
              <a:rPr lang="en-US" sz="1100" dirty="0" err="1">
                <a:latin typeface="Calibri" panose="020F0502020204030204" pitchFamily="34" charset="0"/>
                <a:ea typeface="Calibri" panose="020F0502020204030204" pitchFamily="34" charset="0"/>
                <a:cs typeface="Calibri" panose="020F0502020204030204" pitchFamily="34" charset="0"/>
              </a:rPr>
              <a:t>basilicum</a:t>
            </a:r>
            <a:r>
              <a:rPr lang="en-US" sz="1100" dirty="0">
                <a:latin typeface="Calibri" panose="020F0502020204030204" pitchFamily="34" charset="0"/>
                <a:ea typeface="Calibri" panose="020F0502020204030204" pitchFamily="34" charset="0"/>
                <a:cs typeface="Calibri" panose="020F0502020204030204" pitchFamily="34" charset="0"/>
              </a:rPr>
              <a:t>): Tomato spotted wilt virus (TSWV)</a:t>
            </a:r>
          </a:p>
          <a:p>
            <a:r>
              <a:rPr lang="en-US" sz="1100" dirty="0">
                <a:latin typeface="Calibri" panose="020F0502020204030204" pitchFamily="34" charset="0"/>
                <a:ea typeface="Calibri" panose="020F0502020204030204" pitchFamily="34" charset="0"/>
                <a:cs typeface="Calibri" panose="020F0502020204030204" pitchFamily="34" charset="0"/>
              </a:rPr>
              <a:t>Photo courtesy: </a:t>
            </a:r>
            <a:r>
              <a:rPr lang="en-US" sz="1100" dirty="0">
                <a:latin typeface="Calibri" panose="020F0502020204030204" pitchFamily="34" charset="0"/>
                <a:ea typeface="Calibri" panose="020F0502020204030204" pitchFamily="34" charset="0"/>
                <a:cs typeface="Calibri" panose="020F0502020204030204" pitchFamily="34" charset="0"/>
                <a:hlinkClick r:id="rId3"/>
              </a:rPr>
              <a:t>https://commons.wikimedia.org/wiki/File:Sweet_basil_%28Ocimum_basilicum%29_-_Tomato_spotted_wilt_virus_%28TSWV%29.jpg</a:t>
            </a:r>
            <a:r>
              <a:rPr lang="en-US" sz="11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930217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01C4E-B92E-3C86-5053-133543533E08}"/>
              </a:ext>
            </a:extLst>
          </p:cNvPr>
          <p:cNvSpPr>
            <a:spLocks noGrp="1"/>
          </p:cNvSpPr>
          <p:nvPr>
            <p:ph type="title"/>
          </p:nvPr>
        </p:nvSpPr>
        <p:spPr>
          <a:xfrm>
            <a:off x="838200" y="365125"/>
            <a:ext cx="5181600" cy="912132"/>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Viral Growth Curve</a:t>
            </a:r>
          </a:p>
        </p:txBody>
      </p:sp>
      <p:pic>
        <p:nvPicPr>
          <p:cNvPr id="5" name="Content Placeholder 4">
            <a:extLst>
              <a:ext uri="{FF2B5EF4-FFF2-40B4-BE49-F238E27FC236}">
                <a16:creationId xmlns:a16="http://schemas.microsoft.com/office/drawing/2014/main" id="{B01086F1-CD72-2934-A1B6-B40D7355FAD1}"/>
              </a:ext>
            </a:extLst>
          </p:cNvPr>
          <p:cNvPicPr>
            <a:picLocks noGrp="1" noChangeAspect="1"/>
          </p:cNvPicPr>
          <p:nvPr>
            <p:ph sz="half" idx="1"/>
          </p:nvPr>
        </p:nvPicPr>
        <p:blipFill>
          <a:blip r:embed="rId2"/>
          <a:stretch>
            <a:fillRect/>
          </a:stretch>
        </p:blipFill>
        <p:spPr>
          <a:xfrm>
            <a:off x="772886" y="2049576"/>
            <a:ext cx="5181600" cy="3192235"/>
          </a:xfrm>
          <a:prstGeom prst="rect">
            <a:avLst/>
          </a:prstGeom>
        </p:spPr>
      </p:pic>
      <p:sp>
        <p:nvSpPr>
          <p:cNvPr id="4" name="Content Placeholder 3">
            <a:extLst>
              <a:ext uri="{FF2B5EF4-FFF2-40B4-BE49-F238E27FC236}">
                <a16:creationId xmlns:a16="http://schemas.microsoft.com/office/drawing/2014/main" id="{0ED3B676-A1AC-AB52-A005-3D20D7876A62}"/>
              </a:ext>
            </a:extLst>
          </p:cNvPr>
          <p:cNvSpPr>
            <a:spLocks noGrp="1"/>
          </p:cNvSpPr>
          <p:nvPr>
            <p:ph sz="half" idx="2"/>
          </p:nvPr>
        </p:nvSpPr>
        <p:spPr>
          <a:xfrm>
            <a:off x="6172200" y="595085"/>
            <a:ext cx="5181600" cy="5581877"/>
          </a:xfrm>
        </p:spPr>
        <p:txBody>
          <a:bodyPr>
            <a:normAutofit fontScale="62500" lnSpcReduction="20000"/>
          </a:bodyPr>
          <a:lstStyle/>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Unlike the growth curve for a bacterial population, the growth curve for a virus population over its life cycle does not follow a sigmoidal curve.</a:t>
            </a:r>
          </a:p>
          <a:p>
            <a:r>
              <a:rPr lang="en-US" dirty="0">
                <a:latin typeface="Calibri" panose="020F0502020204030204" pitchFamily="34" charset="0"/>
                <a:ea typeface="Calibri" panose="020F0502020204030204" pitchFamily="34" charset="0"/>
                <a:cs typeface="Calibri" panose="020F0502020204030204" pitchFamily="34" charset="0"/>
              </a:rPr>
              <a:t>During the initial stage, an inoculum of virus causes infection. </a:t>
            </a:r>
          </a:p>
          <a:p>
            <a:r>
              <a:rPr lang="en-US" dirty="0">
                <a:latin typeface="Calibri" panose="020F0502020204030204" pitchFamily="34" charset="0"/>
                <a:ea typeface="Calibri" panose="020F0502020204030204" pitchFamily="34" charset="0"/>
                <a:cs typeface="Calibri" panose="020F0502020204030204" pitchFamily="34" charset="0"/>
              </a:rPr>
              <a:t>In the eclipse phase, viruses bind and penetrate the cells with no virions detected in the medium. </a:t>
            </a:r>
          </a:p>
          <a:p>
            <a:r>
              <a:rPr lang="en-US" dirty="0">
                <a:latin typeface="Calibri" panose="020F0502020204030204" pitchFamily="34" charset="0"/>
                <a:ea typeface="Calibri" panose="020F0502020204030204" pitchFamily="34" charset="0"/>
                <a:cs typeface="Calibri" panose="020F0502020204030204" pitchFamily="34" charset="0"/>
              </a:rPr>
              <a:t>The chief difference that next appears in the viral growth curve compared to a bacterial growth curve occurs when virions are released from the lysed host cell at the same time. Such an occurrence is called a </a:t>
            </a:r>
            <a:r>
              <a:rPr lang="en-US" b="1" i="1" dirty="0">
                <a:latin typeface="Calibri" panose="020F0502020204030204" pitchFamily="34" charset="0"/>
                <a:ea typeface="Calibri" panose="020F0502020204030204" pitchFamily="34" charset="0"/>
                <a:cs typeface="Calibri" panose="020F0502020204030204" pitchFamily="34" charset="0"/>
              </a:rPr>
              <a:t>burst</a:t>
            </a:r>
            <a:r>
              <a:rPr lang="en-US" dirty="0">
                <a:latin typeface="Calibri" panose="020F0502020204030204" pitchFamily="34" charset="0"/>
                <a:ea typeface="Calibri" panose="020F0502020204030204" pitchFamily="34" charset="0"/>
                <a:cs typeface="Calibri" panose="020F0502020204030204" pitchFamily="34" charset="0"/>
              </a:rPr>
              <a:t>, and the number of virions per bacterium released is described as the burst size. </a:t>
            </a:r>
          </a:p>
          <a:p>
            <a:r>
              <a:rPr lang="en-US" dirty="0">
                <a:latin typeface="Calibri" panose="020F0502020204030204" pitchFamily="34" charset="0"/>
                <a:ea typeface="Calibri" panose="020F0502020204030204" pitchFamily="34" charset="0"/>
                <a:cs typeface="Calibri" panose="020F0502020204030204" pitchFamily="34" charset="0"/>
              </a:rPr>
              <a:t>In a one-step multiplication curve for bacteriophage, the host cells lyse, releasing many viral particles to the medium, which leads to a very steep rise in viral titer (the number of virions per unit volume).</a:t>
            </a:r>
          </a:p>
          <a:p>
            <a:r>
              <a:rPr lang="en-US" dirty="0">
                <a:latin typeface="Calibri" panose="020F0502020204030204" pitchFamily="34" charset="0"/>
                <a:ea typeface="Calibri" panose="020F0502020204030204" pitchFamily="34" charset="0"/>
                <a:cs typeface="Calibri" panose="020F0502020204030204" pitchFamily="34" charset="0"/>
              </a:rPr>
              <a:t>If no viable host cells remain, the viral particles begin to degrade during the decline of the culture</a:t>
            </a:r>
          </a:p>
        </p:txBody>
      </p:sp>
    </p:spTree>
    <p:extLst>
      <p:ext uri="{BB962C8B-B14F-4D97-AF65-F5344CB8AC3E}">
        <p14:creationId xmlns:p14="http://schemas.microsoft.com/office/powerpoint/2010/main" val="787513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6300-DBE1-6EE4-1865-70AC2DF74ACF}"/>
              </a:ext>
            </a:extLst>
          </p:cNvPr>
          <p:cNvSpPr>
            <a:spLocks noGrp="1"/>
          </p:cNvSpPr>
          <p:nvPr>
            <p:ph type="title"/>
          </p:nvPr>
        </p:nvSpPr>
        <p:spPr>
          <a:xfrm>
            <a:off x="838200" y="365126"/>
            <a:ext cx="10515600" cy="977446"/>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Isolation, Culture, and Identification of Viruses</a:t>
            </a:r>
          </a:p>
        </p:txBody>
      </p:sp>
      <p:sp>
        <p:nvSpPr>
          <p:cNvPr id="3" name="Content Placeholder 2">
            <a:extLst>
              <a:ext uri="{FF2B5EF4-FFF2-40B4-BE49-F238E27FC236}">
                <a16:creationId xmlns:a16="http://schemas.microsoft.com/office/drawing/2014/main" id="{28D4A91E-5468-0D67-243D-09B82CEDE2DA}"/>
              </a:ext>
            </a:extLst>
          </p:cNvPr>
          <p:cNvSpPr>
            <a:spLocks noGrp="1"/>
          </p:cNvSpPr>
          <p:nvPr>
            <p:ph sz="half" idx="1"/>
          </p:nvPr>
        </p:nvSpPr>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Unlike bacteria, many of which can be grown on an artificial nutrient medium, viruses require a living host cell for replication. Infected host cells (eukaryotic or prokaryotic) can be cultured and grown, and then the growth medium can be harvested as a source of virus.</a:t>
            </a:r>
          </a:p>
          <a:p>
            <a:r>
              <a:rPr lang="en-US" dirty="0">
                <a:latin typeface="Calibri" panose="020F0502020204030204" pitchFamily="34" charset="0"/>
                <a:ea typeface="Calibri" panose="020F0502020204030204" pitchFamily="34" charset="0"/>
                <a:cs typeface="Calibri" panose="020F0502020204030204" pitchFamily="34" charset="0"/>
              </a:rPr>
              <a:t>Viruses can be grown in vivo (within a whole living organism, plant, or animal) or in vitro (outside a living organism in cells in an artificial environment. Flat horizontal cell culture flasks.</a:t>
            </a:r>
          </a:p>
          <a:p>
            <a:r>
              <a:rPr lang="en-US" dirty="0">
                <a:latin typeface="Calibri" panose="020F0502020204030204" pitchFamily="34" charset="0"/>
                <a:ea typeface="Calibri" panose="020F0502020204030204" pitchFamily="34" charset="0"/>
                <a:cs typeface="Calibri" panose="020F0502020204030204" pitchFamily="34" charset="0"/>
              </a:rPr>
              <a:t>Animal viruses require cells within a host animal, or tissue-culture cells derived from an animal.</a:t>
            </a:r>
          </a:p>
          <a:p>
            <a:r>
              <a:rPr lang="en-US" dirty="0">
                <a:latin typeface="Calibri" panose="020F0502020204030204" pitchFamily="34" charset="0"/>
                <a:ea typeface="Calibri" panose="020F0502020204030204" pitchFamily="34" charset="0"/>
                <a:cs typeface="Calibri" panose="020F0502020204030204" pitchFamily="34" charset="0"/>
              </a:rPr>
              <a:t>The embryo or host animal serves as an incubator for viral replication.</a:t>
            </a:r>
          </a:p>
        </p:txBody>
      </p:sp>
      <p:pic>
        <p:nvPicPr>
          <p:cNvPr id="3074" name="Picture 2" descr="image">
            <a:extLst>
              <a:ext uri="{FF2B5EF4-FFF2-40B4-BE49-F238E27FC236}">
                <a16:creationId xmlns:a16="http://schemas.microsoft.com/office/drawing/2014/main" id="{31D24C47-4B8F-CECB-04D0-EB7CCF1A86C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24600" y="2784603"/>
            <a:ext cx="5181600" cy="2041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319352-93A3-7664-7806-0154D2B007F5}"/>
              </a:ext>
            </a:extLst>
          </p:cNvPr>
          <p:cNvSpPr txBox="1"/>
          <p:nvPr/>
        </p:nvSpPr>
        <p:spPr>
          <a:xfrm>
            <a:off x="6324599" y="5000563"/>
            <a:ext cx="4771571" cy="261610"/>
          </a:xfrm>
          <a:prstGeom prst="rect">
            <a:avLst/>
          </a:prstGeom>
          <a:noFill/>
        </p:spPr>
        <p:txBody>
          <a:bodyPr wrap="square">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Photo credit a: modification of work by “Chung Hoang”/YouTube</a:t>
            </a:r>
          </a:p>
        </p:txBody>
      </p:sp>
    </p:spTree>
    <p:extLst>
      <p:ext uri="{BB962C8B-B14F-4D97-AF65-F5344CB8AC3E}">
        <p14:creationId xmlns:p14="http://schemas.microsoft.com/office/powerpoint/2010/main" val="2595063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D34B-9021-834E-BFDA-1FDD823FACD0}"/>
              </a:ext>
            </a:extLst>
          </p:cNvPr>
          <p:cNvSpPr>
            <a:spLocks noGrp="1"/>
          </p:cNvSpPr>
          <p:nvPr>
            <p:ph type="title"/>
          </p:nvPr>
        </p:nvSpPr>
        <p:spPr>
          <a:xfrm>
            <a:off x="838200" y="365126"/>
            <a:ext cx="5032829" cy="875846"/>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t>Detection of a Virus</a:t>
            </a:r>
          </a:p>
        </p:txBody>
      </p:sp>
      <p:sp>
        <p:nvSpPr>
          <p:cNvPr id="3" name="Content Placeholder 2">
            <a:extLst>
              <a:ext uri="{FF2B5EF4-FFF2-40B4-BE49-F238E27FC236}">
                <a16:creationId xmlns:a16="http://schemas.microsoft.com/office/drawing/2014/main" id="{47B0B6BE-7BEC-1624-6731-105ADB546756}"/>
              </a:ext>
            </a:extLst>
          </p:cNvPr>
          <p:cNvSpPr>
            <a:spLocks noGrp="1"/>
          </p:cNvSpPr>
          <p:nvPr>
            <p:ph sz="half" idx="1"/>
          </p:nvPr>
        </p:nvSpPr>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Regardless of the method of cultivation, once a virus has been introduced into a whole host organism, embryo, or tissue-culture cell, a sample can be prepared from the infected host, embryo, or cell line for further analysis under a brightfield, electron, or fluorescent microscope. </a:t>
            </a:r>
          </a:p>
          <a:p>
            <a:r>
              <a:rPr lang="en-US" b="1" dirty="0">
                <a:latin typeface="Calibri" panose="020F0502020204030204" pitchFamily="34" charset="0"/>
                <a:ea typeface="Calibri" panose="020F0502020204030204" pitchFamily="34" charset="0"/>
                <a:cs typeface="Calibri" panose="020F0502020204030204" pitchFamily="34" charset="0"/>
              </a:rPr>
              <a:t>Cytopathic</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effects</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(CPEs)</a:t>
            </a:r>
            <a:r>
              <a:rPr lang="en-US" dirty="0">
                <a:latin typeface="Calibri" panose="020F0502020204030204" pitchFamily="34" charset="0"/>
                <a:ea typeface="Calibri" panose="020F0502020204030204" pitchFamily="34" charset="0"/>
                <a:cs typeface="Calibri" panose="020F0502020204030204" pitchFamily="34" charset="0"/>
              </a:rPr>
              <a:t> are distinct observable cell abnormalities due to viral infection. </a:t>
            </a:r>
          </a:p>
          <a:p>
            <a:r>
              <a:rPr lang="en-US" dirty="0">
                <a:latin typeface="Calibri" panose="020F0502020204030204" pitchFamily="34" charset="0"/>
                <a:ea typeface="Calibri" panose="020F0502020204030204" pitchFamily="34" charset="0"/>
                <a:cs typeface="Calibri" panose="020F0502020204030204" pitchFamily="34" charset="0"/>
              </a:rPr>
              <a:t>CPEs can include loss of adherence to the surface of the container, changes in cell shape from flat to round, shrinkage of the nucleus, vacuoles in the cytoplasm, fusion of cytoplasmic membranes and the formation of multinucleated syncytia, inclusion bodies in the nucleus or cytoplasm, and complete cell lysis</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9BD2EE9F-BD62-EA1C-E498-37B3288F5774}"/>
              </a:ext>
            </a:extLst>
          </p:cNvPr>
          <p:cNvPicPr>
            <a:picLocks noGrp="1" noChangeAspect="1"/>
          </p:cNvPicPr>
          <p:nvPr>
            <p:ph sz="half" idx="2"/>
          </p:nvPr>
        </p:nvPicPr>
        <p:blipFill>
          <a:blip r:embed="rId2"/>
          <a:stretch>
            <a:fillRect/>
          </a:stretch>
        </p:blipFill>
        <p:spPr>
          <a:xfrm>
            <a:off x="6785429" y="1911350"/>
            <a:ext cx="4343400" cy="3257550"/>
          </a:xfrm>
          <a:prstGeom prst="rect">
            <a:avLst/>
          </a:prstGeom>
        </p:spPr>
      </p:pic>
      <p:sp>
        <p:nvSpPr>
          <p:cNvPr id="7" name="TextBox 6">
            <a:extLst>
              <a:ext uri="{FF2B5EF4-FFF2-40B4-BE49-F238E27FC236}">
                <a16:creationId xmlns:a16="http://schemas.microsoft.com/office/drawing/2014/main" id="{E3CE2CBA-0056-0487-A61D-9959A0AB8CA2}"/>
              </a:ext>
            </a:extLst>
          </p:cNvPr>
          <p:cNvSpPr txBox="1"/>
          <p:nvPr/>
        </p:nvSpPr>
        <p:spPr>
          <a:xfrm>
            <a:off x="5976258" y="5407522"/>
            <a:ext cx="6096000" cy="769441"/>
          </a:xfrm>
          <a:prstGeom prst="rect">
            <a:avLst/>
          </a:prstGeom>
          <a:noFill/>
        </p:spPr>
        <p:txBody>
          <a:bodyPr wrap="square">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"Syncytium forming"-type cytopathic effect induced by the virus infection. (a mutant strain of HSV-1 was infected within Vero cells). Phase-contrast microscopic image of 100-fold magnification under green light.</a:t>
            </a:r>
          </a:p>
          <a:p>
            <a:r>
              <a:rPr lang="en-US" sz="1100" dirty="0">
                <a:latin typeface="Calibri" panose="020F0502020204030204" pitchFamily="34" charset="0"/>
                <a:ea typeface="Calibri" panose="020F0502020204030204" pitchFamily="34" charset="0"/>
                <a:cs typeface="Calibri" panose="020F0502020204030204" pitchFamily="34" charset="0"/>
              </a:rPr>
              <a:t>Photo courtesy https://commons.wikimedia.org/wiki/File:CPE_syncytium.jpg</a:t>
            </a:r>
          </a:p>
        </p:txBody>
      </p:sp>
    </p:spTree>
    <p:extLst>
      <p:ext uri="{BB962C8B-B14F-4D97-AF65-F5344CB8AC3E}">
        <p14:creationId xmlns:p14="http://schemas.microsoft.com/office/powerpoint/2010/main" val="3463007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3210-3C62-225C-03CB-61C7C28D1B1E}"/>
              </a:ext>
            </a:extLst>
          </p:cNvPr>
          <p:cNvSpPr>
            <a:spLocks noGrp="1"/>
          </p:cNvSpPr>
          <p:nvPr>
            <p:ph type="title"/>
          </p:nvPr>
        </p:nvSpPr>
        <p:spPr>
          <a:xfrm>
            <a:off x="838200" y="365126"/>
            <a:ext cx="10515600" cy="1079046"/>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Detecting Biological Viruses 1 </a:t>
            </a:r>
          </a:p>
        </p:txBody>
      </p:sp>
      <p:sp>
        <p:nvSpPr>
          <p:cNvPr id="3" name="Content Placeholder 2">
            <a:extLst>
              <a:ext uri="{FF2B5EF4-FFF2-40B4-BE49-F238E27FC236}">
                <a16:creationId xmlns:a16="http://schemas.microsoft.com/office/drawing/2014/main" id="{66F426D7-73AB-474A-B1F5-D35812300126}"/>
              </a:ext>
            </a:extLst>
          </p:cNvPr>
          <p:cNvSpPr>
            <a:spLocks noGrp="1"/>
          </p:cNvSpPr>
          <p:nvPr>
            <p:ph idx="1"/>
          </p:nvPr>
        </p:nvSpPr>
        <p:spPr>
          <a:xfrm>
            <a:off x="838200" y="2031999"/>
            <a:ext cx="10515600" cy="4144963"/>
          </a:xfrm>
        </p:spPr>
        <p:txBody>
          <a:bodyPr>
            <a:normAutofit fontScale="92500" lnSpcReduction="10000"/>
          </a:bodyPr>
          <a:lstStyle/>
          <a:p>
            <a:r>
              <a:rPr lang="en-US" dirty="0">
                <a:latin typeface="Calibri" panose="020F0502020204030204" pitchFamily="34" charset="0"/>
                <a:ea typeface="Calibri" panose="020F0502020204030204" pitchFamily="34" charset="0"/>
                <a:cs typeface="Calibri" panose="020F0502020204030204" pitchFamily="34" charset="0"/>
              </a:rPr>
              <a:t>Detecting biological viruses involves identifying either the virus itself or the body’s response to it. </a:t>
            </a:r>
          </a:p>
          <a:p>
            <a:r>
              <a:rPr lang="en-US" dirty="0">
                <a:latin typeface="Calibri" panose="020F0502020204030204" pitchFamily="34" charset="0"/>
                <a:ea typeface="Calibri" panose="020F0502020204030204" pitchFamily="34" charset="0"/>
                <a:cs typeface="Calibri" panose="020F0502020204030204" pitchFamily="34" charset="0"/>
              </a:rPr>
              <a:t>1. Molecular Tests (Nucleic Acid Tests)These detect the virus’s genetic material (RNA or DNA).</a:t>
            </a:r>
          </a:p>
          <a:p>
            <a:pPr lvl="1"/>
            <a:r>
              <a:rPr lang="en-US" dirty="0">
                <a:latin typeface="Calibri" panose="020F0502020204030204" pitchFamily="34" charset="0"/>
                <a:ea typeface="Calibri" panose="020F0502020204030204" pitchFamily="34" charset="0"/>
                <a:cs typeface="Calibri" panose="020F0502020204030204" pitchFamily="34" charset="0"/>
              </a:rPr>
              <a:t>PCR (Polymerase Chain Reaction) – Highly accurate; commonly used for COVID-19, HIV, influenza.</a:t>
            </a:r>
          </a:p>
          <a:p>
            <a:pPr lvl="1"/>
            <a:r>
              <a:rPr lang="en-US" dirty="0">
                <a:latin typeface="Calibri" panose="020F0502020204030204" pitchFamily="34" charset="0"/>
                <a:ea typeface="Calibri" panose="020F0502020204030204" pitchFamily="34" charset="0"/>
                <a:cs typeface="Calibri" panose="020F0502020204030204" pitchFamily="34" charset="0"/>
              </a:rPr>
              <a:t>RT-PCR – Reverse transcription PCR; used for RNA viruses.</a:t>
            </a:r>
          </a:p>
          <a:p>
            <a:pPr lvl="1"/>
            <a:r>
              <a:rPr lang="en-US" dirty="0">
                <a:latin typeface="Calibri" panose="020F0502020204030204" pitchFamily="34" charset="0"/>
                <a:ea typeface="Calibri" panose="020F0502020204030204" pitchFamily="34" charset="0"/>
                <a:cs typeface="Calibri" panose="020F0502020204030204" pitchFamily="34" charset="0"/>
              </a:rPr>
              <a:t>LAMP (Loop-Mediated Isothermal Amplification) – Faster than PCR; used in field testing.</a:t>
            </a:r>
          </a:p>
          <a:p>
            <a:r>
              <a:rPr lang="en-US" dirty="0">
                <a:latin typeface="Calibri" panose="020F0502020204030204" pitchFamily="34" charset="0"/>
                <a:ea typeface="Calibri" panose="020F0502020204030204" pitchFamily="34" charset="0"/>
                <a:cs typeface="Calibri" panose="020F0502020204030204" pitchFamily="34" charset="0"/>
              </a:rPr>
              <a:t>2. Antigen Tests. These detect specific proteins on the virus’s surface. Often used for rapid tests, like for COVID-19 or influenza.</a:t>
            </a:r>
          </a:p>
        </p:txBody>
      </p:sp>
    </p:spTree>
    <p:extLst>
      <p:ext uri="{BB962C8B-B14F-4D97-AF65-F5344CB8AC3E}">
        <p14:creationId xmlns:p14="http://schemas.microsoft.com/office/powerpoint/2010/main" val="206984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1B5FA-9BBE-C1D2-C518-91F5C304ED7A}"/>
              </a:ext>
            </a:extLst>
          </p:cNvPr>
          <p:cNvSpPr>
            <a:spLocks noGrp="1"/>
          </p:cNvSpPr>
          <p:nvPr>
            <p:ph type="title"/>
          </p:nvPr>
        </p:nvSpPr>
        <p:spPr>
          <a:xfrm>
            <a:off x="838200" y="365125"/>
            <a:ext cx="10515600" cy="930275"/>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Detecting Biological Viruses 2 </a:t>
            </a:r>
          </a:p>
        </p:txBody>
      </p:sp>
      <p:sp>
        <p:nvSpPr>
          <p:cNvPr id="3" name="Content Placeholder 2">
            <a:extLst>
              <a:ext uri="{FF2B5EF4-FFF2-40B4-BE49-F238E27FC236}">
                <a16:creationId xmlns:a16="http://schemas.microsoft.com/office/drawing/2014/main" id="{941F2156-C4A3-81E5-A6B8-849865538AF8}"/>
              </a:ext>
            </a:extLst>
          </p:cNvPr>
          <p:cNvSpPr>
            <a:spLocks noGrp="1"/>
          </p:cNvSpPr>
          <p:nvPr>
            <p:ph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3. Virus Culture. Grow the virus in the lab using cells. Used for research or when other methods are unavailable.</a:t>
            </a:r>
          </a:p>
          <a:p>
            <a:r>
              <a:rPr lang="en-US" dirty="0">
                <a:latin typeface="Calibri" panose="020F0502020204030204" pitchFamily="34" charset="0"/>
                <a:ea typeface="Calibri" panose="020F0502020204030204" pitchFamily="34" charset="0"/>
                <a:cs typeface="Calibri" panose="020F0502020204030204" pitchFamily="34" charset="0"/>
              </a:rPr>
              <a:t>4. Serological (Antibody) Tests. These detect antibodies made by the immune system in response to the virus. Used to check past infections, not active ones. Common for viruses like hepatitis B, HIV, and COVID-19.</a:t>
            </a:r>
          </a:p>
          <a:p>
            <a:r>
              <a:rPr lang="en-US" dirty="0">
                <a:latin typeface="Calibri" panose="020F0502020204030204" pitchFamily="34" charset="0"/>
                <a:ea typeface="Calibri" panose="020F0502020204030204" pitchFamily="34" charset="0"/>
                <a:cs typeface="Calibri" panose="020F0502020204030204" pitchFamily="34" charset="0"/>
              </a:rPr>
              <a:t>5. Clinical Diagnosis. Based on symptoms, history, and physical exam. Often combined with lab tests for confirmation</a:t>
            </a:r>
          </a:p>
          <a:p>
            <a:pPr marL="0" indent="0">
              <a:buNone/>
            </a:pPr>
            <a:endParaRPr lang="en-US" dirty="0"/>
          </a:p>
        </p:txBody>
      </p:sp>
    </p:spTree>
    <p:extLst>
      <p:ext uri="{BB962C8B-B14F-4D97-AF65-F5344CB8AC3E}">
        <p14:creationId xmlns:p14="http://schemas.microsoft.com/office/powerpoint/2010/main" val="910257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6FF1-255A-F50D-76C5-8D85E09CEE7B}"/>
              </a:ext>
            </a:extLst>
          </p:cNvPr>
          <p:cNvSpPr>
            <a:spLocks noGrp="1"/>
          </p:cNvSpPr>
          <p:nvPr>
            <p:ph type="title"/>
          </p:nvPr>
        </p:nvSpPr>
        <p:spPr>
          <a:xfrm>
            <a:off x="838200" y="365126"/>
            <a:ext cx="5181600" cy="948418"/>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err="1">
                <a:latin typeface="Calibri" panose="020F0502020204030204" pitchFamily="34" charset="0"/>
                <a:ea typeface="Calibri" panose="020F0502020204030204" pitchFamily="34" charset="0"/>
                <a:cs typeface="Calibri" panose="020F0502020204030204" pitchFamily="34" charset="0"/>
              </a:rPr>
              <a:t>Viroids</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DF94A1A-3E86-12CD-AF12-8C46911AE3A9}"/>
              </a:ext>
            </a:extLst>
          </p:cNvPr>
          <p:cNvSpPr>
            <a:spLocks noGrp="1"/>
          </p:cNvSpPr>
          <p:nvPr>
            <p:ph sz="half" idx="1"/>
          </p:nvPr>
        </p:nvSpPr>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Other acellular agents such as </a:t>
            </a:r>
            <a:r>
              <a:rPr lang="en-US" dirty="0" err="1">
                <a:latin typeface="Calibri" panose="020F0502020204030204" pitchFamily="34" charset="0"/>
                <a:ea typeface="Calibri" panose="020F0502020204030204" pitchFamily="34" charset="0"/>
                <a:cs typeface="Calibri" panose="020F0502020204030204" pitchFamily="34" charset="0"/>
              </a:rPr>
              <a:t>viroids</a:t>
            </a:r>
            <a:r>
              <a:rPr lang="en-US" dirty="0">
                <a:latin typeface="Calibri" panose="020F0502020204030204" pitchFamily="34" charset="0"/>
                <a:ea typeface="Calibri" panose="020F0502020204030204" pitchFamily="34" charset="0"/>
                <a:cs typeface="Calibri" panose="020F0502020204030204" pitchFamily="34" charset="0"/>
              </a:rPr>
              <a:t>, virusoids, and prions also cause diseases.</a:t>
            </a:r>
          </a:p>
          <a:p>
            <a:r>
              <a:rPr lang="en-US" dirty="0">
                <a:latin typeface="Calibri" panose="020F0502020204030204" pitchFamily="34" charset="0"/>
                <a:ea typeface="Calibri" panose="020F0502020204030204" pitchFamily="34" charset="0"/>
                <a:cs typeface="Calibri" panose="020F0502020204030204" pitchFamily="34" charset="0"/>
              </a:rPr>
              <a:t>In 1971, Theodor Diener, a pathologist working at the Agriculture Research Service, discovered an acellular particle that he named a viroid, meaning “virus-like.” </a:t>
            </a:r>
          </a:p>
          <a:p>
            <a:r>
              <a:rPr lang="en-US" dirty="0" err="1">
                <a:latin typeface="Calibri" panose="020F0502020204030204" pitchFamily="34" charset="0"/>
                <a:ea typeface="Calibri" panose="020F0502020204030204" pitchFamily="34" charset="0"/>
                <a:cs typeface="Calibri" panose="020F0502020204030204" pitchFamily="34" charset="0"/>
              </a:rPr>
              <a:t>Viroids</a:t>
            </a:r>
            <a:r>
              <a:rPr lang="en-US" dirty="0">
                <a:latin typeface="Calibri" panose="020F0502020204030204" pitchFamily="34" charset="0"/>
                <a:ea typeface="Calibri" panose="020F0502020204030204" pitchFamily="34" charset="0"/>
                <a:cs typeface="Calibri" panose="020F0502020204030204" pitchFamily="34" charset="0"/>
              </a:rPr>
              <a:t> consist only of a short strand of circular RNA capable of self- replication. </a:t>
            </a:r>
          </a:p>
          <a:p>
            <a:r>
              <a:rPr lang="en-US" dirty="0">
                <a:latin typeface="Calibri" panose="020F0502020204030204" pitchFamily="34" charset="0"/>
                <a:ea typeface="Calibri" panose="020F0502020204030204" pitchFamily="34" charset="0"/>
                <a:cs typeface="Calibri" panose="020F0502020204030204" pitchFamily="34" charset="0"/>
              </a:rPr>
              <a:t>The first viroid discovered was found to cause potato tuber spindle disease, which causes slower sprouting and various deformities in potato plants.</a:t>
            </a:r>
          </a:p>
          <a:p>
            <a:r>
              <a:rPr lang="en-US" dirty="0" err="1">
                <a:latin typeface="Calibri" panose="020F0502020204030204" pitchFamily="34" charset="0"/>
                <a:ea typeface="Calibri" panose="020F0502020204030204" pitchFamily="34" charset="0"/>
                <a:cs typeface="Calibri" panose="020F0502020204030204" pitchFamily="34" charset="0"/>
              </a:rPr>
              <a:t>Viroids</a:t>
            </a:r>
            <a:r>
              <a:rPr lang="en-US" dirty="0">
                <a:latin typeface="Calibri" panose="020F0502020204030204" pitchFamily="34" charset="0"/>
                <a:ea typeface="Calibri" panose="020F0502020204030204" pitchFamily="34" charset="0"/>
                <a:cs typeface="Calibri" panose="020F0502020204030204" pitchFamily="34" charset="0"/>
              </a:rPr>
              <a:t> can result in devastating losses of commercially important agricultural food crops grown in fields and orchards.</a:t>
            </a:r>
          </a:p>
        </p:txBody>
      </p:sp>
      <p:pic>
        <p:nvPicPr>
          <p:cNvPr id="5" name="Content Placeholder 4">
            <a:extLst>
              <a:ext uri="{FF2B5EF4-FFF2-40B4-BE49-F238E27FC236}">
                <a16:creationId xmlns:a16="http://schemas.microsoft.com/office/drawing/2014/main" id="{44EF4FFA-2B34-6158-6F9E-BE03031FE99B}"/>
              </a:ext>
            </a:extLst>
          </p:cNvPr>
          <p:cNvPicPr>
            <a:picLocks noGrp="1" noChangeAspect="1"/>
          </p:cNvPicPr>
          <p:nvPr>
            <p:ph sz="half" idx="2"/>
          </p:nvPr>
        </p:nvPicPr>
        <p:blipFill>
          <a:blip r:embed="rId2"/>
          <a:stretch>
            <a:fillRect/>
          </a:stretch>
        </p:blipFill>
        <p:spPr>
          <a:xfrm>
            <a:off x="6374493" y="1885383"/>
            <a:ext cx="4762500" cy="3448050"/>
          </a:xfrm>
          <a:prstGeom prst="rect">
            <a:avLst/>
          </a:prstGeom>
        </p:spPr>
      </p:pic>
      <p:sp>
        <p:nvSpPr>
          <p:cNvPr id="7" name="TextBox 6">
            <a:extLst>
              <a:ext uri="{FF2B5EF4-FFF2-40B4-BE49-F238E27FC236}">
                <a16:creationId xmlns:a16="http://schemas.microsoft.com/office/drawing/2014/main" id="{0C0504A7-0882-0959-87E8-F832699D97AF}"/>
              </a:ext>
            </a:extLst>
          </p:cNvPr>
          <p:cNvSpPr txBox="1"/>
          <p:nvPr/>
        </p:nvSpPr>
        <p:spPr>
          <a:xfrm>
            <a:off x="6172202" y="5581432"/>
            <a:ext cx="6096000" cy="261610"/>
          </a:xfrm>
          <a:prstGeom prst="rect">
            <a:avLst/>
          </a:prstGeom>
          <a:noFill/>
        </p:spPr>
        <p:txBody>
          <a:bodyPr wrap="square">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Photo credit: Pamela Roberts, University of Florida Institute of Food and Agricultural Sciences, USDA</a:t>
            </a:r>
          </a:p>
        </p:txBody>
      </p:sp>
    </p:spTree>
    <p:extLst>
      <p:ext uri="{BB962C8B-B14F-4D97-AF65-F5344CB8AC3E}">
        <p14:creationId xmlns:p14="http://schemas.microsoft.com/office/powerpoint/2010/main" val="118283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6B01-B193-DAB1-7236-BE75A7022CA3}"/>
              </a:ext>
            </a:extLst>
          </p:cNvPr>
          <p:cNvSpPr>
            <a:spLocks noGrp="1"/>
          </p:cNvSpPr>
          <p:nvPr>
            <p:ph type="title"/>
          </p:nvPr>
        </p:nvSpPr>
        <p:spPr>
          <a:xfrm>
            <a:off x="838200" y="365126"/>
            <a:ext cx="10515600" cy="948418"/>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Virusoids</a:t>
            </a:r>
          </a:p>
        </p:txBody>
      </p:sp>
      <p:sp>
        <p:nvSpPr>
          <p:cNvPr id="3" name="Content Placeholder 2">
            <a:extLst>
              <a:ext uri="{FF2B5EF4-FFF2-40B4-BE49-F238E27FC236}">
                <a16:creationId xmlns:a16="http://schemas.microsoft.com/office/drawing/2014/main" id="{06B12A13-6CD5-C7F9-8AEB-7ABB66E2BC6B}"/>
              </a:ext>
            </a:extLst>
          </p:cNvPr>
          <p:cNvSpPr>
            <a:spLocks noGrp="1"/>
          </p:cNvSpPr>
          <p:nvPr>
            <p:ph sz="half" idx="1"/>
          </p:nvPr>
        </p:nvSpPr>
        <p:spPr/>
        <p:txBody>
          <a:bodyPr>
            <a:normAutofit fontScale="92500" lnSpcReduction="10000"/>
          </a:bodyPr>
          <a:lstStyle/>
          <a:p>
            <a:r>
              <a:rPr lang="en-US" dirty="0">
                <a:latin typeface="Calibri" panose="020F0502020204030204" pitchFamily="34" charset="0"/>
                <a:ea typeface="Calibri" panose="020F0502020204030204" pitchFamily="34" charset="0"/>
                <a:cs typeface="Calibri" panose="020F0502020204030204" pitchFamily="34" charset="0"/>
              </a:rPr>
              <a:t>The virusoids are subviral particles best described as non–self-replicating </a:t>
            </a:r>
            <a:r>
              <a:rPr lang="en-US" dirty="0" err="1">
                <a:latin typeface="Calibri" panose="020F0502020204030204" pitchFamily="34" charset="0"/>
                <a:ea typeface="Calibri" panose="020F0502020204030204" pitchFamily="34" charset="0"/>
                <a:cs typeface="Calibri" panose="020F0502020204030204" pitchFamily="34" charset="0"/>
              </a:rPr>
              <a:t>ssRNAs</a:t>
            </a:r>
            <a:r>
              <a:rPr lang="en-US" dirty="0">
                <a:latin typeface="Calibri" panose="020F0502020204030204" pitchFamily="34" charset="0"/>
                <a:ea typeface="Calibri" panose="020F0502020204030204" pitchFamily="34" charset="0"/>
                <a:cs typeface="Calibri" panose="020F0502020204030204" pitchFamily="34" charset="0"/>
              </a:rPr>
              <a:t>. </a:t>
            </a:r>
          </a:p>
          <a:p>
            <a:r>
              <a:rPr lang="en-US" dirty="0">
                <a:latin typeface="Calibri" panose="020F0502020204030204" pitchFamily="34" charset="0"/>
                <a:ea typeface="Calibri" panose="020F0502020204030204" pitchFamily="34" charset="0"/>
                <a:cs typeface="Calibri" panose="020F0502020204030204" pitchFamily="34" charset="0"/>
              </a:rPr>
              <a:t>RNA replication of virusoids is similar to that of </a:t>
            </a:r>
            <a:r>
              <a:rPr lang="en-US" dirty="0" err="1">
                <a:latin typeface="Calibri" panose="020F0502020204030204" pitchFamily="34" charset="0"/>
                <a:ea typeface="Calibri" panose="020F0502020204030204" pitchFamily="34" charset="0"/>
                <a:cs typeface="Calibri" panose="020F0502020204030204" pitchFamily="34" charset="0"/>
              </a:rPr>
              <a:t>viroids</a:t>
            </a:r>
            <a:r>
              <a:rPr lang="en-US" dirty="0">
                <a:latin typeface="Calibri" panose="020F0502020204030204" pitchFamily="34" charset="0"/>
                <a:ea typeface="Calibri" panose="020F0502020204030204" pitchFamily="34" charset="0"/>
                <a:cs typeface="Calibri" panose="020F0502020204030204" pitchFamily="34" charset="0"/>
              </a:rPr>
              <a:t> but, unlike </a:t>
            </a:r>
            <a:r>
              <a:rPr lang="en-US" dirty="0" err="1">
                <a:latin typeface="Calibri" panose="020F0502020204030204" pitchFamily="34" charset="0"/>
                <a:ea typeface="Calibri" panose="020F0502020204030204" pitchFamily="34" charset="0"/>
                <a:cs typeface="Calibri" panose="020F0502020204030204" pitchFamily="34" charset="0"/>
              </a:rPr>
              <a:t>viroids</a:t>
            </a:r>
            <a:r>
              <a:rPr lang="en-US" dirty="0">
                <a:latin typeface="Calibri" panose="020F0502020204030204" pitchFamily="34" charset="0"/>
                <a:ea typeface="Calibri" panose="020F0502020204030204" pitchFamily="34" charset="0"/>
                <a:cs typeface="Calibri" panose="020F0502020204030204" pitchFamily="34" charset="0"/>
              </a:rPr>
              <a:t>, virusoids require that the cell also be infected with a specific “helper” virus.</a:t>
            </a:r>
          </a:p>
          <a:p>
            <a:r>
              <a:rPr lang="en-US" dirty="0">
                <a:latin typeface="Calibri" panose="020F0502020204030204" pitchFamily="34" charset="0"/>
                <a:ea typeface="Calibri" panose="020F0502020204030204" pitchFamily="34" charset="0"/>
                <a:cs typeface="Calibri" panose="020F0502020204030204" pitchFamily="34" charset="0"/>
              </a:rPr>
              <a:t>There are currently only five described types of virusoids and their associated helper viruses. </a:t>
            </a:r>
          </a:p>
        </p:txBody>
      </p:sp>
      <p:sp>
        <p:nvSpPr>
          <p:cNvPr id="6" name="Content Placeholder 5">
            <a:extLst>
              <a:ext uri="{FF2B5EF4-FFF2-40B4-BE49-F238E27FC236}">
                <a16:creationId xmlns:a16="http://schemas.microsoft.com/office/drawing/2014/main" id="{097B3AD6-2FA7-315F-866C-3B70834697C4}"/>
              </a:ext>
            </a:extLst>
          </p:cNvPr>
          <p:cNvSpPr>
            <a:spLocks noGrp="1"/>
          </p:cNvSpPr>
          <p:nvPr>
            <p:ph sz="half" idx="2"/>
          </p:nvPr>
        </p:nvSpPr>
        <p:spPr/>
        <p:txBody>
          <a:bodyPr>
            <a:normAutofit fontScale="92500" lnSpcReduction="10000"/>
          </a:bodyPr>
          <a:lstStyle/>
          <a:p>
            <a:r>
              <a:rPr lang="en-US" dirty="0">
                <a:latin typeface="Calibri" panose="020F0502020204030204" pitchFamily="34" charset="0"/>
                <a:ea typeface="Calibri" panose="020F0502020204030204" pitchFamily="34" charset="0"/>
                <a:cs typeface="Calibri" panose="020F0502020204030204" pitchFamily="34" charset="0"/>
              </a:rPr>
              <a:t>The helper viruses are all from the family of </a:t>
            </a:r>
            <a:r>
              <a:rPr lang="en-US" dirty="0" err="1">
                <a:latin typeface="Calibri" panose="020F0502020204030204" pitchFamily="34" charset="0"/>
                <a:ea typeface="Calibri" panose="020F0502020204030204" pitchFamily="34" charset="0"/>
                <a:cs typeface="Calibri" panose="020F0502020204030204" pitchFamily="34" charset="0"/>
              </a:rPr>
              <a:t>Sobemoviruses</a:t>
            </a:r>
            <a:r>
              <a:rPr lang="en-US" dirty="0">
                <a:latin typeface="Calibri" panose="020F0502020204030204" pitchFamily="34" charset="0"/>
                <a:ea typeface="Calibri" panose="020F0502020204030204" pitchFamily="34" charset="0"/>
                <a:cs typeface="Calibri" panose="020F0502020204030204" pitchFamily="34" charset="0"/>
              </a:rPr>
              <a:t>. An example of a helper virus is the subterranean clover mottle virus, which has an associated virusoid packaged inside the viral capsid.</a:t>
            </a:r>
          </a:p>
          <a:p>
            <a:r>
              <a:rPr lang="en-US" dirty="0">
                <a:latin typeface="Calibri" panose="020F0502020204030204" pitchFamily="34" charset="0"/>
                <a:ea typeface="Calibri" panose="020F0502020204030204" pitchFamily="34" charset="0"/>
                <a:cs typeface="Calibri" panose="020F0502020204030204" pitchFamily="34" charset="0"/>
              </a:rPr>
              <a:t>The HDV helper virus is the hepatitis B virus (HBV). Coinfection with HBV and HDV results in more severe pathological changes in the liver during infection, which is how HDV was first discovered.</a:t>
            </a:r>
          </a:p>
          <a:p>
            <a:endParaRPr lang="en-US" dirty="0"/>
          </a:p>
        </p:txBody>
      </p:sp>
    </p:spTree>
    <p:extLst>
      <p:ext uri="{BB962C8B-B14F-4D97-AF65-F5344CB8AC3E}">
        <p14:creationId xmlns:p14="http://schemas.microsoft.com/office/powerpoint/2010/main" val="1718794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D7703-3751-0B42-D507-61020586DC60}"/>
              </a:ext>
            </a:extLst>
          </p:cNvPr>
          <p:cNvSpPr>
            <a:spLocks noGrp="1"/>
          </p:cNvSpPr>
          <p:nvPr>
            <p:ph type="title"/>
          </p:nvPr>
        </p:nvSpPr>
        <p:spPr>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lgn="ctr"/>
            <a:r>
              <a:rPr lang="en-US" sz="4000" dirty="0"/>
              <a:t>Difference among Viruses, </a:t>
            </a:r>
            <a:r>
              <a:rPr lang="en-US" sz="4000" dirty="0" err="1"/>
              <a:t>Viroids</a:t>
            </a:r>
            <a:r>
              <a:rPr lang="en-US" sz="4000" dirty="0"/>
              <a:t>, Prions and Virusoids</a:t>
            </a:r>
          </a:p>
        </p:txBody>
      </p:sp>
      <p:pic>
        <p:nvPicPr>
          <p:cNvPr id="5" name="Content Placeholder 4">
            <a:extLst>
              <a:ext uri="{FF2B5EF4-FFF2-40B4-BE49-F238E27FC236}">
                <a16:creationId xmlns:a16="http://schemas.microsoft.com/office/drawing/2014/main" id="{0D95C860-67FA-A82E-28CD-EDE946C5A117}"/>
              </a:ext>
            </a:extLst>
          </p:cNvPr>
          <p:cNvPicPr>
            <a:picLocks noGrp="1" noChangeAspect="1"/>
          </p:cNvPicPr>
          <p:nvPr>
            <p:ph idx="1"/>
          </p:nvPr>
        </p:nvPicPr>
        <p:blipFill>
          <a:blip r:embed="rId2"/>
          <a:stretch>
            <a:fillRect/>
          </a:stretch>
        </p:blipFill>
        <p:spPr>
          <a:xfrm>
            <a:off x="969818" y="1959540"/>
            <a:ext cx="9906000" cy="4413552"/>
          </a:xfrm>
          <a:prstGeom prst="rect">
            <a:avLst/>
          </a:prstGeom>
        </p:spPr>
      </p:pic>
    </p:spTree>
    <p:extLst>
      <p:ext uri="{BB962C8B-B14F-4D97-AF65-F5344CB8AC3E}">
        <p14:creationId xmlns:p14="http://schemas.microsoft.com/office/powerpoint/2010/main" val="554999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6E87A-1825-9534-0591-EEF9DF589440}"/>
              </a:ext>
            </a:extLst>
          </p:cNvPr>
          <p:cNvSpPr>
            <a:spLocks noGrp="1"/>
          </p:cNvSpPr>
          <p:nvPr>
            <p:ph type="title"/>
          </p:nvPr>
        </p:nvSpPr>
        <p:spPr>
          <a:xfrm>
            <a:off x="838200" y="365125"/>
            <a:ext cx="5181600" cy="904875"/>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Prions</a:t>
            </a:r>
          </a:p>
        </p:txBody>
      </p:sp>
      <p:sp>
        <p:nvSpPr>
          <p:cNvPr id="3" name="Content Placeholder 2">
            <a:extLst>
              <a:ext uri="{FF2B5EF4-FFF2-40B4-BE49-F238E27FC236}">
                <a16:creationId xmlns:a16="http://schemas.microsoft.com/office/drawing/2014/main" id="{48189D81-BAB1-CD8D-7142-65577D0A93CC}"/>
              </a:ext>
            </a:extLst>
          </p:cNvPr>
          <p:cNvSpPr>
            <a:spLocks noGrp="1"/>
          </p:cNvSpPr>
          <p:nvPr>
            <p:ph sz="half" idx="1"/>
          </p:nvPr>
        </p:nvSpPr>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A prion is a misfolded rogue form of a normal protein (</a:t>
            </a:r>
            <a:r>
              <a:rPr lang="en-US" dirty="0" err="1">
                <a:latin typeface="Calibri" panose="020F0502020204030204" pitchFamily="34" charset="0"/>
                <a:ea typeface="Calibri" panose="020F0502020204030204" pitchFamily="34" charset="0"/>
                <a:cs typeface="Calibri" panose="020F0502020204030204" pitchFamily="34" charset="0"/>
              </a:rPr>
              <a:t>PrPc</a:t>
            </a:r>
            <a:r>
              <a:rPr lang="en-US" dirty="0">
                <a:latin typeface="Calibri" panose="020F0502020204030204" pitchFamily="34" charset="0"/>
                <a:ea typeface="Calibri" panose="020F0502020204030204" pitchFamily="34" charset="0"/>
                <a:cs typeface="Calibri" panose="020F0502020204030204" pitchFamily="34" charset="0"/>
              </a:rPr>
              <a:t>) found in the cell. This rogue prion protein (</a:t>
            </a:r>
            <a:r>
              <a:rPr lang="en-US" dirty="0" err="1">
                <a:latin typeface="Calibri" panose="020F0502020204030204" pitchFamily="34" charset="0"/>
                <a:ea typeface="Calibri" panose="020F0502020204030204" pitchFamily="34" charset="0"/>
                <a:cs typeface="Calibri" panose="020F0502020204030204" pitchFamily="34" charset="0"/>
              </a:rPr>
              <a:t>PrPsc</a:t>
            </a:r>
            <a:r>
              <a:rPr lang="en-US" dirty="0">
                <a:latin typeface="Calibri" panose="020F0502020204030204" pitchFamily="34" charset="0"/>
                <a:ea typeface="Calibri" panose="020F0502020204030204" pitchFamily="34" charset="0"/>
                <a:cs typeface="Calibri" panose="020F0502020204030204" pitchFamily="34" charset="0"/>
              </a:rPr>
              <a:t>), which may be caused by a genetic mutation or occur spontaneously, can be infectious, stimulating other endogenous normal proteins to become misfolded, forming plaques</a:t>
            </a:r>
          </a:p>
          <a:p>
            <a:r>
              <a:rPr lang="en-US" dirty="0">
                <a:latin typeface="Calibri" panose="020F0502020204030204" pitchFamily="34" charset="0"/>
                <a:ea typeface="Calibri" panose="020F0502020204030204" pitchFamily="34" charset="0"/>
                <a:cs typeface="Calibri" panose="020F0502020204030204" pitchFamily="34" charset="0"/>
              </a:rPr>
              <a:t>In 1982, Stanley </a:t>
            </a:r>
            <a:r>
              <a:rPr lang="en-US" dirty="0" err="1">
                <a:latin typeface="Calibri" panose="020F0502020204030204" pitchFamily="34" charset="0"/>
                <a:ea typeface="Calibri" panose="020F0502020204030204" pitchFamily="34" charset="0"/>
                <a:cs typeface="Calibri" panose="020F0502020204030204" pitchFamily="34" charset="0"/>
              </a:rPr>
              <a:t>Prusiner</a:t>
            </a:r>
            <a:r>
              <a:rPr lang="en-US" dirty="0">
                <a:latin typeface="Calibri" panose="020F0502020204030204" pitchFamily="34" charset="0"/>
                <a:ea typeface="Calibri" panose="020F0502020204030204" pitchFamily="34" charset="0"/>
                <a:cs typeface="Calibri" panose="020F0502020204030204" pitchFamily="34" charset="0"/>
              </a:rPr>
              <a:t>, a medical doctor studying scrapie (a fatal, degenerative disease in sheep) discovered that the disease was caused by proteinaceous infectious particles, or prions. Because proteins are acellular and do not contain DNA or RNA, </a:t>
            </a:r>
            <a:r>
              <a:rPr lang="en-US" dirty="0" err="1">
                <a:latin typeface="Calibri" panose="020F0502020204030204" pitchFamily="34" charset="0"/>
                <a:ea typeface="Calibri" panose="020F0502020204030204" pitchFamily="34" charset="0"/>
                <a:cs typeface="Calibri" panose="020F0502020204030204" pitchFamily="34" charset="0"/>
              </a:rPr>
              <a:t>Prusiner’s</a:t>
            </a:r>
            <a:r>
              <a:rPr lang="en-US" dirty="0">
                <a:latin typeface="Calibri" panose="020F0502020204030204" pitchFamily="34" charset="0"/>
                <a:ea typeface="Calibri" panose="020F0502020204030204" pitchFamily="34" charset="0"/>
                <a:cs typeface="Calibri" panose="020F0502020204030204" pitchFamily="34" charset="0"/>
              </a:rPr>
              <a:t> findings were originally met with resistance and skepticism; </a:t>
            </a:r>
          </a:p>
          <a:p>
            <a:r>
              <a:rPr lang="en-US" dirty="0">
                <a:latin typeface="Calibri" panose="020F0502020204030204" pitchFamily="34" charset="0"/>
                <a:ea typeface="Calibri" panose="020F0502020204030204" pitchFamily="34" charset="0"/>
                <a:cs typeface="Calibri" panose="020F0502020204030204" pitchFamily="34" charset="0"/>
              </a:rPr>
              <a:t>However, his research was eventually validated, and he received the Nobel Prize in Physiology or Medicine in 1997.</a:t>
            </a:r>
          </a:p>
        </p:txBody>
      </p:sp>
      <p:pic>
        <p:nvPicPr>
          <p:cNvPr id="5" name="Content Placeholder 4">
            <a:extLst>
              <a:ext uri="{FF2B5EF4-FFF2-40B4-BE49-F238E27FC236}">
                <a16:creationId xmlns:a16="http://schemas.microsoft.com/office/drawing/2014/main" id="{5BE27322-7848-88DC-230E-6862CE359B63}"/>
              </a:ext>
            </a:extLst>
          </p:cNvPr>
          <p:cNvPicPr>
            <a:picLocks noGrp="1" noChangeAspect="1"/>
          </p:cNvPicPr>
          <p:nvPr>
            <p:ph sz="half" idx="2"/>
          </p:nvPr>
        </p:nvPicPr>
        <p:blipFill>
          <a:blip r:embed="rId2"/>
          <a:stretch>
            <a:fillRect/>
          </a:stretch>
        </p:blipFill>
        <p:spPr>
          <a:xfrm>
            <a:off x="6273800" y="2220686"/>
            <a:ext cx="5181600" cy="2814896"/>
          </a:xfrm>
          <a:prstGeom prst="rect">
            <a:avLst/>
          </a:prstGeom>
        </p:spPr>
      </p:pic>
      <p:sp>
        <p:nvSpPr>
          <p:cNvPr id="7" name="TextBox 6">
            <a:extLst>
              <a:ext uri="{FF2B5EF4-FFF2-40B4-BE49-F238E27FC236}">
                <a16:creationId xmlns:a16="http://schemas.microsoft.com/office/drawing/2014/main" id="{E80F6091-F0D9-9B12-AB4D-FC6DFBD4DAF9}"/>
              </a:ext>
            </a:extLst>
          </p:cNvPr>
          <p:cNvSpPr txBox="1"/>
          <p:nvPr/>
        </p:nvSpPr>
        <p:spPr>
          <a:xfrm>
            <a:off x="6850742" y="5348514"/>
            <a:ext cx="4314371" cy="261610"/>
          </a:xfrm>
          <a:prstGeom prst="rect">
            <a:avLst/>
          </a:prstGeom>
          <a:noFill/>
        </p:spPr>
        <p:txBody>
          <a:bodyPr wrap="square">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Photo credit b: modification of work by USDA</a:t>
            </a:r>
          </a:p>
        </p:txBody>
      </p:sp>
    </p:spTree>
    <p:extLst>
      <p:ext uri="{BB962C8B-B14F-4D97-AF65-F5344CB8AC3E}">
        <p14:creationId xmlns:p14="http://schemas.microsoft.com/office/powerpoint/2010/main" val="337347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16F78-E3CC-2959-4290-860D44632830}"/>
              </a:ext>
            </a:extLst>
          </p:cNvPr>
          <p:cNvSpPr>
            <a:spLocks noGrp="1"/>
          </p:cNvSpPr>
          <p:nvPr>
            <p:ph type="title"/>
          </p:nvPr>
        </p:nvSpPr>
        <p:spPr>
          <a:xfrm>
            <a:off x="838200" y="365125"/>
            <a:ext cx="10515600" cy="951057"/>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The General Characteristics of Viruses</a:t>
            </a:r>
          </a:p>
        </p:txBody>
      </p:sp>
      <p:sp>
        <p:nvSpPr>
          <p:cNvPr id="5" name="Content Placeholder 4">
            <a:extLst>
              <a:ext uri="{FF2B5EF4-FFF2-40B4-BE49-F238E27FC236}">
                <a16:creationId xmlns:a16="http://schemas.microsoft.com/office/drawing/2014/main" id="{4977EB16-5319-E6C6-9021-61D2097C90D8}"/>
              </a:ext>
            </a:extLst>
          </p:cNvPr>
          <p:cNvSpPr>
            <a:spLocks noGrp="1"/>
          </p:cNvSpPr>
          <p:nvPr>
            <p:ph sz="half" idx="1"/>
          </p:nvPr>
        </p:nvSpPr>
        <p:spPr/>
        <p:txBody>
          <a:bodyPr>
            <a:normAutofit fontScale="85000" lnSpcReduction="10000"/>
          </a:bodyPr>
          <a:lstStyle/>
          <a:p>
            <a:r>
              <a:rPr lang="en-US" dirty="0">
                <a:latin typeface="Calibri" panose="020F0502020204030204" pitchFamily="34" charset="0"/>
                <a:ea typeface="Calibri" panose="020F0502020204030204" pitchFamily="34" charset="0"/>
                <a:cs typeface="Calibri" panose="020F0502020204030204" pitchFamily="34" charset="0"/>
              </a:rPr>
              <a:t>Viruses are the most abundant biological entities in the biosphere.</a:t>
            </a:r>
          </a:p>
          <a:p>
            <a:r>
              <a:rPr lang="en-US" dirty="0">
                <a:latin typeface="Calibri" panose="020F0502020204030204" pitchFamily="34" charset="0"/>
                <a:ea typeface="Calibri" panose="020F0502020204030204" pitchFamily="34" charset="0"/>
                <a:cs typeface="Calibri" panose="020F0502020204030204" pitchFamily="34" charset="0"/>
              </a:rPr>
              <a:t>They are obligatory intracellular microorganisms. Because they do not possess a cell structure, they require the presence of a host cell to multiply. </a:t>
            </a:r>
          </a:p>
          <a:p>
            <a:r>
              <a:rPr lang="en-US" dirty="0">
                <a:latin typeface="Calibri" panose="020F0502020204030204" pitchFamily="34" charset="0"/>
                <a:ea typeface="Calibri" panose="020F0502020204030204" pitchFamily="34" charset="0"/>
                <a:cs typeface="Calibri" panose="020F0502020204030204" pitchFamily="34" charset="0"/>
              </a:rPr>
              <a:t>Viruses have simple but unique structures. All viruses have two main structures: viral genome and capsid. </a:t>
            </a:r>
          </a:p>
          <a:p>
            <a:r>
              <a:rPr lang="en-US" dirty="0">
                <a:latin typeface="Calibri" panose="020F0502020204030204" pitchFamily="34" charset="0"/>
                <a:ea typeface="Calibri" panose="020F0502020204030204" pitchFamily="34" charset="0"/>
                <a:cs typeface="Calibri" panose="020F0502020204030204" pitchFamily="34" charset="0"/>
              </a:rPr>
              <a:t>Some viruses may also have an envelope and viral enzymes. The nucleic acid and capsid constitute the nucleocapsid</a:t>
            </a:r>
          </a:p>
        </p:txBody>
      </p:sp>
      <p:pic>
        <p:nvPicPr>
          <p:cNvPr id="7" name="Content Placeholder 6">
            <a:extLst>
              <a:ext uri="{FF2B5EF4-FFF2-40B4-BE49-F238E27FC236}">
                <a16:creationId xmlns:a16="http://schemas.microsoft.com/office/drawing/2014/main" id="{16897BB6-32F8-2077-9D29-B0AD431C9A4C}"/>
              </a:ext>
            </a:extLst>
          </p:cNvPr>
          <p:cNvPicPr>
            <a:picLocks noGrp="1" noChangeAspect="1"/>
          </p:cNvPicPr>
          <p:nvPr>
            <p:ph sz="half" idx="2"/>
          </p:nvPr>
        </p:nvPicPr>
        <p:blipFill>
          <a:blip r:embed="rId2"/>
          <a:stretch>
            <a:fillRect/>
          </a:stretch>
        </p:blipFill>
        <p:spPr>
          <a:xfrm>
            <a:off x="6414654" y="1943388"/>
            <a:ext cx="5181600" cy="3370064"/>
          </a:xfrm>
          <a:prstGeom prst="rect">
            <a:avLst/>
          </a:prstGeom>
        </p:spPr>
      </p:pic>
      <p:sp>
        <p:nvSpPr>
          <p:cNvPr id="9" name="TextBox 8">
            <a:extLst>
              <a:ext uri="{FF2B5EF4-FFF2-40B4-BE49-F238E27FC236}">
                <a16:creationId xmlns:a16="http://schemas.microsoft.com/office/drawing/2014/main" id="{ACCD585A-7A26-31E3-8B3E-2B12F22676C6}"/>
              </a:ext>
            </a:extLst>
          </p:cNvPr>
          <p:cNvSpPr txBox="1"/>
          <p:nvPr/>
        </p:nvSpPr>
        <p:spPr>
          <a:xfrm>
            <a:off x="6096000" y="5835181"/>
            <a:ext cx="6096000" cy="261610"/>
          </a:xfrm>
          <a:prstGeom prst="rect">
            <a:avLst/>
          </a:prstGeom>
          <a:noFill/>
        </p:spPr>
        <p:txBody>
          <a:bodyPr wrap="square">
            <a:spAutoFit/>
          </a:bodyPr>
          <a:lstStyle/>
          <a:p>
            <a:r>
              <a:rPr lang="en-US" sz="1100" dirty="0"/>
              <a:t>Figure 5.1: Graphic representation of a cross-sectional view of a virion of the Epstein–Barr virus</a:t>
            </a:r>
          </a:p>
        </p:txBody>
      </p:sp>
    </p:spTree>
    <p:extLst>
      <p:ext uri="{BB962C8B-B14F-4D97-AF65-F5344CB8AC3E}">
        <p14:creationId xmlns:p14="http://schemas.microsoft.com/office/powerpoint/2010/main" val="762038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B01F-A2EF-2469-499F-ADA260F89AA5}"/>
              </a:ext>
            </a:extLst>
          </p:cNvPr>
          <p:cNvSpPr>
            <a:spLocks noGrp="1"/>
          </p:cNvSpPr>
          <p:nvPr>
            <p:ph type="title"/>
          </p:nvPr>
        </p:nvSpPr>
        <p:spPr>
          <a:xfrm>
            <a:off x="838200" y="365126"/>
            <a:ext cx="10515600" cy="977446"/>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Transmissible Spongiform Encephalopathy (TSE) </a:t>
            </a:r>
          </a:p>
        </p:txBody>
      </p:sp>
      <p:sp>
        <p:nvSpPr>
          <p:cNvPr id="3" name="Content Placeholder 2">
            <a:extLst>
              <a:ext uri="{FF2B5EF4-FFF2-40B4-BE49-F238E27FC236}">
                <a16:creationId xmlns:a16="http://schemas.microsoft.com/office/drawing/2014/main" id="{25429FCD-7F12-4930-6810-7E2068661D21}"/>
              </a:ext>
            </a:extLst>
          </p:cNvPr>
          <p:cNvSpPr>
            <a:spLocks noGrp="1"/>
          </p:cNvSpPr>
          <p:nvPr>
            <p:ph sz="half" idx="1"/>
          </p:nvPr>
        </p:nvSpPr>
        <p:spPr/>
        <p:txBody>
          <a:bodyPr>
            <a:normAutofit fontScale="6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Prions are known to cause various forms of transmissible spongiform encephalopathy (TSE) in human and animals. </a:t>
            </a:r>
          </a:p>
          <a:p>
            <a:r>
              <a:rPr lang="en-US" dirty="0">
                <a:latin typeface="Calibri" panose="020F0502020204030204" pitchFamily="34" charset="0"/>
                <a:ea typeface="Calibri" panose="020F0502020204030204" pitchFamily="34" charset="0"/>
                <a:cs typeface="Calibri" panose="020F0502020204030204" pitchFamily="34" charset="0"/>
              </a:rPr>
              <a:t>TSE is a rare degenerative disorder that affects the brain and nervous system. The accumulation of rogue proteins causes the brain tissue to become sponge-like, killing brain cells and forming holes in the tissue, leading to brain damage, loss of motor coordination, and dementia</a:t>
            </a:r>
          </a:p>
          <a:p>
            <a:r>
              <a:rPr lang="en-US" dirty="0">
                <a:latin typeface="Calibri" panose="020F0502020204030204" pitchFamily="34" charset="0"/>
                <a:ea typeface="Calibri" panose="020F0502020204030204" pitchFamily="34" charset="0"/>
                <a:cs typeface="Calibri" panose="020F0502020204030204" pitchFamily="34" charset="0"/>
              </a:rPr>
              <a:t>Prions are extremely difficult to destroy because they are resistant to heat, chemicals, and radiation. Even standard sterilization procedures do not ensure the destruction of these particles.</a:t>
            </a:r>
          </a:p>
          <a:p>
            <a:r>
              <a:rPr lang="en-US" dirty="0">
                <a:latin typeface="Calibri" panose="020F0502020204030204" pitchFamily="34" charset="0"/>
                <a:ea typeface="Calibri" panose="020F0502020204030204" pitchFamily="34" charset="0"/>
                <a:cs typeface="Calibri" panose="020F0502020204030204" pitchFamily="34" charset="0"/>
              </a:rPr>
              <a:t>Currently, there is no treatment or cure for TSE disease, and contaminated meats or infected animals must be handled according to federal guidelines to prevent transmission.</a:t>
            </a:r>
          </a:p>
        </p:txBody>
      </p:sp>
      <p:pic>
        <p:nvPicPr>
          <p:cNvPr id="5" name="Content Placeholder 4">
            <a:extLst>
              <a:ext uri="{FF2B5EF4-FFF2-40B4-BE49-F238E27FC236}">
                <a16:creationId xmlns:a16="http://schemas.microsoft.com/office/drawing/2014/main" id="{87ADD075-DD69-54EB-47FC-9B6C2D1BADD5}"/>
              </a:ext>
            </a:extLst>
          </p:cNvPr>
          <p:cNvPicPr>
            <a:picLocks noGrp="1" noChangeAspect="1"/>
          </p:cNvPicPr>
          <p:nvPr>
            <p:ph sz="half" idx="2"/>
          </p:nvPr>
        </p:nvPicPr>
        <p:blipFill>
          <a:blip r:embed="rId2"/>
          <a:stretch>
            <a:fillRect/>
          </a:stretch>
        </p:blipFill>
        <p:spPr>
          <a:xfrm>
            <a:off x="6172202" y="2305060"/>
            <a:ext cx="5181600" cy="2507097"/>
          </a:xfrm>
          <a:prstGeom prst="rect">
            <a:avLst/>
          </a:prstGeom>
        </p:spPr>
      </p:pic>
      <p:sp>
        <p:nvSpPr>
          <p:cNvPr id="7" name="TextBox 6">
            <a:extLst>
              <a:ext uri="{FF2B5EF4-FFF2-40B4-BE49-F238E27FC236}">
                <a16:creationId xmlns:a16="http://schemas.microsoft.com/office/drawing/2014/main" id="{389FCB22-44C9-9FA5-28D8-E1EC57771E10}"/>
              </a:ext>
            </a:extLst>
          </p:cNvPr>
          <p:cNvSpPr txBox="1"/>
          <p:nvPr/>
        </p:nvSpPr>
        <p:spPr>
          <a:xfrm>
            <a:off x="5805714" y="4976634"/>
            <a:ext cx="6096000" cy="600164"/>
          </a:xfrm>
          <a:prstGeom prst="rect">
            <a:avLst/>
          </a:prstGeom>
          <a:noFill/>
        </p:spPr>
        <p:txBody>
          <a:bodyPr wrap="square">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Photo credit a (right): modification of work by Dr. Laughlin Dawes; credit b (top): modification of work by Suzanne Wakim; credit b (bottom): modification of work by Centers for Disease Control and Prevention)</a:t>
            </a:r>
          </a:p>
        </p:txBody>
      </p:sp>
    </p:spTree>
    <p:extLst>
      <p:ext uri="{BB962C8B-B14F-4D97-AF65-F5344CB8AC3E}">
        <p14:creationId xmlns:p14="http://schemas.microsoft.com/office/powerpoint/2010/main" val="4123939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05C5-5006-E4F9-9B6B-369380AE5F6F}"/>
              </a:ext>
            </a:extLst>
          </p:cNvPr>
          <p:cNvSpPr>
            <a:spLocks noGrp="1"/>
          </p:cNvSpPr>
          <p:nvPr>
            <p:ph type="title"/>
          </p:nvPr>
        </p:nvSpPr>
        <p:spPr>
          <a:xfrm>
            <a:off x="838200" y="365125"/>
            <a:ext cx="10515600" cy="951057"/>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The Categories of Viruses</a:t>
            </a:r>
          </a:p>
        </p:txBody>
      </p:sp>
      <p:sp>
        <p:nvSpPr>
          <p:cNvPr id="3" name="Content Placeholder 2">
            <a:extLst>
              <a:ext uri="{FF2B5EF4-FFF2-40B4-BE49-F238E27FC236}">
                <a16:creationId xmlns:a16="http://schemas.microsoft.com/office/drawing/2014/main" id="{C19FB4FD-F5B8-EA53-EF29-9AD6647D7752}"/>
              </a:ext>
            </a:extLst>
          </p:cNvPr>
          <p:cNvSpPr>
            <a:spLocks noGrp="1"/>
          </p:cNvSpPr>
          <p:nvPr>
            <p:ph idx="1"/>
          </p:nvPr>
        </p:nvSpPr>
        <p:spPr/>
        <p:txBody>
          <a:bodyPr>
            <a:normAutofit fontScale="9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There are two categories of viruses based on general composition. </a:t>
            </a:r>
          </a:p>
          <a:p>
            <a:r>
              <a:rPr lang="en-US" dirty="0">
                <a:latin typeface="Calibri" panose="020F0502020204030204" pitchFamily="34" charset="0"/>
                <a:ea typeface="Calibri" panose="020F0502020204030204" pitchFamily="34" charset="0"/>
                <a:cs typeface="Calibri" panose="020F0502020204030204" pitchFamily="34" charset="0"/>
              </a:rPr>
              <a:t>Viruses formed from only a nucleic acid and capsid are called naked viruses or nonenveloped viruses. </a:t>
            </a:r>
          </a:p>
          <a:p>
            <a:r>
              <a:rPr lang="en-US" dirty="0">
                <a:latin typeface="Calibri" panose="020F0502020204030204" pitchFamily="34" charset="0"/>
                <a:ea typeface="Calibri" panose="020F0502020204030204" pitchFamily="34" charset="0"/>
                <a:cs typeface="Calibri" panose="020F0502020204030204" pitchFamily="34" charset="0"/>
              </a:rPr>
              <a:t>The viral genome contains either DNA or RNA, but not both.</a:t>
            </a:r>
          </a:p>
          <a:p>
            <a:r>
              <a:rPr lang="en-US" dirty="0">
                <a:latin typeface="Calibri" panose="020F0502020204030204" pitchFamily="34" charset="0"/>
                <a:ea typeface="Calibri" panose="020F0502020204030204" pitchFamily="34" charset="0"/>
                <a:cs typeface="Calibri" panose="020F0502020204030204" pitchFamily="34" charset="0"/>
              </a:rPr>
              <a:t> The viral genome encodes instructions to replicate the virus within a host cell. The shape of genetic material can be linear or circular, depending on the virus type.</a:t>
            </a:r>
          </a:p>
          <a:p>
            <a:pPr lvl="1"/>
            <a:r>
              <a:rPr lang="en-US" dirty="0">
                <a:latin typeface="Calibri" panose="020F0502020204030204" pitchFamily="34" charset="0"/>
                <a:ea typeface="Calibri" panose="020F0502020204030204" pitchFamily="34" charset="0"/>
                <a:cs typeface="Calibri" panose="020F0502020204030204" pitchFamily="34" charset="0"/>
              </a:rPr>
              <a:t>DNA viruses: Their genetic material is made of deoxyribonucleic acid (DNA), which can be either single-stranded (ssDNA) or double-stranded (dsDNA).</a:t>
            </a:r>
          </a:p>
          <a:p>
            <a:pPr lvl="1"/>
            <a:r>
              <a:rPr lang="en-US" dirty="0">
                <a:latin typeface="Calibri" panose="020F0502020204030204" pitchFamily="34" charset="0"/>
                <a:ea typeface="Calibri" panose="020F0502020204030204" pitchFamily="34" charset="0"/>
                <a:cs typeface="Calibri" panose="020F0502020204030204" pitchFamily="34" charset="0"/>
              </a:rPr>
              <a:t>RNA viruses: Their genetic material is made of ribonucleic acid (RNA), which can be single-stranded (</a:t>
            </a:r>
            <a:r>
              <a:rPr lang="en-US" dirty="0" err="1">
                <a:latin typeface="Calibri" panose="020F0502020204030204" pitchFamily="34" charset="0"/>
                <a:ea typeface="Calibri" panose="020F0502020204030204" pitchFamily="34" charset="0"/>
                <a:cs typeface="Calibri" panose="020F0502020204030204" pitchFamily="34" charset="0"/>
              </a:rPr>
              <a:t>ssRNA</a:t>
            </a:r>
            <a:r>
              <a:rPr lang="en-US" dirty="0">
                <a:latin typeface="Calibri" panose="020F0502020204030204" pitchFamily="34" charset="0"/>
                <a:ea typeface="Calibri" panose="020F0502020204030204" pitchFamily="34" charset="0"/>
                <a:cs typeface="Calibri" panose="020F0502020204030204" pitchFamily="34" charset="0"/>
              </a:rPr>
              <a:t>) or double-stranded (dsRNA). </a:t>
            </a:r>
          </a:p>
          <a:p>
            <a:pPr lvl="1"/>
            <a:r>
              <a:rPr lang="en-US" dirty="0">
                <a:latin typeface="Calibri" panose="020F0502020204030204" pitchFamily="34" charset="0"/>
                <a:ea typeface="Calibri" panose="020F0502020204030204" pitchFamily="34" charset="0"/>
                <a:cs typeface="Calibri" panose="020F0502020204030204" pitchFamily="34" charset="0"/>
              </a:rPr>
              <a:t>Some RNA viruses, like retroviruses, have an RNA genome that is reverse transcribed into DNA after infecting a host.</a:t>
            </a:r>
          </a:p>
        </p:txBody>
      </p:sp>
    </p:spTree>
    <p:extLst>
      <p:ext uri="{BB962C8B-B14F-4D97-AF65-F5344CB8AC3E}">
        <p14:creationId xmlns:p14="http://schemas.microsoft.com/office/powerpoint/2010/main" val="2612081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FF1F-5397-865C-5C1D-EF64388B2EF9}"/>
              </a:ext>
            </a:extLst>
          </p:cNvPr>
          <p:cNvSpPr>
            <a:spLocks noGrp="1"/>
          </p:cNvSpPr>
          <p:nvPr>
            <p:ph type="title"/>
          </p:nvPr>
        </p:nvSpPr>
        <p:spPr>
          <a:xfrm>
            <a:off x="838200" y="365126"/>
            <a:ext cx="10515600" cy="909492"/>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t>The Virus Capsids</a:t>
            </a:r>
          </a:p>
        </p:txBody>
      </p:sp>
      <p:sp>
        <p:nvSpPr>
          <p:cNvPr id="3" name="Content Placeholder 2">
            <a:extLst>
              <a:ext uri="{FF2B5EF4-FFF2-40B4-BE49-F238E27FC236}">
                <a16:creationId xmlns:a16="http://schemas.microsoft.com/office/drawing/2014/main" id="{E4D6A547-1434-D276-80C4-BE6E488CE43C}"/>
              </a:ext>
            </a:extLst>
          </p:cNvPr>
          <p:cNvSpPr>
            <a:spLocks noGrp="1"/>
          </p:cNvSpPr>
          <p:nvPr>
            <p:ph idx="1"/>
          </p:nvPr>
        </p:nvSpPr>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Each virus possesses a protein capsid to protect its nucleic acid genome from the harsh environment.</a:t>
            </a:r>
          </a:p>
          <a:p>
            <a:r>
              <a:rPr lang="en-US" dirty="0">
                <a:latin typeface="Calibri" panose="020F0502020204030204" pitchFamily="34" charset="0"/>
                <a:ea typeface="Calibri" panose="020F0502020204030204" pitchFamily="34" charset="0"/>
                <a:cs typeface="Calibri" panose="020F0502020204030204" pitchFamily="34" charset="0"/>
              </a:rPr>
              <a:t>Virus capsids predominantly come in two shapes: helical and icosahedral. </a:t>
            </a:r>
          </a:p>
          <a:p>
            <a:r>
              <a:rPr lang="en-US" i="1" dirty="0">
                <a:latin typeface="Calibri" panose="020F0502020204030204" pitchFamily="34" charset="0"/>
                <a:ea typeface="Calibri" panose="020F0502020204030204" pitchFamily="34" charset="0"/>
                <a:cs typeface="Calibri" panose="020F0502020204030204" pitchFamily="34" charset="0"/>
              </a:rPr>
              <a:t>The helix (plural: helices) </a:t>
            </a:r>
            <a:r>
              <a:rPr lang="en-US" dirty="0">
                <a:latin typeface="Calibri" panose="020F0502020204030204" pitchFamily="34" charset="0"/>
                <a:ea typeface="Calibri" panose="020F0502020204030204" pitchFamily="34" charset="0"/>
                <a:cs typeface="Calibri" panose="020F0502020204030204" pitchFamily="34" charset="0"/>
              </a:rPr>
              <a:t>is a spiral shape that curves cylindrically around an axis. Helical viruses can be enveloped or naked. The first virus described, the tobacco mosaic virus, is a naked helical virus. Most plant viruses are helical, and it is very uncommon that a helical plant virus is enveloped. In contrast, all helical animal viruses are enveloped. These include well-known viruses such as influenza virus, measles virus, mumps virus, rabies virus, and Ebola virus.</a:t>
            </a:r>
          </a:p>
          <a:p>
            <a:r>
              <a:rPr lang="en-US" i="1" dirty="0">
                <a:latin typeface="Calibri" panose="020F0502020204030204" pitchFamily="34" charset="0"/>
                <a:ea typeface="Calibri" panose="020F0502020204030204" pitchFamily="34" charset="0"/>
                <a:cs typeface="Calibri" panose="020F0502020204030204" pitchFamily="34" charset="0"/>
              </a:rPr>
              <a:t>The icosahedron </a:t>
            </a:r>
            <a:r>
              <a:rPr lang="en-US" dirty="0">
                <a:latin typeface="Calibri" panose="020F0502020204030204" pitchFamily="34" charset="0"/>
                <a:ea typeface="Calibri" panose="020F0502020204030204" pitchFamily="34" charset="0"/>
                <a:cs typeface="Calibri" panose="020F0502020204030204" pitchFamily="34" charset="0"/>
              </a:rPr>
              <a:t>is by far more prevalent than the helical architecture. Compared to a helical virus, where the capsid proteins wind around the nucleic acid, the genomes of icosahedral viruses are packaged completely within an icosahedral capsid that acts as a protein shell. Human hepatitis B, dengue, and Norwalk viruses are examples of viruses that have icosahedral shapes.</a:t>
            </a:r>
          </a:p>
          <a:p>
            <a:r>
              <a:rPr lang="en-US" dirty="0">
                <a:latin typeface="Calibri" panose="020F0502020204030204" pitchFamily="34" charset="0"/>
                <a:ea typeface="Calibri" panose="020F0502020204030204" pitchFamily="34" charset="0"/>
                <a:cs typeface="Calibri" panose="020F0502020204030204" pitchFamily="34" charset="0"/>
              </a:rPr>
              <a:t>Unusually designed viruses that do not fit either category is classified as </a:t>
            </a:r>
            <a:r>
              <a:rPr lang="en-US" i="1" dirty="0">
                <a:latin typeface="Calibri" panose="020F0502020204030204" pitchFamily="34" charset="0"/>
                <a:ea typeface="Calibri" panose="020F0502020204030204" pitchFamily="34" charset="0"/>
                <a:cs typeface="Calibri" panose="020F0502020204030204" pitchFamily="34" charset="0"/>
              </a:rPr>
              <a:t>complex viruses. </a:t>
            </a:r>
            <a:r>
              <a:rPr lang="en-US" dirty="0">
                <a:latin typeface="Calibri" panose="020F0502020204030204" pitchFamily="34" charset="0"/>
                <a:ea typeface="Calibri" panose="020F0502020204030204" pitchFamily="34" charset="0"/>
                <a:cs typeface="Calibri" panose="020F0502020204030204" pitchFamily="34" charset="0"/>
              </a:rPr>
              <a:t>Examples include the poxvirus with a brick-shaped exterior and a complicated internal structure and bacteriophage with tail fibers attached to an icosahedral head.</a:t>
            </a:r>
          </a:p>
        </p:txBody>
      </p:sp>
    </p:spTree>
    <p:extLst>
      <p:ext uri="{BB962C8B-B14F-4D97-AF65-F5344CB8AC3E}">
        <p14:creationId xmlns:p14="http://schemas.microsoft.com/office/powerpoint/2010/main" val="3782162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4AF8-60F4-F2A5-7AB4-ACA4446A1D41}"/>
              </a:ext>
            </a:extLst>
          </p:cNvPr>
          <p:cNvSpPr>
            <a:spLocks noGrp="1"/>
          </p:cNvSpPr>
          <p:nvPr>
            <p:ph type="title"/>
          </p:nvPr>
        </p:nvSpPr>
        <p:spPr>
          <a:xfrm>
            <a:off x="838199" y="365126"/>
            <a:ext cx="9989457" cy="926645"/>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t>Viral capsids</a:t>
            </a:r>
          </a:p>
        </p:txBody>
      </p:sp>
      <p:pic>
        <p:nvPicPr>
          <p:cNvPr id="4" name="Content Placeholder 3">
            <a:extLst>
              <a:ext uri="{FF2B5EF4-FFF2-40B4-BE49-F238E27FC236}">
                <a16:creationId xmlns:a16="http://schemas.microsoft.com/office/drawing/2014/main" id="{4CDFFEB8-BB81-204B-A4E1-9A578D92C364}"/>
              </a:ext>
            </a:extLst>
          </p:cNvPr>
          <p:cNvPicPr>
            <a:picLocks noGrp="1" noChangeAspect="1"/>
          </p:cNvPicPr>
          <p:nvPr>
            <p:ph sz="half" idx="1"/>
          </p:nvPr>
        </p:nvPicPr>
        <p:blipFill>
          <a:blip r:embed="rId2"/>
          <a:stretch>
            <a:fillRect/>
          </a:stretch>
        </p:blipFill>
        <p:spPr>
          <a:xfrm>
            <a:off x="838199" y="2012073"/>
            <a:ext cx="6114143" cy="3978442"/>
          </a:xfrm>
          <a:prstGeom prst="rect">
            <a:avLst/>
          </a:prstGeom>
        </p:spPr>
      </p:pic>
      <p:sp>
        <p:nvSpPr>
          <p:cNvPr id="5" name="Content Placeholder 4">
            <a:extLst>
              <a:ext uri="{FF2B5EF4-FFF2-40B4-BE49-F238E27FC236}">
                <a16:creationId xmlns:a16="http://schemas.microsoft.com/office/drawing/2014/main" id="{799072D6-A99E-D798-72C7-D2FC8FB4D2F1}"/>
              </a:ext>
            </a:extLst>
          </p:cNvPr>
          <p:cNvSpPr>
            <a:spLocks noGrp="1"/>
          </p:cNvSpPr>
          <p:nvPr>
            <p:ph sz="half" idx="2"/>
          </p:nvPr>
        </p:nvSpPr>
        <p:spPr>
          <a:xfrm>
            <a:off x="7278914" y="1825625"/>
            <a:ext cx="4074886" cy="4351338"/>
          </a:xfrm>
        </p:spPr>
        <p:txBody>
          <a:bodyPr/>
          <a:lstStyle/>
          <a:p>
            <a:pPr marL="0" indent="0">
              <a:buNone/>
            </a:pPr>
            <a:r>
              <a:rPr lang="en-US" dirty="0"/>
              <a:t>Viral capsids can be </a:t>
            </a:r>
          </a:p>
          <a:p>
            <a:r>
              <a:rPr lang="en-US" dirty="0"/>
              <a:t>(a) helical, </a:t>
            </a:r>
          </a:p>
          <a:p>
            <a:r>
              <a:rPr lang="en-US" dirty="0"/>
              <a:t>(b) polyhedral, or </a:t>
            </a:r>
          </a:p>
          <a:p>
            <a:r>
              <a:rPr lang="en-US" dirty="0"/>
              <a:t>(c) have a complex shape.</a:t>
            </a:r>
          </a:p>
        </p:txBody>
      </p:sp>
      <p:sp>
        <p:nvSpPr>
          <p:cNvPr id="7" name="TextBox 6">
            <a:extLst>
              <a:ext uri="{FF2B5EF4-FFF2-40B4-BE49-F238E27FC236}">
                <a16:creationId xmlns:a16="http://schemas.microsoft.com/office/drawing/2014/main" id="{F5DE0744-CF3A-B233-81AA-E036596D4789}"/>
              </a:ext>
            </a:extLst>
          </p:cNvPr>
          <p:cNvSpPr txBox="1"/>
          <p:nvPr/>
        </p:nvSpPr>
        <p:spPr>
          <a:xfrm>
            <a:off x="410029" y="6046158"/>
            <a:ext cx="11371942" cy="261610"/>
          </a:xfrm>
          <a:prstGeom prst="rect">
            <a:avLst/>
          </a:prstGeom>
          <a:noFill/>
        </p:spPr>
        <p:txBody>
          <a:bodyPr wrap="square">
            <a:spAutoFit/>
          </a:bodyPr>
          <a:lstStyle/>
          <a:p>
            <a:r>
              <a:rPr lang="en-US" sz="1100" dirty="0"/>
              <a:t>Photo credit a “micrograph”: modification of work by USDA ARS; credit b “micrograph”: modification of work by U.S. Department of Energy)</a:t>
            </a:r>
          </a:p>
        </p:txBody>
      </p:sp>
    </p:spTree>
    <p:extLst>
      <p:ext uri="{BB962C8B-B14F-4D97-AF65-F5344CB8AC3E}">
        <p14:creationId xmlns:p14="http://schemas.microsoft.com/office/powerpoint/2010/main" val="338264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40EC5A-5424-49C0-514F-BE1EDBBB8264}"/>
              </a:ext>
            </a:extLst>
          </p:cNvPr>
          <p:cNvSpPr>
            <a:spLocks noGrp="1"/>
          </p:cNvSpPr>
          <p:nvPr>
            <p:ph type="title"/>
          </p:nvPr>
        </p:nvSpPr>
        <p:spPr>
          <a:xfrm>
            <a:off x="838200" y="365126"/>
            <a:ext cx="10515600" cy="926646"/>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t>Envelope and Spikes of a Virus</a:t>
            </a:r>
          </a:p>
        </p:txBody>
      </p:sp>
      <p:sp>
        <p:nvSpPr>
          <p:cNvPr id="5" name="Content Placeholder 4">
            <a:extLst>
              <a:ext uri="{FF2B5EF4-FFF2-40B4-BE49-F238E27FC236}">
                <a16:creationId xmlns:a16="http://schemas.microsoft.com/office/drawing/2014/main" id="{881FC568-2E90-D713-5CFC-B7D40AA93F64}"/>
              </a:ext>
            </a:extLst>
          </p:cNvPr>
          <p:cNvSpPr>
            <a:spLocks noGrp="1"/>
          </p:cNvSpPr>
          <p:nvPr>
            <p:ph sz="half" idx="1"/>
          </p:nvPr>
        </p:nvSpPr>
        <p:spPr/>
        <p:txBody>
          <a:bodyPr>
            <a:normAutofit lnSpcReduction="10000"/>
          </a:bodyPr>
          <a:lstStyle/>
          <a:p>
            <a:r>
              <a:rPr lang="en-US" dirty="0">
                <a:latin typeface="Calibri" panose="020F0502020204030204" pitchFamily="34" charset="0"/>
                <a:ea typeface="Calibri" panose="020F0502020204030204" pitchFamily="34" charset="0"/>
                <a:cs typeface="Calibri" panose="020F0502020204030204" pitchFamily="34" charset="0"/>
              </a:rPr>
              <a:t>Some viruses can also possess additional components, the most common being an additional membranous layer surrounding the nucleocapsid, called an envelope. </a:t>
            </a:r>
          </a:p>
          <a:p>
            <a:r>
              <a:rPr lang="en-US" dirty="0">
                <a:latin typeface="Calibri" panose="020F0502020204030204" pitchFamily="34" charset="0"/>
                <a:ea typeface="Calibri" panose="020F0502020204030204" pitchFamily="34" charset="0"/>
                <a:cs typeface="Calibri" panose="020F0502020204030204" pitchFamily="34" charset="0"/>
              </a:rPr>
              <a:t>The envelope is acquired from the infected host cell's nuclear or plasma membrane and contains viral surface proteins that are essential for infecting host cells called spikes.</a:t>
            </a:r>
          </a:p>
        </p:txBody>
      </p:sp>
      <p:pic>
        <p:nvPicPr>
          <p:cNvPr id="7" name="Content Placeholder 6">
            <a:extLst>
              <a:ext uri="{FF2B5EF4-FFF2-40B4-BE49-F238E27FC236}">
                <a16:creationId xmlns:a16="http://schemas.microsoft.com/office/drawing/2014/main" id="{C2927CD9-03C1-A207-96E8-45D86B1E366B}"/>
              </a:ext>
            </a:extLst>
          </p:cNvPr>
          <p:cNvPicPr>
            <a:picLocks noGrp="1" noChangeAspect="1"/>
          </p:cNvPicPr>
          <p:nvPr>
            <p:ph sz="half" idx="2"/>
          </p:nvPr>
        </p:nvPicPr>
        <p:blipFill>
          <a:blip r:embed="rId2"/>
          <a:stretch>
            <a:fillRect/>
          </a:stretch>
        </p:blipFill>
        <p:spPr>
          <a:xfrm>
            <a:off x="6527724" y="1825625"/>
            <a:ext cx="4470552" cy="4351338"/>
          </a:xfrm>
          <a:prstGeom prst="rect">
            <a:avLst/>
          </a:prstGeom>
        </p:spPr>
      </p:pic>
    </p:spTree>
    <p:extLst>
      <p:ext uri="{BB962C8B-B14F-4D97-AF65-F5344CB8AC3E}">
        <p14:creationId xmlns:p14="http://schemas.microsoft.com/office/powerpoint/2010/main" val="1345750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E276-5ECF-EA15-09C4-5B01AF6094E2}"/>
              </a:ext>
            </a:extLst>
          </p:cNvPr>
          <p:cNvSpPr>
            <a:spLocks noGrp="1"/>
          </p:cNvSpPr>
          <p:nvPr>
            <p:ph type="title"/>
          </p:nvPr>
        </p:nvSpPr>
        <p:spPr>
          <a:xfrm>
            <a:off x="838200" y="365125"/>
            <a:ext cx="10515600" cy="854075"/>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Spikes of a Virus</a:t>
            </a:r>
          </a:p>
        </p:txBody>
      </p:sp>
      <p:sp>
        <p:nvSpPr>
          <p:cNvPr id="3" name="Content Placeholder 2">
            <a:extLst>
              <a:ext uri="{FF2B5EF4-FFF2-40B4-BE49-F238E27FC236}">
                <a16:creationId xmlns:a16="http://schemas.microsoft.com/office/drawing/2014/main" id="{4D08F5D0-1ECD-4FC2-6C17-7449A6EEAC40}"/>
              </a:ext>
            </a:extLst>
          </p:cNvPr>
          <p:cNvSpPr>
            <a:spLocks noGrp="1"/>
          </p:cNvSpPr>
          <p:nvPr>
            <p:ph sz="half" idx="1"/>
          </p:nvPr>
        </p:nvSpPr>
        <p:spPr/>
        <p:txBody>
          <a:bodyPr>
            <a:normAutofit fontScale="9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At the tips of spikes, there are structures that allow the virus to attach and enter a cell, like the influenza virus hemagglutinin spikes (H) or enzymes like the neuraminidase (N) influenza virus spikes that allow the virus to detach from the cell surface during release of new virions.</a:t>
            </a:r>
          </a:p>
          <a:p>
            <a:r>
              <a:rPr lang="en-US" dirty="0">
                <a:latin typeface="Calibri" panose="020F0502020204030204" pitchFamily="34" charset="0"/>
                <a:ea typeface="Calibri" panose="020F0502020204030204" pitchFamily="34" charset="0"/>
                <a:cs typeface="Calibri" panose="020F0502020204030204" pitchFamily="34" charset="0"/>
              </a:rPr>
              <a:t> Influenza viruses are often identified by their H and N spikes. For example, H1N1 influenza viruses were responsible for the pandemics in 1918 and 2009. (OER)</a:t>
            </a:r>
          </a:p>
          <a:p>
            <a:endParaRPr lang="en-US" dirty="0"/>
          </a:p>
        </p:txBody>
      </p:sp>
      <p:pic>
        <p:nvPicPr>
          <p:cNvPr id="5" name="Content Placeholder 6">
            <a:extLst>
              <a:ext uri="{FF2B5EF4-FFF2-40B4-BE49-F238E27FC236}">
                <a16:creationId xmlns:a16="http://schemas.microsoft.com/office/drawing/2014/main" id="{8EC4095C-83C2-1527-70A4-2073583238D1}"/>
              </a:ext>
            </a:extLst>
          </p:cNvPr>
          <p:cNvPicPr>
            <a:picLocks noGrp="1" noChangeAspect="1"/>
          </p:cNvPicPr>
          <p:nvPr>
            <p:ph sz="half" idx="2"/>
          </p:nvPr>
        </p:nvPicPr>
        <p:blipFill>
          <a:blip r:embed="rId2"/>
          <a:stretch>
            <a:fillRect/>
          </a:stretch>
        </p:blipFill>
        <p:spPr>
          <a:xfrm>
            <a:off x="6527724" y="1825625"/>
            <a:ext cx="4470552" cy="4351338"/>
          </a:xfrm>
          <a:prstGeom prst="rect">
            <a:avLst/>
          </a:prstGeom>
        </p:spPr>
      </p:pic>
    </p:spTree>
    <p:extLst>
      <p:ext uri="{BB962C8B-B14F-4D97-AF65-F5344CB8AC3E}">
        <p14:creationId xmlns:p14="http://schemas.microsoft.com/office/powerpoint/2010/main" val="3573096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455</TotalTime>
  <Words>4463</Words>
  <Application>Microsoft Office PowerPoint</Application>
  <PresentationFormat>Widescreen</PresentationFormat>
  <Paragraphs>217</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Aptos</vt:lpstr>
      <vt:lpstr>Aptos Display</vt:lpstr>
      <vt:lpstr>Arial</vt:lpstr>
      <vt:lpstr>Calibri</vt:lpstr>
      <vt:lpstr>Office Theme</vt:lpstr>
      <vt:lpstr>ACELLULAR PATHOGENS (Viruses, Viroids, Virusoids, Prions)</vt:lpstr>
      <vt:lpstr>Learning Objectives</vt:lpstr>
      <vt:lpstr>Overview: </vt:lpstr>
      <vt:lpstr>The General Characteristics of Viruses</vt:lpstr>
      <vt:lpstr>The Categories of Viruses</vt:lpstr>
      <vt:lpstr>The Virus Capsids</vt:lpstr>
      <vt:lpstr>Viral capsids</vt:lpstr>
      <vt:lpstr>Envelope and Spikes of a Virus</vt:lpstr>
      <vt:lpstr>Spikes of a Virus</vt:lpstr>
      <vt:lpstr>Retroviruses</vt:lpstr>
      <vt:lpstr>Virion</vt:lpstr>
      <vt:lpstr>Size of Viruses</vt:lpstr>
      <vt:lpstr>Virus Classification</vt:lpstr>
      <vt:lpstr>Bacteriophage</vt:lpstr>
      <vt:lpstr>Bacteriophage Use</vt:lpstr>
      <vt:lpstr>Bacteriophage Use</vt:lpstr>
      <vt:lpstr>Oncogenic Viruses 1</vt:lpstr>
      <vt:lpstr>Oncogenic Viruses 2</vt:lpstr>
      <vt:lpstr>The Viral Life Cycle</vt:lpstr>
      <vt:lpstr>The Lytic Cycle</vt:lpstr>
      <vt:lpstr>The Lytic Cycle</vt:lpstr>
      <vt:lpstr>The Lytic Cycle</vt:lpstr>
      <vt:lpstr>The Lysogenic Cycle</vt:lpstr>
      <vt:lpstr>The Lysogenic Cycle</vt:lpstr>
      <vt:lpstr>Transduction</vt:lpstr>
      <vt:lpstr>Transduction</vt:lpstr>
      <vt:lpstr>Life Cycles of Viruses in Animal Cells</vt:lpstr>
      <vt:lpstr>Alternative mechanisms-Retrovirus</vt:lpstr>
      <vt:lpstr>Persistent Infections</vt:lpstr>
      <vt:lpstr>Life Cycle of Viruses with Plant Hosts </vt:lpstr>
      <vt:lpstr>Viral Growth Curve</vt:lpstr>
      <vt:lpstr>Isolation, Culture, and Identification of Viruses</vt:lpstr>
      <vt:lpstr>Detection of a Virus</vt:lpstr>
      <vt:lpstr>Detecting Biological Viruses 1 </vt:lpstr>
      <vt:lpstr>Detecting Biological Viruses 2 </vt:lpstr>
      <vt:lpstr>Viroids</vt:lpstr>
      <vt:lpstr>Virusoids</vt:lpstr>
      <vt:lpstr>Difference among Viruses, Viroids, Prions and Virusoids</vt:lpstr>
      <vt:lpstr>Prions</vt:lpstr>
      <vt:lpstr>Transmissible Spongiform Encephalopathy (TSE)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Ayda Martin</dc:creator>
  <cp:lastModifiedBy>Ayda Martin</cp:lastModifiedBy>
  <cp:revision>1</cp:revision>
  <dcterms:created xsi:type="dcterms:W3CDTF">2025-05-07T20:49:53Z</dcterms:created>
  <dcterms:modified xsi:type="dcterms:W3CDTF">2025-06-27T23:22:30Z</dcterms:modified>
</cp:coreProperties>
</file>