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5" r:id="rId4"/>
    <p:sldId id="258" r:id="rId5"/>
    <p:sldId id="260" r:id="rId6"/>
    <p:sldId id="261" r:id="rId7"/>
    <p:sldId id="274" r:id="rId8"/>
    <p:sldId id="275" r:id="rId9"/>
    <p:sldId id="276"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7" r:id="rId23"/>
    <p:sldId id="278" r:id="rId24"/>
    <p:sldId id="279" r:id="rId25"/>
    <p:sldId id="282" r:id="rId26"/>
    <p:sldId id="280" r:id="rId27"/>
    <p:sldId id="283" r:id="rId28"/>
    <p:sldId id="284" r:id="rId29"/>
    <p:sldId id="281"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68797-B208-46DF-ADCA-1AA9AE7DECBC}" v="107" dt="2025-07-07T17:03:16.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autoAdjust="0"/>
    <p:restoredTop sz="94660"/>
  </p:normalViewPr>
  <p:slideViewPr>
    <p:cSldViewPr snapToGrid="0">
      <p:cViewPr>
        <p:scale>
          <a:sx n="92" d="100"/>
          <a:sy n="92" d="100"/>
        </p:scale>
        <p:origin x="1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da Martin" userId="60e1db80-c8d2-4eee-8095-46793a63096b" providerId="ADAL" clId="{3DA73980-85DC-4520-B10D-410A18F2AD75}"/>
    <pc:docChg chg="undo custSel addSld delSld modSld sldOrd">
      <pc:chgData name="Ayda Martin" userId="60e1db80-c8d2-4eee-8095-46793a63096b" providerId="ADAL" clId="{3DA73980-85DC-4520-B10D-410A18F2AD75}" dt="2025-05-29T01:25:45.204" v="1074" actId="2711"/>
      <pc:docMkLst>
        <pc:docMk/>
      </pc:docMkLst>
      <pc:sldChg chg="addSp delSp modSp mod">
        <pc:chgData name="Ayda Martin" userId="60e1db80-c8d2-4eee-8095-46793a63096b" providerId="ADAL" clId="{3DA73980-85DC-4520-B10D-410A18F2AD75}" dt="2025-05-28T23:42:16.901" v="60" actId="27636"/>
        <pc:sldMkLst>
          <pc:docMk/>
          <pc:sldMk cId="1519114398" sldId="258"/>
        </pc:sldMkLst>
      </pc:sldChg>
      <pc:sldChg chg="addSp delSp modSp del mod ord">
        <pc:chgData name="Ayda Martin" userId="60e1db80-c8d2-4eee-8095-46793a63096b" providerId="ADAL" clId="{3DA73980-85DC-4520-B10D-410A18F2AD75}" dt="2025-05-29T01:20:28.606" v="1044" actId="47"/>
        <pc:sldMkLst>
          <pc:docMk/>
          <pc:sldMk cId="3799479027" sldId="259"/>
        </pc:sldMkLst>
      </pc:sldChg>
      <pc:sldChg chg="addSp delSp modSp mod ord modClrScheme chgLayout">
        <pc:chgData name="Ayda Martin" userId="60e1db80-c8d2-4eee-8095-46793a63096b" providerId="ADAL" clId="{3DA73980-85DC-4520-B10D-410A18F2AD75}" dt="2025-05-28T23:48:31.751" v="125" actId="27636"/>
        <pc:sldMkLst>
          <pc:docMk/>
          <pc:sldMk cId="3495982277" sldId="260"/>
        </pc:sldMkLst>
      </pc:sldChg>
      <pc:sldChg chg="addSp delSp modSp mod ord modClrScheme chgLayout">
        <pc:chgData name="Ayda Martin" userId="60e1db80-c8d2-4eee-8095-46793a63096b" providerId="ADAL" clId="{3DA73980-85DC-4520-B10D-410A18F2AD75}" dt="2025-05-28T23:52:16.088" v="328" actId="2711"/>
        <pc:sldMkLst>
          <pc:docMk/>
          <pc:sldMk cId="3350127975" sldId="261"/>
        </pc:sldMkLst>
      </pc:sldChg>
      <pc:sldChg chg="addSp delSp modSp mod ord modClrScheme chgLayout">
        <pc:chgData name="Ayda Martin" userId="60e1db80-c8d2-4eee-8095-46793a63096b" providerId="ADAL" clId="{3DA73980-85DC-4520-B10D-410A18F2AD75}" dt="2025-05-29T00:20:28.085" v="566" actId="27636"/>
        <pc:sldMkLst>
          <pc:docMk/>
          <pc:sldMk cId="229954587" sldId="262"/>
        </pc:sldMkLst>
      </pc:sldChg>
      <pc:sldChg chg="addSp delSp modSp mod ord">
        <pc:chgData name="Ayda Martin" userId="60e1db80-c8d2-4eee-8095-46793a63096b" providerId="ADAL" clId="{3DA73980-85DC-4520-B10D-410A18F2AD75}" dt="2025-05-29T00:28:25.470" v="607" actId="1076"/>
        <pc:sldMkLst>
          <pc:docMk/>
          <pc:sldMk cId="1461739239" sldId="263"/>
        </pc:sldMkLst>
      </pc:sldChg>
      <pc:sldChg chg="addSp delSp modSp mod ord modClrScheme chgLayout">
        <pc:chgData name="Ayda Martin" userId="60e1db80-c8d2-4eee-8095-46793a63096b" providerId="ADAL" clId="{3DA73980-85DC-4520-B10D-410A18F2AD75}" dt="2025-05-29T00:33:49.417" v="657" actId="20577"/>
        <pc:sldMkLst>
          <pc:docMk/>
          <pc:sldMk cId="2503527271" sldId="264"/>
        </pc:sldMkLst>
      </pc:sldChg>
      <pc:sldChg chg="addSp delSp modSp mod modClrScheme chgLayout">
        <pc:chgData name="Ayda Martin" userId="60e1db80-c8d2-4eee-8095-46793a63096b" providerId="ADAL" clId="{3DA73980-85DC-4520-B10D-410A18F2AD75}" dt="2025-05-29T00:39:31.552" v="737" actId="14861"/>
        <pc:sldMkLst>
          <pc:docMk/>
          <pc:sldMk cId="280250160" sldId="265"/>
        </pc:sldMkLst>
      </pc:sldChg>
      <pc:sldChg chg="modSp mod">
        <pc:chgData name="Ayda Martin" userId="60e1db80-c8d2-4eee-8095-46793a63096b" providerId="ADAL" clId="{3DA73980-85DC-4520-B10D-410A18F2AD75}" dt="2025-05-29T00:40:00.864" v="739" actId="14100"/>
        <pc:sldMkLst>
          <pc:docMk/>
          <pc:sldMk cId="69035284" sldId="266"/>
        </pc:sldMkLst>
      </pc:sldChg>
      <pc:sldChg chg="addSp delSp modSp mod">
        <pc:chgData name="Ayda Martin" userId="60e1db80-c8d2-4eee-8095-46793a63096b" providerId="ADAL" clId="{3DA73980-85DC-4520-B10D-410A18F2AD75}" dt="2025-05-29T00:46:04.424" v="769" actId="1076"/>
        <pc:sldMkLst>
          <pc:docMk/>
          <pc:sldMk cId="1861270059" sldId="267"/>
        </pc:sldMkLst>
      </pc:sldChg>
      <pc:sldChg chg="addSp delSp modSp mod">
        <pc:chgData name="Ayda Martin" userId="60e1db80-c8d2-4eee-8095-46793a63096b" providerId="ADAL" clId="{3DA73980-85DC-4520-B10D-410A18F2AD75}" dt="2025-05-29T00:52:24.736" v="799" actId="1076"/>
        <pc:sldMkLst>
          <pc:docMk/>
          <pc:sldMk cId="760866746" sldId="268"/>
        </pc:sldMkLst>
      </pc:sldChg>
      <pc:sldChg chg="modSp mod ord">
        <pc:chgData name="Ayda Martin" userId="60e1db80-c8d2-4eee-8095-46793a63096b" providerId="ADAL" clId="{3DA73980-85DC-4520-B10D-410A18F2AD75}" dt="2025-05-29T01:16:03.983" v="979" actId="114"/>
        <pc:sldMkLst>
          <pc:docMk/>
          <pc:sldMk cId="4071079280" sldId="269"/>
        </pc:sldMkLst>
      </pc:sldChg>
      <pc:sldChg chg="modSp mod">
        <pc:chgData name="Ayda Martin" userId="60e1db80-c8d2-4eee-8095-46793a63096b" providerId="ADAL" clId="{3DA73980-85DC-4520-B10D-410A18F2AD75}" dt="2025-05-29T01:17:00.265" v="1012" actId="14861"/>
        <pc:sldMkLst>
          <pc:docMk/>
          <pc:sldMk cId="770964917" sldId="270"/>
        </pc:sldMkLst>
      </pc:sldChg>
      <pc:sldChg chg="delSp modSp mod modClrScheme chgLayout">
        <pc:chgData name="Ayda Martin" userId="60e1db80-c8d2-4eee-8095-46793a63096b" providerId="ADAL" clId="{3DA73980-85DC-4520-B10D-410A18F2AD75}" dt="2025-05-29T00:58:27.788" v="853" actId="5793"/>
        <pc:sldMkLst>
          <pc:docMk/>
          <pc:sldMk cId="1658463027" sldId="271"/>
        </pc:sldMkLst>
      </pc:sldChg>
      <pc:sldChg chg="addSp delSp modSp mod modClrScheme chgLayout">
        <pc:chgData name="Ayda Martin" userId="60e1db80-c8d2-4eee-8095-46793a63096b" providerId="ADAL" clId="{3DA73980-85DC-4520-B10D-410A18F2AD75}" dt="2025-05-29T01:00:26.587" v="866" actId="5793"/>
        <pc:sldMkLst>
          <pc:docMk/>
          <pc:sldMk cId="3733995527" sldId="272"/>
        </pc:sldMkLst>
      </pc:sldChg>
      <pc:sldChg chg="addSp delSp modSp mod">
        <pc:chgData name="Ayda Martin" userId="60e1db80-c8d2-4eee-8095-46793a63096b" providerId="ADAL" clId="{3DA73980-85DC-4520-B10D-410A18F2AD75}" dt="2025-05-29T01:07:56.040" v="930" actId="14100"/>
        <pc:sldMkLst>
          <pc:docMk/>
          <pc:sldMk cId="3229719663" sldId="273"/>
        </pc:sldMkLst>
      </pc:sldChg>
      <pc:sldChg chg="addSp delSp modSp new mod modClrScheme chgLayout">
        <pc:chgData name="Ayda Martin" userId="60e1db80-c8d2-4eee-8095-46793a63096b" providerId="ADAL" clId="{3DA73980-85DC-4520-B10D-410A18F2AD75}" dt="2025-05-29T00:04:42.197" v="448" actId="14100"/>
        <pc:sldMkLst>
          <pc:docMk/>
          <pc:sldMk cId="4216082254" sldId="274"/>
        </pc:sldMkLst>
      </pc:sldChg>
      <pc:sldChg chg="addSp delSp modSp new mod modClrScheme chgLayout">
        <pc:chgData name="Ayda Martin" userId="60e1db80-c8d2-4eee-8095-46793a63096b" providerId="ADAL" clId="{3DA73980-85DC-4520-B10D-410A18F2AD75}" dt="2025-05-29T00:18:02.963" v="543" actId="1076"/>
        <pc:sldMkLst>
          <pc:docMk/>
          <pc:sldMk cId="1233489323" sldId="275"/>
        </pc:sldMkLst>
      </pc:sldChg>
      <pc:sldChg chg="addSp delSp modSp new mod modClrScheme chgLayout">
        <pc:chgData name="Ayda Martin" userId="60e1db80-c8d2-4eee-8095-46793a63096b" providerId="ADAL" clId="{3DA73980-85DC-4520-B10D-410A18F2AD75}" dt="2025-05-29T00:18:33.038" v="545" actId="27636"/>
        <pc:sldMkLst>
          <pc:docMk/>
          <pc:sldMk cId="2840167230" sldId="276"/>
        </pc:sldMkLst>
      </pc:sldChg>
      <pc:sldChg chg="modSp new mod">
        <pc:chgData name="Ayda Martin" userId="60e1db80-c8d2-4eee-8095-46793a63096b" providerId="ADAL" clId="{3DA73980-85DC-4520-B10D-410A18F2AD75}" dt="2025-05-29T01:06:32.119" v="928" actId="14100"/>
        <pc:sldMkLst>
          <pc:docMk/>
          <pc:sldMk cId="3034938065" sldId="277"/>
        </pc:sldMkLst>
      </pc:sldChg>
      <pc:sldChg chg="modSp new mod">
        <pc:chgData name="Ayda Martin" userId="60e1db80-c8d2-4eee-8095-46793a63096b" providerId="ADAL" clId="{3DA73980-85DC-4520-B10D-410A18F2AD75}" dt="2025-05-29T01:14:20.113" v="968" actId="20577"/>
        <pc:sldMkLst>
          <pc:docMk/>
          <pc:sldMk cId="876007944" sldId="278"/>
        </pc:sldMkLst>
      </pc:sldChg>
      <pc:sldChg chg="modSp new mod">
        <pc:chgData name="Ayda Martin" userId="60e1db80-c8d2-4eee-8095-46793a63096b" providerId="ADAL" clId="{3DA73980-85DC-4520-B10D-410A18F2AD75}" dt="2025-05-29T01:22:13.692" v="1052" actId="27636"/>
        <pc:sldMkLst>
          <pc:docMk/>
          <pc:sldMk cId="4066327442" sldId="279"/>
        </pc:sldMkLst>
      </pc:sldChg>
      <pc:sldChg chg="modSp new mod">
        <pc:chgData name="Ayda Martin" userId="60e1db80-c8d2-4eee-8095-46793a63096b" providerId="ADAL" clId="{3DA73980-85DC-4520-B10D-410A18F2AD75}" dt="2025-05-29T01:25:45.204" v="1074" actId="2711"/>
        <pc:sldMkLst>
          <pc:docMk/>
          <pc:sldMk cId="1389361746" sldId="280"/>
        </pc:sldMkLst>
      </pc:sldChg>
      <pc:sldChg chg="new">
        <pc:chgData name="Ayda Martin" userId="60e1db80-c8d2-4eee-8095-46793a63096b" providerId="ADAL" clId="{3DA73980-85DC-4520-B10D-410A18F2AD75}" dt="2025-05-29T01:03:44.726" v="891" actId="680"/>
        <pc:sldMkLst>
          <pc:docMk/>
          <pc:sldMk cId="2471335577" sldId="281"/>
        </pc:sldMkLst>
      </pc:sldChg>
      <pc:sldChg chg="new">
        <pc:chgData name="Ayda Martin" userId="60e1db80-c8d2-4eee-8095-46793a63096b" providerId="ADAL" clId="{3DA73980-85DC-4520-B10D-410A18F2AD75}" dt="2025-05-29T01:18:20.576" v="1013" actId="680"/>
        <pc:sldMkLst>
          <pc:docMk/>
          <pc:sldMk cId="4203959820" sldId="282"/>
        </pc:sldMkLst>
      </pc:sldChg>
      <pc:sldChg chg="new">
        <pc:chgData name="Ayda Martin" userId="60e1db80-c8d2-4eee-8095-46793a63096b" providerId="ADAL" clId="{3DA73980-85DC-4520-B10D-410A18F2AD75}" dt="2025-05-29T01:18:21.130" v="1014" actId="680"/>
        <pc:sldMkLst>
          <pc:docMk/>
          <pc:sldMk cId="4047880215" sldId="283"/>
        </pc:sldMkLst>
      </pc:sldChg>
      <pc:sldChg chg="new">
        <pc:chgData name="Ayda Martin" userId="60e1db80-c8d2-4eee-8095-46793a63096b" providerId="ADAL" clId="{3DA73980-85DC-4520-B10D-410A18F2AD75}" dt="2025-05-29T01:18:21.552" v="1015" actId="680"/>
        <pc:sldMkLst>
          <pc:docMk/>
          <pc:sldMk cId="3687841879" sldId="284"/>
        </pc:sldMkLst>
      </pc:sldChg>
    </pc:docChg>
  </pc:docChgLst>
  <pc:docChgLst>
    <pc:chgData name="Ayda Martin" userId="60e1db80-c8d2-4eee-8095-46793a63096b" providerId="ADAL" clId="{27F68797-B208-46DF-ADCA-1AA9AE7DECBC}"/>
    <pc:docChg chg="undo custSel addSld delSld modSld sldOrd">
      <pc:chgData name="Ayda Martin" userId="60e1db80-c8d2-4eee-8095-46793a63096b" providerId="ADAL" clId="{27F68797-B208-46DF-ADCA-1AA9AE7DECBC}" dt="2025-07-07T17:04:36.744" v="839" actId="14100"/>
      <pc:docMkLst>
        <pc:docMk/>
      </pc:docMkLst>
      <pc:sldChg chg="addSp delSp modSp mod setBg">
        <pc:chgData name="Ayda Martin" userId="60e1db80-c8d2-4eee-8095-46793a63096b" providerId="ADAL" clId="{27F68797-B208-46DF-ADCA-1AA9AE7DECBC}" dt="2025-07-07T15:56:23.645" v="90" actId="1076"/>
        <pc:sldMkLst>
          <pc:docMk/>
          <pc:sldMk cId="1210509703" sldId="256"/>
        </pc:sldMkLst>
        <pc:spChg chg="mod">
          <ac:chgData name="Ayda Martin" userId="60e1db80-c8d2-4eee-8095-46793a63096b" providerId="ADAL" clId="{27F68797-B208-46DF-ADCA-1AA9AE7DECBC}" dt="2025-07-07T15:55:21.022" v="69" actId="207"/>
          <ac:spMkLst>
            <pc:docMk/>
            <pc:sldMk cId="1210509703" sldId="256"/>
            <ac:spMk id="2" creationId="{69F50774-4CE3-DE6F-4D91-3876256A746B}"/>
          </ac:spMkLst>
        </pc:spChg>
        <pc:spChg chg="mod">
          <ac:chgData name="Ayda Martin" userId="60e1db80-c8d2-4eee-8095-46793a63096b" providerId="ADAL" clId="{27F68797-B208-46DF-ADCA-1AA9AE7DECBC}" dt="2025-07-07T15:55:28.040" v="71" actId="20577"/>
          <ac:spMkLst>
            <pc:docMk/>
            <pc:sldMk cId="1210509703" sldId="256"/>
            <ac:spMk id="3" creationId="{B430A91C-DB57-9E0B-EFC5-AD8FE514EB2B}"/>
          </ac:spMkLst>
        </pc:spChg>
        <pc:spChg chg="add mod">
          <ac:chgData name="Ayda Martin" userId="60e1db80-c8d2-4eee-8095-46793a63096b" providerId="ADAL" clId="{27F68797-B208-46DF-ADCA-1AA9AE7DECBC}" dt="2025-07-07T15:56:23.645" v="90" actId="1076"/>
          <ac:spMkLst>
            <pc:docMk/>
            <pc:sldMk cId="1210509703" sldId="256"/>
            <ac:spMk id="6" creationId="{23B3E671-1B54-3228-DE57-F405C5EDF0BB}"/>
          </ac:spMkLst>
        </pc:spChg>
        <pc:spChg chg="add del">
          <ac:chgData name="Ayda Martin" userId="60e1db80-c8d2-4eee-8095-46793a63096b" providerId="ADAL" clId="{27F68797-B208-46DF-ADCA-1AA9AE7DECBC}" dt="2025-07-07T15:51:31.237" v="63" actId="26606"/>
          <ac:spMkLst>
            <pc:docMk/>
            <pc:sldMk cId="1210509703" sldId="256"/>
            <ac:spMk id="8" creationId="{C31B8E19-7D88-BAC5-CB04-1D77174A07E7}"/>
          </ac:spMkLst>
        </pc:spChg>
        <pc:spChg chg="add del">
          <ac:chgData name="Ayda Martin" userId="60e1db80-c8d2-4eee-8095-46793a63096b" providerId="ADAL" clId="{27F68797-B208-46DF-ADCA-1AA9AE7DECBC}" dt="2025-07-07T15:55:06.466" v="66" actId="26606"/>
          <ac:spMkLst>
            <pc:docMk/>
            <pc:sldMk cId="1210509703" sldId="256"/>
            <ac:spMk id="9" creationId="{B797DE5A-DA89-0A80-C73D-8DCE1A3E2B33}"/>
          </ac:spMkLst>
        </pc:spChg>
        <pc:spChg chg="add">
          <ac:chgData name="Ayda Martin" userId="60e1db80-c8d2-4eee-8095-46793a63096b" providerId="ADAL" clId="{27F68797-B208-46DF-ADCA-1AA9AE7DECBC}" dt="2025-07-07T15:55:06.487" v="67" actId="26606"/>
          <ac:spMkLst>
            <pc:docMk/>
            <pc:sldMk cId="1210509703" sldId="256"/>
            <ac:spMk id="11" creationId="{87B4472A-332B-71E5-8009-33841E7C3F0B}"/>
          </ac:spMkLst>
        </pc:spChg>
        <pc:picChg chg="add mod">
          <ac:chgData name="Ayda Martin" userId="60e1db80-c8d2-4eee-8095-46793a63096b" providerId="ADAL" clId="{27F68797-B208-46DF-ADCA-1AA9AE7DECBC}" dt="2025-07-07T15:55:17.913" v="68" actId="27614"/>
          <ac:picMkLst>
            <pc:docMk/>
            <pc:sldMk cId="1210509703" sldId="256"/>
            <ac:picMk id="4" creationId="{00CD57CE-88ED-5C21-A64C-9C0126959355}"/>
          </ac:picMkLst>
        </pc:picChg>
      </pc:sldChg>
      <pc:sldChg chg="addSp modSp mod modClrScheme chgLayout">
        <pc:chgData name="Ayda Martin" userId="60e1db80-c8d2-4eee-8095-46793a63096b" providerId="ADAL" clId="{27F68797-B208-46DF-ADCA-1AA9AE7DECBC}" dt="2025-07-07T15:50:17.060" v="53" actId="27636"/>
        <pc:sldMkLst>
          <pc:docMk/>
          <pc:sldMk cId="4271499591" sldId="257"/>
        </pc:sldMkLst>
        <pc:spChg chg="mod ord">
          <ac:chgData name="Ayda Martin" userId="60e1db80-c8d2-4eee-8095-46793a63096b" providerId="ADAL" clId="{27F68797-B208-46DF-ADCA-1AA9AE7DECBC}" dt="2025-07-07T15:50:09.791" v="49" actId="14100"/>
          <ac:spMkLst>
            <pc:docMk/>
            <pc:sldMk cId="4271499591" sldId="257"/>
            <ac:spMk id="2" creationId="{332E9242-5BBD-6CD5-0181-C7B68A68D300}"/>
          </ac:spMkLst>
        </pc:spChg>
        <pc:spChg chg="mod ord">
          <ac:chgData name="Ayda Martin" userId="60e1db80-c8d2-4eee-8095-46793a63096b" providerId="ADAL" clId="{27F68797-B208-46DF-ADCA-1AA9AE7DECBC}" dt="2025-07-07T15:50:17.042" v="52" actId="27636"/>
          <ac:spMkLst>
            <pc:docMk/>
            <pc:sldMk cId="4271499591" sldId="257"/>
            <ac:spMk id="3" creationId="{6EABD94A-E16C-FA6E-2B20-BF6FAB1C9BB2}"/>
          </ac:spMkLst>
        </pc:spChg>
        <pc:spChg chg="add mod ord">
          <ac:chgData name="Ayda Martin" userId="60e1db80-c8d2-4eee-8095-46793a63096b" providerId="ADAL" clId="{27F68797-B208-46DF-ADCA-1AA9AE7DECBC}" dt="2025-07-07T15:50:17.060" v="53" actId="27636"/>
          <ac:spMkLst>
            <pc:docMk/>
            <pc:sldMk cId="4271499591" sldId="257"/>
            <ac:spMk id="4" creationId="{5E994F83-014F-64A9-F52E-DFACEF99B956}"/>
          </ac:spMkLst>
        </pc:spChg>
      </pc:sldChg>
      <pc:sldChg chg="delSp modSp mod modClrScheme chgLayout">
        <pc:chgData name="Ayda Martin" userId="60e1db80-c8d2-4eee-8095-46793a63096b" providerId="ADAL" clId="{27F68797-B208-46DF-ADCA-1AA9AE7DECBC}" dt="2025-07-07T15:58:10.657" v="96" actId="27636"/>
        <pc:sldMkLst>
          <pc:docMk/>
          <pc:sldMk cId="4066327442" sldId="279"/>
        </pc:sldMkLst>
        <pc:spChg chg="mod ord">
          <ac:chgData name="Ayda Martin" userId="60e1db80-c8d2-4eee-8095-46793a63096b" providerId="ADAL" clId="{27F68797-B208-46DF-ADCA-1AA9AE7DECBC}" dt="2025-07-07T15:58:10.612" v="95" actId="700"/>
          <ac:spMkLst>
            <pc:docMk/>
            <pc:sldMk cId="4066327442" sldId="279"/>
            <ac:spMk id="2" creationId="{F795A59F-7496-489D-ED24-4C072C954072}"/>
          </ac:spMkLst>
        </pc:spChg>
        <pc:spChg chg="mod ord">
          <ac:chgData name="Ayda Martin" userId="60e1db80-c8d2-4eee-8095-46793a63096b" providerId="ADAL" clId="{27F68797-B208-46DF-ADCA-1AA9AE7DECBC}" dt="2025-07-07T15:58:10.657" v="96" actId="27636"/>
          <ac:spMkLst>
            <pc:docMk/>
            <pc:sldMk cId="4066327442" sldId="279"/>
            <ac:spMk id="3" creationId="{22D13F29-F112-A7C2-E611-5D56037E7BC4}"/>
          </ac:spMkLst>
        </pc:spChg>
        <pc:spChg chg="del mod">
          <ac:chgData name="Ayda Martin" userId="60e1db80-c8d2-4eee-8095-46793a63096b" providerId="ADAL" clId="{27F68797-B208-46DF-ADCA-1AA9AE7DECBC}" dt="2025-07-07T15:58:10.612" v="95" actId="700"/>
          <ac:spMkLst>
            <pc:docMk/>
            <pc:sldMk cId="4066327442" sldId="279"/>
            <ac:spMk id="4" creationId="{50AB967E-2C37-0166-BDCD-646B7A810911}"/>
          </ac:spMkLst>
        </pc:spChg>
      </pc:sldChg>
      <pc:sldChg chg="addSp delSp modSp mod modClrScheme chgLayout">
        <pc:chgData name="Ayda Martin" userId="60e1db80-c8d2-4eee-8095-46793a63096b" providerId="ADAL" clId="{27F68797-B208-46DF-ADCA-1AA9AE7DECBC}" dt="2025-07-07T16:09:54.515" v="171" actId="20577"/>
        <pc:sldMkLst>
          <pc:docMk/>
          <pc:sldMk cId="2471335577" sldId="281"/>
        </pc:sldMkLst>
        <pc:spChg chg="del mod ord">
          <ac:chgData name="Ayda Martin" userId="60e1db80-c8d2-4eee-8095-46793a63096b" providerId="ADAL" clId="{27F68797-B208-46DF-ADCA-1AA9AE7DECBC}" dt="2025-07-07T16:08:21.789" v="149" actId="700"/>
          <ac:spMkLst>
            <pc:docMk/>
            <pc:sldMk cId="2471335577" sldId="281"/>
            <ac:spMk id="2" creationId="{8D278E30-3394-75D2-B81E-E68893337A5E}"/>
          </ac:spMkLst>
        </pc:spChg>
        <pc:spChg chg="del mod ord">
          <ac:chgData name="Ayda Martin" userId="60e1db80-c8d2-4eee-8095-46793a63096b" providerId="ADAL" clId="{27F68797-B208-46DF-ADCA-1AA9AE7DECBC}" dt="2025-07-07T16:08:21.789" v="149" actId="700"/>
          <ac:spMkLst>
            <pc:docMk/>
            <pc:sldMk cId="2471335577" sldId="281"/>
            <ac:spMk id="3" creationId="{C0697B32-21D3-FB06-5B10-349A720D1A0D}"/>
          </ac:spMkLst>
        </pc:spChg>
        <pc:spChg chg="del">
          <ac:chgData name="Ayda Martin" userId="60e1db80-c8d2-4eee-8095-46793a63096b" providerId="ADAL" clId="{27F68797-B208-46DF-ADCA-1AA9AE7DECBC}" dt="2025-07-07T16:08:21.789" v="149" actId="700"/>
          <ac:spMkLst>
            <pc:docMk/>
            <pc:sldMk cId="2471335577" sldId="281"/>
            <ac:spMk id="4" creationId="{C1CE0D0D-C829-BD61-3A1D-80EC75894740}"/>
          </ac:spMkLst>
        </pc:spChg>
        <pc:spChg chg="add mod ord">
          <ac:chgData name="Ayda Martin" userId="60e1db80-c8d2-4eee-8095-46793a63096b" providerId="ADAL" clId="{27F68797-B208-46DF-ADCA-1AA9AE7DECBC}" dt="2025-07-07T16:09:01.840" v="161" actId="339"/>
          <ac:spMkLst>
            <pc:docMk/>
            <pc:sldMk cId="2471335577" sldId="281"/>
            <ac:spMk id="5" creationId="{AB1E2D9C-33AE-981F-A663-C3B86288CAD5}"/>
          </ac:spMkLst>
        </pc:spChg>
        <pc:spChg chg="add mod ord">
          <ac:chgData name="Ayda Martin" userId="60e1db80-c8d2-4eee-8095-46793a63096b" providerId="ADAL" clId="{27F68797-B208-46DF-ADCA-1AA9AE7DECBC}" dt="2025-07-07T16:09:54.515" v="171" actId="20577"/>
          <ac:spMkLst>
            <pc:docMk/>
            <pc:sldMk cId="2471335577" sldId="281"/>
            <ac:spMk id="6" creationId="{9F45EE1D-0F77-6109-55FB-6E3B34533FA5}"/>
          </ac:spMkLst>
        </pc:spChg>
      </pc:sldChg>
      <pc:sldChg chg="addSp delSp modSp mod ord setBg">
        <pc:chgData name="Ayda Martin" userId="60e1db80-c8d2-4eee-8095-46793a63096b" providerId="ADAL" clId="{27F68797-B208-46DF-ADCA-1AA9AE7DECBC}" dt="2025-07-07T16:01:14.755" v="122" actId="339"/>
        <pc:sldMkLst>
          <pc:docMk/>
          <pc:sldMk cId="4203959820" sldId="282"/>
        </pc:sldMkLst>
        <pc:spChg chg="mod">
          <ac:chgData name="Ayda Martin" userId="60e1db80-c8d2-4eee-8095-46793a63096b" providerId="ADAL" clId="{27F68797-B208-46DF-ADCA-1AA9AE7DECBC}" dt="2025-07-07T16:01:14.755" v="122" actId="339"/>
          <ac:spMkLst>
            <pc:docMk/>
            <pc:sldMk cId="4203959820" sldId="282"/>
            <ac:spMk id="2" creationId="{DB346E03-02B1-75F4-90B2-62B9E39F89FF}"/>
          </ac:spMkLst>
        </pc:spChg>
        <pc:spChg chg="mod">
          <ac:chgData name="Ayda Martin" userId="60e1db80-c8d2-4eee-8095-46793a63096b" providerId="ADAL" clId="{27F68797-B208-46DF-ADCA-1AA9AE7DECBC}" dt="2025-07-07T16:00:44.988" v="118" actId="114"/>
          <ac:spMkLst>
            <pc:docMk/>
            <pc:sldMk cId="4203959820" sldId="282"/>
            <ac:spMk id="3" creationId="{C24621D5-9E06-C17D-4CD0-AB824A1ED1C6}"/>
          </ac:spMkLst>
        </pc:spChg>
        <pc:spChg chg="del mod">
          <ac:chgData name="Ayda Martin" userId="60e1db80-c8d2-4eee-8095-46793a63096b" providerId="ADAL" clId="{27F68797-B208-46DF-ADCA-1AA9AE7DECBC}" dt="2025-07-07T15:59:17.456" v="106"/>
          <ac:spMkLst>
            <pc:docMk/>
            <pc:sldMk cId="4203959820" sldId="282"/>
            <ac:spMk id="4" creationId="{58832BBB-EF22-2634-0AAA-BF2874A7F50C}"/>
          </ac:spMkLst>
        </pc:spChg>
        <pc:spChg chg="add mod">
          <ac:chgData name="Ayda Martin" userId="60e1db80-c8d2-4eee-8095-46793a63096b" providerId="ADAL" clId="{27F68797-B208-46DF-ADCA-1AA9AE7DECBC}" dt="2025-07-07T16:00:36.993" v="116" actId="1076"/>
          <ac:spMkLst>
            <pc:docMk/>
            <pc:sldMk cId="4203959820" sldId="282"/>
            <ac:spMk id="7" creationId="{F3C8DF1C-686F-0690-81FB-1628A189A227}"/>
          </ac:spMkLst>
        </pc:spChg>
        <pc:spChg chg="add del">
          <ac:chgData name="Ayda Martin" userId="60e1db80-c8d2-4eee-8095-46793a63096b" providerId="ADAL" clId="{27F68797-B208-46DF-ADCA-1AA9AE7DECBC}" dt="2025-07-07T15:59:26.300" v="108" actId="26606"/>
          <ac:spMkLst>
            <pc:docMk/>
            <pc:sldMk cId="4203959820" sldId="282"/>
            <ac:spMk id="10" creationId="{CBB0869A-0BE5-B3E9-F73D-2F3691E4D932}"/>
          </ac:spMkLst>
        </pc:spChg>
        <pc:picChg chg="add mod">
          <ac:chgData name="Ayda Martin" userId="60e1db80-c8d2-4eee-8095-46793a63096b" providerId="ADAL" clId="{27F68797-B208-46DF-ADCA-1AA9AE7DECBC}" dt="2025-07-07T16:00:38.962" v="117" actId="1076"/>
          <ac:picMkLst>
            <pc:docMk/>
            <pc:sldMk cId="4203959820" sldId="282"/>
            <ac:picMk id="5" creationId="{CD530152-76B6-E871-A595-06487BDBB2CA}"/>
          </ac:picMkLst>
        </pc:picChg>
      </pc:sldChg>
      <pc:sldChg chg="addSp delSp modSp mod modClrScheme chgLayout">
        <pc:chgData name="Ayda Martin" userId="60e1db80-c8d2-4eee-8095-46793a63096b" providerId="ADAL" clId="{27F68797-B208-46DF-ADCA-1AA9AE7DECBC}" dt="2025-07-07T16:05:36.970" v="136" actId="27636"/>
        <pc:sldMkLst>
          <pc:docMk/>
          <pc:sldMk cId="4047880215" sldId="283"/>
        </pc:sldMkLst>
        <pc:spChg chg="del mod ord">
          <ac:chgData name="Ayda Martin" userId="60e1db80-c8d2-4eee-8095-46793a63096b" providerId="ADAL" clId="{27F68797-B208-46DF-ADCA-1AA9AE7DECBC}" dt="2025-07-07T16:02:26.893" v="123" actId="700"/>
          <ac:spMkLst>
            <pc:docMk/>
            <pc:sldMk cId="4047880215" sldId="283"/>
            <ac:spMk id="2" creationId="{A572CA55-9904-2E68-0D39-4D8F3E78E215}"/>
          </ac:spMkLst>
        </pc:spChg>
        <pc:spChg chg="del mod ord">
          <ac:chgData name="Ayda Martin" userId="60e1db80-c8d2-4eee-8095-46793a63096b" providerId="ADAL" clId="{27F68797-B208-46DF-ADCA-1AA9AE7DECBC}" dt="2025-07-07T16:02:26.893" v="123" actId="700"/>
          <ac:spMkLst>
            <pc:docMk/>
            <pc:sldMk cId="4047880215" sldId="283"/>
            <ac:spMk id="3" creationId="{7D187CB3-7865-21F8-3CC2-17AF3397E1EE}"/>
          </ac:spMkLst>
        </pc:spChg>
        <pc:spChg chg="del">
          <ac:chgData name="Ayda Martin" userId="60e1db80-c8d2-4eee-8095-46793a63096b" providerId="ADAL" clId="{27F68797-B208-46DF-ADCA-1AA9AE7DECBC}" dt="2025-07-07T16:02:26.893" v="123" actId="700"/>
          <ac:spMkLst>
            <pc:docMk/>
            <pc:sldMk cId="4047880215" sldId="283"/>
            <ac:spMk id="4" creationId="{006316D2-B7F5-AA76-C86B-B6EFB00A1142}"/>
          </ac:spMkLst>
        </pc:spChg>
        <pc:spChg chg="add mod ord">
          <ac:chgData name="Ayda Martin" userId="60e1db80-c8d2-4eee-8095-46793a63096b" providerId="ADAL" clId="{27F68797-B208-46DF-ADCA-1AA9AE7DECBC}" dt="2025-07-07T16:03:07.453" v="134" actId="339"/>
          <ac:spMkLst>
            <pc:docMk/>
            <pc:sldMk cId="4047880215" sldId="283"/>
            <ac:spMk id="5" creationId="{B501C3B0-2F60-9A90-E0A3-B0FF237C8447}"/>
          </ac:spMkLst>
        </pc:spChg>
        <pc:spChg chg="add mod ord">
          <ac:chgData name="Ayda Martin" userId="60e1db80-c8d2-4eee-8095-46793a63096b" providerId="ADAL" clId="{27F68797-B208-46DF-ADCA-1AA9AE7DECBC}" dt="2025-07-07T16:05:36.970" v="136" actId="27636"/>
          <ac:spMkLst>
            <pc:docMk/>
            <pc:sldMk cId="4047880215" sldId="283"/>
            <ac:spMk id="6" creationId="{F6D42D7C-BB76-B878-72D7-F51657180D8F}"/>
          </ac:spMkLst>
        </pc:spChg>
      </pc:sldChg>
      <pc:sldChg chg="addSp delSp modSp mod modClrScheme chgLayout">
        <pc:chgData name="Ayda Martin" userId="60e1db80-c8d2-4eee-8095-46793a63096b" providerId="ADAL" clId="{27F68797-B208-46DF-ADCA-1AA9AE7DECBC}" dt="2025-07-07T16:06:26.287" v="148" actId="339"/>
        <pc:sldMkLst>
          <pc:docMk/>
          <pc:sldMk cId="3687841879" sldId="284"/>
        </pc:sldMkLst>
        <pc:spChg chg="del mod ord">
          <ac:chgData name="Ayda Martin" userId="60e1db80-c8d2-4eee-8095-46793a63096b" providerId="ADAL" clId="{27F68797-B208-46DF-ADCA-1AA9AE7DECBC}" dt="2025-07-07T16:05:58.677" v="141" actId="700"/>
          <ac:spMkLst>
            <pc:docMk/>
            <pc:sldMk cId="3687841879" sldId="284"/>
            <ac:spMk id="2" creationId="{2B343F88-224D-C736-2EE6-4036192E5A1A}"/>
          </ac:spMkLst>
        </pc:spChg>
        <pc:spChg chg="mod ord">
          <ac:chgData name="Ayda Martin" userId="60e1db80-c8d2-4eee-8095-46793a63096b" providerId="ADAL" clId="{27F68797-B208-46DF-ADCA-1AA9AE7DECBC}" dt="2025-07-07T16:05:58.724" v="142" actId="27636"/>
          <ac:spMkLst>
            <pc:docMk/>
            <pc:sldMk cId="3687841879" sldId="284"/>
            <ac:spMk id="3" creationId="{DADF95BB-20C2-DF9B-46E7-1D19B86EEF64}"/>
          </ac:spMkLst>
        </pc:spChg>
        <pc:spChg chg="del mod">
          <ac:chgData name="Ayda Martin" userId="60e1db80-c8d2-4eee-8095-46793a63096b" providerId="ADAL" clId="{27F68797-B208-46DF-ADCA-1AA9AE7DECBC}" dt="2025-07-07T16:05:58.677" v="141" actId="700"/>
          <ac:spMkLst>
            <pc:docMk/>
            <pc:sldMk cId="3687841879" sldId="284"/>
            <ac:spMk id="4" creationId="{8F4C9FA7-9813-CD53-C0FB-E290F3B5E7C3}"/>
          </ac:spMkLst>
        </pc:spChg>
        <pc:spChg chg="add mod ord">
          <ac:chgData name="Ayda Martin" userId="60e1db80-c8d2-4eee-8095-46793a63096b" providerId="ADAL" clId="{27F68797-B208-46DF-ADCA-1AA9AE7DECBC}" dt="2025-07-07T16:06:26.287" v="148" actId="339"/>
          <ac:spMkLst>
            <pc:docMk/>
            <pc:sldMk cId="3687841879" sldId="284"/>
            <ac:spMk id="5" creationId="{BB43408F-882A-0C50-2570-2DAB16B8A7FB}"/>
          </ac:spMkLst>
        </pc:spChg>
      </pc:sldChg>
      <pc:sldChg chg="modSp new mod">
        <pc:chgData name="Ayda Martin" userId="60e1db80-c8d2-4eee-8095-46793a63096b" providerId="ADAL" clId="{27F68797-B208-46DF-ADCA-1AA9AE7DECBC}" dt="2025-07-07T15:50:03.928" v="48" actId="339"/>
        <pc:sldMkLst>
          <pc:docMk/>
          <pc:sldMk cId="2295958396" sldId="285"/>
        </pc:sldMkLst>
        <pc:spChg chg="mod">
          <ac:chgData name="Ayda Martin" userId="60e1db80-c8d2-4eee-8095-46793a63096b" providerId="ADAL" clId="{27F68797-B208-46DF-ADCA-1AA9AE7DECBC}" dt="2025-07-07T15:50:03.928" v="48" actId="339"/>
          <ac:spMkLst>
            <pc:docMk/>
            <pc:sldMk cId="2295958396" sldId="285"/>
            <ac:spMk id="2" creationId="{83CB22DA-C07F-5CCC-6091-B61B1053DE4F}"/>
          </ac:spMkLst>
        </pc:spChg>
        <pc:spChg chg="mod">
          <ac:chgData name="Ayda Martin" userId="60e1db80-c8d2-4eee-8095-46793a63096b" providerId="ADAL" clId="{27F68797-B208-46DF-ADCA-1AA9AE7DECBC}" dt="2025-07-07T15:47:58.995" v="19" actId="27636"/>
          <ac:spMkLst>
            <pc:docMk/>
            <pc:sldMk cId="2295958396" sldId="285"/>
            <ac:spMk id="3" creationId="{62EFE83B-576E-9E97-576F-EC6F5AB6A028}"/>
          </ac:spMkLst>
        </pc:spChg>
      </pc:sldChg>
      <pc:sldChg chg="modSp new mod">
        <pc:chgData name="Ayda Martin" userId="60e1db80-c8d2-4eee-8095-46793a63096b" providerId="ADAL" clId="{27F68797-B208-46DF-ADCA-1AA9AE7DECBC}" dt="2025-07-07T16:12:37.251" v="197" actId="21"/>
        <pc:sldMkLst>
          <pc:docMk/>
          <pc:sldMk cId="4225967945" sldId="286"/>
        </pc:sldMkLst>
        <pc:spChg chg="mod">
          <ac:chgData name="Ayda Martin" userId="60e1db80-c8d2-4eee-8095-46793a63096b" providerId="ADAL" clId="{27F68797-B208-46DF-ADCA-1AA9AE7DECBC}" dt="2025-07-07T16:10:39.849" v="188" actId="14100"/>
          <ac:spMkLst>
            <pc:docMk/>
            <pc:sldMk cId="4225967945" sldId="286"/>
            <ac:spMk id="2" creationId="{60BCE99D-8511-08B7-C56F-DB601F781BD3}"/>
          </ac:spMkLst>
        </pc:spChg>
        <pc:spChg chg="mod">
          <ac:chgData name="Ayda Martin" userId="60e1db80-c8d2-4eee-8095-46793a63096b" providerId="ADAL" clId="{27F68797-B208-46DF-ADCA-1AA9AE7DECBC}" dt="2025-07-07T16:12:37.251" v="197" actId="21"/>
          <ac:spMkLst>
            <pc:docMk/>
            <pc:sldMk cId="4225967945" sldId="286"/>
            <ac:spMk id="3" creationId="{459E8C82-C53F-EBBD-1CF2-DE973F4DD751}"/>
          </ac:spMkLst>
        </pc:spChg>
      </pc:sldChg>
      <pc:sldChg chg="addSp delSp modSp new mod modClrScheme chgLayout">
        <pc:chgData name="Ayda Martin" userId="60e1db80-c8d2-4eee-8095-46793a63096b" providerId="ADAL" clId="{27F68797-B208-46DF-ADCA-1AA9AE7DECBC}" dt="2025-07-07T16:13:44.859" v="208" actId="339"/>
        <pc:sldMkLst>
          <pc:docMk/>
          <pc:sldMk cId="3930223967" sldId="287"/>
        </pc:sldMkLst>
        <pc:spChg chg="del mod ord">
          <ac:chgData name="Ayda Martin" userId="60e1db80-c8d2-4eee-8095-46793a63096b" providerId="ADAL" clId="{27F68797-B208-46DF-ADCA-1AA9AE7DECBC}" dt="2025-07-07T16:12:59.384" v="201" actId="700"/>
          <ac:spMkLst>
            <pc:docMk/>
            <pc:sldMk cId="3930223967" sldId="287"/>
            <ac:spMk id="2" creationId="{8E327C1E-542E-F295-3A4A-F900A2563B9B}"/>
          </ac:spMkLst>
        </pc:spChg>
        <pc:spChg chg="mod ord">
          <ac:chgData name="Ayda Martin" userId="60e1db80-c8d2-4eee-8095-46793a63096b" providerId="ADAL" clId="{27F68797-B208-46DF-ADCA-1AA9AE7DECBC}" dt="2025-07-07T16:12:59.424" v="203" actId="27636"/>
          <ac:spMkLst>
            <pc:docMk/>
            <pc:sldMk cId="3930223967" sldId="287"/>
            <ac:spMk id="3" creationId="{FAC66DC0-486F-177F-684E-18DDE00A57BC}"/>
          </ac:spMkLst>
        </pc:spChg>
        <pc:spChg chg="add mod ord">
          <ac:chgData name="Ayda Martin" userId="60e1db80-c8d2-4eee-8095-46793a63096b" providerId="ADAL" clId="{27F68797-B208-46DF-ADCA-1AA9AE7DECBC}" dt="2025-07-07T16:13:44.859" v="208" actId="339"/>
          <ac:spMkLst>
            <pc:docMk/>
            <pc:sldMk cId="3930223967" sldId="287"/>
            <ac:spMk id="4" creationId="{0BEE5DF5-05D5-D4B3-45D4-C272C56E4E49}"/>
          </ac:spMkLst>
        </pc:spChg>
        <pc:spChg chg="add del mod ord">
          <ac:chgData name="Ayda Martin" userId="60e1db80-c8d2-4eee-8095-46793a63096b" providerId="ADAL" clId="{27F68797-B208-46DF-ADCA-1AA9AE7DECBC}" dt="2025-07-07T16:13:19.900" v="204"/>
          <ac:spMkLst>
            <pc:docMk/>
            <pc:sldMk cId="3930223967" sldId="287"/>
            <ac:spMk id="5" creationId="{5BE6FF41-3D15-5482-E3A8-7DE903DBFB66}"/>
          </ac:spMkLst>
        </pc:spChg>
        <pc:picChg chg="add mod">
          <ac:chgData name="Ayda Martin" userId="60e1db80-c8d2-4eee-8095-46793a63096b" providerId="ADAL" clId="{27F68797-B208-46DF-ADCA-1AA9AE7DECBC}" dt="2025-07-07T16:13:19.900" v="204"/>
          <ac:picMkLst>
            <pc:docMk/>
            <pc:sldMk cId="3930223967" sldId="287"/>
            <ac:picMk id="6" creationId="{E5BF5919-4D05-B26E-9C0C-EA1FC84E1B79}"/>
          </ac:picMkLst>
        </pc:picChg>
      </pc:sldChg>
      <pc:sldChg chg="modSp new mod">
        <pc:chgData name="Ayda Martin" userId="60e1db80-c8d2-4eee-8095-46793a63096b" providerId="ADAL" clId="{27F68797-B208-46DF-ADCA-1AA9AE7DECBC}" dt="2025-07-07T16:14:34.489" v="216" actId="27636"/>
        <pc:sldMkLst>
          <pc:docMk/>
          <pc:sldMk cId="1608628254" sldId="288"/>
        </pc:sldMkLst>
        <pc:spChg chg="mod">
          <ac:chgData name="Ayda Martin" userId="60e1db80-c8d2-4eee-8095-46793a63096b" providerId="ADAL" clId="{27F68797-B208-46DF-ADCA-1AA9AE7DECBC}" dt="2025-07-07T16:14:02.716" v="212" actId="14100"/>
          <ac:spMkLst>
            <pc:docMk/>
            <pc:sldMk cId="1608628254" sldId="288"/>
            <ac:spMk id="2" creationId="{3A61F3F9-0842-959F-4C2E-82524D6345FA}"/>
          </ac:spMkLst>
        </pc:spChg>
        <pc:spChg chg="mod">
          <ac:chgData name="Ayda Martin" userId="60e1db80-c8d2-4eee-8095-46793a63096b" providerId="ADAL" clId="{27F68797-B208-46DF-ADCA-1AA9AE7DECBC}" dt="2025-07-07T16:14:34.489" v="216" actId="27636"/>
          <ac:spMkLst>
            <pc:docMk/>
            <pc:sldMk cId="1608628254" sldId="288"/>
            <ac:spMk id="3" creationId="{B0A6BDDB-44EC-AED4-B5BD-6A16B2C19564}"/>
          </ac:spMkLst>
        </pc:spChg>
      </pc:sldChg>
      <pc:sldChg chg="modSp new mod">
        <pc:chgData name="Ayda Martin" userId="60e1db80-c8d2-4eee-8095-46793a63096b" providerId="ADAL" clId="{27F68797-B208-46DF-ADCA-1AA9AE7DECBC}" dt="2025-07-07T16:17:21.931" v="265" actId="27636"/>
        <pc:sldMkLst>
          <pc:docMk/>
          <pc:sldMk cId="374927162" sldId="289"/>
        </pc:sldMkLst>
        <pc:spChg chg="mod">
          <ac:chgData name="Ayda Martin" userId="60e1db80-c8d2-4eee-8095-46793a63096b" providerId="ADAL" clId="{27F68797-B208-46DF-ADCA-1AA9AE7DECBC}" dt="2025-07-07T16:17:12.276" v="263" actId="14100"/>
          <ac:spMkLst>
            <pc:docMk/>
            <pc:sldMk cId="374927162" sldId="289"/>
            <ac:spMk id="2" creationId="{445237EA-3DC9-DE99-F08B-3DE24A7E2A40}"/>
          </ac:spMkLst>
        </pc:spChg>
        <pc:spChg chg="mod">
          <ac:chgData name="Ayda Martin" userId="60e1db80-c8d2-4eee-8095-46793a63096b" providerId="ADAL" clId="{27F68797-B208-46DF-ADCA-1AA9AE7DECBC}" dt="2025-07-07T16:17:21.931" v="265" actId="27636"/>
          <ac:spMkLst>
            <pc:docMk/>
            <pc:sldMk cId="374927162" sldId="289"/>
            <ac:spMk id="3" creationId="{7E7A7E7A-7BA7-6480-DFB9-D2E4CEAD7B9F}"/>
          </ac:spMkLst>
        </pc:spChg>
      </pc:sldChg>
      <pc:sldChg chg="addSp delSp modSp new mod modClrScheme chgLayout">
        <pc:chgData name="Ayda Martin" userId="60e1db80-c8d2-4eee-8095-46793a63096b" providerId="ADAL" clId="{27F68797-B208-46DF-ADCA-1AA9AE7DECBC}" dt="2025-07-07T16:20:40.734" v="308" actId="27636"/>
        <pc:sldMkLst>
          <pc:docMk/>
          <pc:sldMk cId="4165788356" sldId="290"/>
        </pc:sldMkLst>
        <pc:spChg chg="del mod ord">
          <ac:chgData name="Ayda Martin" userId="60e1db80-c8d2-4eee-8095-46793a63096b" providerId="ADAL" clId="{27F68797-B208-46DF-ADCA-1AA9AE7DECBC}" dt="2025-07-07T16:17:52.977" v="266" actId="700"/>
          <ac:spMkLst>
            <pc:docMk/>
            <pc:sldMk cId="4165788356" sldId="290"/>
            <ac:spMk id="2" creationId="{90DC1AC7-BBD6-AC7E-7095-1A652D1E3AE9}"/>
          </ac:spMkLst>
        </pc:spChg>
        <pc:spChg chg="del mod ord">
          <ac:chgData name="Ayda Martin" userId="60e1db80-c8d2-4eee-8095-46793a63096b" providerId="ADAL" clId="{27F68797-B208-46DF-ADCA-1AA9AE7DECBC}" dt="2025-07-07T16:17:52.977" v="266" actId="700"/>
          <ac:spMkLst>
            <pc:docMk/>
            <pc:sldMk cId="4165788356" sldId="290"/>
            <ac:spMk id="3" creationId="{5CFAC9B6-83A7-BB00-9B91-FD7BC2A5CE5A}"/>
          </ac:spMkLst>
        </pc:spChg>
        <pc:spChg chg="add mod ord">
          <ac:chgData name="Ayda Martin" userId="60e1db80-c8d2-4eee-8095-46793a63096b" providerId="ADAL" clId="{27F68797-B208-46DF-ADCA-1AA9AE7DECBC}" dt="2025-07-07T16:18:27.021" v="288" actId="339"/>
          <ac:spMkLst>
            <pc:docMk/>
            <pc:sldMk cId="4165788356" sldId="290"/>
            <ac:spMk id="4" creationId="{242CF2DC-1F6E-EDA9-7E69-CF0A11ED6996}"/>
          </ac:spMkLst>
        </pc:spChg>
        <pc:spChg chg="add mod ord">
          <ac:chgData name="Ayda Martin" userId="60e1db80-c8d2-4eee-8095-46793a63096b" providerId="ADAL" clId="{27F68797-B208-46DF-ADCA-1AA9AE7DECBC}" dt="2025-07-07T16:20:40.734" v="308" actId="27636"/>
          <ac:spMkLst>
            <pc:docMk/>
            <pc:sldMk cId="4165788356" sldId="290"/>
            <ac:spMk id="5" creationId="{C7D23768-A8F9-99AD-4639-3DA8C8708245}"/>
          </ac:spMkLst>
        </pc:spChg>
        <pc:spChg chg="add del mod ord">
          <ac:chgData name="Ayda Martin" userId="60e1db80-c8d2-4eee-8095-46793a63096b" providerId="ADAL" clId="{27F68797-B208-46DF-ADCA-1AA9AE7DECBC}" dt="2025-07-07T16:19:18.906" v="296"/>
          <ac:spMkLst>
            <pc:docMk/>
            <pc:sldMk cId="4165788356" sldId="290"/>
            <ac:spMk id="6" creationId="{12887306-7CF3-2C6A-F900-3E72A224091B}"/>
          </ac:spMkLst>
        </pc:spChg>
        <pc:picChg chg="add mod">
          <ac:chgData name="Ayda Martin" userId="60e1db80-c8d2-4eee-8095-46793a63096b" providerId="ADAL" clId="{27F68797-B208-46DF-ADCA-1AA9AE7DECBC}" dt="2025-07-07T16:20:37.211" v="306" actId="14100"/>
          <ac:picMkLst>
            <pc:docMk/>
            <pc:sldMk cId="4165788356" sldId="290"/>
            <ac:picMk id="7" creationId="{FB0C7F30-E575-27AB-53A7-5F5468397D78}"/>
          </ac:picMkLst>
        </pc:picChg>
      </pc:sldChg>
      <pc:sldChg chg="modSp new mod">
        <pc:chgData name="Ayda Martin" userId="60e1db80-c8d2-4eee-8095-46793a63096b" providerId="ADAL" clId="{27F68797-B208-46DF-ADCA-1AA9AE7DECBC}" dt="2025-07-07T16:22:01.887" v="324" actId="2711"/>
        <pc:sldMkLst>
          <pc:docMk/>
          <pc:sldMk cId="34819784" sldId="291"/>
        </pc:sldMkLst>
        <pc:spChg chg="mod">
          <ac:chgData name="Ayda Martin" userId="60e1db80-c8d2-4eee-8095-46793a63096b" providerId="ADAL" clId="{27F68797-B208-46DF-ADCA-1AA9AE7DECBC}" dt="2025-07-07T16:21:54.565" v="323" actId="339"/>
          <ac:spMkLst>
            <pc:docMk/>
            <pc:sldMk cId="34819784" sldId="291"/>
            <ac:spMk id="2" creationId="{81185EF0-40A3-CB29-6245-27A1FAED0749}"/>
          </ac:spMkLst>
        </pc:spChg>
        <pc:spChg chg="mod">
          <ac:chgData name="Ayda Martin" userId="60e1db80-c8d2-4eee-8095-46793a63096b" providerId="ADAL" clId="{27F68797-B208-46DF-ADCA-1AA9AE7DECBC}" dt="2025-07-07T16:22:01.887" v="324" actId="2711"/>
          <ac:spMkLst>
            <pc:docMk/>
            <pc:sldMk cId="34819784" sldId="291"/>
            <ac:spMk id="3" creationId="{83A5440F-E8BF-C02E-3249-32114F8C497F}"/>
          </ac:spMkLst>
        </pc:spChg>
      </pc:sldChg>
      <pc:sldChg chg="addSp delSp modSp new mod modClrScheme chgLayout">
        <pc:chgData name="Ayda Martin" userId="60e1db80-c8d2-4eee-8095-46793a63096b" providerId="ADAL" clId="{27F68797-B208-46DF-ADCA-1AA9AE7DECBC}" dt="2025-07-07T16:25:22.245" v="355" actId="27636"/>
        <pc:sldMkLst>
          <pc:docMk/>
          <pc:sldMk cId="3067975289" sldId="292"/>
        </pc:sldMkLst>
        <pc:spChg chg="del mod ord">
          <ac:chgData name="Ayda Martin" userId="60e1db80-c8d2-4eee-8095-46793a63096b" providerId="ADAL" clId="{27F68797-B208-46DF-ADCA-1AA9AE7DECBC}" dt="2025-07-07T16:22:33.065" v="325" actId="700"/>
          <ac:spMkLst>
            <pc:docMk/>
            <pc:sldMk cId="3067975289" sldId="292"/>
            <ac:spMk id="2" creationId="{43A64D7A-33F0-DBBE-7B26-72D999937A90}"/>
          </ac:spMkLst>
        </pc:spChg>
        <pc:spChg chg="del mod ord">
          <ac:chgData name="Ayda Martin" userId="60e1db80-c8d2-4eee-8095-46793a63096b" providerId="ADAL" clId="{27F68797-B208-46DF-ADCA-1AA9AE7DECBC}" dt="2025-07-07T16:22:33.065" v="325" actId="700"/>
          <ac:spMkLst>
            <pc:docMk/>
            <pc:sldMk cId="3067975289" sldId="292"/>
            <ac:spMk id="3" creationId="{D4DF809E-99AD-7382-C69B-CBD6A6AD5D5F}"/>
          </ac:spMkLst>
        </pc:spChg>
        <pc:spChg chg="add mod ord">
          <ac:chgData name="Ayda Martin" userId="60e1db80-c8d2-4eee-8095-46793a63096b" providerId="ADAL" clId="{27F68797-B208-46DF-ADCA-1AA9AE7DECBC}" dt="2025-07-07T16:23:01.733" v="338" actId="339"/>
          <ac:spMkLst>
            <pc:docMk/>
            <pc:sldMk cId="3067975289" sldId="292"/>
            <ac:spMk id="4" creationId="{1A2AEFD8-C789-5F0F-466C-3C89405C3713}"/>
          </ac:spMkLst>
        </pc:spChg>
        <pc:spChg chg="add mod ord">
          <ac:chgData name="Ayda Martin" userId="60e1db80-c8d2-4eee-8095-46793a63096b" providerId="ADAL" clId="{27F68797-B208-46DF-ADCA-1AA9AE7DECBC}" dt="2025-07-07T16:25:22.245" v="355" actId="27636"/>
          <ac:spMkLst>
            <pc:docMk/>
            <pc:sldMk cId="3067975289" sldId="292"/>
            <ac:spMk id="5" creationId="{E4468130-A6CB-EF34-40C4-254E42139642}"/>
          </ac:spMkLst>
        </pc:spChg>
        <pc:spChg chg="add del mod ord">
          <ac:chgData name="Ayda Martin" userId="60e1db80-c8d2-4eee-8095-46793a63096b" providerId="ADAL" clId="{27F68797-B208-46DF-ADCA-1AA9AE7DECBC}" dt="2025-07-07T16:23:58.625" v="341"/>
          <ac:spMkLst>
            <pc:docMk/>
            <pc:sldMk cId="3067975289" sldId="292"/>
            <ac:spMk id="6" creationId="{3017DFC2-B5DC-2FFC-82D3-0F988FB8C47A}"/>
          </ac:spMkLst>
        </pc:spChg>
        <pc:picChg chg="add mod">
          <ac:chgData name="Ayda Martin" userId="60e1db80-c8d2-4eee-8095-46793a63096b" providerId="ADAL" clId="{27F68797-B208-46DF-ADCA-1AA9AE7DECBC}" dt="2025-07-07T16:24:48.115" v="350" actId="14100"/>
          <ac:picMkLst>
            <pc:docMk/>
            <pc:sldMk cId="3067975289" sldId="292"/>
            <ac:picMk id="1026" creationId="{95623A6F-1656-48EC-5B0E-463FADD0A837}"/>
          </ac:picMkLst>
        </pc:picChg>
      </pc:sldChg>
      <pc:sldChg chg="modSp new mod">
        <pc:chgData name="Ayda Martin" userId="60e1db80-c8d2-4eee-8095-46793a63096b" providerId="ADAL" clId="{27F68797-B208-46DF-ADCA-1AA9AE7DECBC}" dt="2025-07-07T16:26:19.706" v="363" actId="2711"/>
        <pc:sldMkLst>
          <pc:docMk/>
          <pc:sldMk cId="3309764007" sldId="293"/>
        </pc:sldMkLst>
        <pc:spChg chg="mod">
          <ac:chgData name="Ayda Martin" userId="60e1db80-c8d2-4eee-8095-46793a63096b" providerId="ADAL" clId="{27F68797-B208-46DF-ADCA-1AA9AE7DECBC}" dt="2025-07-07T16:25:55.608" v="360" actId="255"/>
          <ac:spMkLst>
            <pc:docMk/>
            <pc:sldMk cId="3309764007" sldId="293"/>
            <ac:spMk id="2" creationId="{D3D8031E-B9D7-808E-2A0F-40F4D3CC6865}"/>
          </ac:spMkLst>
        </pc:spChg>
        <pc:spChg chg="mod">
          <ac:chgData name="Ayda Martin" userId="60e1db80-c8d2-4eee-8095-46793a63096b" providerId="ADAL" clId="{27F68797-B208-46DF-ADCA-1AA9AE7DECBC}" dt="2025-07-07T16:26:19.706" v="363" actId="2711"/>
          <ac:spMkLst>
            <pc:docMk/>
            <pc:sldMk cId="3309764007" sldId="293"/>
            <ac:spMk id="3" creationId="{34538541-8D56-7E4D-F1BF-9077D07A5BBC}"/>
          </ac:spMkLst>
        </pc:spChg>
      </pc:sldChg>
      <pc:sldChg chg="modSp new mod">
        <pc:chgData name="Ayda Martin" userId="60e1db80-c8d2-4eee-8095-46793a63096b" providerId="ADAL" clId="{27F68797-B208-46DF-ADCA-1AA9AE7DECBC}" dt="2025-07-07T16:27:25.146" v="375" actId="339"/>
        <pc:sldMkLst>
          <pc:docMk/>
          <pc:sldMk cId="58870749" sldId="294"/>
        </pc:sldMkLst>
        <pc:spChg chg="mod">
          <ac:chgData name="Ayda Martin" userId="60e1db80-c8d2-4eee-8095-46793a63096b" providerId="ADAL" clId="{27F68797-B208-46DF-ADCA-1AA9AE7DECBC}" dt="2025-07-07T16:27:25.146" v="375" actId="339"/>
          <ac:spMkLst>
            <pc:docMk/>
            <pc:sldMk cId="58870749" sldId="294"/>
            <ac:spMk id="2" creationId="{7047FD50-F891-B608-E4B6-35BD0B8B842B}"/>
          </ac:spMkLst>
        </pc:spChg>
        <pc:spChg chg="mod">
          <ac:chgData name="Ayda Martin" userId="60e1db80-c8d2-4eee-8095-46793a63096b" providerId="ADAL" clId="{27F68797-B208-46DF-ADCA-1AA9AE7DECBC}" dt="2025-07-07T16:27:05.960" v="368" actId="21"/>
          <ac:spMkLst>
            <pc:docMk/>
            <pc:sldMk cId="58870749" sldId="294"/>
            <ac:spMk id="3" creationId="{B0F7ACF7-E671-9795-9602-D10A97D811E2}"/>
          </ac:spMkLst>
        </pc:spChg>
      </pc:sldChg>
      <pc:sldChg chg="addSp delSp modSp new mod modClrScheme chgLayout">
        <pc:chgData name="Ayda Martin" userId="60e1db80-c8d2-4eee-8095-46793a63096b" providerId="ADAL" clId="{27F68797-B208-46DF-ADCA-1AA9AE7DECBC}" dt="2025-07-07T16:30:30.293" v="418" actId="14100"/>
        <pc:sldMkLst>
          <pc:docMk/>
          <pc:sldMk cId="3724314036" sldId="295"/>
        </pc:sldMkLst>
        <pc:spChg chg="mod ord">
          <ac:chgData name="Ayda Martin" userId="60e1db80-c8d2-4eee-8095-46793a63096b" providerId="ADAL" clId="{27F68797-B208-46DF-ADCA-1AA9AE7DECBC}" dt="2025-07-07T16:30:30.293" v="418" actId="14100"/>
          <ac:spMkLst>
            <pc:docMk/>
            <pc:sldMk cId="3724314036" sldId="295"/>
            <ac:spMk id="2" creationId="{EF94F37B-23CC-C9FE-9F6E-A698F9DEAC2A}"/>
          </ac:spMkLst>
        </pc:spChg>
        <pc:spChg chg="mod ord">
          <ac:chgData name="Ayda Martin" userId="60e1db80-c8d2-4eee-8095-46793a63096b" providerId="ADAL" clId="{27F68797-B208-46DF-ADCA-1AA9AE7DECBC}" dt="2025-07-07T16:29:10.160" v="409" actId="27636"/>
          <ac:spMkLst>
            <pc:docMk/>
            <pc:sldMk cId="3724314036" sldId="295"/>
            <ac:spMk id="3" creationId="{38E61F10-344B-8800-8A90-44A6FB6D0922}"/>
          </ac:spMkLst>
        </pc:spChg>
        <pc:spChg chg="add del mod ord">
          <ac:chgData name="Ayda Martin" userId="60e1db80-c8d2-4eee-8095-46793a63096b" providerId="ADAL" clId="{27F68797-B208-46DF-ADCA-1AA9AE7DECBC}" dt="2025-07-07T16:29:23.276" v="410"/>
          <ac:spMkLst>
            <pc:docMk/>
            <pc:sldMk cId="3724314036" sldId="295"/>
            <ac:spMk id="4" creationId="{2740EFAA-C6E4-C851-1976-84ED5C859610}"/>
          </ac:spMkLst>
        </pc:spChg>
        <pc:picChg chg="add mod">
          <ac:chgData name="Ayda Martin" userId="60e1db80-c8d2-4eee-8095-46793a63096b" providerId="ADAL" clId="{27F68797-B208-46DF-ADCA-1AA9AE7DECBC}" dt="2025-07-07T16:29:28.355" v="412" actId="1076"/>
          <ac:picMkLst>
            <pc:docMk/>
            <pc:sldMk cId="3724314036" sldId="295"/>
            <ac:picMk id="5" creationId="{8EAF779F-DC73-5C56-5DEF-9A5DC16DCBBC}"/>
          </ac:picMkLst>
        </pc:picChg>
      </pc:sldChg>
      <pc:sldChg chg="addSp delSp modSp new mod modClrScheme chgLayout">
        <pc:chgData name="Ayda Martin" userId="60e1db80-c8d2-4eee-8095-46793a63096b" providerId="ADAL" clId="{27F68797-B208-46DF-ADCA-1AA9AE7DECBC}" dt="2025-07-07T16:31:46.220" v="450" actId="1076"/>
        <pc:sldMkLst>
          <pc:docMk/>
          <pc:sldMk cId="106871610" sldId="296"/>
        </pc:sldMkLst>
        <pc:spChg chg="del mod ord">
          <ac:chgData name="Ayda Martin" userId="60e1db80-c8d2-4eee-8095-46793a63096b" providerId="ADAL" clId="{27F68797-B208-46DF-ADCA-1AA9AE7DECBC}" dt="2025-07-07T16:30:06.894" v="413" actId="700"/>
          <ac:spMkLst>
            <pc:docMk/>
            <pc:sldMk cId="106871610" sldId="296"/>
            <ac:spMk id="2" creationId="{8B1C6876-DF47-1F14-63EE-EED3BD17CE41}"/>
          </ac:spMkLst>
        </pc:spChg>
        <pc:spChg chg="del mod ord">
          <ac:chgData name="Ayda Martin" userId="60e1db80-c8d2-4eee-8095-46793a63096b" providerId="ADAL" clId="{27F68797-B208-46DF-ADCA-1AA9AE7DECBC}" dt="2025-07-07T16:30:06.894" v="413" actId="700"/>
          <ac:spMkLst>
            <pc:docMk/>
            <pc:sldMk cId="106871610" sldId="296"/>
            <ac:spMk id="3" creationId="{EBECB767-C4AC-D62A-0A19-CE61D0E048CB}"/>
          </ac:spMkLst>
        </pc:spChg>
        <pc:spChg chg="add mod ord">
          <ac:chgData name="Ayda Martin" userId="60e1db80-c8d2-4eee-8095-46793a63096b" providerId="ADAL" clId="{27F68797-B208-46DF-ADCA-1AA9AE7DECBC}" dt="2025-07-07T16:30:59.206" v="431" actId="339"/>
          <ac:spMkLst>
            <pc:docMk/>
            <pc:sldMk cId="106871610" sldId="296"/>
            <ac:spMk id="4" creationId="{7F6154C9-02B5-27D2-564A-999BBB5C48F1}"/>
          </ac:spMkLst>
        </pc:spChg>
        <pc:spChg chg="add mod ord">
          <ac:chgData name="Ayda Martin" userId="60e1db80-c8d2-4eee-8095-46793a63096b" providerId="ADAL" clId="{27F68797-B208-46DF-ADCA-1AA9AE7DECBC}" dt="2025-07-07T16:31:23.220" v="447" actId="27636"/>
          <ac:spMkLst>
            <pc:docMk/>
            <pc:sldMk cId="106871610" sldId="296"/>
            <ac:spMk id="5" creationId="{5AE06F3C-82F9-9D7F-2FC5-700D4B0B3A5B}"/>
          </ac:spMkLst>
        </pc:spChg>
        <pc:spChg chg="add del mod ord">
          <ac:chgData name="Ayda Martin" userId="60e1db80-c8d2-4eee-8095-46793a63096b" providerId="ADAL" clId="{27F68797-B208-46DF-ADCA-1AA9AE7DECBC}" dt="2025-07-07T16:31:40.949" v="448"/>
          <ac:spMkLst>
            <pc:docMk/>
            <pc:sldMk cId="106871610" sldId="296"/>
            <ac:spMk id="6" creationId="{B39A0465-A03D-B9F6-8686-6E662692F596}"/>
          </ac:spMkLst>
        </pc:spChg>
        <pc:picChg chg="add mod">
          <ac:chgData name="Ayda Martin" userId="60e1db80-c8d2-4eee-8095-46793a63096b" providerId="ADAL" clId="{27F68797-B208-46DF-ADCA-1AA9AE7DECBC}" dt="2025-07-07T16:31:46.220" v="450" actId="1076"/>
          <ac:picMkLst>
            <pc:docMk/>
            <pc:sldMk cId="106871610" sldId="296"/>
            <ac:picMk id="7" creationId="{A46F4E65-2D8C-21D5-EC1C-A8E413DE8DC0}"/>
          </ac:picMkLst>
        </pc:picChg>
      </pc:sldChg>
      <pc:sldChg chg="addSp delSp modSp new mod modClrScheme chgLayout">
        <pc:chgData name="Ayda Martin" userId="60e1db80-c8d2-4eee-8095-46793a63096b" providerId="ADAL" clId="{27F68797-B208-46DF-ADCA-1AA9AE7DECBC}" dt="2025-07-07T16:35:04.504" v="479" actId="20577"/>
        <pc:sldMkLst>
          <pc:docMk/>
          <pc:sldMk cId="3583261163" sldId="297"/>
        </pc:sldMkLst>
        <pc:spChg chg="mod ord">
          <ac:chgData name="Ayda Martin" userId="60e1db80-c8d2-4eee-8095-46793a63096b" providerId="ADAL" clId="{27F68797-B208-46DF-ADCA-1AA9AE7DECBC}" dt="2025-07-07T16:32:42.531" v="457" actId="700"/>
          <ac:spMkLst>
            <pc:docMk/>
            <pc:sldMk cId="3583261163" sldId="297"/>
            <ac:spMk id="2" creationId="{E1345724-0283-2FF8-5A8C-981627DFAB90}"/>
          </ac:spMkLst>
        </pc:spChg>
        <pc:spChg chg="del mod ord">
          <ac:chgData name="Ayda Martin" userId="60e1db80-c8d2-4eee-8095-46793a63096b" providerId="ADAL" clId="{27F68797-B208-46DF-ADCA-1AA9AE7DECBC}" dt="2025-07-07T16:32:42.531" v="457" actId="700"/>
          <ac:spMkLst>
            <pc:docMk/>
            <pc:sldMk cId="3583261163" sldId="297"/>
            <ac:spMk id="3" creationId="{010EB7B0-A47C-2C0E-7069-F7D8DF16A3B0}"/>
          </ac:spMkLst>
        </pc:spChg>
        <pc:spChg chg="add mod ord">
          <ac:chgData name="Ayda Martin" userId="60e1db80-c8d2-4eee-8095-46793a63096b" providerId="ADAL" clId="{27F68797-B208-46DF-ADCA-1AA9AE7DECBC}" dt="2025-07-07T16:35:04.504" v="479" actId="20577"/>
          <ac:spMkLst>
            <pc:docMk/>
            <pc:sldMk cId="3583261163" sldId="297"/>
            <ac:spMk id="4" creationId="{9999BE81-8C56-226A-4062-13F738C927AD}"/>
          </ac:spMkLst>
        </pc:spChg>
        <pc:spChg chg="add del mod ord">
          <ac:chgData name="Ayda Martin" userId="60e1db80-c8d2-4eee-8095-46793a63096b" providerId="ADAL" clId="{27F68797-B208-46DF-ADCA-1AA9AE7DECBC}" dt="2025-07-07T16:33:43.298" v="460"/>
          <ac:spMkLst>
            <pc:docMk/>
            <pc:sldMk cId="3583261163" sldId="297"/>
            <ac:spMk id="5" creationId="{3771A93F-4096-B9F4-E5F5-29DA54F5DC9B}"/>
          </ac:spMkLst>
        </pc:spChg>
        <pc:picChg chg="add mod">
          <ac:chgData name="Ayda Martin" userId="60e1db80-c8d2-4eee-8095-46793a63096b" providerId="ADAL" clId="{27F68797-B208-46DF-ADCA-1AA9AE7DECBC}" dt="2025-07-07T16:34:57.492" v="477" actId="1076"/>
          <ac:picMkLst>
            <pc:docMk/>
            <pc:sldMk cId="3583261163" sldId="297"/>
            <ac:picMk id="6" creationId="{FF704001-2E45-3205-BA54-4EA1BB016F88}"/>
          </ac:picMkLst>
        </pc:picChg>
      </pc:sldChg>
      <pc:sldChg chg="addSp delSp modSp new mod modClrScheme chgLayout">
        <pc:chgData name="Ayda Martin" userId="60e1db80-c8d2-4eee-8095-46793a63096b" providerId="ADAL" clId="{27F68797-B208-46DF-ADCA-1AA9AE7DECBC}" dt="2025-07-07T16:41:39.488" v="559" actId="14100"/>
        <pc:sldMkLst>
          <pc:docMk/>
          <pc:sldMk cId="3795808731" sldId="298"/>
        </pc:sldMkLst>
        <pc:spChg chg="mod ord">
          <ac:chgData name="Ayda Martin" userId="60e1db80-c8d2-4eee-8095-46793a63096b" providerId="ADAL" clId="{27F68797-B208-46DF-ADCA-1AA9AE7DECBC}" dt="2025-07-07T16:41:39.488" v="559" actId="14100"/>
          <ac:spMkLst>
            <pc:docMk/>
            <pc:sldMk cId="3795808731" sldId="298"/>
            <ac:spMk id="2" creationId="{B1409708-7B1B-7D99-FEE7-FE283435732D}"/>
          </ac:spMkLst>
        </pc:spChg>
        <pc:spChg chg="mod ord">
          <ac:chgData name="Ayda Martin" userId="60e1db80-c8d2-4eee-8095-46793a63096b" providerId="ADAL" clId="{27F68797-B208-46DF-ADCA-1AA9AE7DECBC}" dt="2025-07-07T16:40:35.160" v="551" actId="27636"/>
          <ac:spMkLst>
            <pc:docMk/>
            <pc:sldMk cId="3795808731" sldId="298"/>
            <ac:spMk id="3" creationId="{40A7B1DE-F8E6-30CA-4CA0-44063C448499}"/>
          </ac:spMkLst>
        </pc:spChg>
        <pc:spChg chg="add del mod ord">
          <ac:chgData name="Ayda Martin" userId="60e1db80-c8d2-4eee-8095-46793a63096b" providerId="ADAL" clId="{27F68797-B208-46DF-ADCA-1AA9AE7DECBC}" dt="2025-07-07T16:39:05.796" v="539"/>
          <ac:spMkLst>
            <pc:docMk/>
            <pc:sldMk cId="3795808731" sldId="298"/>
            <ac:spMk id="4" creationId="{2798A45D-C8F2-ACD7-0027-D11A8CFD3F23}"/>
          </ac:spMkLst>
        </pc:spChg>
        <pc:picChg chg="add mod">
          <ac:chgData name="Ayda Martin" userId="60e1db80-c8d2-4eee-8095-46793a63096b" providerId="ADAL" clId="{27F68797-B208-46DF-ADCA-1AA9AE7DECBC}" dt="2025-07-07T16:40:43.474" v="554" actId="1076"/>
          <ac:picMkLst>
            <pc:docMk/>
            <pc:sldMk cId="3795808731" sldId="298"/>
            <ac:picMk id="2050" creationId="{40964B9E-61A6-315D-4278-E25172F4E72B}"/>
          </ac:picMkLst>
        </pc:picChg>
      </pc:sldChg>
      <pc:sldChg chg="modSp new mod">
        <pc:chgData name="Ayda Martin" userId="60e1db80-c8d2-4eee-8095-46793a63096b" providerId="ADAL" clId="{27F68797-B208-46DF-ADCA-1AA9AE7DECBC}" dt="2025-07-07T16:40:02.274" v="543" actId="20577"/>
        <pc:sldMkLst>
          <pc:docMk/>
          <pc:sldMk cId="3073526336" sldId="299"/>
        </pc:sldMkLst>
        <pc:spChg chg="mod">
          <ac:chgData name="Ayda Martin" userId="60e1db80-c8d2-4eee-8095-46793a63096b" providerId="ADAL" clId="{27F68797-B208-46DF-ADCA-1AA9AE7DECBC}" dt="2025-07-07T16:38:39.996" v="534" actId="339"/>
          <ac:spMkLst>
            <pc:docMk/>
            <pc:sldMk cId="3073526336" sldId="299"/>
            <ac:spMk id="2" creationId="{8CAAC235-5473-A49C-9BD1-AF17DF430BAC}"/>
          </ac:spMkLst>
        </pc:spChg>
        <pc:spChg chg="mod">
          <ac:chgData name="Ayda Martin" userId="60e1db80-c8d2-4eee-8095-46793a63096b" providerId="ADAL" clId="{27F68797-B208-46DF-ADCA-1AA9AE7DECBC}" dt="2025-07-07T16:40:02.274" v="543" actId="20577"/>
          <ac:spMkLst>
            <pc:docMk/>
            <pc:sldMk cId="3073526336" sldId="299"/>
            <ac:spMk id="3" creationId="{B1CA7A52-470D-5812-5809-B61D5ACA8EB3}"/>
          </ac:spMkLst>
        </pc:spChg>
      </pc:sldChg>
      <pc:sldChg chg="addSp delSp modSp new mod modClrScheme chgLayout">
        <pc:chgData name="Ayda Martin" userId="60e1db80-c8d2-4eee-8095-46793a63096b" providerId="ADAL" clId="{27F68797-B208-46DF-ADCA-1AA9AE7DECBC}" dt="2025-07-07T16:44:21.804" v="596" actId="1076"/>
        <pc:sldMkLst>
          <pc:docMk/>
          <pc:sldMk cId="4015959142" sldId="300"/>
        </pc:sldMkLst>
        <pc:spChg chg="del mod ord">
          <ac:chgData name="Ayda Martin" userId="60e1db80-c8d2-4eee-8095-46793a63096b" providerId="ADAL" clId="{27F68797-B208-46DF-ADCA-1AA9AE7DECBC}" dt="2025-07-07T16:41:25.057" v="555" actId="700"/>
          <ac:spMkLst>
            <pc:docMk/>
            <pc:sldMk cId="4015959142" sldId="300"/>
            <ac:spMk id="2" creationId="{93FB271C-B9CA-A18B-22F5-CFD44A621695}"/>
          </ac:spMkLst>
        </pc:spChg>
        <pc:spChg chg="del mod ord">
          <ac:chgData name="Ayda Martin" userId="60e1db80-c8d2-4eee-8095-46793a63096b" providerId="ADAL" clId="{27F68797-B208-46DF-ADCA-1AA9AE7DECBC}" dt="2025-07-07T16:41:25.057" v="555" actId="700"/>
          <ac:spMkLst>
            <pc:docMk/>
            <pc:sldMk cId="4015959142" sldId="300"/>
            <ac:spMk id="3" creationId="{3E559902-A57C-E761-9E9E-317E1F10F0AA}"/>
          </ac:spMkLst>
        </pc:spChg>
        <pc:spChg chg="add mod ord">
          <ac:chgData name="Ayda Martin" userId="60e1db80-c8d2-4eee-8095-46793a63096b" providerId="ADAL" clId="{27F68797-B208-46DF-ADCA-1AA9AE7DECBC}" dt="2025-07-07T16:44:21.804" v="596" actId="1076"/>
          <ac:spMkLst>
            <pc:docMk/>
            <pc:sldMk cId="4015959142" sldId="300"/>
            <ac:spMk id="4" creationId="{882AFFF6-57DD-0B90-8EFF-14EC4621F4A0}"/>
          </ac:spMkLst>
        </pc:spChg>
        <pc:spChg chg="add mod ord">
          <ac:chgData name="Ayda Martin" userId="60e1db80-c8d2-4eee-8095-46793a63096b" providerId="ADAL" clId="{27F68797-B208-46DF-ADCA-1AA9AE7DECBC}" dt="2025-07-07T16:42:47.581" v="572" actId="20577"/>
          <ac:spMkLst>
            <pc:docMk/>
            <pc:sldMk cId="4015959142" sldId="300"/>
            <ac:spMk id="5" creationId="{5556E57C-47F3-9A64-467E-3E1E31D00049}"/>
          </ac:spMkLst>
        </pc:spChg>
        <pc:spChg chg="add mod ord">
          <ac:chgData name="Ayda Martin" userId="60e1db80-c8d2-4eee-8095-46793a63096b" providerId="ADAL" clId="{27F68797-B208-46DF-ADCA-1AA9AE7DECBC}" dt="2025-07-07T16:42:56.109" v="574" actId="20577"/>
          <ac:spMkLst>
            <pc:docMk/>
            <pc:sldMk cId="4015959142" sldId="300"/>
            <ac:spMk id="6" creationId="{C4F2F073-4CCC-07D8-C8CB-DBE7B82A3366}"/>
          </ac:spMkLst>
        </pc:spChg>
      </pc:sldChg>
      <pc:sldChg chg="delSp modSp new mod modClrScheme chgLayout">
        <pc:chgData name="Ayda Martin" userId="60e1db80-c8d2-4eee-8095-46793a63096b" providerId="ADAL" clId="{27F68797-B208-46DF-ADCA-1AA9AE7DECBC}" dt="2025-07-07T16:48:03.948" v="671" actId="6549"/>
        <pc:sldMkLst>
          <pc:docMk/>
          <pc:sldMk cId="2078977775" sldId="301"/>
        </pc:sldMkLst>
        <pc:spChg chg="mod ord">
          <ac:chgData name="Ayda Martin" userId="60e1db80-c8d2-4eee-8095-46793a63096b" providerId="ADAL" clId="{27F68797-B208-46DF-ADCA-1AA9AE7DECBC}" dt="2025-07-07T16:47:51.835" v="668" actId="14100"/>
          <ac:spMkLst>
            <pc:docMk/>
            <pc:sldMk cId="2078977775" sldId="301"/>
            <ac:spMk id="2" creationId="{A538E492-B319-AA5D-1897-BB463BB77D15}"/>
          </ac:spMkLst>
        </pc:spChg>
        <pc:spChg chg="mod ord">
          <ac:chgData name="Ayda Martin" userId="60e1db80-c8d2-4eee-8095-46793a63096b" providerId="ADAL" clId="{27F68797-B208-46DF-ADCA-1AA9AE7DECBC}" dt="2025-07-07T16:48:03.948" v="671" actId="6549"/>
          <ac:spMkLst>
            <pc:docMk/>
            <pc:sldMk cId="2078977775" sldId="301"/>
            <ac:spMk id="3" creationId="{83DAB8B0-07F7-4ADB-EB4A-DC794FE9869F}"/>
          </ac:spMkLst>
        </pc:spChg>
        <pc:spChg chg="del mod">
          <ac:chgData name="Ayda Martin" userId="60e1db80-c8d2-4eee-8095-46793a63096b" providerId="ADAL" clId="{27F68797-B208-46DF-ADCA-1AA9AE7DECBC}" dt="2025-07-07T16:45:56.564" v="626" actId="700"/>
          <ac:spMkLst>
            <pc:docMk/>
            <pc:sldMk cId="2078977775" sldId="301"/>
            <ac:spMk id="4" creationId="{F67D682F-C9E0-F189-C25E-81417DE7A4C4}"/>
          </ac:spMkLst>
        </pc:spChg>
      </pc:sldChg>
      <pc:sldChg chg="modSp new mod">
        <pc:chgData name="Ayda Martin" userId="60e1db80-c8d2-4eee-8095-46793a63096b" providerId="ADAL" clId="{27F68797-B208-46DF-ADCA-1AA9AE7DECBC}" dt="2025-07-07T16:51:01.308" v="697" actId="27636"/>
        <pc:sldMkLst>
          <pc:docMk/>
          <pc:sldMk cId="210453513" sldId="302"/>
        </pc:sldMkLst>
        <pc:spChg chg="mod">
          <ac:chgData name="Ayda Martin" userId="60e1db80-c8d2-4eee-8095-46793a63096b" providerId="ADAL" clId="{27F68797-B208-46DF-ADCA-1AA9AE7DECBC}" dt="2025-07-07T16:49:10.825" v="685" actId="339"/>
          <ac:spMkLst>
            <pc:docMk/>
            <pc:sldMk cId="210453513" sldId="302"/>
            <ac:spMk id="2" creationId="{6806D39C-FD26-6F0E-A812-072FC3F74040}"/>
          </ac:spMkLst>
        </pc:spChg>
        <pc:spChg chg="mod">
          <ac:chgData name="Ayda Martin" userId="60e1db80-c8d2-4eee-8095-46793a63096b" providerId="ADAL" clId="{27F68797-B208-46DF-ADCA-1AA9AE7DECBC}" dt="2025-07-07T16:51:01.308" v="696" actId="27636"/>
          <ac:spMkLst>
            <pc:docMk/>
            <pc:sldMk cId="210453513" sldId="302"/>
            <ac:spMk id="3" creationId="{7436E620-3967-1FC9-4F2F-2ED3C76322A0}"/>
          </ac:spMkLst>
        </pc:spChg>
        <pc:spChg chg="mod">
          <ac:chgData name="Ayda Martin" userId="60e1db80-c8d2-4eee-8095-46793a63096b" providerId="ADAL" clId="{27F68797-B208-46DF-ADCA-1AA9AE7DECBC}" dt="2025-07-07T16:51:01.308" v="697" actId="27636"/>
          <ac:spMkLst>
            <pc:docMk/>
            <pc:sldMk cId="210453513" sldId="302"/>
            <ac:spMk id="4" creationId="{BCB5C507-4F77-5F3D-D3C9-5D69FAF7AE46}"/>
          </ac:spMkLst>
        </pc:spChg>
      </pc:sldChg>
      <pc:sldChg chg="addSp delSp modSp new mod">
        <pc:chgData name="Ayda Martin" userId="60e1db80-c8d2-4eee-8095-46793a63096b" providerId="ADAL" clId="{27F68797-B208-46DF-ADCA-1AA9AE7DECBC}" dt="2025-07-07T17:04:36.744" v="839" actId="14100"/>
        <pc:sldMkLst>
          <pc:docMk/>
          <pc:sldMk cId="1145971411" sldId="303"/>
        </pc:sldMkLst>
        <pc:spChg chg="mod">
          <ac:chgData name="Ayda Martin" userId="60e1db80-c8d2-4eee-8095-46793a63096b" providerId="ADAL" clId="{27F68797-B208-46DF-ADCA-1AA9AE7DECBC}" dt="2025-07-07T16:51:48.924" v="704" actId="14100"/>
          <ac:spMkLst>
            <pc:docMk/>
            <pc:sldMk cId="1145971411" sldId="303"/>
            <ac:spMk id="2" creationId="{9E184115-6ABA-3892-2077-7D87D51AA250}"/>
          </ac:spMkLst>
        </pc:spChg>
        <pc:spChg chg="mod">
          <ac:chgData name="Ayda Martin" userId="60e1db80-c8d2-4eee-8095-46793a63096b" providerId="ADAL" clId="{27F68797-B208-46DF-ADCA-1AA9AE7DECBC}" dt="2025-07-07T16:52:27.669" v="714" actId="27636"/>
          <ac:spMkLst>
            <pc:docMk/>
            <pc:sldMk cId="1145971411" sldId="303"/>
            <ac:spMk id="3" creationId="{E1B60A81-33D4-CE4D-A8AA-C75CF5E465F8}"/>
          </ac:spMkLst>
        </pc:spChg>
        <pc:spChg chg="del mod">
          <ac:chgData name="Ayda Martin" userId="60e1db80-c8d2-4eee-8095-46793a63096b" providerId="ADAL" clId="{27F68797-B208-46DF-ADCA-1AA9AE7DECBC}" dt="2025-07-07T17:03:16.999" v="824"/>
          <ac:spMkLst>
            <pc:docMk/>
            <pc:sldMk cId="1145971411" sldId="303"/>
            <ac:spMk id="4" creationId="{ED2046AD-0AAA-C587-28C2-501A9BC6D4BC}"/>
          </ac:spMkLst>
        </pc:spChg>
        <pc:spChg chg="add mod">
          <ac:chgData name="Ayda Martin" userId="60e1db80-c8d2-4eee-8095-46793a63096b" providerId="ADAL" clId="{27F68797-B208-46DF-ADCA-1AA9AE7DECBC}" dt="2025-07-07T17:04:31.777" v="837" actId="1076"/>
          <ac:spMkLst>
            <pc:docMk/>
            <pc:sldMk cId="1145971411" sldId="303"/>
            <ac:spMk id="7" creationId="{B1026749-758C-C666-9DCE-7D20E347A870}"/>
          </ac:spMkLst>
        </pc:spChg>
        <pc:picChg chg="add mod">
          <ac:chgData name="Ayda Martin" userId="60e1db80-c8d2-4eee-8095-46793a63096b" providerId="ADAL" clId="{27F68797-B208-46DF-ADCA-1AA9AE7DECBC}" dt="2025-07-07T17:04:36.744" v="839" actId="14100"/>
          <ac:picMkLst>
            <pc:docMk/>
            <pc:sldMk cId="1145971411" sldId="303"/>
            <ac:picMk id="5" creationId="{B65F59CF-67B9-BDE4-C270-1C81B67A0947}"/>
          </ac:picMkLst>
        </pc:picChg>
      </pc:sldChg>
      <pc:sldChg chg="modSp new mod">
        <pc:chgData name="Ayda Martin" userId="60e1db80-c8d2-4eee-8095-46793a63096b" providerId="ADAL" clId="{27F68797-B208-46DF-ADCA-1AA9AE7DECBC}" dt="2025-07-07T16:55:54.342" v="765" actId="255"/>
        <pc:sldMkLst>
          <pc:docMk/>
          <pc:sldMk cId="1143549408" sldId="304"/>
        </pc:sldMkLst>
        <pc:spChg chg="mod">
          <ac:chgData name="Ayda Martin" userId="60e1db80-c8d2-4eee-8095-46793a63096b" providerId="ADAL" clId="{27F68797-B208-46DF-ADCA-1AA9AE7DECBC}" dt="2025-07-07T16:53:39.281" v="733" actId="339"/>
          <ac:spMkLst>
            <pc:docMk/>
            <pc:sldMk cId="1143549408" sldId="304"/>
            <ac:spMk id="2" creationId="{109AD2DD-81DE-B801-16B9-E9D7C05AE1B0}"/>
          </ac:spMkLst>
        </pc:spChg>
        <pc:spChg chg="mod">
          <ac:chgData name="Ayda Martin" userId="60e1db80-c8d2-4eee-8095-46793a63096b" providerId="ADAL" clId="{27F68797-B208-46DF-ADCA-1AA9AE7DECBC}" dt="2025-07-07T16:55:39.890" v="763" actId="2711"/>
          <ac:spMkLst>
            <pc:docMk/>
            <pc:sldMk cId="1143549408" sldId="304"/>
            <ac:spMk id="3" creationId="{74F514BB-408C-09D2-2338-7564090768A6}"/>
          </ac:spMkLst>
        </pc:spChg>
        <pc:spChg chg="mod">
          <ac:chgData name="Ayda Martin" userId="60e1db80-c8d2-4eee-8095-46793a63096b" providerId="ADAL" clId="{27F68797-B208-46DF-ADCA-1AA9AE7DECBC}" dt="2025-07-07T16:55:54.342" v="765" actId="255"/>
          <ac:spMkLst>
            <pc:docMk/>
            <pc:sldMk cId="1143549408" sldId="304"/>
            <ac:spMk id="4" creationId="{2F1470CD-0C11-ECC0-E246-2841F97982EB}"/>
          </ac:spMkLst>
        </pc:spChg>
      </pc:sldChg>
      <pc:sldChg chg="addSp delSp modSp new mod">
        <pc:chgData name="Ayda Martin" userId="60e1db80-c8d2-4eee-8095-46793a63096b" providerId="ADAL" clId="{27F68797-B208-46DF-ADCA-1AA9AE7DECBC}" dt="2025-07-07T16:57:52.080" v="781" actId="255"/>
        <pc:sldMkLst>
          <pc:docMk/>
          <pc:sldMk cId="2482161013" sldId="305"/>
        </pc:sldMkLst>
        <pc:spChg chg="mod">
          <ac:chgData name="Ayda Martin" userId="60e1db80-c8d2-4eee-8095-46793a63096b" providerId="ADAL" clId="{27F68797-B208-46DF-ADCA-1AA9AE7DECBC}" dt="2025-07-07T16:56:33.377" v="769" actId="339"/>
          <ac:spMkLst>
            <pc:docMk/>
            <pc:sldMk cId="2482161013" sldId="305"/>
            <ac:spMk id="2" creationId="{977269BE-CADB-F3D1-7BB2-AA181F543FAF}"/>
          </ac:spMkLst>
        </pc:spChg>
        <pc:spChg chg="mod">
          <ac:chgData name="Ayda Martin" userId="60e1db80-c8d2-4eee-8095-46793a63096b" providerId="ADAL" clId="{27F68797-B208-46DF-ADCA-1AA9AE7DECBC}" dt="2025-07-07T16:57:52.080" v="781" actId="255"/>
          <ac:spMkLst>
            <pc:docMk/>
            <pc:sldMk cId="2482161013" sldId="305"/>
            <ac:spMk id="3" creationId="{59C2B326-86CF-1C25-9143-6019831BA1DA}"/>
          </ac:spMkLst>
        </pc:spChg>
        <pc:spChg chg="del mod">
          <ac:chgData name="Ayda Martin" userId="60e1db80-c8d2-4eee-8095-46793a63096b" providerId="ADAL" clId="{27F68797-B208-46DF-ADCA-1AA9AE7DECBC}" dt="2025-07-07T16:57:29.706" v="777"/>
          <ac:spMkLst>
            <pc:docMk/>
            <pc:sldMk cId="2482161013" sldId="305"/>
            <ac:spMk id="4" creationId="{BB16A01C-CA05-4722-629C-D93E86AFAC70}"/>
          </ac:spMkLst>
        </pc:spChg>
        <pc:picChg chg="add mod">
          <ac:chgData name="Ayda Martin" userId="60e1db80-c8d2-4eee-8095-46793a63096b" providerId="ADAL" clId="{27F68797-B208-46DF-ADCA-1AA9AE7DECBC}" dt="2025-07-07T16:57:37.206" v="779" actId="1076"/>
          <ac:picMkLst>
            <pc:docMk/>
            <pc:sldMk cId="2482161013" sldId="305"/>
            <ac:picMk id="5" creationId="{CF23F395-AD6B-C6D6-5099-27808B8430CB}"/>
          </ac:picMkLst>
        </pc:picChg>
      </pc:sldChg>
      <pc:sldChg chg="modSp new mod">
        <pc:chgData name="Ayda Martin" userId="60e1db80-c8d2-4eee-8095-46793a63096b" providerId="ADAL" clId="{27F68797-B208-46DF-ADCA-1AA9AE7DECBC}" dt="2025-07-07T17:01:42.665" v="823" actId="12"/>
        <pc:sldMkLst>
          <pc:docMk/>
          <pc:sldMk cId="3841127369" sldId="306"/>
        </pc:sldMkLst>
        <pc:spChg chg="mod">
          <ac:chgData name="Ayda Martin" userId="60e1db80-c8d2-4eee-8095-46793a63096b" providerId="ADAL" clId="{27F68797-B208-46DF-ADCA-1AA9AE7DECBC}" dt="2025-07-07T17:01:25.478" v="821" actId="12"/>
          <ac:spMkLst>
            <pc:docMk/>
            <pc:sldMk cId="3841127369" sldId="306"/>
            <ac:spMk id="2" creationId="{D11C7365-4B52-13D1-8DDA-A58FC4C94FE9}"/>
          </ac:spMkLst>
        </pc:spChg>
        <pc:spChg chg="mod">
          <ac:chgData name="Ayda Martin" userId="60e1db80-c8d2-4eee-8095-46793a63096b" providerId="ADAL" clId="{27F68797-B208-46DF-ADCA-1AA9AE7DECBC}" dt="2025-07-07T17:01:13.829" v="819" actId="27636"/>
          <ac:spMkLst>
            <pc:docMk/>
            <pc:sldMk cId="3841127369" sldId="306"/>
            <ac:spMk id="3" creationId="{AD83F0E4-2498-2046-E10E-0659CFD903A1}"/>
          </ac:spMkLst>
        </pc:spChg>
        <pc:spChg chg="mod">
          <ac:chgData name="Ayda Martin" userId="60e1db80-c8d2-4eee-8095-46793a63096b" providerId="ADAL" clId="{27F68797-B208-46DF-ADCA-1AA9AE7DECBC}" dt="2025-07-07T17:01:42.665" v="823" actId="12"/>
          <ac:spMkLst>
            <pc:docMk/>
            <pc:sldMk cId="3841127369" sldId="306"/>
            <ac:spMk id="4" creationId="{BB3C9B1D-E964-33BC-96C9-6A25EFE3724E}"/>
          </ac:spMkLst>
        </pc:spChg>
      </pc:sldChg>
      <pc:sldChg chg="new del">
        <pc:chgData name="Ayda Martin" userId="60e1db80-c8d2-4eee-8095-46793a63096b" providerId="ADAL" clId="{27F68797-B208-46DF-ADCA-1AA9AE7DECBC}" dt="2025-07-07T16:43:15.160" v="582" actId="680"/>
        <pc:sldMkLst>
          <pc:docMk/>
          <pc:sldMk cId="1101915584" sldId="30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BB63-A983-74F5-C3A5-7DE4F93ED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6C5D1B-5C01-6C7D-6A3E-EF197D5AA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6C4AD3-6EDB-C044-FC63-BDD0B5E8BC33}"/>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5" name="Footer Placeholder 4">
            <a:extLst>
              <a:ext uri="{FF2B5EF4-FFF2-40B4-BE49-F238E27FC236}">
                <a16:creationId xmlns:a16="http://schemas.microsoft.com/office/drawing/2014/main" id="{AF5754B3-ABEB-DE38-CB32-3766DBD0F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BAB9B-3CB1-3284-43DE-04B77964B419}"/>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3300113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A9D8-4171-C8F6-308F-5237915C51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33E480-4CCB-7E7C-3082-2A4CE0499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9BC97-E2C3-4E3E-BBF5-D1D05E4A2A51}"/>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5" name="Footer Placeholder 4">
            <a:extLst>
              <a:ext uri="{FF2B5EF4-FFF2-40B4-BE49-F238E27FC236}">
                <a16:creationId xmlns:a16="http://schemas.microsoft.com/office/drawing/2014/main" id="{98E5E451-FE06-82F7-74B7-4BAD40E6C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7EB44-E403-FAB4-9024-B8620536416A}"/>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1346526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E8243A-95CC-267B-9AE9-3CAFAC635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BDC96-EF5F-4010-F24F-C60EB3E3C2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04A10-3C32-05D3-8FB0-1A3F2372665F}"/>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5" name="Footer Placeholder 4">
            <a:extLst>
              <a:ext uri="{FF2B5EF4-FFF2-40B4-BE49-F238E27FC236}">
                <a16:creationId xmlns:a16="http://schemas.microsoft.com/office/drawing/2014/main" id="{D6E5C1D2-E1FB-F440-F8EF-28BF8B6DB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2A181-8B1A-0BE7-60D7-48893B68BB77}"/>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141480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4495-0331-A551-7FEE-37EDEADAF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11DA0-44E9-7B22-DB56-676F024268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F615-05F9-662C-3BFB-EE16144E186A}"/>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5" name="Footer Placeholder 4">
            <a:extLst>
              <a:ext uri="{FF2B5EF4-FFF2-40B4-BE49-F238E27FC236}">
                <a16:creationId xmlns:a16="http://schemas.microsoft.com/office/drawing/2014/main" id="{8B6D4AEB-197A-D7D4-7F4D-11F7D58A1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F261F-5B61-6EB5-93FF-1C15A1A21526}"/>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15453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0311-9988-5272-9660-A4DDBA8EA3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40AEAA-A65B-D58D-9958-9D37C9A1E2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F3A669-BB91-3226-652A-D49D92BC13BC}"/>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5" name="Footer Placeholder 4">
            <a:extLst>
              <a:ext uri="{FF2B5EF4-FFF2-40B4-BE49-F238E27FC236}">
                <a16:creationId xmlns:a16="http://schemas.microsoft.com/office/drawing/2014/main" id="{9F68D42A-3DE1-8D34-08C4-B4C71A6CF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4825B-E9A0-6B10-8AAB-5605E411E22D}"/>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318424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5996-283A-7AFB-536B-06AAF5514E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F6623-D87E-D5AB-F241-8D1429442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6C77F1-679C-F3D6-D130-16F4A83F1D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5E8B1E-5923-C65D-25B1-C665030438A3}"/>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6" name="Footer Placeholder 5">
            <a:extLst>
              <a:ext uri="{FF2B5EF4-FFF2-40B4-BE49-F238E27FC236}">
                <a16:creationId xmlns:a16="http://schemas.microsoft.com/office/drawing/2014/main" id="{8F0F8C84-77F9-0BE7-AFD6-A1D775583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D6787-32AF-D6E1-C37C-9429FF09291A}"/>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285232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612DD-5578-EB31-816D-908A4A5BC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2DAA54-A884-8F08-4D64-586BF15FD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16B3B-C651-0720-F5DA-3A3C9D2371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793B14-DAC7-D9E6-AEFE-95986A6CD7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75399E-17C7-5054-A2D0-92317702D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12C19F-5680-A3FD-E152-4C476782235E}"/>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8" name="Footer Placeholder 7">
            <a:extLst>
              <a:ext uri="{FF2B5EF4-FFF2-40B4-BE49-F238E27FC236}">
                <a16:creationId xmlns:a16="http://schemas.microsoft.com/office/drawing/2014/main" id="{538DE648-48B7-11C5-FA88-A7CEF879CE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CBBD2-2E11-B56D-AB35-1C7B461BA64E}"/>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172512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A99F5-FEC1-4B7F-28D7-32B90A8333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5FFC64-DC27-8C43-01FC-78A42CDF1983}"/>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4" name="Footer Placeholder 3">
            <a:extLst>
              <a:ext uri="{FF2B5EF4-FFF2-40B4-BE49-F238E27FC236}">
                <a16:creationId xmlns:a16="http://schemas.microsoft.com/office/drawing/2014/main" id="{08E4F4F2-C66B-9CF4-A8FA-50B71ED637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F9F6C9-6612-B9BD-437B-478EF4658906}"/>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259925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7AED8-E674-DD98-1CCE-EE8CC721F7FA}"/>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3" name="Footer Placeholder 2">
            <a:extLst>
              <a:ext uri="{FF2B5EF4-FFF2-40B4-BE49-F238E27FC236}">
                <a16:creationId xmlns:a16="http://schemas.microsoft.com/office/drawing/2014/main" id="{D296E19C-E78F-479B-3CCD-FF3C8F3458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12301B-A5DA-E7EB-994B-EA9743F17E7C}"/>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2112266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2DCE-18BA-1912-C620-CFF5FE83D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07B301-CADA-2B01-1DF0-A6E47867B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457E4-9C96-F630-761C-913E47B77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D708C-7107-6282-611A-408DE80FF9C2}"/>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6" name="Footer Placeholder 5">
            <a:extLst>
              <a:ext uri="{FF2B5EF4-FFF2-40B4-BE49-F238E27FC236}">
                <a16:creationId xmlns:a16="http://schemas.microsoft.com/office/drawing/2014/main" id="{CE91E01D-1BCD-51CD-4C0D-960FB80CD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1F030-DA8F-1007-B422-83F3545F8A55}"/>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73133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745A-B589-FF5E-1432-32450F951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8F9F3D-79C0-AEC7-FE8C-6427E76AA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929313-D6B6-9FFA-ABAF-978BBA7EB4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A8493-2D19-F047-5FDE-FBE170FAB8B1}"/>
              </a:ext>
            </a:extLst>
          </p:cNvPr>
          <p:cNvSpPr>
            <a:spLocks noGrp="1"/>
          </p:cNvSpPr>
          <p:nvPr>
            <p:ph type="dt" sz="half" idx="10"/>
          </p:nvPr>
        </p:nvSpPr>
        <p:spPr/>
        <p:txBody>
          <a:bodyPr/>
          <a:lstStyle/>
          <a:p>
            <a:fld id="{4BCFE0D6-5A0B-427D-9CBA-46EBCEB98E94}" type="datetimeFigureOut">
              <a:rPr lang="en-US" smtClean="0"/>
              <a:t>7/7/2025</a:t>
            </a:fld>
            <a:endParaRPr lang="en-US"/>
          </a:p>
        </p:txBody>
      </p:sp>
      <p:sp>
        <p:nvSpPr>
          <p:cNvPr id="6" name="Footer Placeholder 5">
            <a:extLst>
              <a:ext uri="{FF2B5EF4-FFF2-40B4-BE49-F238E27FC236}">
                <a16:creationId xmlns:a16="http://schemas.microsoft.com/office/drawing/2014/main" id="{845604D2-E0B2-7750-4075-23703BE5B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F629F-4B2F-D0A8-15CD-842032A50BFB}"/>
              </a:ext>
            </a:extLst>
          </p:cNvPr>
          <p:cNvSpPr>
            <a:spLocks noGrp="1"/>
          </p:cNvSpPr>
          <p:nvPr>
            <p:ph type="sldNum" sz="quarter" idx="12"/>
          </p:nvPr>
        </p:nvSpPr>
        <p:spPr/>
        <p:txBody>
          <a:bodyPr/>
          <a:lstStyle/>
          <a:p>
            <a:fld id="{9EE9E086-C664-4980-B7FD-1AB3C85AAB0F}" type="slidenum">
              <a:rPr lang="en-US" smtClean="0"/>
              <a:t>‹#›</a:t>
            </a:fld>
            <a:endParaRPr lang="en-US"/>
          </a:p>
        </p:txBody>
      </p:sp>
    </p:spTree>
    <p:extLst>
      <p:ext uri="{BB962C8B-B14F-4D97-AF65-F5344CB8AC3E}">
        <p14:creationId xmlns:p14="http://schemas.microsoft.com/office/powerpoint/2010/main" val="2358926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12742C-5FE3-3355-5848-AEC9A45DF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9EE709-522A-8832-A97B-1F138E667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085F2-2B79-7574-42A4-29D4F47AE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CFE0D6-5A0B-427D-9CBA-46EBCEB98E94}" type="datetimeFigureOut">
              <a:rPr lang="en-US" smtClean="0"/>
              <a:t>7/7/2025</a:t>
            </a:fld>
            <a:endParaRPr lang="en-US"/>
          </a:p>
        </p:txBody>
      </p:sp>
      <p:sp>
        <p:nvSpPr>
          <p:cNvPr id="5" name="Footer Placeholder 4">
            <a:extLst>
              <a:ext uri="{FF2B5EF4-FFF2-40B4-BE49-F238E27FC236}">
                <a16:creationId xmlns:a16="http://schemas.microsoft.com/office/drawing/2014/main" id="{3DB7676D-E57C-F09E-FBE2-D49E37650D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1A0AB59-1A89-D458-1080-60FA44CAD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E9E086-C664-4980-B7FD-1AB3C85AAB0F}" type="slidenum">
              <a:rPr lang="en-US" smtClean="0"/>
              <a:t>‹#›</a:t>
            </a:fld>
            <a:endParaRPr lang="en-US"/>
          </a:p>
        </p:txBody>
      </p:sp>
    </p:spTree>
    <p:extLst>
      <p:ext uri="{BB962C8B-B14F-4D97-AF65-F5344CB8AC3E}">
        <p14:creationId xmlns:p14="http://schemas.microsoft.com/office/powerpoint/2010/main" val="1419143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Human_Lungs.gif"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Streptococcus_pyogenes_%28Lancefield_Group_A%29_on_Columbia_Horse_Blood_Agar.jpg"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50774-4CE3-DE6F-4D91-3876256A746B}"/>
              </a:ext>
            </a:extLst>
          </p:cNvPr>
          <p:cNvSpPr>
            <a:spLocks noGrp="1"/>
          </p:cNvSpPr>
          <p:nvPr>
            <p:ph type="ctrTitle"/>
          </p:nvPr>
        </p:nvSpPr>
        <p:spPr>
          <a:xfrm>
            <a:off x="510074" y="1635260"/>
            <a:ext cx="3348297" cy="2241755"/>
          </a:xfrm>
          <a:solidFill>
            <a:schemeClr val="accent1">
              <a:lumMod val="20000"/>
              <a:lumOff val="80000"/>
            </a:schemeClr>
          </a:solidFill>
        </p:spPr>
        <p:txBody>
          <a:bodyPr>
            <a:normAutofit/>
          </a:bodyPr>
          <a:lstStyle/>
          <a:p>
            <a:pPr algn="l"/>
            <a:r>
              <a:rPr lang="en-US" sz="3300" dirty="0">
                <a:latin typeface="Calibri" panose="020F0502020204030204" pitchFamily="34" charset="0"/>
                <a:ea typeface="Calibri" panose="020F0502020204030204" pitchFamily="34" charset="0"/>
                <a:cs typeface="Calibri" panose="020F0502020204030204" pitchFamily="34" charset="0"/>
              </a:rPr>
              <a:t>Human Respiratory System Infections</a:t>
            </a:r>
            <a:br>
              <a:rPr lang="en-US" sz="3300" dirty="0">
                <a:latin typeface="Calibri" panose="020F0502020204030204" pitchFamily="34" charset="0"/>
                <a:ea typeface="Calibri" panose="020F0502020204030204" pitchFamily="34" charset="0"/>
                <a:cs typeface="Calibri" panose="020F0502020204030204" pitchFamily="34" charset="0"/>
              </a:rPr>
            </a:br>
            <a:endParaRPr lang="en-US" sz="33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B430A91C-DB57-9E0B-EFC5-AD8FE514EB2B}"/>
              </a:ext>
            </a:extLst>
          </p:cNvPr>
          <p:cNvSpPr>
            <a:spLocks noGrp="1"/>
          </p:cNvSpPr>
          <p:nvPr>
            <p:ph type="subTitle" idx="1"/>
          </p:nvPr>
        </p:nvSpPr>
        <p:spPr>
          <a:xfrm>
            <a:off x="510074" y="4003563"/>
            <a:ext cx="3348297" cy="1184584"/>
          </a:xfrm>
          <a:solidFill>
            <a:schemeClr val="accent1">
              <a:lumMod val="20000"/>
              <a:lumOff val="80000"/>
            </a:schemeClr>
          </a:solidFill>
        </p:spPr>
        <p:txBody>
          <a:bodyPr>
            <a:normAutofit/>
          </a:bodyPr>
          <a:lstStyle/>
          <a:p>
            <a:pPr algn="l"/>
            <a:endParaRPr lang="en-US" sz="1800" dirty="0">
              <a:latin typeface="Calibri" panose="020F0502020204030204" pitchFamily="34" charset="0"/>
              <a:ea typeface="Calibri" panose="020F0502020204030204" pitchFamily="34" charset="0"/>
              <a:cs typeface="Calibri" panose="020F0502020204030204" pitchFamily="34" charset="0"/>
            </a:endParaRPr>
          </a:p>
          <a:p>
            <a:pPr algn="l"/>
            <a:r>
              <a:rPr lang="en-US" sz="1800" dirty="0">
                <a:latin typeface="Calibri" panose="020F0502020204030204" pitchFamily="34" charset="0"/>
                <a:ea typeface="Calibri" panose="020F0502020204030204" pitchFamily="34" charset="0"/>
                <a:cs typeface="Calibri" panose="020F0502020204030204" pitchFamily="34" charset="0"/>
              </a:rPr>
              <a:t>Ayda </a:t>
            </a:r>
            <a:r>
              <a:rPr lang="en-US" sz="1800" dirty="0" err="1">
                <a:latin typeface="Calibri" panose="020F0502020204030204" pitchFamily="34" charset="0"/>
                <a:ea typeface="Calibri" panose="020F0502020204030204" pitchFamily="34" charset="0"/>
                <a:cs typeface="Calibri" panose="020F0502020204030204" pitchFamily="34" charset="0"/>
              </a:rPr>
              <a:t>Basgul</a:t>
            </a:r>
            <a:r>
              <a:rPr lang="en-US" sz="1800" dirty="0">
                <a:latin typeface="Calibri" panose="020F0502020204030204" pitchFamily="34" charset="0"/>
                <a:ea typeface="Calibri" panose="020F0502020204030204" pitchFamily="34" charset="0"/>
                <a:cs typeface="Calibri" panose="020F0502020204030204" pitchFamily="34" charset="0"/>
              </a:rPr>
              <a:t> Martin, MD</a:t>
            </a:r>
          </a:p>
        </p:txBody>
      </p:sp>
      <p:pic>
        <p:nvPicPr>
          <p:cNvPr id="4" name="Picture 3" descr="A diagram of the human body&#10;&#10;AI-generated content may be incorrect.">
            <a:extLst>
              <a:ext uri="{FF2B5EF4-FFF2-40B4-BE49-F238E27FC236}">
                <a16:creationId xmlns:a16="http://schemas.microsoft.com/office/drawing/2014/main" id="{00CD57CE-88ED-5C21-A64C-9C0126959355}"/>
              </a:ext>
            </a:extLst>
          </p:cNvPr>
          <p:cNvPicPr>
            <a:picLocks noChangeAspect="1"/>
          </p:cNvPicPr>
          <p:nvPr/>
        </p:nvPicPr>
        <p:blipFill>
          <a:blip r:embed="rId2"/>
          <a:stretch>
            <a:fillRect/>
          </a:stretch>
        </p:blipFill>
        <p:spPr>
          <a:xfrm>
            <a:off x="4344099" y="884881"/>
            <a:ext cx="7390808" cy="5081180"/>
          </a:xfrm>
          <a:prstGeom prst="rect">
            <a:avLst/>
          </a:prstGeom>
        </p:spPr>
      </p:pic>
      <p:sp>
        <p:nvSpPr>
          <p:cNvPr id="6" name="TextBox 5">
            <a:extLst>
              <a:ext uri="{FF2B5EF4-FFF2-40B4-BE49-F238E27FC236}">
                <a16:creationId xmlns:a16="http://schemas.microsoft.com/office/drawing/2014/main" id="{23B3E671-1B54-3228-DE57-F405C5EDF0BB}"/>
              </a:ext>
            </a:extLst>
          </p:cNvPr>
          <p:cNvSpPr txBox="1"/>
          <p:nvPr/>
        </p:nvSpPr>
        <p:spPr>
          <a:xfrm>
            <a:off x="6019800" y="6165809"/>
            <a:ext cx="6096000" cy="246221"/>
          </a:xfrm>
          <a:prstGeom prst="rect">
            <a:avLst/>
          </a:prstGeom>
          <a:noFill/>
        </p:spPr>
        <p:txBody>
          <a:bodyPr wrap="square">
            <a:spAutoFit/>
          </a:bodyPr>
          <a:lstStyle/>
          <a:p>
            <a:r>
              <a:rPr lang="en-US" sz="1000" dirty="0">
                <a:hlinkClick r:id="rId3"/>
              </a:rPr>
              <a:t>Photo </a:t>
            </a:r>
            <a:r>
              <a:rPr lang="en-US" sz="1000" dirty="0" err="1">
                <a:hlinkClick r:id="rId3"/>
              </a:rPr>
              <a:t>courtesy:File:Human</a:t>
            </a:r>
            <a:r>
              <a:rPr lang="en-US" sz="1000" dirty="0">
                <a:hlinkClick r:id="rId3"/>
              </a:rPr>
              <a:t> Lungs.gif - Wikimedia Commons</a:t>
            </a:r>
            <a:endParaRPr lang="en-US" sz="1000" dirty="0"/>
          </a:p>
        </p:txBody>
      </p:sp>
    </p:spTree>
    <p:extLst>
      <p:ext uri="{BB962C8B-B14F-4D97-AF65-F5344CB8AC3E}">
        <p14:creationId xmlns:p14="http://schemas.microsoft.com/office/powerpoint/2010/main" val="1210509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417F8B-68A2-2C0F-4AB2-7E91B6DC94E2}"/>
              </a:ext>
            </a:extLst>
          </p:cNvPr>
          <p:cNvSpPr>
            <a:spLocks noGrp="1"/>
          </p:cNvSpPr>
          <p:nvPr>
            <p:ph type="title"/>
          </p:nvPr>
        </p:nvSpPr>
        <p:spPr>
          <a:xfrm>
            <a:off x="838200" y="365126"/>
            <a:ext cx="10515600" cy="923348"/>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Terminology about inflammation and infection within the respiratory system.</a:t>
            </a:r>
          </a:p>
        </p:txBody>
      </p:sp>
      <p:sp>
        <p:nvSpPr>
          <p:cNvPr id="6" name="Content Placeholder 5">
            <a:extLst>
              <a:ext uri="{FF2B5EF4-FFF2-40B4-BE49-F238E27FC236}">
                <a16:creationId xmlns:a16="http://schemas.microsoft.com/office/drawing/2014/main" id="{3FAE5174-6C25-6E49-5B2A-71405A3BEAED}"/>
              </a:ext>
            </a:extLst>
          </p:cNvPr>
          <p:cNvSpPr>
            <a:spLocks noGrp="1"/>
          </p:cNvSpPr>
          <p:nvPr>
            <p:ph idx="1"/>
          </p:nvPr>
        </p:nvSpPr>
        <p:spPr/>
        <p:txBody>
          <a:bodyPr>
            <a:normAutofit fontScale="70000" lnSpcReduction="20000"/>
          </a:bodyPr>
          <a:lstStyle/>
          <a:p>
            <a:r>
              <a:rPr lang="en-US" b="1" i="1" dirty="0">
                <a:latin typeface="Calibri" panose="020F0502020204030204" pitchFamily="34" charset="0"/>
                <a:ea typeface="Calibri" panose="020F0502020204030204" pitchFamily="34" charset="0"/>
                <a:cs typeface="Calibri" panose="020F0502020204030204" pitchFamily="34" charset="0"/>
              </a:rPr>
              <a:t>Rhinitis:</a:t>
            </a:r>
            <a:r>
              <a:rPr lang="en-US" dirty="0">
                <a:latin typeface="Calibri" panose="020F0502020204030204" pitchFamily="34" charset="0"/>
                <a:ea typeface="Calibri" panose="020F0502020204030204" pitchFamily="34" charset="0"/>
                <a:cs typeface="Calibri" panose="020F0502020204030204" pitchFamily="34" charset="0"/>
              </a:rPr>
              <a:t> Inflammation and/or infections of the nose</a:t>
            </a:r>
          </a:p>
          <a:p>
            <a:r>
              <a:rPr lang="en-US" b="1" i="1" dirty="0">
                <a:latin typeface="Calibri" panose="020F0502020204030204" pitchFamily="34" charset="0"/>
                <a:ea typeface="Calibri" panose="020F0502020204030204" pitchFamily="34" charset="0"/>
                <a:cs typeface="Calibri" panose="020F0502020204030204" pitchFamily="34" charset="0"/>
              </a:rPr>
              <a:t>Tonsillitis:</a:t>
            </a:r>
            <a:r>
              <a:rPr lang="en-US" dirty="0">
                <a:latin typeface="Calibri" panose="020F0502020204030204" pitchFamily="34" charset="0"/>
                <a:ea typeface="Calibri" panose="020F0502020204030204" pitchFamily="34" charset="0"/>
                <a:cs typeface="Calibri" panose="020F0502020204030204" pitchFamily="34" charset="0"/>
              </a:rPr>
              <a:t> Inflammation and/or infections of tonsils</a:t>
            </a:r>
          </a:p>
          <a:p>
            <a:r>
              <a:rPr lang="en-US" b="1" i="1" dirty="0">
                <a:latin typeface="Calibri" panose="020F0502020204030204" pitchFamily="34" charset="0"/>
                <a:ea typeface="Calibri" panose="020F0502020204030204" pitchFamily="34" charset="0"/>
                <a:cs typeface="Calibri" panose="020F0502020204030204" pitchFamily="34" charset="0"/>
              </a:rPr>
              <a:t>Sinusitis:</a:t>
            </a:r>
            <a:r>
              <a:rPr lang="en-US" dirty="0">
                <a:latin typeface="Calibri" panose="020F0502020204030204" pitchFamily="34" charset="0"/>
                <a:ea typeface="Calibri" panose="020F0502020204030204" pitchFamily="34" charset="0"/>
                <a:cs typeface="Calibri" panose="020F0502020204030204" pitchFamily="34" charset="0"/>
              </a:rPr>
              <a:t> Inflammation and/or infections of sinuses.</a:t>
            </a:r>
          </a:p>
          <a:p>
            <a:r>
              <a:rPr lang="en-US" b="1" i="1" dirty="0">
                <a:latin typeface="Calibri" panose="020F0502020204030204" pitchFamily="34" charset="0"/>
                <a:ea typeface="Calibri" panose="020F0502020204030204" pitchFamily="34" charset="0"/>
                <a:cs typeface="Calibri" panose="020F0502020204030204" pitchFamily="34" charset="0"/>
              </a:rPr>
              <a:t>Pharyngitis:</a:t>
            </a:r>
            <a:r>
              <a:rPr lang="en-US" dirty="0">
                <a:latin typeface="Calibri" panose="020F0502020204030204" pitchFamily="34" charset="0"/>
                <a:ea typeface="Calibri" panose="020F0502020204030204" pitchFamily="34" charset="0"/>
                <a:cs typeface="Calibri" panose="020F0502020204030204" pitchFamily="34" charset="0"/>
              </a:rPr>
              <a:t> Inflammation and/or infections of the pharynx (throat).</a:t>
            </a:r>
          </a:p>
          <a:p>
            <a:r>
              <a:rPr lang="en-US" b="1" i="1" dirty="0">
                <a:latin typeface="Calibri" panose="020F0502020204030204" pitchFamily="34" charset="0"/>
                <a:ea typeface="Calibri" panose="020F0502020204030204" pitchFamily="34" charset="0"/>
                <a:cs typeface="Calibri" panose="020F0502020204030204" pitchFamily="34" charset="0"/>
              </a:rPr>
              <a:t>Laryngitis:</a:t>
            </a:r>
            <a:r>
              <a:rPr lang="en-US" dirty="0">
                <a:latin typeface="Calibri" panose="020F0502020204030204" pitchFamily="34" charset="0"/>
                <a:ea typeface="Calibri" panose="020F0502020204030204" pitchFamily="34" charset="0"/>
                <a:cs typeface="Calibri" panose="020F0502020204030204" pitchFamily="34" charset="0"/>
              </a:rPr>
              <a:t> Inflammation and/or larynx infections (voice box).</a:t>
            </a:r>
          </a:p>
          <a:p>
            <a:r>
              <a:rPr lang="en-US" b="1" i="1" dirty="0">
                <a:latin typeface="Calibri" panose="020F0502020204030204" pitchFamily="34" charset="0"/>
                <a:ea typeface="Calibri" panose="020F0502020204030204" pitchFamily="34" charset="0"/>
                <a:cs typeface="Calibri" panose="020F0502020204030204" pitchFamily="34" charset="0"/>
              </a:rPr>
              <a:t>Epiglottitis</a:t>
            </a:r>
            <a:r>
              <a:rPr lang="en-US" dirty="0">
                <a:latin typeface="Calibri" panose="020F0502020204030204" pitchFamily="34" charset="0"/>
                <a:ea typeface="Calibri" panose="020F0502020204030204" pitchFamily="34" charset="0"/>
                <a:cs typeface="Calibri" panose="020F0502020204030204" pitchFamily="34" charset="0"/>
              </a:rPr>
              <a:t>: Inflammation and/or infections of epiglottis.</a:t>
            </a:r>
          </a:p>
          <a:p>
            <a:r>
              <a:rPr lang="en-US" b="1" i="1" dirty="0">
                <a:latin typeface="Calibri" panose="020F0502020204030204" pitchFamily="34" charset="0"/>
                <a:ea typeface="Calibri" panose="020F0502020204030204" pitchFamily="34" charset="0"/>
                <a:cs typeface="Calibri" panose="020F0502020204030204" pitchFamily="34" charset="0"/>
              </a:rPr>
              <a:t>Tracheitis: </a:t>
            </a:r>
            <a:r>
              <a:rPr lang="en-US" i="1" dirty="0">
                <a:latin typeface="Calibri" panose="020F0502020204030204" pitchFamily="34" charset="0"/>
                <a:ea typeface="Calibri" panose="020F0502020204030204" pitchFamily="34" charset="0"/>
                <a:cs typeface="Calibri" panose="020F0502020204030204" pitchFamily="34" charset="0"/>
              </a:rPr>
              <a:t>Inflammation and/or infections of the trachea</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i="1" dirty="0">
                <a:latin typeface="Calibri" panose="020F0502020204030204" pitchFamily="34" charset="0"/>
                <a:ea typeface="Calibri" panose="020F0502020204030204" pitchFamily="34" charset="0"/>
                <a:cs typeface="Calibri" panose="020F0502020204030204" pitchFamily="34" charset="0"/>
              </a:rPr>
              <a:t>Bronchitis:</a:t>
            </a:r>
            <a:r>
              <a:rPr lang="en-US" dirty="0">
                <a:latin typeface="Calibri" panose="020F0502020204030204" pitchFamily="34" charset="0"/>
                <a:ea typeface="Calibri" panose="020F0502020204030204" pitchFamily="34" charset="0"/>
                <a:cs typeface="Calibri" panose="020F0502020204030204" pitchFamily="34" charset="0"/>
              </a:rPr>
              <a:t> Inflammation and/or infections of bronchi.</a:t>
            </a:r>
          </a:p>
          <a:p>
            <a:r>
              <a:rPr lang="en-US" b="1" i="1" dirty="0">
                <a:latin typeface="Calibri" panose="020F0502020204030204" pitchFamily="34" charset="0"/>
                <a:ea typeface="Calibri" panose="020F0502020204030204" pitchFamily="34" charset="0"/>
                <a:cs typeface="Calibri" panose="020F0502020204030204" pitchFamily="34" charset="0"/>
              </a:rPr>
              <a:t>Bronchiolitis</a:t>
            </a:r>
            <a:r>
              <a:rPr lang="en-US" dirty="0">
                <a:latin typeface="Calibri" panose="020F0502020204030204" pitchFamily="34" charset="0"/>
                <a:ea typeface="Calibri" panose="020F0502020204030204" pitchFamily="34" charset="0"/>
                <a:cs typeface="Calibri" panose="020F0502020204030204" pitchFamily="34" charset="0"/>
              </a:rPr>
              <a:t>: Inflammation and/or infections of bronchioles</a:t>
            </a:r>
          </a:p>
          <a:p>
            <a:r>
              <a:rPr lang="en-US" b="1" i="1" dirty="0">
                <a:latin typeface="Calibri" panose="020F0502020204030204" pitchFamily="34" charset="0"/>
                <a:ea typeface="Calibri" panose="020F0502020204030204" pitchFamily="34" charset="0"/>
                <a:cs typeface="Calibri" panose="020F0502020204030204" pitchFamily="34" charset="0"/>
              </a:rPr>
              <a:t>Pneumonia:</a:t>
            </a:r>
            <a:r>
              <a:rPr lang="en-US" dirty="0">
                <a:latin typeface="Calibri" panose="020F0502020204030204" pitchFamily="34" charset="0"/>
                <a:ea typeface="Calibri" panose="020F0502020204030204" pitchFamily="34" charset="0"/>
                <a:cs typeface="Calibri" panose="020F0502020204030204" pitchFamily="34" charset="0"/>
              </a:rPr>
              <a:t> Infections of the lungs, particularly the alveoli, fill with fluids.</a:t>
            </a:r>
          </a:p>
          <a:p>
            <a:pPr lvl="1"/>
            <a:r>
              <a:rPr lang="en-US" dirty="0">
                <a:latin typeface="Calibri" panose="020F0502020204030204" pitchFamily="34" charset="0"/>
                <a:ea typeface="Calibri" panose="020F0502020204030204" pitchFamily="34" charset="0"/>
                <a:cs typeface="Calibri" panose="020F0502020204030204" pitchFamily="34" charset="0"/>
              </a:rPr>
              <a:t>*Conjunctivitis: Inflammation and/or infection of conjunctiva</a:t>
            </a:r>
          </a:p>
          <a:p>
            <a:pPr lvl="1"/>
            <a:r>
              <a:rPr lang="en-US" dirty="0">
                <a:latin typeface="Calibri" panose="020F0502020204030204" pitchFamily="34" charset="0"/>
                <a:ea typeface="Calibri" panose="020F0502020204030204" pitchFamily="34" charset="0"/>
                <a:cs typeface="Calibri" panose="020F0502020204030204" pitchFamily="34" charset="0"/>
              </a:rPr>
              <a:t>*Otitis media: Inflammation and /or infection of the middle ear.</a:t>
            </a:r>
          </a:p>
          <a:p>
            <a:pPr lvl="1"/>
            <a:r>
              <a:rPr lang="en-US" dirty="0">
                <a:latin typeface="Calibri" panose="020F0502020204030204" pitchFamily="34" charset="0"/>
                <a:ea typeface="Calibri" panose="020F0502020204030204" pitchFamily="34" charset="0"/>
                <a:cs typeface="Calibri" panose="020F0502020204030204" pitchFamily="34" charset="0"/>
              </a:rPr>
              <a:t>*Although they are not anatomically part of the respiratory system, they are also involved when there are respiratory infections due to their location nearby.</a:t>
            </a:r>
          </a:p>
          <a:p>
            <a:endParaRPr lang="en-US" dirty="0"/>
          </a:p>
        </p:txBody>
      </p:sp>
    </p:spTree>
    <p:extLst>
      <p:ext uri="{BB962C8B-B14F-4D97-AF65-F5344CB8AC3E}">
        <p14:creationId xmlns:p14="http://schemas.microsoft.com/office/powerpoint/2010/main" val="22995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04EE-0A44-E32C-5B7D-26E8D3265615}"/>
              </a:ext>
            </a:extLst>
          </p:cNvPr>
          <p:cNvSpPr>
            <a:spLocks noGrp="1"/>
          </p:cNvSpPr>
          <p:nvPr>
            <p:ph type="title"/>
          </p:nvPr>
        </p:nvSpPr>
        <p:spPr>
          <a:xfrm>
            <a:off x="838200" y="365125"/>
            <a:ext cx="10515600" cy="941161"/>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Bacterial Infections of Upper Respiratory Tract: </a:t>
            </a:r>
          </a:p>
        </p:txBody>
      </p:sp>
      <p:sp>
        <p:nvSpPr>
          <p:cNvPr id="3" name="Content Placeholder 2">
            <a:extLst>
              <a:ext uri="{FF2B5EF4-FFF2-40B4-BE49-F238E27FC236}">
                <a16:creationId xmlns:a16="http://schemas.microsoft.com/office/drawing/2014/main" id="{E49B92FC-D575-8F4B-1E21-BAC3DC1C6D67}"/>
              </a:ext>
            </a:extLst>
          </p:cNvPr>
          <p:cNvSpPr>
            <a:spLocks noGrp="1"/>
          </p:cNvSpPr>
          <p:nvPr>
            <p:ph sz="half"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most common bacteria that cause infections in the organs of the URT are Streptococcus pyogenes, Streptococcus</a:t>
            </a:r>
            <a:r>
              <a:rPr lang="en-US" i="1" dirty="0">
                <a:latin typeface="Calibri" panose="020F0502020204030204" pitchFamily="34" charset="0"/>
                <a:ea typeface="Calibri" panose="020F0502020204030204" pitchFamily="34" charset="0"/>
                <a:cs typeface="Calibri" panose="020F0502020204030204" pitchFamily="34" charset="0"/>
              </a:rPr>
              <a:t> pneumoniae</a:t>
            </a:r>
            <a:r>
              <a:rPr lang="en-US" dirty="0">
                <a:latin typeface="Calibri" panose="020F0502020204030204" pitchFamily="34" charset="0"/>
                <a:ea typeface="Calibri" panose="020F0502020204030204" pitchFamily="34" charset="0"/>
                <a:cs typeface="Calibri" panose="020F0502020204030204" pitchFamily="34" charset="0"/>
              </a:rPr>
              <a:t>, Hemophilus </a:t>
            </a:r>
            <a:r>
              <a:rPr lang="en-US" i="1" dirty="0">
                <a:latin typeface="Calibri" panose="020F0502020204030204" pitchFamily="34" charset="0"/>
                <a:ea typeface="Calibri" panose="020F0502020204030204" pitchFamily="34" charset="0"/>
                <a:cs typeface="Calibri" panose="020F0502020204030204" pitchFamily="34" charset="0"/>
              </a:rPr>
              <a:t>influenzae</a:t>
            </a:r>
            <a:r>
              <a:rPr lang="en-US" dirty="0">
                <a:latin typeface="Calibri" panose="020F0502020204030204" pitchFamily="34" charset="0"/>
                <a:ea typeface="Calibri" panose="020F0502020204030204" pitchFamily="34" charset="0"/>
                <a:cs typeface="Calibri" panose="020F0502020204030204" pitchFamily="34" charset="0"/>
              </a:rPr>
              <a:t>, Moraxella </a:t>
            </a:r>
            <a:r>
              <a:rPr lang="en-US" i="1" dirty="0">
                <a:latin typeface="Calibri" panose="020F0502020204030204" pitchFamily="34" charset="0"/>
                <a:ea typeface="Calibri" panose="020F0502020204030204" pitchFamily="34" charset="0"/>
                <a:cs typeface="Calibri" panose="020F0502020204030204" pitchFamily="34" charset="0"/>
              </a:rPr>
              <a:t>catarrhalis</a:t>
            </a:r>
            <a:r>
              <a:rPr lang="en-US" dirty="0">
                <a:latin typeface="Calibri" panose="020F0502020204030204" pitchFamily="34" charset="0"/>
                <a:ea typeface="Calibri" panose="020F0502020204030204" pitchFamily="34" charset="0"/>
                <a:cs typeface="Calibri" panose="020F0502020204030204" pitchFamily="34" charset="0"/>
              </a:rPr>
              <a:t>, and Klebsiella </a:t>
            </a:r>
            <a:r>
              <a:rPr lang="en-US" i="1" dirty="0">
                <a:latin typeface="Calibri" panose="020F0502020204030204" pitchFamily="34" charset="0"/>
                <a:ea typeface="Calibri" panose="020F0502020204030204" pitchFamily="34" charset="0"/>
                <a:cs typeface="Calibri" panose="020F0502020204030204" pitchFamily="34" charset="0"/>
              </a:rPr>
              <a:t>pneumoniae</a:t>
            </a:r>
            <a:r>
              <a:rPr lang="en-US"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Proper diagnosis and treatment with appropriate antibiotics are crucial to managing these infections and preventing complications </a:t>
            </a:r>
          </a:p>
          <a:p>
            <a:r>
              <a:rPr lang="en-US" dirty="0">
                <a:latin typeface="Calibri" panose="020F0502020204030204" pitchFamily="34" charset="0"/>
                <a:ea typeface="Calibri" panose="020F0502020204030204" pitchFamily="34" charset="0"/>
                <a:cs typeface="Calibri" panose="020F0502020204030204" pitchFamily="34" charset="0"/>
              </a:rPr>
              <a:t>To cause an infectious disease, the bacteria need to colonize, and the acquisition and elimination of species change the balance of certain bacteria. It is strongly related to the host's immune strength and the environmental factors </a:t>
            </a:r>
          </a:p>
        </p:txBody>
      </p:sp>
      <p:pic>
        <p:nvPicPr>
          <p:cNvPr id="6" name="Content Placeholder 5">
            <a:extLst>
              <a:ext uri="{FF2B5EF4-FFF2-40B4-BE49-F238E27FC236}">
                <a16:creationId xmlns:a16="http://schemas.microsoft.com/office/drawing/2014/main" id="{39ECE2C1-6564-7F24-7848-0FF1DF4760CA}"/>
              </a:ext>
            </a:extLst>
          </p:cNvPr>
          <p:cNvPicPr>
            <a:picLocks noGrp="1" noChangeAspect="1"/>
          </p:cNvPicPr>
          <p:nvPr>
            <p:ph sz="half" idx="2"/>
          </p:nvPr>
        </p:nvPicPr>
        <p:blipFill>
          <a:blip r:embed="rId2"/>
          <a:stretch>
            <a:fillRect/>
          </a:stretch>
        </p:blipFill>
        <p:spPr>
          <a:xfrm>
            <a:off x="6335486" y="1825625"/>
            <a:ext cx="4476226" cy="3763702"/>
          </a:xfrm>
          <a:prstGeom prst="rect">
            <a:avLst/>
          </a:prstGeom>
        </p:spPr>
      </p:pic>
      <p:sp>
        <p:nvSpPr>
          <p:cNvPr id="8" name="TextBox 7">
            <a:extLst>
              <a:ext uri="{FF2B5EF4-FFF2-40B4-BE49-F238E27FC236}">
                <a16:creationId xmlns:a16="http://schemas.microsoft.com/office/drawing/2014/main" id="{01930309-4990-D293-3B10-23F0CE69986D}"/>
              </a:ext>
            </a:extLst>
          </p:cNvPr>
          <p:cNvSpPr txBox="1"/>
          <p:nvPr/>
        </p:nvSpPr>
        <p:spPr>
          <a:xfrm>
            <a:off x="6762070" y="5764901"/>
            <a:ext cx="6094638" cy="246221"/>
          </a:xfrm>
          <a:prstGeom prst="rect">
            <a:avLst/>
          </a:prstGeom>
          <a:noFill/>
        </p:spPr>
        <p:txBody>
          <a:bodyPr wrap="square">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Invasion of Streptococcus pyogenes into human epithelial cell</a:t>
            </a:r>
          </a:p>
        </p:txBody>
      </p:sp>
    </p:spTree>
    <p:extLst>
      <p:ext uri="{BB962C8B-B14F-4D97-AF65-F5344CB8AC3E}">
        <p14:creationId xmlns:p14="http://schemas.microsoft.com/office/powerpoint/2010/main" val="146173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52FF5C-ABD0-CD0A-0A2A-C2278ABEF936}"/>
              </a:ext>
            </a:extLst>
          </p:cNvPr>
          <p:cNvSpPr>
            <a:spLocks noGrp="1"/>
          </p:cNvSpPr>
          <p:nvPr>
            <p:ph type="title"/>
          </p:nvPr>
        </p:nvSpPr>
        <p:spPr>
          <a:xfrm>
            <a:off x="838200" y="365126"/>
            <a:ext cx="10515600" cy="908504"/>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Group A Streptococcus (GAS), Streptococcus pyogenes</a:t>
            </a:r>
          </a:p>
        </p:txBody>
      </p:sp>
      <p:sp>
        <p:nvSpPr>
          <p:cNvPr id="7" name="Content Placeholder 6">
            <a:extLst>
              <a:ext uri="{FF2B5EF4-FFF2-40B4-BE49-F238E27FC236}">
                <a16:creationId xmlns:a16="http://schemas.microsoft.com/office/drawing/2014/main" id="{12F98DF9-0190-5CAE-B686-D46DC87BA0C9}"/>
              </a:ext>
            </a:extLst>
          </p:cNvPr>
          <p:cNvSpPr>
            <a:spLocks noGrp="1"/>
          </p:cNvSpPr>
          <p:nvPr>
            <p:ph sz="half" idx="1"/>
          </p:nvPr>
        </p:nvSpPr>
        <p:spPr/>
        <p:txBody>
          <a:bodyPr>
            <a:normAutofit fontScale="85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pathogen</a:t>
            </a:r>
            <a:r>
              <a:rPr lang="en-US" b="1" i="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is the "Group A Streptococcus (GAS), known as Streptococcus </a:t>
            </a:r>
            <a:r>
              <a:rPr lang="en-US" i="1" dirty="0">
                <a:latin typeface="Calibri" panose="020F0502020204030204" pitchFamily="34" charset="0"/>
                <a:ea typeface="Calibri" panose="020F0502020204030204" pitchFamily="34" charset="0"/>
                <a:cs typeface="Calibri" panose="020F0502020204030204" pitchFamily="34" charset="0"/>
              </a:rPr>
              <a:t>pyogenes." </a:t>
            </a:r>
            <a:r>
              <a:rPr lang="en-US" dirty="0">
                <a:latin typeface="Calibri" panose="020F0502020204030204" pitchFamily="34" charset="0"/>
                <a:ea typeface="Calibri" panose="020F0502020204030204" pitchFamily="34" charset="0"/>
                <a:cs typeface="Calibri" panose="020F0502020204030204" pitchFamily="34" charset="0"/>
              </a:rPr>
              <a:t>They cause a</a:t>
            </a:r>
            <a:r>
              <a:rPr lang="en-US" i="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disease known as Streptococcal Pharyngitis ("Strep Throat")</a:t>
            </a:r>
          </a:p>
          <a:p>
            <a:pPr lvl="0"/>
            <a:r>
              <a:rPr lang="en-US" dirty="0">
                <a:latin typeface="Calibri" panose="020F0502020204030204" pitchFamily="34" charset="0"/>
                <a:ea typeface="Calibri" panose="020F0502020204030204" pitchFamily="34" charset="0"/>
                <a:cs typeface="Calibri" panose="020F0502020204030204" pitchFamily="34" charset="0"/>
              </a:rPr>
              <a:t>Streptococcus pyogenes is a Gram-positive bacterium and grows in chains.</a:t>
            </a:r>
          </a:p>
          <a:p>
            <a:pPr lvl="0"/>
            <a:r>
              <a:rPr lang="en-US" dirty="0">
                <a:latin typeface="Calibri" panose="020F0502020204030204" pitchFamily="34" charset="0"/>
                <a:ea typeface="Calibri" panose="020F0502020204030204" pitchFamily="34" charset="0"/>
                <a:cs typeface="Calibri" panose="020F0502020204030204" pitchFamily="34" charset="0"/>
              </a:rPr>
              <a:t>It causes β-hemolysis on the blood agar (a clear area forms due to complete lysis)</a:t>
            </a:r>
          </a:p>
          <a:p>
            <a:r>
              <a:rPr lang="en-US" dirty="0">
                <a:latin typeface="Calibri" panose="020F0502020204030204" pitchFamily="34" charset="0"/>
                <a:ea typeface="Calibri" panose="020F0502020204030204" pitchFamily="34" charset="0"/>
                <a:cs typeface="Calibri" panose="020F0502020204030204" pitchFamily="34" charset="0"/>
              </a:rPr>
              <a:t>According to Lancefield grouping, it is a Group A Streptococcus (GAS), and different strains of the GAS can be distinguished by M protein. </a:t>
            </a:r>
          </a:p>
        </p:txBody>
      </p:sp>
      <p:pic>
        <p:nvPicPr>
          <p:cNvPr id="9" name="Content Placeholder 8">
            <a:extLst>
              <a:ext uri="{FF2B5EF4-FFF2-40B4-BE49-F238E27FC236}">
                <a16:creationId xmlns:a16="http://schemas.microsoft.com/office/drawing/2014/main" id="{1DDE3EEE-7876-5FD2-A3EB-E2E7D2403292}"/>
              </a:ext>
            </a:extLst>
          </p:cNvPr>
          <p:cNvPicPr>
            <a:picLocks noGrp="1" noChangeAspect="1"/>
          </p:cNvPicPr>
          <p:nvPr>
            <p:ph sz="half" idx="2"/>
          </p:nvPr>
        </p:nvPicPr>
        <p:blipFill>
          <a:blip r:embed="rId2"/>
          <a:stretch>
            <a:fillRect/>
          </a:stretch>
        </p:blipFill>
        <p:spPr>
          <a:xfrm>
            <a:off x="7331529" y="1825625"/>
            <a:ext cx="3607140" cy="2958646"/>
          </a:xfrm>
          <a:prstGeom prst="rect">
            <a:avLst/>
          </a:prstGeom>
        </p:spPr>
      </p:pic>
      <p:sp>
        <p:nvSpPr>
          <p:cNvPr id="11" name="TextBox 10">
            <a:extLst>
              <a:ext uri="{FF2B5EF4-FFF2-40B4-BE49-F238E27FC236}">
                <a16:creationId xmlns:a16="http://schemas.microsoft.com/office/drawing/2014/main" id="{374602AA-F621-43A1-91CC-72BB5FAC3E0C}"/>
              </a:ext>
            </a:extLst>
          </p:cNvPr>
          <p:cNvSpPr txBox="1"/>
          <p:nvPr/>
        </p:nvSpPr>
        <p:spPr>
          <a:xfrm>
            <a:off x="6629683" y="5336266"/>
            <a:ext cx="5010831" cy="553998"/>
          </a:xfrm>
          <a:prstGeom prst="rect">
            <a:avLst/>
          </a:prstGeom>
          <a:noFill/>
        </p:spPr>
        <p:txBody>
          <a:bodyPr wrap="square">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Streptococcus pyogenes (Lancefield Group A) on Columbia Horse Blood Agar</a:t>
            </a:r>
          </a:p>
          <a:p>
            <a:r>
              <a:rPr lang="en-US" sz="1000" dirty="0">
                <a:latin typeface="Calibri" panose="020F0502020204030204" pitchFamily="34" charset="0"/>
                <a:ea typeface="Calibri" panose="020F0502020204030204" pitchFamily="34" charset="0"/>
                <a:cs typeface="Calibri" panose="020F0502020204030204" pitchFamily="34" charset="0"/>
                <a:hlinkClick r:id="rId3"/>
              </a:rPr>
              <a:t>https://commons.wikimedia.org/wiki/File:Streptococcus_pyogenes_%28Lancefield_Group_A%29_on_Columbia_Horse_Blood_Agar.jpg</a:t>
            </a:r>
            <a:r>
              <a:rPr lang="en-US" sz="10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03527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4D0766-1D2A-BC23-9095-5B865F3DD8CB}"/>
              </a:ext>
            </a:extLst>
          </p:cNvPr>
          <p:cNvSpPr>
            <a:spLocks noGrp="1"/>
          </p:cNvSpPr>
          <p:nvPr>
            <p:ph type="title"/>
          </p:nvPr>
        </p:nvSpPr>
        <p:spPr>
          <a:xfrm>
            <a:off x="838200" y="365125"/>
            <a:ext cx="10515600" cy="957489"/>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Group A Streptococcus (GAS), Streptococcus pyogenes</a:t>
            </a:r>
          </a:p>
        </p:txBody>
      </p:sp>
      <p:sp>
        <p:nvSpPr>
          <p:cNvPr id="3" name="Content Placeholder 2">
            <a:extLst>
              <a:ext uri="{FF2B5EF4-FFF2-40B4-BE49-F238E27FC236}">
                <a16:creationId xmlns:a16="http://schemas.microsoft.com/office/drawing/2014/main" id="{F90E98C6-EC26-56E2-6EFB-C615F98310BB}"/>
              </a:ext>
            </a:extLst>
          </p:cNvPr>
          <p:cNvSpPr>
            <a:spLocks noGrp="1"/>
          </p:cNvSpPr>
          <p:nvPr>
            <p:ph idx="1"/>
          </p:nvPr>
        </p:nvSpPr>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Streptococcus pyogenes secretes enzymes, such as hyaluronidase and streptokinase, that break down tissues and help the bacteria invade deeper mucosa layers. Streptolysins O and S make holes in the membranes of erythrocytes and leukocytes, yield β-hemolysis, and inhibit the immune system.</a:t>
            </a:r>
          </a:p>
          <a:p>
            <a:r>
              <a:rPr lang="en-US" dirty="0">
                <a:latin typeface="Calibri" panose="020F0502020204030204" pitchFamily="34" charset="0"/>
                <a:ea typeface="Calibri" panose="020F0502020204030204" pitchFamily="34" charset="0"/>
                <a:cs typeface="Calibri" panose="020F0502020204030204" pitchFamily="34" charset="0"/>
              </a:rPr>
              <a:t>GAS produces several virulence factors (the ability of a microorganism to cause damage to its host). Factors that help it evade the host's immune defenses. These include:</a:t>
            </a:r>
          </a:p>
          <a:p>
            <a:pPr lvl="1"/>
            <a:r>
              <a:rPr lang="en-US" dirty="0">
                <a:latin typeface="Calibri" panose="020F0502020204030204" pitchFamily="34" charset="0"/>
                <a:ea typeface="Calibri" panose="020F0502020204030204" pitchFamily="34" charset="0"/>
                <a:cs typeface="Calibri" panose="020F0502020204030204" pitchFamily="34" charset="0"/>
              </a:rPr>
              <a:t>M protein: This protein helps the bacteria avoid being engulfed by phagocytes (immune cells) and prevents the activation of the complement system.</a:t>
            </a:r>
          </a:p>
          <a:p>
            <a:pPr lvl="1"/>
            <a:r>
              <a:rPr lang="en-US" dirty="0">
                <a:latin typeface="Calibri" panose="020F0502020204030204" pitchFamily="34" charset="0"/>
                <a:ea typeface="Calibri" panose="020F0502020204030204" pitchFamily="34" charset="0"/>
                <a:cs typeface="Calibri" panose="020F0502020204030204" pitchFamily="34" charset="0"/>
              </a:rPr>
              <a:t>C5a peptidase: This enzyme degrades C5a, a molecule involved in the immune response, reducing the recruitment of immune cells to the site of infection.</a:t>
            </a:r>
          </a:p>
          <a:p>
            <a:pPr lvl="1"/>
            <a:r>
              <a:rPr lang="en-US" dirty="0">
                <a:latin typeface="Calibri" panose="020F0502020204030204" pitchFamily="34" charset="0"/>
                <a:ea typeface="Calibri" panose="020F0502020204030204" pitchFamily="34" charset="0"/>
                <a:cs typeface="Calibri" panose="020F0502020204030204" pitchFamily="34" charset="0"/>
              </a:rPr>
              <a:t>Capsule: The bacterial capsule, made of hyaluronic acid, is like human tissue, allowing the bacteria to avoid recognition by the immune system</a:t>
            </a:r>
          </a:p>
        </p:txBody>
      </p:sp>
    </p:spTree>
    <p:extLst>
      <p:ext uri="{BB962C8B-B14F-4D97-AF65-F5344CB8AC3E}">
        <p14:creationId xmlns:p14="http://schemas.microsoft.com/office/powerpoint/2010/main" val="28025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9A2B-3457-91CA-717B-90EDE0857C9E}"/>
              </a:ext>
            </a:extLst>
          </p:cNvPr>
          <p:cNvSpPr>
            <a:spLocks noGrp="1"/>
          </p:cNvSpPr>
          <p:nvPr>
            <p:ph type="title"/>
          </p:nvPr>
        </p:nvSpPr>
        <p:spPr>
          <a:xfrm>
            <a:off x="838200" y="365126"/>
            <a:ext cx="10515600" cy="1022804"/>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t>Diagnosis and Treatment of Streptococcus </a:t>
            </a:r>
            <a:r>
              <a:rPr lang="en-US" sz="3600" i="1" dirty="0"/>
              <a:t>pyogenes</a:t>
            </a:r>
          </a:p>
        </p:txBody>
      </p:sp>
      <p:sp>
        <p:nvSpPr>
          <p:cNvPr id="3" name="Content Placeholder 2">
            <a:extLst>
              <a:ext uri="{FF2B5EF4-FFF2-40B4-BE49-F238E27FC236}">
                <a16:creationId xmlns:a16="http://schemas.microsoft.com/office/drawing/2014/main" id="{01A4F884-0559-3A39-6EE6-D648A411E9BA}"/>
              </a:ext>
            </a:extLst>
          </p:cNvPr>
          <p:cNvSpPr>
            <a:spLocks noGrp="1"/>
          </p:cNvSpPr>
          <p:nvPr>
            <p:ph sz="half" idx="1"/>
          </p:nvPr>
        </p:nvSpPr>
        <p:spPr>
          <a:xfrm>
            <a:off x="838200" y="1825625"/>
            <a:ext cx="4297136" cy="4351338"/>
          </a:xfrm>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Diagnosing strep throat involves a combination of clinical evaluation and laboratory tests. Examination findings that may suggest strep throat include erythema (redness) and swelling of the throat and tonsils, exudate (pus) on the tonsils, petechiae (small red spots) on the roof of the mouth (in some cases). </a:t>
            </a:r>
          </a:p>
          <a:p>
            <a:r>
              <a:rPr lang="en-US" i="1" dirty="0">
                <a:latin typeface="Calibri" panose="020F0502020204030204" pitchFamily="34" charset="0"/>
                <a:ea typeface="Calibri" panose="020F0502020204030204" pitchFamily="34" charset="0"/>
                <a:cs typeface="Calibri" panose="020F0502020204030204" pitchFamily="34" charset="0"/>
              </a:rPr>
              <a:t>The rapid antigen test</a:t>
            </a:r>
            <a:r>
              <a:rPr lang="en-US" dirty="0">
                <a:latin typeface="Calibri" panose="020F0502020204030204" pitchFamily="34" charset="0"/>
                <a:ea typeface="Calibri" panose="020F0502020204030204" pitchFamily="34" charset="0"/>
                <a:cs typeface="Calibri" panose="020F0502020204030204" pitchFamily="34" charset="0"/>
              </a:rPr>
              <a:t> (the rapid strep test) is a commonly used diagnostic tool. It works by detecting the presence of Group A Streptococcus antigen in a throat swab sample. The procedure is relatively quick and can provide results in about 15-20 minutes.</a:t>
            </a:r>
          </a:p>
        </p:txBody>
      </p:sp>
      <p:sp>
        <p:nvSpPr>
          <p:cNvPr id="4" name="Content Placeholder 3">
            <a:extLst>
              <a:ext uri="{FF2B5EF4-FFF2-40B4-BE49-F238E27FC236}">
                <a16:creationId xmlns:a16="http://schemas.microsoft.com/office/drawing/2014/main" id="{EAFD9BA8-E327-FBC5-9AF6-EBEE049864FB}"/>
              </a:ext>
            </a:extLst>
          </p:cNvPr>
          <p:cNvSpPr>
            <a:spLocks noGrp="1"/>
          </p:cNvSpPr>
          <p:nvPr>
            <p:ph sz="half" idx="2"/>
          </p:nvPr>
        </p:nvSpPr>
        <p:spPr>
          <a:xfrm>
            <a:off x="5274129" y="1825625"/>
            <a:ext cx="6079671" cy="4351338"/>
          </a:xfrm>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Antibiotics (typically penicillin or amoxicillin) are effective in treating streptococcal pharyngitis, reducing symptoms, preventing complications, and shortening the duration of the illness.</a:t>
            </a:r>
          </a:p>
          <a:p>
            <a:r>
              <a:rPr lang="en-US" dirty="0">
                <a:latin typeface="Calibri" panose="020F0502020204030204" pitchFamily="34" charset="0"/>
                <a:ea typeface="Calibri" panose="020F0502020204030204" pitchFamily="34" charset="0"/>
                <a:cs typeface="Calibri" panose="020F0502020204030204" pitchFamily="34" charset="0"/>
              </a:rPr>
              <a:t>Due to cross-reactive antibodies (M-protein), complications may develop after streptococcal infections. If left untreated or ineffectively treated, streptococcal pharyngitis can lead to serious complications, such as:</a:t>
            </a:r>
          </a:p>
          <a:p>
            <a:pPr lvl="0"/>
            <a:r>
              <a:rPr lang="en-US" dirty="0">
                <a:latin typeface="Calibri" panose="020F0502020204030204" pitchFamily="34" charset="0"/>
                <a:ea typeface="Calibri" panose="020F0502020204030204" pitchFamily="34" charset="0"/>
                <a:cs typeface="Calibri" panose="020F0502020204030204" pitchFamily="34" charset="0"/>
              </a:rPr>
              <a:t>Rheumatic fever: An autoimmune condition that can affect the heart, joints, skin, and nervous system, occurring due to cross-reactivity between antibodies against the bacteria and host tissues.</a:t>
            </a:r>
          </a:p>
          <a:p>
            <a:pPr lvl="0"/>
            <a:r>
              <a:rPr lang="en-US" dirty="0">
                <a:latin typeface="Calibri" panose="020F0502020204030204" pitchFamily="34" charset="0"/>
                <a:ea typeface="Calibri" panose="020F0502020204030204" pitchFamily="34" charset="0"/>
                <a:cs typeface="Calibri" panose="020F0502020204030204" pitchFamily="34" charset="0"/>
              </a:rPr>
              <a:t>Post-streptococcal glomerulonephritis: Damage to kidneys from immune complexes.</a:t>
            </a:r>
          </a:p>
          <a:p>
            <a:pPr lvl="0"/>
            <a:r>
              <a:rPr lang="en-US" dirty="0">
                <a:latin typeface="Calibri" panose="020F0502020204030204" pitchFamily="34" charset="0"/>
                <a:ea typeface="Calibri" panose="020F0502020204030204" pitchFamily="34" charset="0"/>
                <a:cs typeface="Calibri" panose="020F0502020204030204" pitchFamily="34" charset="0"/>
              </a:rPr>
              <a:t>Peritonsillar abscess: Forms a collection of pus near the tonsils that can </a:t>
            </a:r>
            <a:r>
              <a:rPr lang="en-US" dirty="0"/>
              <a:t>cause severe pain and difficulty swallowing.</a:t>
            </a:r>
          </a:p>
          <a:p>
            <a:endParaRPr lang="en-US" dirty="0"/>
          </a:p>
        </p:txBody>
      </p:sp>
    </p:spTree>
    <p:extLst>
      <p:ext uri="{BB962C8B-B14F-4D97-AF65-F5344CB8AC3E}">
        <p14:creationId xmlns:p14="http://schemas.microsoft.com/office/powerpoint/2010/main" val="69035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5247-ED24-2129-238B-6DB0EC21F0CF}"/>
              </a:ext>
            </a:extLst>
          </p:cNvPr>
          <p:cNvSpPr>
            <a:spLocks noGrp="1"/>
          </p:cNvSpPr>
          <p:nvPr>
            <p:ph type="title"/>
          </p:nvPr>
        </p:nvSpPr>
        <p:spPr>
          <a:xfrm>
            <a:off x="838200" y="365125"/>
            <a:ext cx="10515600" cy="941161"/>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Corynebacterium </a:t>
            </a:r>
            <a:r>
              <a:rPr lang="en-US" sz="4000" i="1" dirty="0">
                <a:latin typeface="Calibri" panose="020F0502020204030204" pitchFamily="34" charset="0"/>
                <a:ea typeface="Calibri" panose="020F0502020204030204" pitchFamily="34" charset="0"/>
                <a:cs typeface="Calibri" panose="020F0502020204030204" pitchFamily="34" charset="0"/>
              </a:rPr>
              <a:t>diphtheriae</a:t>
            </a:r>
          </a:p>
        </p:txBody>
      </p:sp>
      <p:sp>
        <p:nvSpPr>
          <p:cNvPr id="3" name="Content Placeholder 2">
            <a:extLst>
              <a:ext uri="{FF2B5EF4-FFF2-40B4-BE49-F238E27FC236}">
                <a16:creationId xmlns:a16="http://schemas.microsoft.com/office/drawing/2014/main" id="{EF84543D-7804-D3A8-B78F-896A1EE80619}"/>
              </a:ext>
            </a:extLst>
          </p:cNvPr>
          <p:cNvSpPr>
            <a:spLocks noGrp="1"/>
          </p:cNvSpPr>
          <p:nvPr>
            <p:ph sz="half" idx="1"/>
          </p:nvPr>
        </p:nvSpPr>
        <p:spPr/>
        <p:txBody>
          <a:bodyPr>
            <a:normAutofit fontScale="77500" lnSpcReduction="20000"/>
          </a:bodyPr>
          <a:lstStyle/>
          <a:p>
            <a:r>
              <a:rPr lang="en-US" dirty="0"/>
              <a:t>Corynebacterium diphtheriae, a pleomorphic, gram-positive rod that has caused diphtheria since ancient times</a:t>
            </a:r>
          </a:p>
          <a:p>
            <a:r>
              <a:rPr lang="en-US" dirty="0"/>
              <a:t>The bacterium is an aerobic, gram-positive bacillus with club-shape that grows side by side in "palisades" or attached on one end in a "V" formation. It produces a toxin. Diphtheria toxin causes cell death - may be released into the bloodstream, causing organ damage.</a:t>
            </a:r>
          </a:p>
          <a:p>
            <a:r>
              <a:rPr lang="en-US" dirty="0"/>
              <a:t>Diphtheria primarily affects the throat and upper respiratory tract; It may form a pseudo membrane in the throat from dead cells and may obstruct airways.</a:t>
            </a:r>
          </a:p>
          <a:p>
            <a:endParaRPr lang="en-US" dirty="0"/>
          </a:p>
        </p:txBody>
      </p:sp>
      <p:pic>
        <p:nvPicPr>
          <p:cNvPr id="5" name="Content Placeholder 4">
            <a:extLst>
              <a:ext uri="{FF2B5EF4-FFF2-40B4-BE49-F238E27FC236}">
                <a16:creationId xmlns:a16="http://schemas.microsoft.com/office/drawing/2014/main" id="{83A9CD13-10AA-43E0-1183-3A90F318FFED}"/>
              </a:ext>
            </a:extLst>
          </p:cNvPr>
          <p:cNvPicPr>
            <a:picLocks noGrp="1" noChangeAspect="1"/>
          </p:cNvPicPr>
          <p:nvPr>
            <p:ph sz="half" idx="2"/>
          </p:nvPr>
        </p:nvPicPr>
        <p:blipFill>
          <a:blip r:embed="rId2"/>
          <a:stretch>
            <a:fillRect/>
          </a:stretch>
        </p:blipFill>
        <p:spPr>
          <a:xfrm>
            <a:off x="6890657" y="1956253"/>
            <a:ext cx="4030436" cy="3435846"/>
          </a:xfrm>
          <a:prstGeom prst="rect">
            <a:avLst/>
          </a:prstGeom>
        </p:spPr>
      </p:pic>
      <p:sp>
        <p:nvSpPr>
          <p:cNvPr id="7" name="TextBox 6">
            <a:extLst>
              <a:ext uri="{FF2B5EF4-FFF2-40B4-BE49-F238E27FC236}">
                <a16:creationId xmlns:a16="http://schemas.microsoft.com/office/drawing/2014/main" id="{A21C1764-7E53-9E0E-7AD0-D1D2A30DE34A}"/>
              </a:ext>
            </a:extLst>
          </p:cNvPr>
          <p:cNvSpPr txBox="1"/>
          <p:nvPr/>
        </p:nvSpPr>
        <p:spPr>
          <a:xfrm>
            <a:off x="7276420" y="5534589"/>
            <a:ext cx="6094638" cy="246221"/>
          </a:xfrm>
          <a:prstGeom prst="rect">
            <a:avLst/>
          </a:prstGeom>
          <a:noFill/>
        </p:spPr>
        <p:txBody>
          <a:bodyPr wrap="square">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https://images.app.goo.gl/8cDz3JwiP9kjbeS5A</a:t>
            </a:r>
          </a:p>
        </p:txBody>
      </p:sp>
    </p:spTree>
    <p:extLst>
      <p:ext uri="{BB962C8B-B14F-4D97-AF65-F5344CB8AC3E}">
        <p14:creationId xmlns:p14="http://schemas.microsoft.com/office/powerpoint/2010/main" val="186127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8BA5-AFC9-4014-E253-153F0E59868E}"/>
              </a:ext>
            </a:extLst>
          </p:cNvPr>
          <p:cNvSpPr>
            <a:spLocks noGrp="1"/>
          </p:cNvSpPr>
          <p:nvPr>
            <p:ph type="title"/>
          </p:nvPr>
        </p:nvSpPr>
        <p:spPr>
          <a:xfrm>
            <a:off x="838200" y="365125"/>
            <a:ext cx="10515600" cy="1006475"/>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Hemophilus influenzae</a:t>
            </a:r>
          </a:p>
        </p:txBody>
      </p:sp>
      <p:sp>
        <p:nvSpPr>
          <p:cNvPr id="3" name="Content Placeholder 2">
            <a:extLst>
              <a:ext uri="{FF2B5EF4-FFF2-40B4-BE49-F238E27FC236}">
                <a16:creationId xmlns:a16="http://schemas.microsoft.com/office/drawing/2014/main" id="{217A85C9-F67B-9F56-C18E-ED4FF3CFE406}"/>
              </a:ext>
            </a:extLst>
          </p:cNvPr>
          <p:cNvSpPr>
            <a:spLocks noGrp="1"/>
          </p:cNvSpPr>
          <p:nvPr>
            <p:ph sz="half"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H. influenzae is a gram-negative, facultatively anaerobic coccobacillus. </a:t>
            </a:r>
          </a:p>
          <a:p>
            <a:r>
              <a:rPr lang="en-US" dirty="0">
                <a:latin typeface="Calibri" panose="020F0502020204030204" pitchFamily="34" charset="0"/>
                <a:ea typeface="Calibri" panose="020F0502020204030204" pitchFamily="34" charset="0"/>
                <a:cs typeface="Calibri" panose="020F0502020204030204" pitchFamily="34" charset="0"/>
              </a:rPr>
              <a:t>There are six types of H. influenzae. H. influenzae, type b (Hib) usually causes the most severe disease and is the only type that is preventable by the vaccine.</a:t>
            </a:r>
          </a:p>
          <a:p>
            <a:r>
              <a:rPr lang="en-US" dirty="0">
                <a:latin typeface="Calibri" panose="020F0502020204030204" pitchFamily="34" charset="0"/>
                <a:ea typeface="Calibri" panose="020F0502020204030204" pitchFamily="34" charset="0"/>
                <a:cs typeface="Calibri" panose="020F0502020204030204" pitchFamily="34" charset="0"/>
              </a:rPr>
              <a:t>Hemophilus influenzae (H. influenzae) is a group of bacteria that can cause different types of infections but most often cause ear, eye, or sinus infections. They also cause pneumonia. People spread H. influenzae to others by coughing or sneezing, which creates tiny respiratory droplets that contain the bacteria.</a:t>
            </a:r>
          </a:p>
          <a:p>
            <a:endParaRPr lang="en-US" dirty="0"/>
          </a:p>
        </p:txBody>
      </p:sp>
      <p:pic>
        <p:nvPicPr>
          <p:cNvPr id="5" name="Content Placeholder 4">
            <a:extLst>
              <a:ext uri="{FF2B5EF4-FFF2-40B4-BE49-F238E27FC236}">
                <a16:creationId xmlns:a16="http://schemas.microsoft.com/office/drawing/2014/main" id="{F624C8A8-AA44-586A-ED2A-3695FCF397A7}"/>
              </a:ext>
            </a:extLst>
          </p:cNvPr>
          <p:cNvPicPr>
            <a:picLocks noGrp="1" noChangeAspect="1"/>
          </p:cNvPicPr>
          <p:nvPr>
            <p:ph sz="half" idx="2"/>
          </p:nvPr>
        </p:nvPicPr>
        <p:blipFill>
          <a:blip r:embed="rId2"/>
          <a:stretch>
            <a:fillRect/>
          </a:stretch>
        </p:blipFill>
        <p:spPr>
          <a:xfrm>
            <a:off x="6800848" y="1977980"/>
            <a:ext cx="4054929" cy="3391898"/>
          </a:xfrm>
          <a:prstGeom prst="rect">
            <a:avLst/>
          </a:prstGeom>
        </p:spPr>
      </p:pic>
      <p:sp>
        <p:nvSpPr>
          <p:cNvPr id="9" name="TextBox 8">
            <a:extLst>
              <a:ext uri="{FF2B5EF4-FFF2-40B4-BE49-F238E27FC236}">
                <a16:creationId xmlns:a16="http://schemas.microsoft.com/office/drawing/2014/main" id="{095416F8-8486-ED50-5449-C3B2E99A4ECD}"/>
              </a:ext>
            </a:extLst>
          </p:cNvPr>
          <p:cNvSpPr txBox="1"/>
          <p:nvPr/>
        </p:nvSpPr>
        <p:spPr>
          <a:xfrm>
            <a:off x="6700157" y="5486400"/>
            <a:ext cx="4550229" cy="246221"/>
          </a:xfrm>
          <a:prstGeom prst="rect">
            <a:avLst/>
          </a:prstGeom>
          <a:noFill/>
        </p:spPr>
        <p:txBody>
          <a:bodyPr wrap="square">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https://commons.wikimedia.org/wiki/File:Haemophilus_influenzae_Gram.JPG</a:t>
            </a:r>
          </a:p>
        </p:txBody>
      </p:sp>
    </p:spTree>
    <p:extLst>
      <p:ext uri="{BB962C8B-B14F-4D97-AF65-F5344CB8AC3E}">
        <p14:creationId xmlns:p14="http://schemas.microsoft.com/office/powerpoint/2010/main" val="76086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394B-03D4-150A-E9F0-3FF619DB11D2}"/>
              </a:ext>
            </a:extLst>
          </p:cNvPr>
          <p:cNvSpPr>
            <a:spLocks noGrp="1"/>
          </p:cNvSpPr>
          <p:nvPr>
            <p:ph type="title"/>
          </p:nvPr>
        </p:nvSpPr>
        <p:spPr>
          <a:xfrm>
            <a:off x="838200" y="365126"/>
            <a:ext cx="10515600" cy="916668"/>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Streptococcus </a:t>
            </a:r>
            <a:r>
              <a:rPr lang="en-US" sz="4000" i="1" dirty="0">
                <a:latin typeface="Calibri" panose="020F0502020204030204" pitchFamily="34" charset="0"/>
                <a:ea typeface="Calibri" panose="020F0502020204030204" pitchFamily="34" charset="0"/>
                <a:cs typeface="Calibri" panose="020F0502020204030204" pitchFamily="34" charset="0"/>
              </a:rPr>
              <a:t>pneumoniae</a:t>
            </a:r>
            <a:r>
              <a:rPr lang="en-US" sz="4000" dirty="0">
                <a:latin typeface="Calibri" panose="020F0502020204030204" pitchFamily="34" charset="0"/>
                <a:ea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E22B39E3-9D7B-04B6-576C-4BD7EA5BF39E}"/>
              </a:ext>
            </a:extLst>
          </p:cNvPr>
          <p:cNvSpPr>
            <a:spLocks noGrp="1"/>
          </p:cNvSpPr>
          <p:nvPr>
            <p:ph sz="half" idx="1"/>
          </p:nvPr>
        </p:nvSpPr>
        <p:spPr/>
        <p:txBody>
          <a:bodyPr>
            <a:normAutofit lnSpcReduction="10000"/>
          </a:bodyPr>
          <a:lstStyle/>
          <a:p>
            <a:r>
              <a:rPr lang="en-US" dirty="0">
                <a:latin typeface="Calibri" panose="020F0502020204030204" pitchFamily="34" charset="0"/>
                <a:ea typeface="Calibri" panose="020F0502020204030204" pitchFamily="34" charset="0"/>
                <a:cs typeface="Calibri" panose="020F0502020204030204" pitchFamily="34" charset="0"/>
              </a:rPr>
              <a:t>Streptococcus pneumoniae is a gram-positive, lancet-shaped, facultative anaerobic organism typically occurring in pairs or short chains (Dion). Streptococcus pneumoniae (the pneumococcus) is the leading cause of otitis media, community-acquired pneumonia, and bacterial meningitis </a:t>
            </a:r>
          </a:p>
        </p:txBody>
      </p:sp>
      <p:sp>
        <p:nvSpPr>
          <p:cNvPr id="4" name="Content Placeholder 3">
            <a:extLst>
              <a:ext uri="{FF2B5EF4-FFF2-40B4-BE49-F238E27FC236}">
                <a16:creationId xmlns:a16="http://schemas.microsoft.com/office/drawing/2014/main" id="{D1379DFB-0DD6-AC53-1575-1A2D922479A6}"/>
              </a:ext>
            </a:extLst>
          </p:cNvPr>
          <p:cNvSpPr>
            <a:spLocks noGrp="1"/>
          </p:cNvSpPr>
          <p:nvPr>
            <p:ph sz="half" idx="2"/>
          </p:nvPr>
        </p:nvSpPr>
        <p:spPr/>
        <p:txBody>
          <a:bodyPr>
            <a:normAutofit lnSpcReduction="10000"/>
          </a:bodyPr>
          <a:lstStyle/>
          <a:p>
            <a:pPr lvl="0"/>
            <a:r>
              <a:rPr lang="en-US" b="1" dirty="0">
                <a:latin typeface="Calibri" panose="020F0502020204030204" pitchFamily="34" charset="0"/>
                <a:ea typeface="Calibri" panose="020F0502020204030204" pitchFamily="34" charset="0"/>
                <a:cs typeface="Calibri" panose="020F0502020204030204" pitchFamily="34" charset="0"/>
              </a:rPr>
              <a:t>Causes</a:t>
            </a:r>
            <a:r>
              <a:rPr lang="en-US" dirty="0">
                <a:latin typeface="Calibri" panose="020F0502020204030204" pitchFamily="34" charset="0"/>
                <a:ea typeface="Calibri" panose="020F0502020204030204" pitchFamily="34" charset="0"/>
                <a:cs typeface="Calibri" panose="020F0502020204030204" pitchFamily="34" charset="0"/>
              </a:rPr>
              <a:t>: Sinusitis, otitis media, pneumonia. It can also affect the lower respiratory tract and cause bacterial bronchitis and pneumonia.</a:t>
            </a:r>
          </a:p>
          <a:p>
            <a:pPr lvl="0"/>
            <a:r>
              <a:rPr lang="en-US" b="1" dirty="0">
                <a:latin typeface="Calibri" panose="020F0502020204030204" pitchFamily="34" charset="0"/>
                <a:ea typeface="Calibri" panose="020F0502020204030204" pitchFamily="34" charset="0"/>
                <a:cs typeface="Calibri" panose="020F0502020204030204" pitchFamily="34" charset="0"/>
              </a:rPr>
              <a:t>Symptoms</a:t>
            </a:r>
            <a:r>
              <a:rPr lang="en-US" dirty="0">
                <a:latin typeface="Calibri" panose="020F0502020204030204" pitchFamily="34" charset="0"/>
                <a:ea typeface="Calibri" panose="020F0502020204030204" pitchFamily="34" charset="0"/>
                <a:cs typeface="Calibri" panose="020F0502020204030204" pitchFamily="34" charset="0"/>
              </a:rPr>
              <a:t>: Nasal congestion, cough, ear pain, fever, and sometimes difficulty breathing.</a:t>
            </a:r>
          </a:p>
          <a:p>
            <a:pPr lvl="0"/>
            <a:r>
              <a:rPr lang="en-US" b="1" dirty="0">
                <a:latin typeface="Calibri" panose="020F0502020204030204" pitchFamily="34" charset="0"/>
                <a:ea typeface="Calibri" panose="020F0502020204030204" pitchFamily="34" charset="0"/>
                <a:cs typeface="Calibri" panose="020F0502020204030204" pitchFamily="34" charset="0"/>
              </a:rPr>
              <a:t>Treatment</a:t>
            </a:r>
            <a:r>
              <a:rPr lang="en-US" dirty="0">
                <a:latin typeface="Calibri" panose="020F0502020204030204" pitchFamily="34" charset="0"/>
                <a:ea typeface="Calibri" panose="020F0502020204030204" pitchFamily="34" charset="0"/>
                <a:cs typeface="Calibri" panose="020F0502020204030204" pitchFamily="34" charset="0"/>
              </a:rPr>
              <a:t>: Antibiotics, including amoxicillin, penicillin, or other broad-spectrum antibiotics.</a:t>
            </a:r>
          </a:p>
          <a:p>
            <a:endParaRPr lang="en-US" dirty="0"/>
          </a:p>
        </p:txBody>
      </p:sp>
    </p:spTree>
    <p:extLst>
      <p:ext uri="{BB962C8B-B14F-4D97-AF65-F5344CB8AC3E}">
        <p14:creationId xmlns:p14="http://schemas.microsoft.com/office/powerpoint/2010/main" val="4071079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59FF-4862-D91E-B48E-8169B8D38A8B}"/>
              </a:ext>
            </a:extLst>
          </p:cNvPr>
          <p:cNvSpPr>
            <a:spLocks noGrp="1"/>
          </p:cNvSpPr>
          <p:nvPr>
            <p:ph type="title"/>
          </p:nvPr>
        </p:nvSpPr>
        <p:spPr>
          <a:xfrm>
            <a:off x="838200" y="365126"/>
            <a:ext cx="10515600" cy="924832"/>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Bacterial infections of URT</a:t>
            </a:r>
          </a:p>
        </p:txBody>
      </p:sp>
      <p:sp>
        <p:nvSpPr>
          <p:cNvPr id="3" name="Content Placeholder 2">
            <a:extLst>
              <a:ext uri="{FF2B5EF4-FFF2-40B4-BE49-F238E27FC236}">
                <a16:creationId xmlns:a16="http://schemas.microsoft.com/office/drawing/2014/main" id="{2C50E459-9114-2410-0C91-C9834748DBF7}"/>
              </a:ext>
            </a:extLst>
          </p:cNvPr>
          <p:cNvSpPr>
            <a:spLocks noGrp="1"/>
          </p:cNvSpPr>
          <p:nvPr>
            <p:ph sz="half" idx="1"/>
          </p:nvPr>
        </p:nvSpPr>
        <p:spPr/>
        <p:txBody>
          <a:bodyPr>
            <a:normAutofit fontScale="77500" lnSpcReduction="20000"/>
          </a:bodyPr>
          <a:lstStyle/>
          <a:p>
            <a:r>
              <a:rPr lang="en-US" b="1" dirty="0"/>
              <a:t>Moraxella </a:t>
            </a:r>
            <a:r>
              <a:rPr lang="en-US" b="1" i="1" dirty="0"/>
              <a:t>catarrhalis</a:t>
            </a:r>
            <a:endParaRPr lang="en-US" dirty="0"/>
          </a:p>
          <a:p>
            <a:r>
              <a:rPr lang="en-US" dirty="0"/>
              <a:t>Moraxella </a:t>
            </a:r>
            <a:r>
              <a:rPr lang="en-US" i="1" dirty="0"/>
              <a:t>catarrhalis</a:t>
            </a:r>
            <a:r>
              <a:rPr lang="en-US" dirty="0"/>
              <a:t> is a gram-negative diplococcus. In humans, it most commonly involves the upper respiratory tract and the middle ear (Embers).</a:t>
            </a:r>
          </a:p>
          <a:p>
            <a:pPr lvl="0"/>
            <a:r>
              <a:rPr lang="en-US" b="1" dirty="0"/>
              <a:t>Causes</a:t>
            </a:r>
            <a:r>
              <a:rPr lang="en-US" dirty="0"/>
              <a:t>: Otitis media, sinusitis, and sometimes bronchitis in children and adults.</a:t>
            </a:r>
          </a:p>
          <a:p>
            <a:pPr lvl="0"/>
            <a:r>
              <a:rPr lang="en-US" b="1" dirty="0"/>
              <a:t>Symptoms</a:t>
            </a:r>
            <a:r>
              <a:rPr lang="en-US" dirty="0"/>
              <a:t>: Nasal congestion, sore throat, ear pain, and cough.</a:t>
            </a:r>
          </a:p>
          <a:p>
            <a:pPr lvl="0"/>
            <a:r>
              <a:rPr lang="en-US" b="1" dirty="0"/>
              <a:t>Treatment</a:t>
            </a:r>
            <a:r>
              <a:rPr lang="en-US" dirty="0"/>
              <a:t>: Often treated with amoxicillin-clavulanate or other antibiotics, though some strains are resistant to common antibiotics.</a:t>
            </a:r>
          </a:p>
          <a:p>
            <a:endParaRPr lang="en-US" dirty="0"/>
          </a:p>
        </p:txBody>
      </p:sp>
      <p:sp>
        <p:nvSpPr>
          <p:cNvPr id="4" name="Content Placeholder 3">
            <a:extLst>
              <a:ext uri="{FF2B5EF4-FFF2-40B4-BE49-F238E27FC236}">
                <a16:creationId xmlns:a16="http://schemas.microsoft.com/office/drawing/2014/main" id="{CE1070F6-FC14-5AD0-1B8E-36FF86DFCCE7}"/>
              </a:ext>
            </a:extLst>
          </p:cNvPr>
          <p:cNvSpPr>
            <a:spLocks noGrp="1"/>
          </p:cNvSpPr>
          <p:nvPr>
            <p:ph sz="half" idx="2"/>
          </p:nvPr>
        </p:nvSpPr>
        <p:spPr/>
        <p:txBody>
          <a:bodyPr>
            <a:normAutofit fontScale="77500" lnSpcReduction="20000"/>
          </a:bodyPr>
          <a:lstStyle/>
          <a:p>
            <a:r>
              <a:rPr lang="en-US" b="1" dirty="0">
                <a:latin typeface="Calibri" panose="020F0502020204030204" pitchFamily="34" charset="0"/>
                <a:ea typeface="Calibri" panose="020F0502020204030204" pitchFamily="34" charset="0"/>
                <a:cs typeface="Calibri" panose="020F0502020204030204" pitchFamily="34" charset="0"/>
              </a:rPr>
              <a:t>Neisseria </a:t>
            </a:r>
            <a:r>
              <a:rPr lang="en-US" b="1" i="1" dirty="0">
                <a:latin typeface="Calibri" panose="020F0502020204030204" pitchFamily="34" charset="0"/>
                <a:ea typeface="Calibri" panose="020F0502020204030204" pitchFamily="34" charset="0"/>
                <a:cs typeface="Calibri" panose="020F0502020204030204" pitchFamily="34" charset="0"/>
              </a:rPr>
              <a:t>gonorrhoeae</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are gram-negative diplococci with hair-like appendages, pili, covering the bacterial surface. Pili allows adhesion to the epithelial lining.</a:t>
            </a:r>
          </a:p>
          <a:p>
            <a:r>
              <a:rPr lang="en-US" dirty="0">
                <a:latin typeface="Calibri" panose="020F0502020204030204" pitchFamily="34" charset="0"/>
                <a:ea typeface="Calibri" panose="020F0502020204030204" pitchFamily="34" charset="0"/>
                <a:cs typeface="Calibri" panose="020F0502020204030204" pitchFamily="34" charset="0"/>
              </a:rPr>
              <a:t>It is an obligatory human pathogen and sexually transmitted disease. It can also infect the upper respiratory tract, causing a condition called "gonococcal pharyngitis," Typically transmitted through oral receptive sex. N. gonorrhoeae is currently the second most common cause of sexually transmitted bacterial infections worldwide</a:t>
            </a:r>
          </a:p>
        </p:txBody>
      </p:sp>
    </p:spTree>
    <p:extLst>
      <p:ext uri="{BB962C8B-B14F-4D97-AF65-F5344CB8AC3E}">
        <p14:creationId xmlns:p14="http://schemas.microsoft.com/office/powerpoint/2010/main" val="77096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9A52-02E8-8A0A-76C0-2B9FBA0AF77D}"/>
              </a:ext>
            </a:extLst>
          </p:cNvPr>
          <p:cNvSpPr>
            <a:spLocks noGrp="1"/>
          </p:cNvSpPr>
          <p:nvPr>
            <p:ph type="title"/>
          </p:nvPr>
        </p:nvSpPr>
        <p:spPr>
          <a:xfrm>
            <a:off x="838200" y="365125"/>
            <a:ext cx="10515600" cy="1006475"/>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Viral Infections of Upper Respiratory Tract</a:t>
            </a:r>
          </a:p>
        </p:txBody>
      </p:sp>
      <p:sp>
        <p:nvSpPr>
          <p:cNvPr id="3" name="Content Placeholder 2">
            <a:extLst>
              <a:ext uri="{FF2B5EF4-FFF2-40B4-BE49-F238E27FC236}">
                <a16:creationId xmlns:a16="http://schemas.microsoft.com/office/drawing/2014/main" id="{FC105A3E-F573-5D4B-2A2D-55AB04661CCC}"/>
              </a:ext>
            </a:extLst>
          </p:cNvPr>
          <p:cNvSpPr>
            <a:spLocks noGrp="1"/>
          </p:cNvSpPr>
          <p:nvPr>
            <p:ph idx="1"/>
          </p:nvPr>
        </p:nvSpPr>
        <p:spPr/>
        <p:txBody>
          <a:bodyPr>
            <a:normAutofit fontScale="77500" lnSpcReduction="20000"/>
          </a:bodyPr>
          <a:lstStyle/>
          <a:p>
            <a:pPr marL="0" indent="0">
              <a:buNone/>
            </a:pPr>
            <a:r>
              <a:rPr lang="en-US" dirty="0"/>
              <a:t>The most common viruses responsible for upper respiratory infections include:</a:t>
            </a:r>
          </a:p>
          <a:p>
            <a:pPr marL="0" indent="0">
              <a:buNone/>
            </a:pPr>
            <a:r>
              <a:rPr lang="en-US" dirty="0"/>
              <a:t>1. Rhinovirus</a:t>
            </a:r>
          </a:p>
          <a:p>
            <a:r>
              <a:rPr lang="en-US" dirty="0"/>
              <a:t>Rhinovirus is a single-stranded RNA virus that belongs to the </a:t>
            </a:r>
            <a:r>
              <a:rPr lang="en-US" dirty="0" err="1"/>
              <a:t>Picornaviridae</a:t>
            </a:r>
            <a:r>
              <a:rPr lang="en-US" dirty="0"/>
              <a:t> family of viruses. There are over 100 serologic virus types. Rhinoviruses are the most common viral infective agents in humans, and the main cause of the common cold. (Crowe) https://www.sciencedirect.com/science/article/pii/B9780128012383026003</a:t>
            </a:r>
          </a:p>
          <a:p>
            <a:r>
              <a:rPr lang="en-US" dirty="0"/>
              <a:t>More than 30-50% of the time causative agents of common cold are Rhinoviruses. Adenoviruses (5-10% of the common cold) and coronavirus (10-15 % of common cold) also produce cold sign and symptoms.</a:t>
            </a:r>
          </a:p>
          <a:p>
            <a:r>
              <a:rPr lang="en-US" dirty="0"/>
              <a:t>Symptoms are runny nose, nasal congestion, sneezing, sore throat, cough, mild headache, and mild fever.</a:t>
            </a:r>
          </a:p>
          <a:p>
            <a:r>
              <a:rPr lang="en-US" dirty="0"/>
              <a:t>Common cold spread through respiratory droplets, direct contact with infected surfaces, or close contact with an infected person. Rhinovirus infections are most common in fall and spring.</a:t>
            </a:r>
          </a:p>
          <a:p>
            <a:endParaRPr lang="en-US" dirty="0"/>
          </a:p>
        </p:txBody>
      </p:sp>
    </p:spTree>
    <p:extLst>
      <p:ext uri="{BB962C8B-B14F-4D97-AF65-F5344CB8AC3E}">
        <p14:creationId xmlns:p14="http://schemas.microsoft.com/office/powerpoint/2010/main" val="1658463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9242-5BBD-6CD5-0181-C7B68A68D300}"/>
              </a:ext>
            </a:extLst>
          </p:cNvPr>
          <p:cNvSpPr>
            <a:spLocks noGrp="1"/>
          </p:cNvSpPr>
          <p:nvPr>
            <p:ph type="title"/>
          </p:nvPr>
        </p:nvSpPr>
        <p:spPr>
          <a:xfrm>
            <a:off x="838200" y="365126"/>
            <a:ext cx="10515600" cy="757092"/>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Learning Objectives Part 1 &amp;2</a:t>
            </a:r>
          </a:p>
        </p:txBody>
      </p:sp>
      <p:sp>
        <p:nvSpPr>
          <p:cNvPr id="3" name="Content Placeholder 2">
            <a:extLst>
              <a:ext uri="{FF2B5EF4-FFF2-40B4-BE49-F238E27FC236}">
                <a16:creationId xmlns:a16="http://schemas.microsoft.com/office/drawing/2014/main" id="{6EABD94A-E16C-FA6E-2B20-BF6FAB1C9BB2}"/>
              </a:ext>
            </a:extLst>
          </p:cNvPr>
          <p:cNvSpPr>
            <a:spLocks noGrp="1"/>
          </p:cNvSpPr>
          <p:nvPr>
            <p:ph sz="half" idx="1"/>
          </p:nvPr>
        </p:nvSpPr>
        <p:spPr>
          <a:xfrm>
            <a:off x="838200" y="1364673"/>
            <a:ext cx="5181600" cy="4812290"/>
          </a:xfrm>
        </p:spPr>
        <p:txBody>
          <a:bodyPr>
            <a:normAutofit fontScale="62500" lnSpcReduction="20000"/>
          </a:bodyPr>
          <a:lstStyle/>
          <a:p>
            <a:pPr marL="0" indent="0">
              <a:buNone/>
            </a:pPr>
            <a:r>
              <a:rPr lang="en-US" i="1" dirty="0"/>
              <a:t>After completing this chapter, the students should be able to,</a:t>
            </a:r>
            <a:endParaRPr lang="en-US" dirty="0"/>
          </a:p>
          <a:p>
            <a:r>
              <a:rPr lang="en-US" dirty="0"/>
              <a:t>Explain the significant historical events regarding the respiratory tract infections</a:t>
            </a:r>
          </a:p>
          <a:p>
            <a:r>
              <a:rPr lang="en-US" dirty="0"/>
              <a:t>Identify the major anatomical structures of the respiratory system and their roles in immune defense.</a:t>
            </a:r>
          </a:p>
          <a:p>
            <a:r>
              <a:rPr lang="en-US" dirty="0"/>
              <a:t>Differentiate between upper and lower respiratory tract organs</a:t>
            </a:r>
          </a:p>
          <a:p>
            <a:r>
              <a:rPr lang="en-US" dirty="0"/>
              <a:t>Describe normal microbiota of the respiratory system.</a:t>
            </a:r>
          </a:p>
          <a:p>
            <a:r>
              <a:rPr lang="en-US" dirty="0"/>
              <a:t>Define the factors that can damage the respiratory system and promote infections.</a:t>
            </a:r>
          </a:p>
          <a:p>
            <a:r>
              <a:rPr lang="en-US" dirty="0"/>
              <a:t>Define the terminology about inflammation and infection within the respiratory system.</a:t>
            </a:r>
          </a:p>
          <a:p>
            <a:endParaRPr lang="en-US" dirty="0"/>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5E994F83-014F-64A9-F52E-DFACEF99B956}"/>
              </a:ext>
            </a:extLst>
          </p:cNvPr>
          <p:cNvSpPr>
            <a:spLocks noGrp="1"/>
          </p:cNvSpPr>
          <p:nvPr>
            <p:ph sz="half" idx="2"/>
          </p:nvPr>
        </p:nvSpPr>
        <p:spPr>
          <a:xfrm>
            <a:off x="6172200" y="1364673"/>
            <a:ext cx="5181600" cy="4812290"/>
          </a:xfrm>
        </p:spPr>
        <p:txBody>
          <a:bodyPr>
            <a:normAutofit fontScale="62500" lnSpcReduction="20000"/>
          </a:bodyPr>
          <a:lstStyle/>
          <a:p>
            <a:r>
              <a:rPr lang="en-US" dirty="0"/>
              <a:t>Identify common bacterial pathogens (e.g., Streptococcus pneumoniae, Hemophilus influenzae) and viral pathogens (e.g., influenza virus, respiratory syncytial virus) responsible for respiratory infections.</a:t>
            </a:r>
          </a:p>
          <a:p>
            <a:r>
              <a:rPr lang="en-US" dirty="0"/>
              <a:t>Understand the role of fungi (e.g., Aspergillus, Histoplasma) and parasites (e.g., Toxoplasma gondii) in causing respiratory infections.</a:t>
            </a:r>
          </a:p>
          <a:p>
            <a:r>
              <a:rPr lang="en-US" dirty="0"/>
              <a:t>Recognize the symptoms and signs associated with upper respiratory tract infections.</a:t>
            </a:r>
          </a:p>
          <a:p>
            <a:r>
              <a:rPr lang="en-US" dirty="0"/>
              <a:t>Understand the laboratory diagnostic techniques used to identify respiratory pathogens, including cultures, PCR, serology, and imaging.</a:t>
            </a:r>
          </a:p>
          <a:p>
            <a:r>
              <a:rPr lang="en-US" dirty="0"/>
              <a:t>Outline the treatment options for bacterial, viral, fungal, and parasitic respiratory infections.</a:t>
            </a:r>
          </a:p>
          <a:p>
            <a:r>
              <a:rPr lang="en-US" dirty="0"/>
              <a:t>Discuss the role of vaccines in preventing common respiratory infections.</a:t>
            </a:r>
          </a:p>
          <a:p>
            <a:r>
              <a:rPr lang="en-US" dirty="0"/>
              <a:t>Describe the public health measures to control the spread of respiratory infections.</a:t>
            </a:r>
          </a:p>
          <a:p>
            <a:pPr marL="0" indent="0">
              <a:buNone/>
            </a:pPr>
            <a:endParaRPr lang="en-US" dirty="0"/>
          </a:p>
        </p:txBody>
      </p:sp>
    </p:spTree>
    <p:extLst>
      <p:ext uri="{BB962C8B-B14F-4D97-AF65-F5344CB8AC3E}">
        <p14:creationId xmlns:p14="http://schemas.microsoft.com/office/powerpoint/2010/main" val="4271499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D9936-4F66-6D6E-5317-1DFFBF14757E}"/>
              </a:ext>
            </a:extLst>
          </p:cNvPr>
          <p:cNvSpPr>
            <a:spLocks noGrp="1"/>
          </p:cNvSpPr>
          <p:nvPr>
            <p:ph type="title"/>
          </p:nvPr>
        </p:nvSpPr>
        <p:spPr>
          <a:xfrm>
            <a:off x="838200" y="365126"/>
            <a:ext cx="10515600" cy="973818"/>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Viral Infections of Upper Respiratory Tract</a:t>
            </a:r>
          </a:p>
        </p:txBody>
      </p:sp>
      <p:sp>
        <p:nvSpPr>
          <p:cNvPr id="6" name="Content Placeholder 5">
            <a:extLst>
              <a:ext uri="{FF2B5EF4-FFF2-40B4-BE49-F238E27FC236}">
                <a16:creationId xmlns:a16="http://schemas.microsoft.com/office/drawing/2014/main" id="{612264D2-864F-33D0-7F7C-77887F8552D1}"/>
              </a:ext>
            </a:extLst>
          </p:cNvPr>
          <p:cNvSpPr>
            <a:spLocks noGrp="1"/>
          </p:cNvSpPr>
          <p:nvPr>
            <p:ph idx="1"/>
          </p:nvPr>
        </p:nvSpPr>
        <p:spPr/>
        <p:txBody>
          <a:bodyPr>
            <a:normAutofit fontScale="92500" lnSpcReduction="10000"/>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2. Influenza Virus</a:t>
            </a:r>
          </a:p>
          <a:p>
            <a:r>
              <a:rPr lang="en-US" dirty="0">
                <a:latin typeface="Calibri" panose="020F0502020204030204" pitchFamily="34" charset="0"/>
                <a:ea typeface="Calibri" panose="020F0502020204030204" pitchFamily="34" charset="0"/>
                <a:cs typeface="Calibri" panose="020F0502020204030204" pitchFamily="34" charset="0"/>
              </a:rPr>
              <a:t>Influenza virus is an RNA type of virus.</a:t>
            </a:r>
          </a:p>
          <a:p>
            <a:r>
              <a:rPr lang="en-US" dirty="0">
                <a:latin typeface="Calibri" panose="020F0502020204030204" pitchFamily="34" charset="0"/>
                <a:ea typeface="Calibri" panose="020F0502020204030204" pitchFamily="34" charset="0"/>
                <a:cs typeface="Calibri" panose="020F0502020204030204" pitchFamily="34" charset="0"/>
              </a:rPr>
              <a:t>There are four types of influenza viruses: A, B, C, and D. Influenza A and B viruses cause seasonal epidemics of disease in people (known as flu season) almost every winter in the United States. Influenza C virus infections generally cause mild illness and are not thought to cause human epidemics. Influenza D viruses primarily affect cattle with spillovers to other animals but are not known to infect people to cause illness.</a:t>
            </a:r>
          </a:p>
          <a:p>
            <a:r>
              <a:rPr lang="en-US" dirty="0">
                <a:latin typeface="Calibri" panose="020F0502020204030204" pitchFamily="34" charset="0"/>
                <a:ea typeface="Calibri" panose="020F0502020204030204" pitchFamily="34" charset="0"/>
                <a:cs typeface="Calibri" panose="020F0502020204030204" pitchFamily="34" charset="0"/>
              </a:rPr>
              <a:t>Influenza A viruses are divided into subtypes based on two proteins on the surface of the virus: hemagglutinin (H) and neuraminidase (N). There are 18 different hemagglutinin subtypes and 11 different neuraminidase subtypes </a:t>
            </a:r>
          </a:p>
        </p:txBody>
      </p:sp>
    </p:spTree>
    <p:extLst>
      <p:ext uri="{BB962C8B-B14F-4D97-AF65-F5344CB8AC3E}">
        <p14:creationId xmlns:p14="http://schemas.microsoft.com/office/powerpoint/2010/main" val="3733995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CC6F-1DDF-1714-E499-9CB00FB53CBC}"/>
              </a:ext>
            </a:extLst>
          </p:cNvPr>
          <p:cNvSpPr>
            <a:spLocks noGrp="1"/>
          </p:cNvSpPr>
          <p:nvPr>
            <p:ph type="title"/>
          </p:nvPr>
        </p:nvSpPr>
        <p:spPr>
          <a:xfrm>
            <a:off x="838200" y="365126"/>
            <a:ext cx="10515600" cy="916668"/>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Viral Infections of Upper Respiratory Tract</a:t>
            </a:r>
          </a:p>
        </p:txBody>
      </p:sp>
      <p:sp>
        <p:nvSpPr>
          <p:cNvPr id="3" name="Content Placeholder 2">
            <a:extLst>
              <a:ext uri="{FF2B5EF4-FFF2-40B4-BE49-F238E27FC236}">
                <a16:creationId xmlns:a16="http://schemas.microsoft.com/office/drawing/2014/main" id="{8D238852-C077-B96F-FC8B-A3BE754A2C7F}"/>
              </a:ext>
            </a:extLst>
          </p:cNvPr>
          <p:cNvSpPr>
            <a:spLocks noGrp="1"/>
          </p:cNvSpPr>
          <p:nvPr>
            <p:ph sz="half" idx="1"/>
          </p:nvPr>
        </p:nvSpPr>
        <p:spPr>
          <a:xfrm>
            <a:off x="838200" y="1559379"/>
            <a:ext cx="5181600" cy="4617584"/>
          </a:xfrm>
        </p:spPr>
        <p:txBody>
          <a:bodyPr>
            <a:normAutofit fontScale="70000" lnSpcReduction="2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3. Coronavirus</a:t>
            </a:r>
          </a:p>
          <a:p>
            <a:r>
              <a:rPr lang="en-US" dirty="0">
                <a:latin typeface="Calibri" panose="020F0502020204030204" pitchFamily="34" charset="0"/>
                <a:ea typeface="Calibri" panose="020F0502020204030204" pitchFamily="34" charset="0"/>
                <a:cs typeface="Calibri" panose="020F0502020204030204" pitchFamily="34" charset="0"/>
              </a:rPr>
              <a:t>Coronaviruses are a group of related RNA viruses. Coronaviruses can cause upper respiratory infections, which affect the nose, sinuses, and throat. Symptoms include sneezing, sore throat, and cough. COVID-19 can also affect the lower respiratory system, causing more severe symptoms like chest tightness and shortness of breath.</a:t>
            </a:r>
          </a:p>
          <a:p>
            <a:r>
              <a:rPr lang="en-US" dirty="0">
                <a:latin typeface="Calibri" panose="020F0502020204030204" pitchFamily="34" charset="0"/>
                <a:ea typeface="Calibri" panose="020F0502020204030204" pitchFamily="34" charset="0"/>
                <a:cs typeface="Calibri" panose="020F0502020204030204" pitchFamily="34" charset="0"/>
              </a:rPr>
              <a:t>The Symptoms of common cold caused by coronaviruses runny nose, sore throat, cough, and sometimes mild fever. For COVID-19, symptoms can be more severe, including high fever, cough, shortness of breath, loss of taste/smell, and fatigue.</a:t>
            </a:r>
          </a:p>
          <a:p>
            <a:r>
              <a:rPr lang="en-US" dirty="0">
                <a:latin typeface="Calibri" panose="020F0502020204030204" pitchFamily="34" charset="0"/>
                <a:ea typeface="Calibri" panose="020F0502020204030204" pitchFamily="34" charset="0"/>
                <a:cs typeface="Calibri" panose="020F0502020204030204" pitchFamily="34" charset="0"/>
              </a:rPr>
              <a:t>Spread through respiratory droplets, close contact, or contaminated surfaces. COVID-19 is highly contagious, especially via airborne particles.</a:t>
            </a:r>
          </a:p>
          <a:p>
            <a:pPr marL="0" indent="0">
              <a:buNone/>
            </a:pPr>
            <a:endParaRPr lang="en-US" dirty="0"/>
          </a:p>
        </p:txBody>
      </p:sp>
      <p:pic>
        <p:nvPicPr>
          <p:cNvPr id="5" name="Content Placeholder 4">
            <a:extLst>
              <a:ext uri="{FF2B5EF4-FFF2-40B4-BE49-F238E27FC236}">
                <a16:creationId xmlns:a16="http://schemas.microsoft.com/office/drawing/2014/main" id="{BAF41A2F-5447-3DB1-F2BD-C9AF6B51AF6E}"/>
              </a:ext>
            </a:extLst>
          </p:cNvPr>
          <p:cNvPicPr>
            <a:picLocks noGrp="1" noChangeAspect="1"/>
          </p:cNvPicPr>
          <p:nvPr>
            <p:ph sz="half" idx="2"/>
          </p:nvPr>
        </p:nvPicPr>
        <p:blipFill>
          <a:blip r:embed="rId2"/>
          <a:stretch>
            <a:fillRect/>
          </a:stretch>
        </p:blipFill>
        <p:spPr>
          <a:xfrm>
            <a:off x="6866164" y="1762919"/>
            <a:ext cx="4487636" cy="4210050"/>
          </a:xfrm>
          <a:prstGeom prst="rect">
            <a:avLst/>
          </a:prstGeom>
        </p:spPr>
      </p:pic>
    </p:spTree>
    <p:extLst>
      <p:ext uri="{BB962C8B-B14F-4D97-AF65-F5344CB8AC3E}">
        <p14:creationId xmlns:p14="http://schemas.microsoft.com/office/powerpoint/2010/main" val="3229719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2002D-23A2-6461-C6EB-F233B648B0CA}"/>
              </a:ext>
            </a:extLst>
          </p:cNvPr>
          <p:cNvSpPr>
            <a:spLocks noGrp="1"/>
          </p:cNvSpPr>
          <p:nvPr>
            <p:ph type="title"/>
          </p:nvPr>
        </p:nvSpPr>
        <p:spPr>
          <a:xfrm>
            <a:off x="838200" y="365125"/>
            <a:ext cx="10515600" cy="924832"/>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Viral Infections of Upper Respiratory Tract</a:t>
            </a:r>
          </a:p>
        </p:txBody>
      </p:sp>
      <p:sp>
        <p:nvSpPr>
          <p:cNvPr id="3" name="Content Placeholder 2">
            <a:extLst>
              <a:ext uri="{FF2B5EF4-FFF2-40B4-BE49-F238E27FC236}">
                <a16:creationId xmlns:a16="http://schemas.microsoft.com/office/drawing/2014/main" id="{3A72B9C9-4EE8-4112-99D5-AF1021F8C0B3}"/>
              </a:ext>
            </a:extLst>
          </p:cNvPr>
          <p:cNvSpPr>
            <a:spLocks noGrp="1"/>
          </p:cNvSpPr>
          <p:nvPr>
            <p:ph sz="half" idx="1"/>
          </p:nvPr>
        </p:nvSpPr>
        <p:spPr>
          <a:xfrm>
            <a:off x="838200" y="1608364"/>
            <a:ext cx="5181600" cy="4568599"/>
          </a:xfrm>
        </p:spPr>
        <p:txBody>
          <a:bodyPr>
            <a:normAutofit fontScale="70000" lnSpcReduction="2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4. Adenovirus</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Adenoviruses are a type of DNA virus that commonly causes upper and lower respiratory infections, often presenting as symptoms similar to a common cold and may cause pharyngitis, tonsillitis, common cold, and conjunctivitis (pink eye). It may progress to viral pneumonia or acute respiratory disease (ARD) in military recruits (vaccine available). </a:t>
            </a:r>
          </a:p>
          <a:p>
            <a:r>
              <a:rPr lang="en-US" dirty="0">
                <a:latin typeface="Calibri" panose="020F0502020204030204" pitchFamily="34" charset="0"/>
                <a:ea typeface="Calibri" panose="020F0502020204030204" pitchFamily="34" charset="0"/>
                <a:cs typeface="Calibri" panose="020F0502020204030204" pitchFamily="34" charset="0"/>
              </a:rPr>
              <a:t>Symptoms are sore throat, fever, cough, nasal congestion, conjunctivitis, headache and sometimes gastrointestinal symptoms like diarrhea.</a:t>
            </a:r>
          </a:p>
          <a:p>
            <a:r>
              <a:rPr lang="en-US" dirty="0">
                <a:latin typeface="Calibri" panose="020F0502020204030204" pitchFamily="34" charset="0"/>
                <a:ea typeface="Calibri" panose="020F0502020204030204" pitchFamily="34" charset="0"/>
                <a:cs typeface="Calibri" panose="020F0502020204030204" pitchFamily="34" charset="0"/>
              </a:rPr>
              <a:t>Spread through respiratory droplets, direct contact, or contaminated surfaces (like swimming pools). Adenoviruses circulate year-round but are more common in colder months.</a:t>
            </a:r>
          </a:p>
          <a:p>
            <a:endParaRPr lang="en-US" dirty="0"/>
          </a:p>
        </p:txBody>
      </p:sp>
      <p:sp>
        <p:nvSpPr>
          <p:cNvPr id="4" name="Content Placeholder 3">
            <a:extLst>
              <a:ext uri="{FF2B5EF4-FFF2-40B4-BE49-F238E27FC236}">
                <a16:creationId xmlns:a16="http://schemas.microsoft.com/office/drawing/2014/main" id="{FC5A2646-73D6-0B57-EF43-91E17A48D66F}"/>
              </a:ext>
            </a:extLst>
          </p:cNvPr>
          <p:cNvSpPr>
            <a:spLocks noGrp="1"/>
          </p:cNvSpPr>
          <p:nvPr>
            <p:ph sz="half" idx="2"/>
          </p:nvPr>
        </p:nvSpPr>
        <p:spPr>
          <a:xfrm>
            <a:off x="6172200" y="1608364"/>
            <a:ext cx="5181600" cy="4568599"/>
          </a:xfrm>
        </p:spPr>
        <p:txBody>
          <a:bodyPr>
            <a:normAutofit fontScale="70000" lnSpcReduction="2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5. Parainfluenza viruses (PIV)</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The human parainfluenza virus (HPIV) is an enveloped, single-stranded RNA virus that belongs to the family of Paramyxovirus. Parainfluenza viruses (PIV) can cause upper respiratory tract infections (URTIs</a:t>
            </a:r>
          </a:p>
          <a:p>
            <a:r>
              <a:rPr lang="en-US" dirty="0">
                <a:latin typeface="Calibri" panose="020F0502020204030204" pitchFamily="34" charset="0"/>
                <a:ea typeface="Calibri" panose="020F0502020204030204" pitchFamily="34" charset="0"/>
                <a:cs typeface="Calibri" panose="020F0502020204030204" pitchFamily="34" charset="0"/>
              </a:rPr>
              <a:t>They are a common cause of URTIs in children and are also a major cause of respiratory infections in the elderly and immuno-compromised adults.</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They are particularly associated with croups, in children, accounting for up to 80% of cases. It is one of the major causes of morbidity and mortality in infants worldwide. </a:t>
            </a:r>
          </a:p>
          <a:p>
            <a:r>
              <a:rPr lang="en-US" dirty="0">
                <a:latin typeface="Calibri" panose="020F0502020204030204" pitchFamily="34" charset="0"/>
                <a:ea typeface="Calibri" panose="020F0502020204030204" pitchFamily="34" charset="0"/>
                <a:cs typeface="Calibri" panose="020F0502020204030204" pitchFamily="34" charset="0"/>
              </a:rPr>
              <a:t>Symptoms are runny or stuffy nose, sore throat, fever, cough (which may be barky in the case of croup), shortness of breath or wheezing.</a:t>
            </a:r>
          </a:p>
          <a:p>
            <a:endParaRPr lang="en-US" dirty="0"/>
          </a:p>
        </p:txBody>
      </p:sp>
    </p:spTree>
    <p:extLst>
      <p:ext uri="{BB962C8B-B14F-4D97-AF65-F5344CB8AC3E}">
        <p14:creationId xmlns:p14="http://schemas.microsoft.com/office/powerpoint/2010/main" val="3034938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43DE-AE3A-3C01-F3A6-BD7BEA0B3653}"/>
              </a:ext>
            </a:extLst>
          </p:cNvPr>
          <p:cNvSpPr>
            <a:spLocks noGrp="1"/>
          </p:cNvSpPr>
          <p:nvPr>
            <p:ph type="title"/>
          </p:nvPr>
        </p:nvSpPr>
        <p:spPr>
          <a:xfrm>
            <a:off x="838200" y="365125"/>
            <a:ext cx="10515600" cy="998311"/>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Fungal Infections of the Upper Respiratory Tract</a:t>
            </a:r>
          </a:p>
        </p:txBody>
      </p:sp>
      <p:sp>
        <p:nvSpPr>
          <p:cNvPr id="3" name="Content Placeholder 2">
            <a:extLst>
              <a:ext uri="{FF2B5EF4-FFF2-40B4-BE49-F238E27FC236}">
                <a16:creationId xmlns:a16="http://schemas.microsoft.com/office/drawing/2014/main" id="{F7451197-9A22-CF5A-2FA6-7D0B3FBFB0F5}"/>
              </a:ext>
            </a:extLst>
          </p:cNvPr>
          <p:cNvSpPr>
            <a:spLocks noGrp="1"/>
          </p:cNvSpPr>
          <p:nvPr>
            <p:ph sz="half" idx="1"/>
          </p:nvPr>
        </p:nvSpPr>
        <p:spPr/>
        <p:txBody>
          <a:bodyPr>
            <a:normAutofit fontScale="85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Healthy people rarely get fungal infections but may cause severe infections for the individuals who have another health condition (such as cystic fibrosis), suppressed immune system due to taking medication that suppresses their immune system (such as treatments for cancer or rheumatoid arthritis) or the diseases who causes weakened immune system such as AIDS.</a:t>
            </a:r>
          </a:p>
        </p:txBody>
      </p:sp>
      <p:sp>
        <p:nvSpPr>
          <p:cNvPr id="4" name="Content Placeholder 3">
            <a:extLst>
              <a:ext uri="{FF2B5EF4-FFF2-40B4-BE49-F238E27FC236}">
                <a16:creationId xmlns:a16="http://schemas.microsoft.com/office/drawing/2014/main" id="{33172612-F166-E705-B4DC-F73DFD6AE8C0}"/>
              </a:ext>
            </a:extLst>
          </p:cNvPr>
          <p:cNvSpPr>
            <a:spLocks noGrp="1"/>
          </p:cNvSpPr>
          <p:nvPr>
            <p:ph sz="half" idx="2"/>
          </p:nvPr>
        </p:nvSpPr>
        <p:spPr/>
        <p:txBody>
          <a:bodyPr>
            <a:normAutofit fontScale="85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Most common causes of fungal infections of upper respiratory tracts are the candidiasis and aspergillus. </a:t>
            </a:r>
          </a:p>
          <a:p>
            <a:r>
              <a:rPr lang="en-US" dirty="0">
                <a:latin typeface="Calibri" panose="020F0502020204030204" pitchFamily="34" charset="0"/>
                <a:ea typeface="Calibri" panose="020F0502020204030204" pitchFamily="34" charset="0"/>
                <a:cs typeface="Calibri" panose="020F0502020204030204" pitchFamily="34" charset="0"/>
              </a:rPr>
              <a:t>Candida ranks as one of the most prevalent causes of health care–associated infections in North America </a:t>
            </a:r>
          </a:p>
          <a:p>
            <a:r>
              <a:rPr lang="en-US" dirty="0">
                <a:latin typeface="Calibri" panose="020F0502020204030204" pitchFamily="34" charset="0"/>
                <a:ea typeface="Calibri" panose="020F0502020204030204" pitchFamily="34" charset="0"/>
                <a:cs typeface="Calibri" panose="020F0502020204030204" pitchFamily="34" charset="0"/>
              </a:rPr>
              <a:t>Aspergillus is a mold found widely in the environment. Given the ubiquitous nature of fungi, exposure is unavoidable yet can cause a condition called aspergillosis primarily in the individuals with weakened immune conditions or underlying chronic conditions</a:t>
            </a:r>
          </a:p>
        </p:txBody>
      </p:sp>
    </p:spTree>
    <p:extLst>
      <p:ext uri="{BB962C8B-B14F-4D97-AF65-F5344CB8AC3E}">
        <p14:creationId xmlns:p14="http://schemas.microsoft.com/office/powerpoint/2010/main" val="876007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A59F-7496-489D-ED24-4C072C954072}"/>
              </a:ext>
            </a:extLst>
          </p:cNvPr>
          <p:cNvSpPr>
            <a:spLocks noGrp="1"/>
          </p:cNvSpPr>
          <p:nvPr>
            <p:ph type="title"/>
          </p:nvPr>
        </p:nvSpPr>
        <p:spPr>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100" dirty="0">
                <a:latin typeface="Calibri" panose="020F0502020204030204" pitchFamily="34" charset="0"/>
                <a:ea typeface="Calibri" panose="020F0502020204030204" pitchFamily="34" charset="0"/>
                <a:cs typeface="Calibri" panose="020F0502020204030204" pitchFamily="34" charset="0"/>
              </a:rPr>
              <a:t>Infections of The Lower Respiratory Tract (LRI)</a:t>
            </a:r>
            <a:br>
              <a:rPr lang="en-US" sz="3100" dirty="0">
                <a:latin typeface="Calibri" panose="020F0502020204030204" pitchFamily="34" charset="0"/>
                <a:ea typeface="Calibri" panose="020F0502020204030204" pitchFamily="34" charset="0"/>
                <a:cs typeface="Calibri" panose="020F0502020204030204" pitchFamily="34" charset="0"/>
              </a:rPr>
            </a:br>
            <a:r>
              <a:rPr lang="en-US" sz="3100" dirty="0">
                <a:latin typeface="Calibri" panose="020F0502020204030204" pitchFamily="34" charset="0"/>
                <a:ea typeface="Calibri" panose="020F0502020204030204" pitchFamily="34" charset="0"/>
                <a:cs typeface="Calibri" panose="020F0502020204030204" pitchFamily="34" charset="0"/>
              </a:rPr>
              <a:t>A. Bacterial Infections of the Lower Respiratory Tract Infections</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2D13F29-F112-A7C2-E611-5D56037E7BC4}"/>
              </a:ext>
            </a:extLst>
          </p:cNvPr>
          <p:cNvSpPr>
            <a:spLocks noGrp="1"/>
          </p:cNvSpPr>
          <p:nvPr>
            <p:ph idx="1"/>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Typical Community Acquired Pneumonia (CAP)s are most commonly caused by pathogens, such as Streptococcus </a:t>
            </a:r>
            <a:r>
              <a:rPr lang="en-US" i="1" dirty="0">
                <a:latin typeface="Calibri" panose="020F0502020204030204" pitchFamily="34" charset="0"/>
                <a:ea typeface="Calibri" panose="020F0502020204030204" pitchFamily="34" charset="0"/>
                <a:cs typeface="Calibri" panose="020F0502020204030204" pitchFamily="34" charset="0"/>
              </a:rPr>
              <a:t>pneumoniae</a:t>
            </a:r>
            <a:r>
              <a:rPr lang="en-US" dirty="0">
                <a:latin typeface="Calibri" panose="020F0502020204030204" pitchFamily="34" charset="0"/>
                <a:ea typeface="Calibri" panose="020F0502020204030204" pitchFamily="34" charset="0"/>
                <a:cs typeface="Calibri" panose="020F0502020204030204" pitchFamily="34" charset="0"/>
              </a:rPr>
              <a:t> and </a:t>
            </a:r>
            <a:r>
              <a:rPr lang="en-US" dirty="0" err="1">
                <a:latin typeface="Calibri" panose="020F0502020204030204" pitchFamily="34" charset="0"/>
                <a:ea typeface="Calibri" panose="020F0502020204030204" pitchFamily="34" charset="0"/>
                <a:cs typeface="Calibri" panose="020F0502020204030204" pitchFamily="34" charset="0"/>
              </a:rPr>
              <a:t>Haemophilus</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influenzae.</a:t>
            </a:r>
          </a:p>
          <a:p>
            <a:r>
              <a:rPr lang="en-US" dirty="0">
                <a:latin typeface="Calibri" panose="020F0502020204030204" pitchFamily="34" charset="0"/>
                <a:ea typeface="Calibri" panose="020F0502020204030204" pitchFamily="34" charset="0"/>
                <a:cs typeface="Calibri" panose="020F0502020204030204" pitchFamily="34" charset="0"/>
              </a:rPr>
              <a:t>They primarily present more acute symptoms, such as a high fever, productive cough and localized chest pain. </a:t>
            </a:r>
          </a:p>
          <a:p>
            <a:r>
              <a:rPr lang="en-US" dirty="0">
                <a:latin typeface="Calibri" panose="020F0502020204030204" pitchFamily="34" charset="0"/>
                <a:ea typeface="Calibri" panose="020F0502020204030204" pitchFamily="34" charset="0"/>
                <a:cs typeface="Calibri" panose="020F0502020204030204" pitchFamily="34" charset="0"/>
              </a:rPr>
              <a:t>These infections are typically associated with radiographical findings of lobar consolidation and respond well to β-lactam antibiotics, which target the bacterial cell wall.</a:t>
            </a:r>
          </a:p>
          <a:p>
            <a:endParaRPr lang="en-US" dirty="0"/>
          </a:p>
        </p:txBody>
      </p:sp>
    </p:spTree>
    <p:extLst>
      <p:ext uri="{BB962C8B-B14F-4D97-AF65-F5344CB8AC3E}">
        <p14:creationId xmlns:p14="http://schemas.microsoft.com/office/powerpoint/2010/main" val="4066327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46E03-02B1-75F4-90B2-62B9E39F89FF}"/>
              </a:ext>
            </a:extLst>
          </p:cNvPr>
          <p:cNvSpPr>
            <a:spLocks noGrp="1"/>
          </p:cNvSpPr>
          <p:nvPr>
            <p:ph type="title"/>
          </p:nvPr>
        </p:nvSpPr>
        <p:spPr>
          <a:xfrm>
            <a:off x="838200" y="365125"/>
            <a:ext cx="10515600" cy="777875"/>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Bacterial Infections of the Lower Respiratory Tract Infections</a:t>
            </a:r>
          </a:p>
        </p:txBody>
      </p:sp>
      <p:sp>
        <p:nvSpPr>
          <p:cNvPr id="3" name="Content Placeholder 2">
            <a:extLst>
              <a:ext uri="{FF2B5EF4-FFF2-40B4-BE49-F238E27FC236}">
                <a16:creationId xmlns:a16="http://schemas.microsoft.com/office/drawing/2014/main" id="{C24621D5-9E06-C17D-4CD0-AB824A1ED1C6}"/>
              </a:ext>
            </a:extLst>
          </p:cNvPr>
          <p:cNvSpPr>
            <a:spLocks noGrp="1"/>
          </p:cNvSpPr>
          <p:nvPr>
            <p:ph sz="half" idx="1"/>
          </p:nvPr>
        </p:nvSpPr>
        <p:spPr/>
        <p:txBody>
          <a:bodyPr>
            <a:normAutofit fontScale="62500" lnSpcReduction="20000"/>
          </a:bodyPr>
          <a:lstStyle/>
          <a:p>
            <a:pPr marL="0" indent="0">
              <a:buNone/>
            </a:pPr>
            <a:r>
              <a:rPr lang="en-US" i="1" dirty="0"/>
              <a:t>1. Pneumococcal pneumonia:</a:t>
            </a:r>
          </a:p>
          <a:p>
            <a:r>
              <a:rPr lang="en-US" dirty="0"/>
              <a:t>The most common type of bacterial pneumonia is called pneumococcal pneumonia and caused by the Streptococcus pneumoniae bacteria that normally lives in the upper respiratory tract. It infects over 900,000 Americans every year.</a:t>
            </a:r>
          </a:p>
          <a:p>
            <a:r>
              <a:rPr lang="en-US" dirty="0"/>
              <a:t>With childhood conjugate vaccination for Streptococcus pneumoniae, the colonization frequency has decreased.</a:t>
            </a:r>
          </a:p>
          <a:p>
            <a:r>
              <a:rPr lang="en-US" dirty="0"/>
              <a:t>Pneumococcal infections are present throughout the world and are most common during the winter and early spring months. </a:t>
            </a:r>
          </a:p>
          <a:p>
            <a:r>
              <a:rPr lang="en-US" dirty="0"/>
              <a:t>Bacterial pneumonia can occur on its own or develop after people have a virus like the cold, flu, COVID-19 or RSV. Bacterial pneumonia often affects just one part, or lobe of a lung. When this happens, the condition is called lobar pneumonia. </a:t>
            </a:r>
          </a:p>
          <a:p>
            <a:endParaRPr lang="en-US" dirty="0"/>
          </a:p>
        </p:txBody>
      </p:sp>
      <p:pic>
        <p:nvPicPr>
          <p:cNvPr id="5" name="Content Placeholder 4">
            <a:extLst>
              <a:ext uri="{FF2B5EF4-FFF2-40B4-BE49-F238E27FC236}">
                <a16:creationId xmlns:a16="http://schemas.microsoft.com/office/drawing/2014/main" id="{CD530152-76B6-E871-A595-06487BDBB2CA}"/>
              </a:ext>
            </a:extLst>
          </p:cNvPr>
          <p:cNvPicPr>
            <a:picLocks noGrp="1" noChangeAspect="1"/>
          </p:cNvPicPr>
          <p:nvPr>
            <p:ph sz="half" idx="2"/>
          </p:nvPr>
        </p:nvPicPr>
        <p:blipFill>
          <a:blip r:embed="rId2"/>
          <a:stretch>
            <a:fillRect/>
          </a:stretch>
        </p:blipFill>
        <p:spPr>
          <a:xfrm>
            <a:off x="6283038" y="1769668"/>
            <a:ext cx="5181600" cy="2919962"/>
          </a:xfrm>
          <a:prstGeom prst="rect">
            <a:avLst/>
          </a:prstGeom>
        </p:spPr>
      </p:pic>
      <p:sp>
        <p:nvSpPr>
          <p:cNvPr id="7" name="TextBox 6">
            <a:extLst>
              <a:ext uri="{FF2B5EF4-FFF2-40B4-BE49-F238E27FC236}">
                <a16:creationId xmlns:a16="http://schemas.microsoft.com/office/drawing/2014/main" id="{F3C8DF1C-686F-0690-81FB-1628A189A227}"/>
              </a:ext>
            </a:extLst>
          </p:cNvPr>
          <p:cNvSpPr txBox="1"/>
          <p:nvPr/>
        </p:nvSpPr>
        <p:spPr>
          <a:xfrm>
            <a:off x="6096000" y="4768610"/>
            <a:ext cx="6096000" cy="707886"/>
          </a:xfrm>
          <a:prstGeom prst="rect">
            <a:avLst/>
          </a:prstGeom>
          <a:noFill/>
        </p:spPr>
        <p:txBody>
          <a:bodyPr wrap="square">
            <a:spAutoFit/>
          </a:bodyPr>
          <a:lstStyle/>
          <a:p>
            <a:r>
              <a:rPr lang="en-US" sz="1000" dirty="0"/>
              <a:t>(a) This micrograph of Streptococcus pneumoniae grown from a blood culture shows the characteristic lancet-shaped diplococcal morphology. (b) A colorized scanning electron micrograph of S. pneumoniae. (credit a: modification of work by Centers for Disease Control and Prevention; credit b: modification of work by Janice Carr, Centers for Disease Control and Prevention)</a:t>
            </a:r>
          </a:p>
        </p:txBody>
      </p:sp>
    </p:spTree>
    <p:extLst>
      <p:ext uri="{BB962C8B-B14F-4D97-AF65-F5344CB8AC3E}">
        <p14:creationId xmlns:p14="http://schemas.microsoft.com/office/powerpoint/2010/main" val="4203959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8E9E-FE92-C3F1-40D5-5FD18805807F}"/>
              </a:ext>
            </a:extLst>
          </p:cNvPr>
          <p:cNvSpPr>
            <a:spLocks noGrp="1"/>
          </p:cNvSpPr>
          <p:nvPr>
            <p:ph type="title"/>
          </p:nvPr>
        </p:nvSpPr>
        <p:spPr>
          <a:xfrm>
            <a:off x="838200" y="365125"/>
            <a:ext cx="10515600" cy="949325"/>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Bacterial Infections of the Lower Respiratory Tract Infections</a:t>
            </a:r>
          </a:p>
        </p:txBody>
      </p:sp>
      <p:sp>
        <p:nvSpPr>
          <p:cNvPr id="3" name="Content Placeholder 2">
            <a:extLst>
              <a:ext uri="{FF2B5EF4-FFF2-40B4-BE49-F238E27FC236}">
                <a16:creationId xmlns:a16="http://schemas.microsoft.com/office/drawing/2014/main" id="{9E47C494-3681-A827-62DC-82F2027F7C1B}"/>
              </a:ext>
            </a:extLst>
          </p:cNvPr>
          <p:cNvSpPr>
            <a:spLocks noGrp="1"/>
          </p:cNvSpPr>
          <p:nvPr>
            <p:ph sz="half" idx="1"/>
          </p:nvPr>
        </p:nvSpPr>
        <p:spPr>
          <a:xfrm>
            <a:off x="838200" y="1714500"/>
            <a:ext cx="5181600" cy="4462463"/>
          </a:xfrm>
        </p:spPr>
        <p:txBody>
          <a:bodyPr>
            <a:normAutofit fontScale="77500" lnSpcReduction="2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2. </a:t>
            </a:r>
            <a:r>
              <a:rPr lang="en-US" b="1" dirty="0" err="1">
                <a:latin typeface="Calibri" panose="020F0502020204030204" pitchFamily="34" charset="0"/>
                <a:ea typeface="Calibri" panose="020F0502020204030204" pitchFamily="34" charset="0"/>
                <a:cs typeface="Calibri" panose="020F0502020204030204" pitchFamily="34" charset="0"/>
              </a:rPr>
              <a:t>Haemophilus</a:t>
            </a:r>
            <a:r>
              <a:rPr lang="en-US" b="1" dirty="0">
                <a:latin typeface="Calibri" panose="020F0502020204030204" pitchFamily="34" charset="0"/>
                <a:ea typeface="Calibri" panose="020F0502020204030204" pitchFamily="34" charset="0"/>
                <a:cs typeface="Calibri" panose="020F0502020204030204" pitchFamily="34" charset="0"/>
              </a:rPr>
              <a:t> i</a:t>
            </a:r>
            <a:r>
              <a:rPr lang="en-US" b="1" i="1" dirty="0">
                <a:latin typeface="Calibri" panose="020F0502020204030204" pitchFamily="34" charset="0"/>
                <a:ea typeface="Calibri" panose="020F0502020204030204" pitchFamily="34" charset="0"/>
                <a:cs typeface="Calibri" panose="020F0502020204030204" pitchFamily="34" charset="0"/>
              </a:rPr>
              <a:t>nfluenzae</a:t>
            </a:r>
          </a:p>
          <a:p>
            <a:r>
              <a:rPr lang="en-US" dirty="0" err="1">
                <a:latin typeface="Calibri" panose="020F0502020204030204" pitchFamily="34" charset="0"/>
                <a:ea typeface="Calibri" panose="020F0502020204030204" pitchFamily="34" charset="0"/>
                <a:cs typeface="Calibri" panose="020F0502020204030204" pitchFamily="34" charset="0"/>
              </a:rPr>
              <a:t>Haemophilus</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influenza</a:t>
            </a:r>
            <a:r>
              <a:rPr lang="en-US" dirty="0">
                <a:latin typeface="Calibri" panose="020F0502020204030204" pitchFamily="34" charset="0"/>
                <a:ea typeface="Calibri" panose="020F0502020204030204" pitchFamily="34" charset="0"/>
                <a:cs typeface="Calibri" panose="020F0502020204030204" pitchFamily="34" charset="0"/>
              </a:rPr>
              <a:t> is a small, facultatively anaerobic, pleomorphic, and capnophilic gram-negative coccobacillus.</a:t>
            </a:r>
          </a:p>
          <a:p>
            <a:r>
              <a:rPr lang="en-US" dirty="0">
                <a:latin typeface="Calibri" panose="020F0502020204030204" pitchFamily="34" charset="0"/>
                <a:ea typeface="Calibri" panose="020F0502020204030204" pitchFamily="34" charset="0"/>
                <a:cs typeface="Calibri" panose="020F0502020204030204" pitchFamily="34" charset="0"/>
              </a:rPr>
              <a:t>It can cause infections in children and sometimes in adults. One type, </a:t>
            </a:r>
            <a:r>
              <a:rPr lang="en-US" dirty="0" err="1">
                <a:latin typeface="Calibri" panose="020F0502020204030204" pitchFamily="34" charset="0"/>
                <a:ea typeface="Calibri" panose="020F0502020204030204" pitchFamily="34" charset="0"/>
                <a:cs typeface="Calibri" panose="020F0502020204030204" pitchFamily="34" charset="0"/>
              </a:rPr>
              <a:t>Haemophilus</a:t>
            </a:r>
            <a:r>
              <a:rPr lang="en-US" dirty="0">
                <a:latin typeface="Calibri" panose="020F0502020204030204" pitchFamily="34" charset="0"/>
                <a:ea typeface="Calibri" panose="020F0502020204030204" pitchFamily="34" charset="0"/>
                <a:cs typeface="Calibri" panose="020F0502020204030204" pitchFamily="34" charset="0"/>
              </a:rPr>
              <a:t> influenzae type b (Hib), is more likely to cause serious infections. H. influenzae can cause many different types of infections. These infections range from mild, like ear infections, to serious, like bloodstream infections such as bronchitis, pneumonia and meningitis. Bronchitis is a common result of a bacterial infection caused by </a:t>
            </a:r>
            <a:r>
              <a:rPr lang="en-US" dirty="0" err="1">
                <a:latin typeface="Calibri" panose="020F0502020204030204" pitchFamily="34" charset="0"/>
                <a:ea typeface="Calibri" panose="020F0502020204030204" pitchFamily="34" charset="0"/>
                <a:cs typeface="Calibri" panose="020F0502020204030204" pitchFamily="34" charset="0"/>
              </a:rPr>
              <a:t>Haemophilus</a:t>
            </a:r>
            <a:r>
              <a:rPr lang="en-US" dirty="0">
                <a:latin typeface="Calibri" panose="020F0502020204030204" pitchFamily="34" charset="0"/>
                <a:ea typeface="Calibri" panose="020F0502020204030204" pitchFamily="34" charset="0"/>
                <a:cs typeface="Calibri" panose="020F0502020204030204" pitchFamily="34" charset="0"/>
              </a:rPr>
              <a:t> influenzae.</a:t>
            </a:r>
          </a:p>
          <a:p>
            <a:r>
              <a:rPr lang="en-US" dirty="0">
                <a:latin typeface="Calibri" panose="020F0502020204030204" pitchFamily="34" charset="0"/>
                <a:ea typeface="Calibri" panose="020F0502020204030204" pitchFamily="34" charset="0"/>
                <a:cs typeface="Calibri" panose="020F0502020204030204" pitchFamily="34" charset="0"/>
              </a:rPr>
              <a:t> Infection is spread by sneezing, coughing, or touching infected people.</a:t>
            </a:r>
          </a:p>
          <a:p>
            <a:endParaRPr lang="en-US" dirty="0"/>
          </a:p>
        </p:txBody>
      </p:sp>
      <p:sp>
        <p:nvSpPr>
          <p:cNvPr id="4" name="Content Placeholder 3">
            <a:extLst>
              <a:ext uri="{FF2B5EF4-FFF2-40B4-BE49-F238E27FC236}">
                <a16:creationId xmlns:a16="http://schemas.microsoft.com/office/drawing/2014/main" id="{38948182-FA5F-8BA9-9C04-A63CDE0CEDAD}"/>
              </a:ext>
            </a:extLst>
          </p:cNvPr>
          <p:cNvSpPr>
            <a:spLocks noGrp="1"/>
          </p:cNvSpPr>
          <p:nvPr>
            <p:ph sz="half" idx="2"/>
          </p:nvPr>
        </p:nvSpPr>
        <p:spPr>
          <a:xfrm>
            <a:off x="6172200" y="1714500"/>
            <a:ext cx="5181600" cy="4462463"/>
          </a:xfrm>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Washing hands often and not having close contact with people who are sick helps prevent H. influenzae disease. The best way to prevent Hib disease is to get vaccinated. CDC recommends Hib vaccines for all children younger than 5 years old.</a:t>
            </a:r>
          </a:p>
          <a:p>
            <a:r>
              <a:rPr lang="en-US" dirty="0">
                <a:latin typeface="Calibri" panose="020F0502020204030204" pitchFamily="34" charset="0"/>
                <a:ea typeface="Calibri" panose="020F0502020204030204" pitchFamily="34" charset="0"/>
                <a:cs typeface="Calibri" panose="020F0502020204030204" pitchFamily="34" charset="0"/>
              </a:rPr>
              <a:t>The approach to treating H. influenzae infections mainly involves antibiotics and conservative measures. The initial antibiotic choice is a third-generation cephalosporin while waiting for the culture and sensitivity results. Antibiotic resistance is the issue of concern, and it is essential to monitor the response to treatment and alter the antibiotic accordingly</a:t>
            </a:r>
          </a:p>
        </p:txBody>
      </p:sp>
    </p:spTree>
    <p:extLst>
      <p:ext uri="{BB962C8B-B14F-4D97-AF65-F5344CB8AC3E}">
        <p14:creationId xmlns:p14="http://schemas.microsoft.com/office/powerpoint/2010/main" val="138936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1C3B0-2F60-9A90-E0A3-B0FF237C8447}"/>
              </a:ext>
            </a:extLst>
          </p:cNvPr>
          <p:cNvSpPr>
            <a:spLocks noGrp="1"/>
          </p:cNvSpPr>
          <p:nvPr>
            <p:ph type="title"/>
          </p:nvPr>
        </p:nvSpPr>
        <p:spPr>
          <a:xfrm>
            <a:off x="838200" y="365125"/>
            <a:ext cx="10515600" cy="819439"/>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Bacteria Cause Atypical Pneumonia</a:t>
            </a:r>
          </a:p>
        </p:txBody>
      </p:sp>
      <p:sp>
        <p:nvSpPr>
          <p:cNvPr id="6" name="Content Placeholder 5">
            <a:extLst>
              <a:ext uri="{FF2B5EF4-FFF2-40B4-BE49-F238E27FC236}">
                <a16:creationId xmlns:a16="http://schemas.microsoft.com/office/drawing/2014/main" id="{F6D42D7C-BB76-B878-72D7-F51657180D8F}"/>
              </a:ext>
            </a:extLst>
          </p:cNvPr>
          <p:cNvSpPr>
            <a:spLocks noGrp="1"/>
          </p:cNvSpPr>
          <p:nvPr>
            <p:ph idx="1"/>
          </p:nvPr>
        </p:nvSpPr>
        <p:spPr/>
        <p:txBody>
          <a:bodyPr>
            <a:normAutofit fontScale="92500"/>
          </a:bodyPr>
          <a:lstStyle/>
          <a:p>
            <a:r>
              <a:rPr lang="en-US" dirty="0">
                <a:latin typeface="Calibri" panose="020F0502020204030204" pitchFamily="34" charset="0"/>
                <a:ea typeface="Calibri" panose="020F0502020204030204" pitchFamily="34" charset="0"/>
                <a:cs typeface="Calibri" panose="020F0502020204030204" pitchFamily="34" charset="0"/>
              </a:rPr>
              <a:t>If a patient presents with pneumonia, and in addition there are extrapulmonary findings, the patient has an atypical pneumonia.</a:t>
            </a:r>
          </a:p>
          <a:p>
            <a:r>
              <a:rPr lang="en-US" dirty="0">
                <a:latin typeface="Calibri" panose="020F0502020204030204" pitchFamily="34" charset="0"/>
                <a:ea typeface="Calibri" panose="020F0502020204030204" pitchFamily="34" charset="0"/>
                <a:cs typeface="Calibri" panose="020F0502020204030204" pitchFamily="34" charset="0"/>
              </a:rPr>
              <a:t>The most common atypical pneumonias are caused by three zoonotic pathogens, </a:t>
            </a:r>
            <a:r>
              <a:rPr lang="en-US" i="1" dirty="0">
                <a:latin typeface="Calibri" panose="020F0502020204030204" pitchFamily="34" charset="0"/>
                <a:ea typeface="Calibri" panose="020F0502020204030204" pitchFamily="34" charset="0"/>
                <a:cs typeface="Calibri" panose="020F0502020204030204" pitchFamily="34" charset="0"/>
              </a:rPr>
              <a:t>Chlamydia psittaci</a:t>
            </a:r>
            <a:r>
              <a:rPr lang="en-US" dirty="0">
                <a:latin typeface="Calibri" panose="020F0502020204030204" pitchFamily="34" charset="0"/>
                <a:ea typeface="Calibri" panose="020F0502020204030204" pitchFamily="34" charset="0"/>
                <a:cs typeface="Calibri" panose="020F0502020204030204" pitchFamily="34" charset="0"/>
              </a:rPr>
              <a:t> (psittacosis), </a:t>
            </a:r>
            <a:r>
              <a:rPr lang="en-US" i="1" dirty="0" err="1">
                <a:latin typeface="Calibri" panose="020F0502020204030204" pitchFamily="34" charset="0"/>
                <a:ea typeface="Calibri" panose="020F0502020204030204" pitchFamily="34" charset="0"/>
                <a:cs typeface="Calibri" panose="020F0502020204030204" pitchFamily="34" charset="0"/>
              </a:rPr>
              <a:t>Francisella</a:t>
            </a:r>
            <a:r>
              <a:rPr lang="en-US" i="1" dirty="0">
                <a:latin typeface="Calibri" panose="020F0502020204030204" pitchFamily="34" charset="0"/>
                <a:ea typeface="Calibri" panose="020F0502020204030204" pitchFamily="34" charset="0"/>
                <a:cs typeface="Calibri" panose="020F0502020204030204" pitchFamily="34" charset="0"/>
              </a:rPr>
              <a:t> tularensis</a:t>
            </a:r>
            <a:r>
              <a:rPr lang="en-US" dirty="0">
                <a:latin typeface="Calibri" panose="020F0502020204030204" pitchFamily="34" charset="0"/>
                <a:ea typeface="Calibri" panose="020F0502020204030204" pitchFamily="34" charset="0"/>
                <a:cs typeface="Calibri" panose="020F0502020204030204" pitchFamily="34" charset="0"/>
              </a:rPr>
              <a:t> (tularemia), and </a:t>
            </a:r>
            <a:r>
              <a:rPr lang="en-US" i="1" dirty="0">
                <a:latin typeface="Calibri" panose="020F0502020204030204" pitchFamily="34" charset="0"/>
                <a:ea typeface="Calibri" panose="020F0502020204030204" pitchFamily="34" charset="0"/>
                <a:cs typeface="Calibri" panose="020F0502020204030204" pitchFamily="34" charset="0"/>
              </a:rPr>
              <a:t>Coxiella </a:t>
            </a:r>
            <a:r>
              <a:rPr lang="en-US" i="1" dirty="0" err="1">
                <a:latin typeface="Calibri" panose="020F0502020204030204" pitchFamily="34" charset="0"/>
                <a:ea typeface="Calibri" panose="020F0502020204030204" pitchFamily="34" charset="0"/>
                <a:cs typeface="Calibri" panose="020F0502020204030204" pitchFamily="34" charset="0"/>
              </a:rPr>
              <a:t>burneti</a:t>
            </a:r>
            <a:r>
              <a:rPr lang="en-US" dirty="0" err="1">
                <a:latin typeface="Calibri" panose="020F0502020204030204" pitchFamily="34" charset="0"/>
                <a:ea typeface="Calibri" panose="020F0502020204030204" pitchFamily="34" charset="0"/>
                <a:cs typeface="Calibri" panose="020F0502020204030204" pitchFamily="34" charset="0"/>
              </a:rPr>
              <a:t>i</a:t>
            </a:r>
            <a:r>
              <a:rPr lang="en-US" dirty="0">
                <a:latin typeface="Calibri" panose="020F0502020204030204" pitchFamily="34" charset="0"/>
                <a:ea typeface="Calibri" panose="020F0502020204030204" pitchFamily="34" charset="0"/>
                <a:cs typeface="Calibri" panose="020F0502020204030204" pitchFamily="34" charset="0"/>
              </a:rPr>
              <a:t> (Q fever), and three non-zoonotic pathogens, </a:t>
            </a:r>
            <a:r>
              <a:rPr lang="en-US" i="1" dirty="0">
                <a:latin typeface="Calibri" panose="020F0502020204030204" pitchFamily="34" charset="0"/>
                <a:ea typeface="Calibri" panose="020F0502020204030204" pitchFamily="34" charset="0"/>
                <a:cs typeface="Calibri" panose="020F0502020204030204" pitchFamily="34" charset="0"/>
              </a:rPr>
              <a:t>Chlamydia pneumoniae, Mycoplasma pneumoniae, and Legionella.</a:t>
            </a:r>
            <a:r>
              <a:rPr lang="en-US" dirty="0">
                <a:latin typeface="Calibri" panose="020F0502020204030204" pitchFamily="34" charset="0"/>
                <a:ea typeface="Calibri" panose="020F0502020204030204" pitchFamily="34" charset="0"/>
                <a:cs typeface="Calibri" panose="020F0502020204030204" pitchFamily="34" charset="0"/>
              </a:rPr>
              <a:t> (Cunha)</a:t>
            </a:r>
          </a:p>
          <a:p>
            <a:r>
              <a:rPr lang="en-US" dirty="0">
                <a:latin typeface="Calibri" panose="020F0502020204030204" pitchFamily="34" charset="0"/>
                <a:ea typeface="Calibri" panose="020F0502020204030204" pitchFamily="34" charset="0"/>
                <a:cs typeface="Calibri" panose="020F0502020204030204" pitchFamily="34" charset="0"/>
              </a:rPr>
              <a:t>Atypical pulmonary pathogens causing pneumonia may also cause outbreaks of nursing home-acquired pneumonia (NHAP) or nosocomial pneumonia (NP). Legionella is an important cause of severe community acquired pneumonia (CAP) in hospitalized patients.</a:t>
            </a:r>
          </a:p>
          <a:p>
            <a:endParaRPr lang="en-US" dirty="0"/>
          </a:p>
        </p:txBody>
      </p:sp>
    </p:spTree>
    <p:extLst>
      <p:ext uri="{BB962C8B-B14F-4D97-AF65-F5344CB8AC3E}">
        <p14:creationId xmlns:p14="http://schemas.microsoft.com/office/powerpoint/2010/main" val="4047880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43408F-882A-0C50-2570-2DAB16B8A7FB}"/>
              </a:ext>
            </a:extLst>
          </p:cNvPr>
          <p:cNvSpPr>
            <a:spLocks noGrp="1"/>
          </p:cNvSpPr>
          <p:nvPr>
            <p:ph type="title"/>
          </p:nvPr>
        </p:nvSpPr>
        <p:spPr>
          <a:xfrm>
            <a:off x="838200" y="365126"/>
            <a:ext cx="10515600" cy="923348"/>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Mycoplasma pneumoniae</a:t>
            </a:r>
          </a:p>
        </p:txBody>
      </p:sp>
      <p:sp>
        <p:nvSpPr>
          <p:cNvPr id="3" name="Content Placeholder 2">
            <a:extLst>
              <a:ext uri="{FF2B5EF4-FFF2-40B4-BE49-F238E27FC236}">
                <a16:creationId xmlns:a16="http://schemas.microsoft.com/office/drawing/2014/main" id="{DADF95BB-20C2-DF9B-46E7-1D19B86EEF64}"/>
              </a:ext>
            </a:extLst>
          </p:cNvPr>
          <p:cNvSpPr>
            <a:spLocks noGrp="1"/>
          </p:cNvSpPr>
          <p:nvPr>
            <p:ph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Mycoplasma pneumoniae, a tiny wide-spread bacterium that usually infects people younger than 40 years old, especially those living and working in crowded conditions. The illness is often mild enough to go undetected and is sometimes referred to as walking pneumonia.</a:t>
            </a:r>
          </a:p>
          <a:p>
            <a:r>
              <a:rPr lang="en-US" dirty="0">
                <a:latin typeface="Calibri" panose="020F0502020204030204" pitchFamily="34" charset="0"/>
                <a:ea typeface="Calibri" panose="020F0502020204030204" pitchFamily="34" charset="0"/>
                <a:cs typeface="Calibri" panose="020F0502020204030204" pitchFamily="34" charset="0"/>
              </a:rPr>
              <a:t>People who have pneumonia caused by M. pneumoniae often have milder illnesses than you would think for someone with a lung infection. They started calling this type of infection “walking pneumonia” because people did not stay home and in bed due to the mild symptoms. You should stay home when you are sick. Like other respiratory infections, it is spread through respiratory droplets when an infected person sneezes or coughs.</a:t>
            </a:r>
          </a:p>
          <a:p>
            <a:r>
              <a:rPr lang="en-US" dirty="0">
                <a:latin typeface="Calibri" panose="020F0502020204030204" pitchFamily="34" charset="0"/>
                <a:ea typeface="Calibri" panose="020F0502020204030204" pitchFamily="34" charset="0"/>
                <a:cs typeface="Calibri" panose="020F0502020204030204" pitchFamily="34" charset="0"/>
              </a:rPr>
              <a:t>These bacteria are referred to as "atypical" because pneumonia caused by these organisms might have slightly different symptoms, appear different on a chest X-ray, or respond to different antibiotics than the typical bacteria that cause pneumonia. Even though these infections are called "atypical," they are not uncommon. (ALA)</a:t>
            </a:r>
          </a:p>
          <a:p>
            <a:r>
              <a:rPr lang="en-US" dirty="0">
                <a:latin typeface="Calibri" panose="020F0502020204030204" pitchFamily="34" charset="0"/>
                <a:ea typeface="Calibri" panose="020F0502020204030204" pitchFamily="34" charset="0"/>
                <a:cs typeface="Calibri" panose="020F0502020204030204" pitchFamily="34" charset="0"/>
              </a:rPr>
              <a:t>Mycoplasma pneumoniae tightly binds to the host epithelial cells through its unique attachment organelle, which are considered the primary factor and prerequisite for the pathogenicity of M. pneumoniae.</a:t>
            </a:r>
          </a:p>
          <a:p>
            <a:endParaRPr lang="en-US" dirty="0"/>
          </a:p>
        </p:txBody>
      </p:sp>
    </p:spTree>
    <p:extLst>
      <p:ext uri="{BB962C8B-B14F-4D97-AF65-F5344CB8AC3E}">
        <p14:creationId xmlns:p14="http://schemas.microsoft.com/office/powerpoint/2010/main" val="3687841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1E2D9C-33AE-981F-A663-C3B86288CAD5}"/>
              </a:ext>
            </a:extLst>
          </p:cNvPr>
          <p:cNvSpPr>
            <a:spLocks noGrp="1"/>
          </p:cNvSpPr>
          <p:nvPr>
            <p:ph type="title"/>
          </p:nvPr>
        </p:nvSpPr>
        <p:spPr>
          <a:xfrm>
            <a:off x="838200" y="365125"/>
            <a:ext cx="10515600" cy="888711"/>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n-US" sz="3600" dirty="0">
                <a:latin typeface="Calibri" panose="020F0502020204030204" pitchFamily="34" charset="0"/>
                <a:ea typeface="Calibri" panose="020F0502020204030204" pitchFamily="34" charset="0"/>
                <a:cs typeface="Calibri" panose="020F0502020204030204" pitchFamily="34" charset="0"/>
              </a:rPr>
              <a:t>Hospital-Acquired Bacterial (HAP) or Nosocomial Infections.</a:t>
            </a:r>
            <a:endParaRPr lang="en-US" dirty="0"/>
          </a:p>
        </p:txBody>
      </p:sp>
      <p:sp>
        <p:nvSpPr>
          <p:cNvPr id="6" name="Content Placeholder 5">
            <a:extLst>
              <a:ext uri="{FF2B5EF4-FFF2-40B4-BE49-F238E27FC236}">
                <a16:creationId xmlns:a16="http://schemas.microsoft.com/office/drawing/2014/main" id="{9F45EE1D-0F77-6109-55FB-6E3B34533FA5}"/>
              </a:ext>
            </a:extLst>
          </p:cNvPr>
          <p:cNvSpPr>
            <a:spLocks noGrp="1"/>
          </p:cNvSpPr>
          <p:nvPr>
            <p:ph idx="1"/>
          </p:nvPr>
        </p:nvSpPr>
        <p:spPr/>
        <p:txBody>
          <a:bodyPr>
            <a:normAutofit fontScale="85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HAP refers to any pneumonia contracted by a patient in a hospital at least 48–72 hours after being admitted. It is thus distinguished from community-acquired pneumonia. It is usually caused by a bacterial infection, rather than a virus. </a:t>
            </a:r>
          </a:p>
          <a:p>
            <a:r>
              <a:rPr lang="en-US" dirty="0">
                <a:latin typeface="Calibri" panose="020F0502020204030204" pitchFamily="34" charset="0"/>
                <a:ea typeface="Calibri" panose="020F0502020204030204" pitchFamily="34" charset="0"/>
                <a:cs typeface="Calibri" panose="020F0502020204030204" pitchFamily="34" charset="0"/>
              </a:rPr>
              <a:t>Common pathogens of HAP and Ventilator associated pneumonia (VAP) include aerobic gram-negative bacilli (e.g.</a:t>
            </a:r>
            <a:r>
              <a:rPr lang="en-US" i="1" dirty="0">
                <a:latin typeface="Calibri" panose="020F0502020204030204" pitchFamily="34" charset="0"/>
                <a:ea typeface="Calibri" panose="020F0502020204030204" pitchFamily="34" charset="0"/>
                <a:cs typeface="Calibri" panose="020F0502020204030204" pitchFamily="34" charset="0"/>
              </a:rPr>
              <a:t> Pseudomonas aeruginosa</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Escherichia coli</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Klebsiella pneumoniae</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Enterobacter </a:t>
            </a:r>
            <a:r>
              <a:rPr lang="en-US" dirty="0" err="1">
                <a:latin typeface="Calibri" panose="020F0502020204030204" pitchFamily="34" charset="0"/>
                <a:ea typeface="Calibri" panose="020F0502020204030204" pitchFamily="34" charset="0"/>
                <a:cs typeface="Calibri" panose="020F0502020204030204" pitchFamily="34" charset="0"/>
              </a:rPr>
              <a:t>spp</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 Acinetobacter </a:t>
            </a:r>
            <a:r>
              <a:rPr lang="en-US" dirty="0" err="1">
                <a:latin typeface="Calibri" panose="020F0502020204030204" pitchFamily="34" charset="0"/>
                <a:ea typeface="Calibri" panose="020F0502020204030204" pitchFamily="34" charset="0"/>
                <a:cs typeface="Calibri" panose="020F0502020204030204" pitchFamily="34" charset="0"/>
              </a:rPr>
              <a:t>spp</a:t>
            </a:r>
            <a:r>
              <a:rPr lang="en-US" dirty="0">
                <a:latin typeface="Calibri" panose="020F0502020204030204" pitchFamily="34" charset="0"/>
                <a:ea typeface="Calibri" panose="020F0502020204030204" pitchFamily="34" charset="0"/>
                <a:cs typeface="Calibri" panose="020F0502020204030204" pitchFamily="34" charset="0"/>
              </a:rPr>
              <a:t>) and gram-positive cocci (e.g., </a:t>
            </a:r>
            <a:r>
              <a:rPr lang="en-US" i="1" dirty="0">
                <a:latin typeface="Calibri" panose="020F0502020204030204" pitchFamily="34" charset="0"/>
                <a:ea typeface="Calibri" panose="020F0502020204030204" pitchFamily="34" charset="0"/>
                <a:cs typeface="Calibri" panose="020F0502020204030204" pitchFamily="34" charset="0"/>
              </a:rPr>
              <a:t>Staphylococcus aureus</a:t>
            </a:r>
            <a:r>
              <a:rPr lang="en-US" dirty="0">
                <a:latin typeface="Calibri" panose="020F0502020204030204" pitchFamily="34" charset="0"/>
                <a:ea typeface="Calibri" panose="020F0502020204030204" pitchFamily="34" charset="0"/>
                <a:cs typeface="Calibri" panose="020F0502020204030204" pitchFamily="34" charset="0"/>
              </a:rPr>
              <a:t>, which includes methicillin-resistant S. aureus, </a:t>
            </a:r>
            <a:r>
              <a:rPr lang="en-US" i="1" dirty="0">
                <a:latin typeface="Calibri" panose="020F0502020204030204" pitchFamily="34" charset="0"/>
                <a:ea typeface="Calibri" panose="020F0502020204030204" pitchFamily="34" charset="0"/>
                <a:cs typeface="Calibri" panose="020F0502020204030204" pitchFamily="34" charset="0"/>
              </a:rPr>
              <a:t>Streptococcus </a:t>
            </a:r>
            <a:r>
              <a:rPr lang="en-US" dirty="0" err="1">
                <a:latin typeface="Calibri" panose="020F0502020204030204" pitchFamily="34" charset="0"/>
                <a:ea typeface="Calibri" panose="020F0502020204030204" pitchFamily="34" charset="0"/>
                <a:cs typeface="Calibri" panose="020F0502020204030204" pitchFamily="34" charset="0"/>
              </a:rPr>
              <a:t>spp</a:t>
            </a:r>
            <a:r>
              <a:rPr lang="en-US" dirty="0">
                <a:latin typeface="Calibri" panose="020F0502020204030204" pitchFamily="34" charset="0"/>
                <a:ea typeface="Calibri" panose="020F0502020204030204" pitchFamily="34" charset="0"/>
                <a:cs typeface="Calibri" panose="020F0502020204030204" pitchFamily="34" charset="0"/>
              </a:rPr>
              <a:t>). Differences in host factors and in the hospital flora of an institution affect the patterns of the causative pathogens. </a:t>
            </a:r>
          </a:p>
          <a:p>
            <a:r>
              <a:rPr lang="en-US" dirty="0">
                <a:latin typeface="Calibri" panose="020F0502020204030204" pitchFamily="34" charset="0"/>
                <a:ea typeface="Calibri" panose="020F0502020204030204" pitchFamily="34" charset="0"/>
                <a:cs typeface="Calibri" panose="020F0502020204030204" pitchFamily="34" charset="0"/>
              </a:rPr>
              <a:t>HAP occurs at a rate of 5 to 10 per 1000 hospital admissions and is considered the most common cause of hospital-acquired infection in Europe and the United States. Over 90% of pneumonia episodes developing in ICUs occur in patients who are intubated and mechanically ventilated. Symptoms may include cough, expectoration, a rise in body temperature, chest pain, or dyspnea. Signs include fever, tachypnea, consolidations, or crackles. </a:t>
            </a:r>
            <a:endParaRPr lang="en-US" dirty="0"/>
          </a:p>
        </p:txBody>
      </p:sp>
    </p:spTree>
    <p:extLst>
      <p:ext uri="{BB962C8B-B14F-4D97-AF65-F5344CB8AC3E}">
        <p14:creationId xmlns:p14="http://schemas.microsoft.com/office/powerpoint/2010/main" val="247133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22DA-C07F-5CCC-6091-B61B1053DE4F}"/>
              </a:ext>
            </a:extLst>
          </p:cNvPr>
          <p:cNvSpPr>
            <a:spLocks noGrp="1"/>
          </p:cNvSpPr>
          <p:nvPr>
            <p:ph type="title"/>
          </p:nvPr>
        </p:nvSpPr>
        <p:spPr>
          <a:xfrm>
            <a:off x="838200" y="365126"/>
            <a:ext cx="10515600" cy="784802"/>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Learning Objectives Part 3</a:t>
            </a:r>
            <a:endParaRPr lang="en-US" dirty="0"/>
          </a:p>
        </p:txBody>
      </p:sp>
      <p:sp>
        <p:nvSpPr>
          <p:cNvPr id="3" name="Content Placeholder 2">
            <a:extLst>
              <a:ext uri="{FF2B5EF4-FFF2-40B4-BE49-F238E27FC236}">
                <a16:creationId xmlns:a16="http://schemas.microsoft.com/office/drawing/2014/main" id="{62EFE83B-576E-9E97-576F-EC6F5AB6A028}"/>
              </a:ext>
            </a:extLst>
          </p:cNvPr>
          <p:cNvSpPr>
            <a:spLocks noGrp="1"/>
          </p:cNvSpPr>
          <p:nvPr>
            <p:ph idx="1"/>
          </p:nvPr>
        </p:nvSpPr>
        <p:spPr/>
        <p:txBody>
          <a:bodyPr>
            <a:normAutofit fontScale="70000" lnSpcReduction="20000"/>
          </a:bodyPr>
          <a:lstStyle/>
          <a:p>
            <a:r>
              <a:rPr lang="en-US" dirty="0"/>
              <a:t>Identify common bacterial pathogens (e.g., </a:t>
            </a:r>
            <a:r>
              <a:rPr lang="en-US" i="1" dirty="0"/>
              <a:t>Streptococcus pneumoniae</a:t>
            </a:r>
            <a:r>
              <a:rPr lang="en-US" dirty="0"/>
              <a:t>, </a:t>
            </a:r>
            <a:r>
              <a:rPr lang="en-US" i="1" dirty="0"/>
              <a:t>Mycobacterium tuberculosis</a:t>
            </a:r>
            <a:r>
              <a:rPr lang="en-US" dirty="0"/>
              <a:t>, </a:t>
            </a:r>
            <a:r>
              <a:rPr lang="en-US" i="1" dirty="0"/>
              <a:t>Hemophilus influenzae</a:t>
            </a:r>
            <a:r>
              <a:rPr lang="en-US" dirty="0"/>
              <a:t>) and viral pathogens (e.g., influenza virus, respiratory syncytial virus) responsible for respiratory infections.</a:t>
            </a:r>
          </a:p>
          <a:p>
            <a:r>
              <a:rPr lang="en-US" dirty="0"/>
              <a:t>Understand the role of fungi (e.g., </a:t>
            </a:r>
            <a:r>
              <a:rPr lang="en-US" i="1" dirty="0"/>
              <a:t>Aspergillus</a:t>
            </a:r>
            <a:r>
              <a:rPr lang="en-US" dirty="0"/>
              <a:t>, </a:t>
            </a:r>
            <a:r>
              <a:rPr lang="en-US" i="1" dirty="0"/>
              <a:t>Histoplasma</a:t>
            </a:r>
            <a:r>
              <a:rPr lang="en-US" dirty="0"/>
              <a:t>) and parasites (e.g., </a:t>
            </a:r>
            <a:r>
              <a:rPr lang="en-US" i="1" dirty="0"/>
              <a:t>Toxoplasma gondii</a:t>
            </a:r>
            <a:r>
              <a:rPr lang="en-US" dirty="0"/>
              <a:t>) in causing respiratory infections.</a:t>
            </a:r>
          </a:p>
          <a:p>
            <a:r>
              <a:rPr lang="en-US" dirty="0"/>
              <a:t>Recognize the symptoms and signs associated with lower respiratory tract infections.</a:t>
            </a:r>
          </a:p>
          <a:p>
            <a:r>
              <a:rPr lang="en-US" dirty="0"/>
              <a:t>Understand the laboratory diagnostic techniques used to identify respiratory pathogens, including cultures, PCR, serology, and imaging.</a:t>
            </a:r>
          </a:p>
          <a:p>
            <a:r>
              <a:rPr lang="en-US" dirty="0"/>
              <a:t>Outline the treatment options for bacterial, viral, fungal, and parasitic respiratory infections.</a:t>
            </a:r>
          </a:p>
          <a:p>
            <a:r>
              <a:rPr lang="en-US" dirty="0"/>
              <a:t>Discuss the role of vaccines in preventing common respiratory infections.</a:t>
            </a:r>
          </a:p>
          <a:p>
            <a:r>
              <a:rPr lang="en-US" dirty="0"/>
              <a:t>Describe the public health measures to control the spread of respiratory infections.</a:t>
            </a:r>
          </a:p>
          <a:p>
            <a:r>
              <a:rPr lang="en-US" dirty="0"/>
              <a:t>Discuss the role of vaccines in preventing common respiratory infections (e.g., influenza, pneumococcal disease, tuberculosis).</a:t>
            </a:r>
          </a:p>
          <a:p>
            <a:r>
              <a:rPr lang="en-US" dirty="0"/>
              <a:t>Outline the treatment options for bacterial, viral, fungal, and parasitic respiratory infections.</a:t>
            </a:r>
          </a:p>
          <a:p>
            <a:endParaRPr lang="en-US" dirty="0"/>
          </a:p>
        </p:txBody>
      </p:sp>
    </p:spTree>
    <p:extLst>
      <p:ext uri="{BB962C8B-B14F-4D97-AF65-F5344CB8AC3E}">
        <p14:creationId xmlns:p14="http://schemas.microsoft.com/office/powerpoint/2010/main" val="229595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E99D-8511-08B7-C56F-DB601F781BD3}"/>
              </a:ext>
            </a:extLst>
          </p:cNvPr>
          <p:cNvSpPr>
            <a:spLocks noGrp="1"/>
          </p:cNvSpPr>
          <p:nvPr>
            <p:ph type="title"/>
          </p:nvPr>
        </p:nvSpPr>
        <p:spPr>
          <a:xfrm>
            <a:off x="838200" y="365125"/>
            <a:ext cx="10515600" cy="895639"/>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Mycobacterium tuberculosis</a:t>
            </a:r>
          </a:p>
        </p:txBody>
      </p:sp>
      <p:sp>
        <p:nvSpPr>
          <p:cNvPr id="3" name="Content Placeholder 2">
            <a:extLst>
              <a:ext uri="{FF2B5EF4-FFF2-40B4-BE49-F238E27FC236}">
                <a16:creationId xmlns:a16="http://schemas.microsoft.com/office/drawing/2014/main" id="{459E8C82-C53F-EBBD-1CF2-DE973F4DD751}"/>
              </a:ext>
            </a:extLst>
          </p:cNvPr>
          <p:cNvSpPr>
            <a:spLocks noGrp="1"/>
          </p:cNvSpPr>
          <p:nvPr>
            <p:ph idx="1"/>
          </p:nvPr>
        </p:nvSpPr>
        <p:spPr/>
        <p:txBody>
          <a:bodyPr>
            <a:noAutofit/>
          </a:bodyPr>
          <a:lstStyle/>
          <a:p>
            <a:r>
              <a:rPr lang="en-US" sz="1600" b="1" dirty="0"/>
              <a:t>Tuberculosis (TB) </a:t>
            </a:r>
            <a:r>
              <a:rPr lang="en-US" sz="1600" dirty="0"/>
              <a:t>is an infectious disease caused by the bacterium Mycobacterium </a:t>
            </a:r>
            <a:r>
              <a:rPr lang="en-US" sz="1600" i="1" dirty="0"/>
              <a:t>tuberculosis</a:t>
            </a:r>
            <a:r>
              <a:rPr lang="en-US" sz="1600" dirty="0"/>
              <a:t>. It primarily affects the lungs but can also spread to other organs. TB is spread through the air when a person with active TB disease coughs, sneezes, or talks. Common symptoms of active tuberculosis include cough, chest pain, and coughing up blood.</a:t>
            </a:r>
          </a:p>
          <a:p>
            <a:r>
              <a:rPr lang="en-US" sz="1600" i="1" dirty="0"/>
              <a:t>M. tuberculosis </a:t>
            </a:r>
            <a:r>
              <a:rPr lang="en-US" sz="1600" dirty="0"/>
              <a:t>causes a chronic granulomatous disease that can infect any area of the body, although it is typically associated with the lungs. </a:t>
            </a:r>
            <a:r>
              <a:rPr lang="en-US" sz="1600" i="1" dirty="0"/>
              <a:t>M. tuberculosis </a:t>
            </a:r>
            <a:r>
              <a:rPr lang="en-US" sz="1600" dirty="0"/>
              <a:t>is spread by inhalation of respiratory droplets or aerosols from an infected person. The infectious dose of </a:t>
            </a:r>
            <a:r>
              <a:rPr lang="en-US" sz="1600" i="1" dirty="0"/>
              <a:t>M. tuberculosis </a:t>
            </a:r>
            <a:r>
              <a:rPr lang="en-US" sz="1600" dirty="0"/>
              <a:t>is only 10 cells. After inhalation, the bacteria enter the alveoli and are engulfed by macrophages but are not destroyed because of the mycolic acid in bacterial cell walls.</a:t>
            </a:r>
          </a:p>
          <a:p>
            <a:r>
              <a:rPr lang="en-US" sz="1600" dirty="0"/>
              <a:t>The infection progresses and causes immune reactions to form small round lesions called tubercles. Bacteria are still alive and released into the center of the tubercles and the chronic immune response results in tissue damage and induction of apoptosis (programmed host-cell death) in a process called liquefaction. This creates a caseous center, or air pocket, where the aerobic </a:t>
            </a:r>
            <a:r>
              <a:rPr lang="en-US" sz="1600" i="1" dirty="0"/>
              <a:t>M. tuberculosis </a:t>
            </a:r>
            <a:r>
              <a:rPr lang="en-US" sz="1600" dirty="0"/>
              <a:t>can grow and multiply. Tubercles may eventually rupture, and bacterial cells can invade pulmonary capillaries; from there, bacteria can spread through the bloodstream to other organs, a condition known as </a:t>
            </a:r>
            <a:r>
              <a:rPr lang="en-US" sz="1600" b="1" dirty="0"/>
              <a:t>miliary tuberculosis</a:t>
            </a:r>
            <a:r>
              <a:rPr lang="en-US" sz="1600" dirty="0"/>
              <a:t>. The rupture of tubercles also facilitates transmission of the bacteria to other individuals via droplet aerosols that exit the body in coughs. Because these droplets can be very small and stay aloft for a long time, special precautions are necessary when caring for patients with TB, such as the use of face masks and negative-pressure ventilation and filtering systems. </a:t>
            </a:r>
          </a:p>
        </p:txBody>
      </p:sp>
    </p:spTree>
    <p:extLst>
      <p:ext uri="{BB962C8B-B14F-4D97-AF65-F5344CB8AC3E}">
        <p14:creationId xmlns:p14="http://schemas.microsoft.com/office/powerpoint/2010/main" val="4225967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EE5DF5-05D5-D4B3-45D4-C272C56E4E49}"/>
              </a:ext>
            </a:extLst>
          </p:cNvPr>
          <p:cNvSpPr>
            <a:spLocks noGrp="1"/>
          </p:cNvSpPr>
          <p:nvPr>
            <p:ph type="title"/>
          </p:nvPr>
        </p:nvSpPr>
        <p:spPr>
          <a:xfrm>
            <a:off x="838200" y="365126"/>
            <a:ext cx="10515600" cy="902566"/>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Mycobacterium tuberculosis</a:t>
            </a:r>
            <a:endParaRPr lang="en-US" dirty="0"/>
          </a:p>
        </p:txBody>
      </p:sp>
      <p:sp>
        <p:nvSpPr>
          <p:cNvPr id="3" name="Content Placeholder 2">
            <a:extLst>
              <a:ext uri="{FF2B5EF4-FFF2-40B4-BE49-F238E27FC236}">
                <a16:creationId xmlns:a16="http://schemas.microsoft.com/office/drawing/2014/main" id="{FAC66DC0-486F-177F-684E-18DDE00A57BC}"/>
              </a:ext>
            </a:extLst>
          </p:cNvPr>
          <p:cNvSpPr>
            <a:spLocks noGrp="1"/>
          </p:cNvSpPr>
          <p:nvPr>
            <p:ph sz="half"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Eventually, most lesions heal to form calcified </a:t>
            </a:r>
            <a:r>
              <a:rPr lang="en-US" b="1" dirty="0" err="1">
                <a:latin typeface="Calibri" panose="020F0502020204030204" pitchFamily="34" charset="0"/>
                <a:ea typeface="Calibri" panose="020F0502020204030204" pitchFamily="34" charset="0"/>
                <a:cs typeface="Calibri" panose="020F0502020204030204" pitchFamily="34" charset="0"/>
              </a:rPr>
              <a:t>Ghon</a:t>
            </a:r>
            <a:r>
              <a:rPr lang="en-US" b="1" dirty="0">
                <a:latin typeface="Calibri" panose="020F0502020204030204" pitchFamily="34" charset="0"/>
                <a:ea typeface="Calibri" panose="020F0502020204030204" pitchFamily="34" charset="0"/>
                <a:cs typeface="Calibri" panose="020F0502020204030204" pitchFamily="34" charset="0"/>
              </a:rPr>
              <a:t> complexes</a:t>
            </a:r>
            <a:r>
              <a:rPr lang="en-US" dirty="0">
                <a:latin typeface="Calibri" panose="020F0502020204030204" pitchFamily="34" charset="0"/>
                <a:ea typeface="Calibri" panose="020F0502020204030204" pitchFamily="34" charset="0"/>
                <a:cs typeface="Calibri" panose="020F0502020204030204" pitchFamily="34" charset="0"/>
              </a:rPr>
              <a:t>. These structures are visible on chest radiographs and are a useful diagnostic feature. But even after the disease has apparently ended, viable bacteria remain sequestered in these locations. Release of these organisms at a later time can produce </a:t>
            </a:r>
            <a:r>
              <a:rPr lang="en-US" b="1" dirty="0">
                <a:latin typeface="Calibri" panose="020F0502020204030204" pitchFamily="34" charset="0"/>
                <a:ea typeface="Calibri" panose="020F0502020204030204" pitchFamily="34" charset="0"/>
                <a:cs typeface="Calibri" panose="020F0502020204030204" pitchFamily="34" charset="0"/>
              </a:rPr>
              <a:t>reactivation tuberculosis </a:t>
            </a:r>
            <a:r>
              <a:rPr lang="en-US" dirty="0">
                <a:latin typeface="Calibri" panose="020F0502020204030204" pitchFamily="34" charset="0"/>
                <a:ea typeface="Calibri" panose="020F0502020204030204" pitchFamily="34" charset="0"/>
                <a:cs typeface="Calibri" panose="020F0502020204030204" pitchFamily="34" charset="0"/>
              </a:rPr>
              <a:t>(or secondary TB). This is mainly observed in people with alcoholism, the elderly, or in otherwise immunocompromised individuals.</a:t>
            </a:r>
          </a:p>
          <a:p>
            <a:r>
              <a:rPr lang="en-US" dirty="0">
                <a:latin typeface="Calibri" panose="020F0502020204030204" pitchFamily="34" charset="0"/>
                <a:ea typeface="Calibri" panose="020F0502020204030204" pitchFamily="34" charset="0"/>
                <a:cs typeface="Calibri" panose="020F0502020204030204" pitchFamily="34" charset="0"/>
              </a:rPr>
              <a:t>Diagnostic tests are the chest X-ray, Tuberculin skin test (Mantoux test), and blood test (Interferon-gamma release assay).</a:t>
            </a:r>
          </a:p>
        </p:txBody>
      </p:sp>
      <p:pic>
        <p:nvPicPr>
          <p:cNvPr id="6" name="Content Placeholder 5">
            <a:extLst>
              <a:ext uri="{FF2B5EF4-FFF2-40B4-BE49-F238E27FC236}">
                <a16:creationId xmlns:a16="http://schemas.microsoft.com/office/drawing/2014/main" id="{E5BF5919-4D05-B26E-9C0C-EA1FC84E1B79}"/>
              </a:ext>
            </a:extLst>
          </p:cNvPr>
          <p:cNvPicPr>
            <a:picLocks noGrp="1" noChangeAspect="1"/>
          </p:cNvPicPr>
          <p:nvPr>
            <p:ph sz="half" idx="2"/>
          </p:nvPr>
        </p:nvPicPr>
        <p:blipFill>
          <a:blip r:embed="rId2"/>
          <a:stretch>
            <a:fillRect/>
          </a:stretch>
        </p:blipFill>
        <p:spPr>
          <a:xfrm>
            <a:off x="6803469" y="1825625"/>
            <a:ext cx="3919062" cy="4351338"/>
          </a:xfrm>
          <a:prstGeom prst="rect">
            <a:avLst/>
          </a:prstGeom>
        </p:spPr>
      </p:pic>
    </p:spTree>
    <p:extLst>
      <p:ext uri="{BB962C8B-B14F-4D97-AF65-F5344CB8AC3E}">
        <p14:creationId xmlns:p14="http://schemas.microsoft.com/office/powerpoint/2010/main" val="3930223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F3F9-0842-959F-4C2E-82524D6345FA}"/>
              </a:ext>
            </a:extLst>
          </p:cNvPr>
          <p:cNvSpPr>
            <a:spLocks noGrp="1"/>
          </p:cNvSpPr>
          <p:nvPr>
            <p:ph type="title"/>
          </p:nvPr>
        </p:nvSpPr>
        <p:spPr>
          <a:xfrm>
            <a:off x="838200" y="365126"/>
            <a:ext cx="10515600" cy="978766"/>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Mycobacterium tuberculosis</a:t>
            </a:r>
            <a:endParaRPr lang="en-US" dirty="0"/>
          </a:p>
        </p:txBody>
      </p:sp>
      <p:sp>
        <p:nvSpPr>
          <p:cNvPr id="3" name="Content Placeholder 2">
            <a:extLst>
              <a:ext uri="{FF2B5EF4-FFF2-40B4-BE49-F238E27FC236}">
                <a16:creationId xmlns:a16="http://schemas.microsoft.com/office/drawing/2014/main" id="{B0A6BDDB-44EC-AED4-B5BD-6A16B2C19564}"/>
              </a:ext>
            </a:extLst>
          </p:cNvPr>
          <p:cNvSpPr>
            <a:spLocks noGrp="1"/>
          </p:cNvSpPr>
          <p:nvPr>
            <p:ph idx="1"/>
          </p:nvPr>
        </p:nvSpPr>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It can be prevented by vaccination with the BCG vaccine, avoiding contact with people with active TB disease, practicing good hygiene, such as covering your mouth and nose when coughing or sneezing. (OER)</a:t>
            </a:r>
          </a:p>
          <a:p>
            <a:r>
              <a:rPr lang="en-US" dirty="0">
                <a:latin typeface="Calibri" panose="020F0502020204030204" pitchFamily="34" charset="0"/>
                <a:ea typeface="Calibri" panose="020F0502020204030204" pitchFamily="34" charset="0"/>
                <a:cs typeface="Calibri" panose="020F0502020204030204" pitchFamily="34" charset="0"/>
              </a:rPr>
              <a:t>Because TB is a chronic disease, chemotherapeutic treatments often continue for months or years. Multidrug resistant (MDR-TB) and extensively drug-resistant (XDR-TB) strains of </a:t>
            </a:r>
            <a:r>
              <a:rPr lang="en-US" i="1" dirty="0">
                <a:latin typeface="Calibri" panose="020F0502020204030204" pitchFamily="34" charset="0"/>
                <a:ea typeface="Calibri" panose="020F0502020204030204" pitchFamily="34" charset="0"/>
                <a:cs typeface="Calibri" panose="020F0502020204030204" pitchFamily="34" charset="0"/>
              </a:rPr>
              <a:t>M.</a:t>
            </a:r>
            <a:r>
              <a:rPr lang="en-US" dirty="0">
                <a:latin typeface="Calibri" panose="020F0502020204030204" pitchFamily="34" charset="0"/>
                <a:ea typeface="Calibri" panose="020F0502020204030204" pitchFamily="34" charset="0"/>
                <a:cs typeface="Calibri" panose="020F0502020204030204" pitchFamily="34" charset="0"/>
              </a:rPr>
              <a:t> </a:t>
            </a:r>
            <a:r>
              <a:rPr lang="en-US" i="1" dirty="0">
                <a:latin typeface="Calibri" panose="020F0502020204030204" pitchFamily="34" charset="0"/>
                <a:ea typeface="Calibri" panose="020F0502020204030204" pitchFamily="34" charset="0"/>
                <a:cs typeface="Calibri" panose="020F0502020204030204" pitchFamily="34" charset="0"/>
              </a:rPr>
              <a:t>tuberculosis</a:t>
            </a:r>
            <a:r>
              <a:rPr lang="en-US" dirty="0">
                <a:latin typeface="Calibri" panose="020F0502020204030204" pitchFamily="34" charset="0"/>
                <a:ea typeface="Calibri" panose="020F0502020204030204" pitchFamily="34" charset="0"/>
                <a:cs typeface="Calibri" panose="020F0502020204030204" pitchFamily="34" charset="0"/>
              </a:rPr>
              <a:t> are a growing clinical concern. These strains can arise due to misuse or mismanagement of antibiotic therapies. Therefore, it is imperative that proper multidrug protocols are used to treat these infections. Common antibiotics included in these mixtures are isoniazid, rifampin, ethambutol, and pyrazinamide. (OER)</a:t>
            </a:r>
          </a:p>
          <a:p>
            <a:r>
              <a:rPr lang="en-US" dirty="0">
                <a:latin typeface="Calibri" panose="020F0502020204030204" pitchFamily="34" charset="0"/>
                <a:ea typeface="Calibri" panose="020F0502020204030204" pitchFamily="34" charset="0"/>
                <a:cs typeface="Calibri" panose="020F0502020204030204" pitchFamily="34" charset="0"/>
              </a:rPr>
              <a:t>TB is treated with a combination of antibiotics for several months. The specific treatment plan depends on the severity of the disease and the patient's overall health.</a:t>
            </a:r>
          </a:p>
          <a:p>
            <a:endParaRPr lang="en-US" dirty="0"/>
          </a:p>
        </p:txBody>
      </p:sp>
    </p:spTree>
    <p:extLst>
      <p:ext uri="{BB962C8B-B14F-4D97-AF65-F5344CB8AC3E}">
        <p14:creationId xmlns:p14="http://schemas.microsoft.com/office/powerpoint/2010/main" val="1608628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37EA-3DC9-DE99-F08B-3DE24A7E2A40}"/>
              </a:ext>
            </a:extLst>
          </p:cNvPr>
          <p:cNvSpPr>
            <a:spLocks noGrp="1"/>
          </p:cNvSpPr>
          <p:nvPr>
            <p:ph type="title"/>
          </p:nvPr>
        </p:nvSpPr>
        <p:spPr>
          <a:xfrm>
            <a:off x="838200" y="365126"/>
            <a:ext cx="10515600" cy="978766"/>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Viral Infections of the LRT Infections</a:t>
            </a:r>
          </a:p>
        </p:txBody>
      </p:sp>
      <p:sp>
        <p:nvSpPr>
          <p:cNvPr id="3" name="Content Placeholder 2">
            <a:extLst>
              <a:ext uri="{FF2B5EF4-FFF2-40B4-BE49-F238E27FC236}">
                <a16:creationId xmlns:a16="http://schemas.microsoft.com/office/drawing/2014/main" id="{7E7A7E7A-7BA7-6480-DFB9-D2E4CEAD7B9F}"/>
              </a:ext>
            </a:extLst>
          </p:cNvPr>
          <p:cNvSpPr>
            <a:spLocks noGrp="1"/>
          </p:cNvSpPr>
          <p:nvPr>
            <p:ph idx="1"/>
          </p:nvPr>
        </p:nvSpPr>
        <p:spPr/>
        <p:txBody>
          <a:bodyPr>
            <a:normAutofit fontScale="85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Pneumonia, bronchiolitis and other lower respiratory tract infections (LRTI) continue to be a major cause of morbidity and mortality worldwide disproportionately affecting adults ≥ 70 years and children &lt; 5 years old.</a:t>
            </a:r>
          </a:p>
          <a:p>
            <a:r>
              <a:rPr lang="en-US" dirty="0">
                <a:latin typeface="Calibri" panose="020F0502020204030204" pitchFamily="34" charset="0"/>
                <a:ea typeface="Calibri" panose="020F0502020204030204" pitchFamily="34" charset="0"/>
                <a:cs typeface="Calibri" panose="020F0502020204030204" pitchFamily="34" charset="0"/>
              </a:rPr>
              <a:t> 60% or more of LRIs are primarily viral. </a:t>
            </a:r>
          </a:p>
          <a:p>
            <a:r>
              <a:rPr lang="en-US" dirty="0">
                <a:latin typeface="Calibri" panose="020F0502020204030204" pitchFamily="34" charset="0"/>
                <a:ea typeface="Calibri" panose="020F0502020204030204" pitchFamily="34" charset="0"/>
                <a:cs typeface="Calibri" panose="020F0502020204030204" pitchFamily="34" charset="0"/>
              </a:rPr>
              <a:t>Viruses that infect the upper respiratory tract may also cause pneumonia. SARS-CoV-2, the virus that causes COVID-19, and the influenza virus are the most common causes of viral pneumonia in adults. Respiratory syncytial virus (RSV) is the most common cause of viral pneumonia in young children. Most viral pneumonias are not serious and last a shorter time than bacterial pneumonia.</a:t>
            </a:r>
          </a:p>
          <a:p>
            <a:r>
              <a:rPr lang="en-US" dirty="0">
                <a:latin typeface="Calibri" panose="020F0502020204030204" pitchFamily="34" charset="0"/>
                <a:ea typeface="Calibri" panose="020F0502020204030204" pitchFamily="34" charset="0"/>
                <a:cs typeface="Calibri" panose="020F0502020204030204" pitchFamily="34" charset="0"/>
              </a:rPr>
              <a:t>COVID-19 pneumonia can be severe, causing low levels of oxygen in the blood and lead to respiratory failure and in many cases a condition called acute respiratory distress syndrome (ARDS). Viral pneumonia caused by the SARS-CoV-2 virus generally occurs in both lungs. As the lungs fill with fluids, oxygen exchange becomes more difficult and results in breathing difficulties. Recovery may take months before symptoms ease. </a:t>
            </a:r>
          </a:p>
        </p:txBody>
      </p:sp>
    </p:spTree>
    <p:extLst>
      <p:ext uri="{BB962C8B-B14F-4D97-AF65-F5344CB8AC3E}">
        <p14:creationId xmlns:p14="http://schemas.microsoft.com/office/powerpoint/2010/main" val="374927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2CF2DC-1F6E-EDA9-7E69-CF0A11ED6996}"/>
              </a:ext>
            </a:extLst>
          </p:cNvPr>
          <p:cNvSpPr>
            <a:spLocks noGrp="1"/>
          </p:cNvSpPr>
          <p:nvPr>
            <p:ph type="title"/>
          </p:nvPr>
        </p:nvSpPr>
        <p:spPr>
          <a:xfrm>
            <a:off x="838200" y="365126"/>
            <a:ext cx="10515600" cy="99262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Coronaviruses</a:t>
            </a:r>
          </a:p>
        </p:txBody>
      </p:sp>
      <p:sp>
        <p:nvSpPr>
          <p:cNvPr id="5" name="Content Placeholder 4">
            <a:extLst>
              <a:ext uri="{FF2B5EF4-FFF2-40B4-BE49-F238E27FC236}">
                <a16:creationId xmlns:a16="http://schemas.microsoft.com/office/drawing/2014/main" id="{C7D23768-A8F9-99AD-4639-3DA8C8708245}"/>
              </a:ext>
            </a:extLst>
          </p:cNvPr>
          <p:cNvSpPr>
            <a:spLocks noGrp="1"/>
          </p:cNvSpPr>
          <p:nvPr>
            <p:ph sz="half" idx="1"/>
          </p:nvPr>
        </p:nvSpPr>
        <p:spPr>
          <a:xfrm>
            <a:off x="838199" y="1724892"/>
            <a:ext cx="6186055" cy="4828308"/>
          </a:xfrm>
        </p:spPr>
        <p:txBody>
          <a:bodyPr>
            <a:normAutofit fontScale="62500" lnSpcReduction="2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Coronaviruses </a:t>
            </a:r>
            <a:r>
              <a:rPr lang="en-US" dirty="0">
                <a:latin typeface="Calibri" panose="020F0502020204030204" pitchFamily="34" charset="0"/>
                <a:ea typeface="Calibri" panose="020F0502020204030204" pitchFamily="34" charset="0"/>
                <a:cs typeface="Calibri" panose="020F0502020204030204" pitchFamily="34" charset="0"/>
              </a:rPr>
              <a:t>are a large family of viruses that usually cause mild to moderate upper-respiratory tract illnesses in humans. However, three coronaviruses have caused more serious and fatal disease in people: </a:t>
            </a:r>
          </a:p>
          <a:p>
            <a:r>
              <a:rPr lang="en-US" dirty="0">
                <a:latin typeface="Calibri" panose="020F0502020204030204" pitchFamily="34" charset="0"/>
                <a:ea typeface="Calibri" panose="020F0502020204030204" pitchFamily="34" charset="0"/>
                <a:cs typeface="Calibri" panose="020F0502020204030204" pitchFamily="34" charset="0"/>
              </a:rPr>
              <a:t>SARS coronavirus (SARS-CoV), which emerged in November 2002 and causes severe acute respiratory syndrome (SARS);</a:t>
            </a:r>
          </a:p>
          <a:p>
            <a:r>
              <a:rPr lang="en-US" dirty="0">
                <a:latin typeface="Calibri" panose="020F0502020204030204" pitchFamily="34" charset="0"/>
                <a:ea typeface="Calibri" panose="020F0502020204030204" pitchFamily="34" charset="0"/>
                <a:cs typeface="Calibri" panose="020F0502020204030204" pitchFamily="34" charset="0"/>
              </a:rPr>
              <a:t>MERS coronavirus (MERS-</a:t>
            </a:r>
            <a:r>
              <a:rPr lang="en-US" dirty="0" err="1">
                <a:latin typeface="Calibri" panose="020F0502020204030204" pitchFamily="34" charset="0"/>
                <a:ea typeface="Calibri" panose="020F0502020204030204" pitchFamily="34" charset="0"/>
                <a:cs typeface="Calibri" panose="020F0502020204030204" pitchFamily="34" charset="0"/>
              </a:rPr>
              <a:t>CoV</a:t>
            </a:r>
            <a:r>
              <a:rPr lang="en-US" dirty="0">
                <a:latin typeface="Calibri" panose="020F0502020204030204" pitchFamily="34" charset="0"/>
                <a:ea typeface="Calibri" panose="020F0502020204030204" pitchFamily="34" charset="0"/>
                <a:cs typeface="Calibri" panose="020F0502020204030204" pitchFamily="34" charset="0"/>
              </a:rPr>
              <a:t>), which emerged in 2012 and causes Middle East respiratory syndrome (MERS); and </a:t>
            </a:r>
          </a:p>
          <a:p>
            <a:r>
              <a:rPr lang="en-US" dirty="0">
                <a:latin typeface="Calibri" panose="020F0502020204030204" pitchFamily="34" charset="0"/>
                <a:ea typeface="Calibri" panose="020F0502020204030204" pitchFamily="34" charset="0"/>
                <a:cs typeface="Calibri" panose="020F0502020204030204" pitchFamily="34" charset="0"/>
              </a:rPr>
              <a:t>SARS-CoV-2, which emerged in 2019 and causes coronavirus disease 2019 (COVID-19)</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CDC recommends that all people use core prevention strategies. These are important steps you can take to protect yourself and others: Stay up to date with immunizations, practice good hygiene (practices that improve cleanliness), take steps for cleaner air, when you may have a respiratory virus: use precautions to prevent spread, seek health care promptly for testing and/or treatment if you have risk factors for severe illness; treatment may help lower your risk of severe illness</a:t>
            </a:r>
          </a:p>
          <a:p>
            <a:endParaRPr lang="en-US" dirty="0"/>
          </a:p>
        </p:txBody>
      </p:sp>
      <p:pic>
        <p:nvPicPr>
          <p:cNvPr id="7" name="Content Placeholder 6">
            <a:extLst>
              <a:ext uri="{FF2B5EF4-FFF2-40B4-BE49-F238E27FC236}">
                <a16:creationId xmlns:a16="http://schemas.microsoft.com/office/drawing/2014/main" id="{FB0C7F30-E575-27AB-53A7-5F5468397D78}"/>
              </a:ext>
            </a:extLst>
          </p:cNvPr>
          <p:cNvPicPr>
            <a:picLocks noGrp="1" noChangeAspect="1"/>
          </p:cNvPicPr>
          <p:nvPr>
            <p:ph sz="half" idx="2"/>
          </p:nvPr>
        </p:nvPicPr>
        <p:blipFill>
          <a:blip r:embed="rId2"/>
          <a:stretch>
            <a:fillRect/>
          </a:stretch>
        </p:blipFill>
        <p:spPr>
          <a:xfrm>
            <a:off x="7176655" y="2050474"/>
            <a:ext cx="4301836" cy="3786858"/>
          </a:xfrm>
          <a:prstGeom prst="rect">
            <a:avLst/>
          </a:prstGeom>
        </p:spPr>
      </p:pic>
    </p:spTree>
    <p:extLst>
      <p:ext uri="{BB962C8B-B14F-4D97-AF65-F5344CB8AC3E}">
        <p14:creationId xmlns:p14="http://schemas.microsoft.com/office/powerpoint/2010/main" val="4165788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5EF0-40A3-CB29-6245-27A1FAED0749}"/>
              </a:ext>
            </a:extLst>
          </p:cNvPr>
          <p:cNvSpPr>
            <a:spLocks noGrp="1"/>
          </p:cNvSpPr>
          <p:nvPr>
            <p:ph type="title"/>
          </p:nvPr>
        </p:nvSpPr>
        <p:spPr>
          <a:xfrm>
            <a:off x="838200" y="365125"/>
            <a:ext cx="10515600" cy="895639"/>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Respiratory Syncytial Virus (RSV)</a:t>
            </a:r>
          </a:p>
        </p:txBody>
      </p:sp>
      <p:sp>
        <p:nvSpPr>
          <p:cNvPr id="3" name="Content Placeholder 2">
            <a:extLst>
              <a:ext uri="{FF2B5EF4-FFF2-40B4-BE49-F238E27FC236}">
                <a16:creationId xmlns:a16="http://schemas.microsoft.com/office/drawing/2014/main" id="{83A5440F-E8BF-C02E-3249-32114F8C497F}"/>
              </a:ext>
            </a:extLst>
          </p:cNvPr>
          <p:cNvSpPr>
            <a:spLocks noGrp="1"/>
          </p:cNvSpPr>
          <p:nvPr>
            <p:ph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RSV is an RNA virus and may cause bronchiolitis and pneumonia (more common in infants (children under 1 year of age) and young children, but it can affect adults too.</a:t>
            </a:r>
          </a:p>
          <a:p>
            <a:r>
              <a:rPr lang="en-US" dirty="0">
                <a:latin typeface="Calibri" panose="020F0502020204030204" pitchFamily="34" charset="0"/>
                <a:ea typeface="Calibri" panose="020F0502020204030204" pitchFamily="34" charset="0"/>
                <a:cs typeface="Calibri" panose="020F0502020204030204" pitchFamily="34" charset="0"/>
              </a:rPr>
              <a:t>It may cause cold-like symptoms, including runny nose, sore throat, cough, fever, and wheezing.</a:t>
            </a:r>
          </a:p>
          <a:p>
            <a:r>
              <a:rPr lang="en-US" dirty="0">
                <a:latin typeface="Calibri" panose="020F0502020204030204" pitchFamily="34" charset="0"/>
                <a:ea typeface="Calibri" panose="020F0502020204030204" pitchFamily="34" charset="0"/>
                <a:cs typeface="Calibri" panose="020F0502020204030204" pitchFamily="34" charset="0"/>
              </a:rPr>
              <a:t>It spread through respiratory droplets, direct contact, or contact with contaminated surfaces. RSV infections are most common in the winter and early spring.</a:t>
            </a:r>
          </a:p>
          <a:p>
            <a:r>
              <a:rPr lang="en-US" dirty="0">
                <a:latin typeface="Calibri" panose="020F0502020204030204" pitchFamily="34" charset="0"/>
                <a:ea typeface="Calibri" panose="020F0502020204030204" pitchFamily="34" charset="0"/>
                <a:cs typeface="Calibri" panose="020F0502020204030204" pitchFamily="34" charset="0"/>
              </a:rPr>
              <a:t>Because the immune response to RSV does not protect against reinfection, the attack rate is approximately 40% for all exposed people. However, antibody to RSV decreases illness severity. (Bhatia).</a:t>
            </a:r>
          </a:p>
          <a:p>
            <a:r>
              <a:rPr lang="en-US" dirty="0">
                <a:latin typeface="Calibri" panose="020F0502020204030204" pitchFamily="34" charset="0"/>
                <a:ea typeface="Calibri" panose="020F0502020204030204" pitchFamily="34" charset="0"/>
                <a:cs typeface="Calibri" panose="020F0502020204030204" pitchFamily="34" charset="0"/>
              </a:rPr>
              <a:t>Usually, a specific viral diagnosis is clinically unnecessary but may help distinguish a parainfluenza virus infection from a bacterial infection in patients with severe lower respiratory tract disease. The virus can be detected by polymerase chain reaction.</a:t>
            </a:r>
          </a:p>
          <a:p>
            <a:r>
              <a:rPr lang="en-US" dirty="0">
                <a:latin typeface="Calibri" panose="020F0502020204030204" pitchFamily="34" charset="0"/>
                <a:ea typeface="Calibri" panose="020F0502020204030204" pitchFamily="34" charset="0"/>
                <a:cs typeface="Calibri" panose="020F0502020204030204" pitchFamily="34" charset="0"/>
              </a:rPr>
              <a:t>Treatment of parainfluenza virus infection is symptomatic.</a:t>
            </a:r>
          </a:p>
          <a:p>
            <a:endParaRPr lang="en-US" dirty="0"/>
          </a:p>
        </p:txBody>
      </p:sp>
    </p:spTree>
    <p:extLst>
      <p:ext uri="{BB962C8B-B14F-4D97-AF65-F5344CB8AC3E}">
        <p14:creationId xmlns:p14="http://schemas.microsoft.com/office/powerpoint/2010/main" val="34819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AEFD8-C789-5F0F-466C-3C89405C3713}"/>
              </a:ext>
            </a:extLst>
          </p:cNvPr>
          <p:cNvSpPr>
            <a:spLocks noGrp="1"/>
          </p:cNvSpPr>
          <p:nvPr>
            <p:ph type="title"/>
          </p:nvPr>
        </p:nvSpPr>
        <p:spPr>
          <a:xfrm>
            <a:off x="838200" y="365125"/>
            <a:ext cx="10515600" cy="888711"/>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Influenza A and B Virus</a:t>
            </a:r>
          </a:p>
        </p:txBody>
      </p:sp>
      <p:sp>
        <p:nvSpPr>
          <p:cNvPr id="5" name="Content Placeholder 4">
            <a:extLst>
              <a:ext uri="{FF2B5EF4-FFF2-40B4-BE49-F238E27FC236}">
                <a16:creationId xmlns:a16="http://schemas.microsoft.com/office/drawing/2014/main" id="{E4468130-A6CB-EF34-40C4-254E42139642}"/>
              </a:ext>
            </a:extLst>
          </p:cNvPr>
          <p:cNvSpPr>
            <a:spLocks noGrp="1"/>
          </p:cNvSpPr>
          <p:nvPr>
            <p:ph sz="half" idx="1"/>
          </p:nvPr>
        </p:nvSpPr>
        <p:spPr>
          <a:xfrm>
            <a:off x="838199" y="1825625"/>
            <a:ext cx="7142019" cy="4351338"/>
          </a:xfrm>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Influenza viruses are single-strand RNA viruses.</a:t>
            </a:r>
            <a:r>
              <a:rPr lang="en-US" b="1" dirty="0">
                <a:latin typeface="Calibri" panose="020F0502020204030204" pitchFamily="34" charset="0"/>
                <a:ea typeface="Calibri" panose="020F0502020204030204" pitchFamily="34" charset="0"/>
                <a:cs typeface="Calibri" panose="020F0502020204030204" pitchFamily="34" charset="0"/>
              </a:rPr>
              <a:t> </a:t>
            </a:r>
          </a:p>
          <a:p>
            <a:r>
              <a:rPr lang="en-US" dirty="0">
                <a:latin typeface="Calibri" panose="020F0502020204030204" pitchFamily="34" charset="0"/>
                <a:ea typeface="Calibri" panose="020F0502020204030204" pitchFamily="34" charset="0"/>
                <a:cs typeface="Calibri" panose="020F0502020204030204" pitchFamily="34" charset="0"/>
              </a:rPr>
              <a:t>Influenza A viruses primarily target and infect airway and alveolar epithelial cells, which contain the SA glycans as receptors, thus causing alveolar epithelial injury and eventually failure of gas exchange Hence, human IAV infection may lead to acute respiratory distress syndrome (ARDS) and even death.</a:t>
            </a:r>
          </a:p>
          <a:p>
            <a:r>
              <a:rPr lang="en-US" dirty="0">
                <a:latin typeface="Calibri" panose="020F0502020204030204" pitchFamily="34" charset="0"/>
                <a:ea typeface="Calibri" panose="020F0502020204030204" pitchFamily="34" charset="0"/>
                <a:cs typeface="Calibri" panose="020F0502020204030204" pitchFamily="34" charset="0"/>
              </a:rPr>
              <a:t>Influenza is a type of self-limiting disease characterized by acute onset of fever, sore throat, malaise, and respiratory symptoms. In healthy people, the disease is resolved without any complications. However, considerable excess mortality is observed in elderly and comorbid patients1. Although influenza combined with pneumonia can lead to death, mortality is often caused by the aggravation of a preexisting disease such as bronchial asthma, chronic obstructive airways disease, and cardiovascular diseases.</a:t>
            </a:r>
          </a:p>
          <a:p>
            <a:r>
              <a:rPr lang="en-US" dirty="0">
                <a:latin typeface="Calibri" panose="020F0502020204030204" pitchFamily="34" charset="0"/>
                <a:ea typeface="Calibri" panose="020F0502020204030204" pitchFamily="34" charset="0"/>
                <a:cs typeface="Calibri" panose="020F0502020204030204" pitchFamily="34" charset="0"/>
              </a:rPr>
              <a:t>There have been at least 31 influenza pandemics since 1510.</a:t>
            </a:r>
          </a:p>
        </p:txBody>
      </p:sp>
      <p:pic>
        <p:nvPicPr>
          <p:cNvPr id="1026" name="Picture 2" descr="image">
            <a:extLst>
              <a:ext uri="{FF2B5EF4-FFF2-40B4-BE49-F238E27FC236}">
                <a16:creationId xmlns:a16="http://schemas.microsoft.com/office/drawing/2014/main" id="{95623A6F-1656-48EC-5B0E-463FADD0A83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22283" y="2985654"/>
            <a:ext cx="2775207" cy="2149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75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031E-B9D7-808E-2A0F-40F4D3CC6865}"/>
              </a:ext>
            </a:extLst>
          </p:cNvPr>
          <p:cNvSpPr>
            <a:spLocks noGrp="1"/>
          </p:cNvSpPr>
          <p:nvPr>
            <p:ph type="title"/>
          </p:nvPr>
        </p:nvSpPr>
        <p:spPr>
          <a:xfrm>
            <a:off x="838200" y="365126"/>
            <a:ext cx="10515600" cy="805584"/>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Influenza A and B Virus</a:t>
            </a:r>
            <a:endParaRPr lang="en-US" sz="4000" dirty="0"/>
          </a:p>
        </p:txBody>
      </p:sp>
      <p:sp>
        <p:nvSpPr>
          <p:cNvPr id="3" name="Content Placeholder 2">
            <a:extLst>
              <a:ext uri="{FF2B5EF4-FFF2-40B4-BE49-F238E27FC236}">
                <a16:creationId xmlns:a16="http://schemas.microsoft.com/office/drawing/2014/main" id="{34538541-8D56-7E4D-F1BF-9077D07A5BBC}"/>
              </a:ext>
            </a:extLst>
          </p:cNvPr>
          <p:cNvSpPr>
            <a:spLocks noGrp="1"/>
          </p:cNvSpPr>
          <p:nvPr>
            <p:ph idx="1"/>
          </p:nvPr>
        </p:nvSpPr>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Influenza contains two types of spikes. </a:t>
            </a:r>
            <a:r>
              <a:rPr lang="en-US" dirty="0" err="1">
                <a:latin typeface="Calibri" panose="020F0502020204030204" pitchFamily="34" charset="0"/>
                <a:ea typeface="Calibri" panose="020F0502020204030204" pitchFamily="34" charset="0"/>
                <a:cs typeface="Calibri" panose="020F0502020204030204" pitchFamily="34" charset="0"/>
              </a:rPr>
              <a:t>Hemagglutin</a:t>
            </a:r>
            <a:r>
              <a:rPr lang="en-US" dirty="0">
                <a:latin typeface="Calibri" panose="020F0502020204030204" pitchFamily="34" charset="0"/>
                <a:ea typeface="Calibri" panose="020F0502020204030204" pitchFamily="34" charset="0"/>
                <a:cs typeface="Calibri" panose="020F0502020204030204" pitchFamily="34" charset="0"/>
              </a:rPr>
              <a:t> (H) helps the virion attach and penetrate host cells. Neuraminidase (N) helps release virions from the host cell after replication and assembly. Each year a slightly different seasonal flu strain evolves and requires development of a new vaccine – a mixture of the most common type A and B subtypes</a:t>
            </a:r>
          </a:p>
          <a:p>
            <a:r>
              <a:rPr lang="en-US" dirty="0">
                <a:latin typeface="Calibri" panose="020F0502020204030204" pitchFamily="34" charset="0"/>
                <a:ea typeface="Calibri" panose="020F0502020204030204" pitchFamily="34" charset="0"/>
                <a:cs typeface="Calibri" panose="020F0502020204030204" pitchFamily="34" charset="0"/>
              </a:rPr>
              <a:t>Influenza A strikes every year and causes most epidemics. Influenza B also strikes every year but is less common than type A. Influenza C causes mild respiratory illness but not epidemics.</a:t>
            </a:r>
          </a:p>
          <a:p>
            <a:r>
              <a:rPr lang="en-US" dirty="0">
                <a:latin typeface="Calibri" panose="020F0502020204030204" pitchFamily="34" charset="0"/>
                <a:ea typeface="Calibri" panose="020F0502020204030204" pitchFamily="34" charset="0"/>
                <a:cs typeface="Calibri" panose="020F0502020204030204" pitchFamily="34" charset="0"/>
              </a:rPr>
              <a:t>Complications are Guillain-Barre syndrome damages nerves and Reye syndrome which develops on the kids using aspirin</a:t>
            </a:r>
          </a:p>
          <a:p>
            <a:r>
              <a:rPr lang="en-US" dirty="0">
                <a:latin typeface="Calibri" panose="020F0502020204030204" pitchFamily="34" charset="0"/>
                <a:ea typeface="Calibri" panose="020F0502020204030204" pitchFamily="34" charset="0"/>
                <a:cs typeface="Calibri" panose="020F0502020204030204" pitchFamily="34" charset="0"/>
              </a:rPr>
              <a:t>The best way to prevent the flu is to get vaccinated annually. Other ways to prevent the spread of the flu include avoiding people who are sick, washing your hands, and covering your cough.</a:t>
            </a:r>
          </a:p>
          <a:p>
            <a:r>
              <a:rPr lang="en-US" dirty="0">
                <a:latin typeface="Calibri" panose="020F0502020204030204" pitchFamily="34" charset="0"/>
                <a:ea typeface="Calibri" panose="020F0502020204030204" pitchFamily="34" charset="0"/>
                <a:cs typeface="Calibri" panose="020F0502020204030204" pitchFamily="34" charset="0"/>
              </a:rPr>
              <a:t>Antiviral medications such as oseltamivir or zanamivir can treat and prevent the flu. Rest and fluids are self-care remedies that can help with flu symptoms.</a:t>
            </a:r>
          </a:p>
          <a:p>
            <a:endParaRPr lang="en-US" dirty="0"/>
          </a:p>
        </p:txBody>
      </p:sp>
    </p:spTree>
    <p:extLst>
      <p:ext uri="{BB962C8B-B14F-4D97-AF65-F5344CB8AC3E}">
        <p14:creationId xmlns:p14="http://schemas.microsoft.com/office/powerpoint/2010/main" val="3309764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7FD50-F891-B608-E4B6-35BD0B8B842B}"/>
              </a:ext>
            </a:extLst>
          </p:cNvPr>
          <p:cNvSpPr>
            <a:spLocks noGrp="1"/>
          </p:cNvSpPr>
          <p:nvPr>
            <p:ph type="title"/>
          </p:nvPr>
        </p:nvSpPr>
        <p:spPr>
          <a:xfrm>
            <a:off x="838200" y="365126"/>
            <a:ext cx="10515600" cy="86793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Parainfluenza Virus</a:t>
            </a:r>
            <a:endParaRPr lang="en-US" sz="4000" dirty="0"/>
          </a:p>
        </p:txBody>
      </p:sp>
      <p:sp>
        <p:nvSpPr>
          <p:cNvPr id="3" name="Content Placeholder 2">
            <a:extLst>
              <a:ext uri="{FF2B5EF4-FFF2-40B4-BE49-F238E27FC236}">
                <a16:creationId xmlns:a16="http://schemas.microsoft.com/office/drawing/2014/main" id="{B0F7ACF7-E671-9795-9602-D10A97D811E2}"/>
              </a:ext>
            </a:extLst>
          </p:cNvPr>
          <p:cNvSpPr>
            <a:spLocks noGrp="1"/>
          </p:cNvSpPr>
          <p:nvPr>
            <p:ph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Human parainfluenza viruses (HPIV) cause respiratory illnesses commonly in infants and young children, but anyone can become ill once they are infected. There are four types of HPIVs (HPIV-1, HPIV-2, HPIV-3, and HPIV-4). HPIV-1 and -2 are commonly associated with cold-like symptoms. HPIV-3 is often associated with pneumonia. HPIV-4 usually causes mild to severe illness. (</a:t>
            </a:r>
            <a:r>
              <a:rPr lang="en-US" dirty="0" err="1">
                <a:latin typeface="Calibri" panose="020F0502020204030204" pitchFamily="34" charset="0"/>
                <a:ea typeface="Calibri" panose="020F0502020204030204" pitchFamily="34" charset="0"/>
                <a:cs typeface="Calibri" panose="020F0502020204030204" pitchFamily="34" charset="0"/>
              </a:rPr>
              <a:t>Olakino</a:t>
            </a:r>
            <a:r>
              <a:rPr lang="en-US" dirty="0">
                <a:latin typeface="Calibri" panose="020F0502020204030204" pitchFamily="34" charset="0"/>
                <a:ea typeface="Calibri" panose="020F0502020204030204" pitchFamily="34" charset="0"/>
                <a:cs typeface="Calibri" panose="020F0502020204030204" pitchFamily="34" charset="0"/>
              </a:rPr>
              <a:t>)</a:t>
            </a:r>
          </a:p>
          <a:p>
            <a:r>
              <a:rPr lang="en-US" dirty="0">
                <a:latin typeface="Calibri" panose="020F0502020204030204" pitchFamily="34" charset="0"/>
                <a:ea typeface="Calibri" panose="020F0502020204030204" pitchFamily="34" charset="0"/>
                <a:cs typeface="Calibri" panose="020F0502020204030204" pitchFamily="34" charset="0"/>
              </a:rPr>
              <a:t>HPIV causes croup, laryngitis, and bronchitis (mostly in children but can affect adults).</a:t>
            </a:r>
          </a:p>
          <a:p>
            <a:r>
              <a:rPr lang="en-US" dirty="0">
                <a:latin typeface="Calibri" panose="020F0502020204030204" pitchFamily="34" charset="0"/>
                <a:ea typeface="Calibri" panose="020F0502020204030204" pitchFamily="34" charset="0"/>
                <a:cs typeface="Calibri" panose="020F0502020204030204" pitchFamily="34" charset="0"/>
              </a:rPr>
              <a:t>Symptoms develop 2-7 days after the infection and are cough, fever, sneezing, sore throat, and stridor (a high-pitched wheezing sound when breathing in, characteristic of croup) and wheezing.</a:t>
            </a:r>
          </a:p>
          <a:p>
            <a:r>
              <a:rPr lang="en-US" dirty="0">
                <a:latin typeface="Calibri" panose="020F0502020204030204" pitchFamily="34" charset="0"/>
                <a:ea typeface="Calibri" panose="020F0502020204030204" pitchFamily="34" charset="0"/>
                <a:cs typeface="Calibri" panose="020F0502020204030204" pitchFamily="34" charset="0"/>
              </a:rPr>
              <a:t>It spreads via respiratory droplets or direct contact. RSV infections are more common in the fall and early winter months.</a:t>
            </a:r>
          </a:p>
          <a:p>
            <a:r>
              <a:rPr lang="en-US" dirty="0">
                <a:latin typeface="Calibri" panose="020F0502020204030204" pitchFamily="34" charset="0"/>
                <a:ea typeface="Calibri" panose="020F0502020204030204" pitchFamily="34" charset="0"/>
                <a:cs typeface="Calibri" panose="020F0502020204030204" pitchFamily="34" charset="0"/>
              </a:rPr>
              <a:t>HPIV infections can be diagnosed with confirmatory tests by polymerase chain reaction (PCR), detection of viral antigens in respiratory secretions, viral culture, and HPIV-specific antibody detection.</a:t>
            </a:r>
          </a:p>
          <a:p>
            <a:r>
              <a:rPr lang="en-US" dirty="0">
                <a:latin typeface="Calibri" panose="020F0502020204030204" pitchFamily="34" charset="0"/>
                <a:ea typeface="Calibri" panose="020F0502020204030204" pitchFamily="34" charset="0"/>
                <a:cs typeface="Calibri" panose="020F0502020204030204" pitchFamily="34" charset="0"/>
              </a:rPr>
              <a:t>There is no specific treatment for HPIV illness. Treatments for symptom relief include taking over-the-counter medication for fever, cough and sore throat, drinking plenty of fluids, and resting.</a:t>
            </a:r>
          </a:p>
          <a:p>
            <a:endParaRPr lang="en-US" dirty="0"/>
          </a:p>
        </p:txBody>
      </p:sp>
    </p:spTree>
    <p:extLst>
      <p:ext uri="{BB962C8B-B14F-4D97-AF65-F5344CB8AC3E}">
        <p14:creationId xmlns:p14="http://schemas.microsoft.com/office/powerpoint/2010/main" val="58870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4F37B-23CC-C9FE-9F6E-A698F9DEAC2A}"/>
              </a:ext>
            </a:extLst>
          </p:cNvPr>
          <p:cNvSpPr>
            <a:spLocks noGrp="1"/>
          </p:cNvSpPr>
          <p:nvPr>
            <p:ph type="title"/>
          </p:nvPr>
        </p:nvSpPr>
        <p:spPr>
          <a:xfrm>
            <a:off x="838200" y="365125"/>
            <a:ext cx="10515600" cy="909493"/>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Viruses may spread through respiratory system - Rubeola</a:t>
            </a:r>
            <a:endParaRPr lang="en-US" sz="3200" dirty="0"/>
          </a:p>
        </p:txBody>
      </p:sp>
      <p:sp>
        <p:nvSpPr>
          <p:cNvPr id="3" name="Content Placeholder 2">
            <a:extLst>
              <a:ext uri="{FF2B5EF4-FFF2-40B4-BE49-F238E27FC236}">
                <a16:creationId xmlns:a16="http://schemas.microsoft.com/office/drawing/2014/main" id="{38E61F10-344B-8800-8A90-44A6FB6D0922}"/>
              </a:ext>
            </a:extLst>
          </p:cNvPr>
          <p:cNvSpPr>
            <a:spLocks noGrp="1"/>
          </p:cNvSpPr>
          <p:nvPr>
            <p:ph sz="half" idx="1"/>
          </p:nvPr>
        </p:nvSpPr>
        <p:spPr>
          <a:xfrm>
            <a:off x="838200" y="1825625"/>
            <a:ext cx="7807036" cy="4351338"/>
          </a:xfrm>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It is highly contagious virus causes Measles. The virus lives in the nose or throat of an infected person and spreads through the mucus or saliva of the infected person. The infected droplets spread into the air through sneezing and coughing and may fall on surfaces; this can remain active for several hours.</a:t>
            </a:r>
          </a:p>
          <a:p>
            <a:r>
              <a:rPr lang="en-US" dirty="0">
                <a:latin typeface="Calibri" panose="020F0502020204030204" pitchFamily="34" charset="0"/>
                <a:ea typeface="Calibri" panose="020F0502020204030204" pitchFamily="34" charset="0"/>
                <a:cs typeface="Calibri" panose="020F0502020204030204" pitchFamily="34" charset="0"/>
              </a:rPr>
              <a:t>The symptoms usually begin 7 to 14 days after infection. Measles can be dangerous, especially for babies and young children and can lead to serious complications. Measles typically begins with high fever (may spike to more than 104°), cough, runny nose (coryza) and conjunctivitis. Koplik spots are small, bluish-white spots on the inner lining of the mouth (buccal mucosa) in people with measles. They are a characteristic sign of the disease and typically appear 1-2 days before the onset of the measles rash.</a:t>
            </a:r>
          </a:p>
          <a:p>
            <a:r>
              <a:rPr lang="en-US" dirty="0">
                <a:latin typeface="Calibri" panose="020F0502020204030204" pitchFamily="34" charset="0"/>
                <a:ea typeface="Calibri" panose="020F0502020204030204" pitchFamily="34" charset="0"/>
                <a:cs typeface="Calibri" panose="020F0502020204030204" pitchFamily="34" charset="0"/>
              </a:rPr>
              <a:t>Measles affects multiple systems, including the respiratory system, with pneumonia being one of the most lethal complications. Management involves best supportive care, correction of dehydration and nutritional deficiencies, treatment of secondary bacterial infections and provision of vitamin A.</a:t>
            </a:r>
          </a:p>
          <a:p>
            <a:endParaRPr lang="en-US" dirty="0"/>
          </a:p>
        </p:txBody>
      </p:sp>
      <p:pic>
        <p:nvPicPr>
          <p:cNvPr id="5" name="Content Placeholder 4">
            <a:extLst>
              <a:ext uri="{FF2B5EF4-FFF2-40B4-BE49-F238E27FC236}">
                <a16:creationId xmlns:a16="http://schemas.microsoft.com/office/drawing/2014/main" id="{8EAF779F-DC73-5C56-5DEF-9A5DC16DCBBC}"/>
              </a:ext>
            </a:extLst>
          </p:cNvPr>
          <p:cNvPicPr>
            <a:picLocks noGrp="1" noChangeAspect="1"/>
          </p:cNvPicPr>
          <p:nvPr>
            <p:ph sz="half" idx="2"/>
          </p:nvPr>
        </p:nvPicPr>
        <p:blipFill>
          <a:blip r:embed="rId2"/>
          <a:stretch>
            <a:fillRect/>
          </a:stretch>
        </p:blipFill>
        <p:spPr>
          <a:xfrm>
            <a:off x="8894763" y="2206625"/>
            <a:ext cx="2459037" cy="3099052"/>
          </a:xfrm>
          <a:prstGeom prst="rect">
            <a:avLst/>
          </a:prstGeom>
        </p:spPr>
      </p:pic>
    </p:spTree>
    <p:extLst>
      <p:ext uri="{BB962C8B-B14F-4D97-AF65-F5344CB8AC3E}">
        <p14:creationId xmlns:p14="http://schemas.microsoft.com/office/powerpoint/2010/main" val="372431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3B48E7-12DD-E898-9907-DF91DA818678}"/>
              </a:ext>
            </a:extLst>
          </p:cNvPr>
          <p:cNvSpPr>
            <a:spLocks noGrp="1"/>
          </p:cNvSpPr>
          <p:nvPr>
            <p:ph type="title"/>
          </p:nvPr>
        </p:nvSpPr>
        <p:spPr>
          <a:xfrm>
            <a:off x="838200" y="365126"/>
            <a:ext cx="10515600" cy="916419"/>
          </a:xfrm>
          <a:solidFill>
            <a:schemeClr val="accent4">
              <a:lumMod val="40000"/>
              <a:lumOff val="60000"/>
            </a:schemeClr>
          </a:solidFill>
          <a:ln>
            <a:noFill/>
          </a:ln>
          <a:effectLst>
            <a:glow rad="635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Introduction</a:t>
            </a:r>
          </a:p>
        </p:txBody>
      </p:sp>
      <p:sp>
        <p:nvSpPr>
          <p:cNvPr id="5" name="Content Placeholder 4">
            <a:extLst>
              <a:ext uri="{FF2B5EF4-FFF2-40B4-BE49-F238E27FC236}">
                <a16:creationId xmlns:a16="http://schemas.microsoft.com/office/drawing/2014/main" id="{46D42F4B-C1E5-0DB2-ECFB-E5B4AFE1F10E}"/>
              </a:ext>
            </a:extLst>
          </p:cNvPr>
          <p:cNvSpPr>
            <a:spLocks noGrp="1"/>
          </p:cNvSpPr>
          <p:nvPr>
            <p:ph sz="half" idx="1"/>
          </p:nvPr>
        </p:nvSpPr>
        <p:spPr>
          <a:xfrm>
            <a:off x="838200" y="1503218"/>
            <a:ext cx="5181600" cy="4673745"/>
          </a:xfrm>
        </p:spPr>
        <p:txBody>
          <a:bodyPr>
            <a:normAutofit fontScale="77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respiratory system serves as a vital gateway to the body’s internal environment, facilitating the delivery of oxygen and the removal of carbon dioxide. </a:t>
            </a:r>
          </a:p>
          <a:p>
            <a:r>
              <a:rPr lang="en-US" dirty="0">
                <a:latin typeface="Calibri" panose="020F0502020204030204" pitchFamily="34" charset="0"/>
                <a:ea typeface="Calibri" panose="020F0502020204030204" pitchFamily="34" charset="0"/>
                <a:cs typeface="Calibri" panose="020F0502020204030204" pitchFamily="34" charset="0"/>
              </a:rPr>
              <a:t>In addition to its primary function in respiration, it also plays a key role in sound production and the detection of odors, contributing to both communication and sensory experiences.</a:t>
            </a:r>
          </a:p>
          <a:p>
            <a:r>
              <a:rPr lang="en-US" dirty="0">
                <a:latin typeface="Calibri" panose="020F0502020204030204" pitchFamily="34" charset="0"/>
                <a:ea typeface="Calibri" panose="020F0502020204030204" pitchFamily="34" charset="0"/>
                <a:cs typeface="Calibri" panose="020F0502020204030204" pitchFamily="34" charset="0"/>
              </a:rPr>
              <a:t>Infections of the respiratory system can significantly affect overall health, with consequences ranging from mild discomfort, such as sinusitis, to life-threatening conditions like pneumonia and COVID-19.</a:t>
            </a:r>
          </a:p>
          <a:p>
            <a:endParaRPr lang="en-US" dirty="0"/>
          </a:p>
        </p:txBody>
      </p:sp>
      <p:pic>
        <p:nvPicPr>
          <p:cNvPr id="10" name="Content Placeholder 9">
            <a:extLst>
              <a:ext uri="{FF2B5EF4-FFF2-40B4-BE49-F238E27FC236}">
                <a16:creationId xmlns:a16="http://schemas.microsoft.com/office/drawing/2014/main" id="{81FB4D19-B2E8-1305-04C8-75F95BF78E95}"/>
              </a:ext>
            </a:extLst>
          </p:cNvPr>
          <p:cNvPicPr>
            <a:picLocks noGrp="1" noChangeAspect="1"/>
          </p:cNvPicPr>
          <p:nvPr>
            <p:ph sz="half" idx="2"/>
          </p:nvPr>
        </p:nvPicPr>
        <p:blipFill>
          <a:blip r:embed="rId2"/>
          <a:stretch>
            <a:fillRect/>
          </a:stretch>
        </p:blipFill>
        <p:spPr>
          <a:xfrm>
            <a:off x="6172202" y="1701800"/>
            <a:ext cx="5181600" cy="3454400"/>
          </a:xfrm>
          <a:prstGeom prst="rect">
            <a:avLst/>
          </a:prstGeom>
        </p:spPr>
      </p:pic>
      <p:sp>
        <p:nvSpPr>
          <p:cNvPr id="12" name="TextBox 11">
            <a:extLst>
              <a:ext uri="{FF2B5EF4-FFF2-40B4-BE49-F238E27FC236}">
                <a16:creationId xmlns:a16="http://schemas.microsoft.com/office/drawing/2014/main" id="{E8D061B8-4559-7EAC-4AD2-A529F40D910D}"/>
              </a:ext>
            </a:extLst>
          </p:cNvPr>
          <p:cNvSpPr txBox="1"/>
          <p:nvPr/>
        </p:nvSpPr>
        <p:spPr>
          <a:xfrm>
            <a:off x="6316193" y="5435571"/>
            <a:ext cx="5181600" cy="246221"/>
          </a:xfrm>
          <a:prstGeom prst="rect">
            <a:avLst/>
          </a:prstGeom>
          <a:noFill/>
        </p:spPr>
        <p:txBody>
          <a:bodyPr wrap="square">
            <a:spAutoFit/>
          </a:bodyPr>
          <a:lstStyle/>
          <a:p>
            <a:r>
              <a:rPr lang="en-US" sz="1000" dirty="0"/>
              <a:t>Photo courtesy to Nick Youngson CC BY-SA 3.0 Pix4free</a:t>
            </a:r>
          </a:p>
        </p:txBody>
      </p:sp>
    </p:spTree>
    <p:extLst>
      <p:ext uri="{BB962C8B-B14F-4D97-AF65-F5344CB8AC3E}">
        <p14:creationId xmlns:p14="http://schemas.microsoft.com/office/powerpoint/2010/main" val="1519114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154C9-02B5-27D2-564A-999BBB5C48F1}"/>
              </a:ext>
            </a:extLst>
          </p:cNvPr>
          <p:cNvSpPr>
            <a:spLocks noGrp="1"/>
          </p:cNvSpPr>
          <p:nvPr>
            <p:ph type="title"/>
          </p:nvPr>
        </p:nvSpPr>
        <p:spPr>
          <a:xfrm>
            <a:off x="838200" y="365126"/>
            <a:ext cx="10515600" cy="86793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Viruses may spread through respiratory system-Rubella</a:t>
            </a:r>
            <a:endParaRPr lang="en-US" sz="3600" dirty="0"/>
          </a:p>
        </p:txBody>
      </p:sp>
      <p:sp>
        <p:nvSpPr>
          <p:cNvPr id="5" name="Content Placeholder 4">
            <a:extLst>
              <a:ext uri="{FF2B5EF4-FFF2-40B4-BE49-F238E27FC236}">
                <a16:creationId xmlns:a16="http://schemas.microsoft.com/office/drawing/2014/main" id="{5AE06F3C-82F9-9D7F-2FC5-700D4B0B3A5B}"/>
              </a:ext>
            </a:extLst>
          </p:cNvPr>
          <p:cNvSpPr>
            <a:spLocks noGrp="1"/>
          </p:cNvSpPr>
          <p:nvPr>
            <p:ph sz="half" idx="1"/>
          </p:nvPr>
        </p:nvSpPr>
        <p:spPr/>
        <p:txBody>
          <a:bodyPr>
            <a:normAutofit fontScale="9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Rubella, or the German measles, is a relatively mild viral disease that produces a rash somewhat like that caused by the measles, even though the two diseases are unrelated. </a:t>
            </a:r>
          </a:p>
          <a:p>
            <a:r>
              <a:rPr lang="en-US" dirty="0">
                <a:latin typeface="Calibri" panose="020F0502020204030204" pitchFamily="34" charset="0"/>
                <a:ea typeface="Calibri" panose="020F0502020204030204" pitchFamily="34" charset="0"/>
                <a:cs typeface="Calibri" panose="020F0502020204030204" pitchFamily="34" charset="0"/>
              </a:rPr>
              <a:t>The rubella virus is an enveloped RNA virus that can be found in the respiratory tract. </a:t>
            </a:r>
          </a:p>
          <a:p>
            <a:r>
              <a:rPr lang="en-US" dirty="0">
                <a:latin typeface="Calibri" panose="020F0502020204030204" pitchFamily="34" charset="0"/>
                <a:ea typeface="Calibri" panose="020F0502020204030204" pitchFamily="34" charset="0"/>
                <a:cs typeface="Calibri" panose="020F0502020204030204" pitchFamily="34" charset="0"/>
              </a:rPr>
              <a:t>It is transmitted from person to person in aerosols produced by coughing or sneezing. Nearly half of all infected people remain asymptomatic.</a:t>
            </a:r>
          </a:p>
          <a:p>
            <a:endParaRPr lang="en-US" dirty="0"/>
          </a:p>
        </p:txBody>
      </p:sp>
      <p:pic>
        <p:nvPicPr>
          <p:cNvPr id="7" name="Content Placeholder 6">
            <a:extLst>
              <a:ext uri="{FF2B5EF4-FFF2-40B4-BE49-F238E27FC236}">
                <a16:creationId xmlns:a16="http://schemas.microsoft.com/office/drawing/2014/main" id="{A46F4E65-2D8C-21D5-EC1C-A8E413DE8DC0}"/>
              </a:ext>
            </a:extLst>
          </p:cNvPr>
          <p:cNvPicPr>
            <a:picLocks noGrp="1" noChangeAspect="1"/>
          </p:cNvPicPr>
          <p:nvPr>
            <p:ph sz="half" idx="2"/>
          </p:nvPr>
        </p:nvPicPr>
        <p:blipFill>
          <a:blip r:embed="rId2"/>
          <a:stretch>
            <a:fillRect/>
          </a:stretch>
        </p:blipFill>
        <p:spPr>
          <a:xfrm>
            <a:off x="6269182" y="2269292"/>
            <a:ext cx="5181600" cy="3464003"/>
          </a:xfrm>
          <a:prstGeom prst="rect">
            <a:avLst/>
          </a:prstGeom>
        </p:spPr>
      </p:pic>
    </p:spTree>
    <p:extLst>
      <p:ext uri="{BB962C8B-B14F-4D97-AF65-F5344CB8AC3E}">
        <p14:creationId xmlns:p14="http://schemas.microsoft.com/office/powerpoint/2010/main" val="106871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5724-0283-2FF8-5A8C-981627DFAB90}"/>
              </a:ext>
            </a:extLst>
          </p:cNvPr>
          <p:cNvSpPr>
            <a:spLocks noGrp="1"/>
          </p:cNvSpPr>
          <p:nvPr>
            <p:ph type="title"/>
          </p:nvPr>
        </p:nvSpPr>
        <p:spPr>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Viruses may spread through respiratory system-Varicella Zoster</a:t>
            </a:r>
            <a:endParaRPr lang="en-US" sz="3600" dirty="0"/>
          </a:p>
        </p:txBody>
      </p:sp>
      <p:sp>
        <p:nvSpPr>
          <p:cNvPr id="4" name="Content Placeholder 3">
            <a:extLst>
              <a:ext uri="{FF2B5EF4-FFF2-40B4-BE49-F238E27FC236}">
                <a16:creationId xmlns:a16="http://schemas.microsoft.com/office/drawing/2014/main" id="{9999BE81-8C56-226A-4062-13F738C927AD}"/>
              </a:ext>
            </a:extLst>
          </p:cNvPr>
          <p:cNvSpPr>
            <a:spLocks noGrp="1"/>
          </p:cNvSpPr>
          <p:nvPr>
            <p:ph sz="half" idx="1"/>
          </p:nvPr>
        </p:nvSpPr>
        <p:spPr>
          <a:xfrm>
            <a:off x="838200" y="1825624"/>
            <a:ext cx="10515600" cy="2746375"/>
          </a:xfrm>
        </p:spPr>
        <p:txBody>
          <a:bodyPr>
            <a:normAutofit fontScale="55000" lnSpcReduction="20000"/>
          </a:bodyPr>
          <a:lstStyle/>
          <a:p>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dirty="0">
                <a:latin typeface="Calibri" panose="020F0502020204030204" pitchFamily="34" charset="0"/>
                <a:ea typeface="Calibri" panose="020F0502020204030204" pitchFamily="34" charset="0"/>
                <a:cs typeface="Calibri" panose="020F0502020204030204" pitchFamily="34" charset="0"/>
              </a:rPr>
              <a:t>Varicella-zoster virus (VZV), the cause of chickenpox and shingles, primarily spreads through the respiratory route, with initial infection occurring in the upper respiratory tract, followed by potential complications like varicella pneumonia. </a:t>
            </a:r>
          </a:p>
          <a:p>
            <a:r>
              <a:rPr lang="en-US" sz="2900" dirty="0"/>
              <a:t>Once infected, most individuals acquire a lifetime immunity to future chickenpox outbreaks. For this reason, parents once held “chickenpox parties” for their children. At these events, uninfected children were intentionally exposed to an infected individual so they would contract the disease earlier in life, when the incidence of complications is very low, rather than risk a more severe infection later. After the initial viral exposure, chickenpox has an incubation period of about 2 weeks.</a:t>
            </a:r>
          </a:p>
          <a:p>
            <a:r>
              <a:rPr lang="en-US" sz="2900" dirty="0"/>
              <a:t>The initial infection of the respiratory tract leads to viremia and eventually produces fever and chills. A pustular rash then develops on the face, progresses to the trunk, and then the extremities, although most form on the trunk. Eventually, the lesions burst and form a crusty scab. Individuals with chickenpox are infectious from about 2 days before the outbreak of the rash until all the lesions have scabbed over.</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Content Placeholder 5">
            <a:extLst>
              <a:ext uri="{FF2B5EF4-FFF2-40B4-BE49-F238E27FC236}">
                <a16:creationId xmlns:a16="http://schemas.microsoft.com/office/drawing/2014/main" id="{FF704001-2E45-3205-BA54-4EA1BB016F88}"/>
              </a:ext>
            </a:extLst>
          </p:cNvPr>
          <p:cNvPicPr>
            <a:picLocks noGrp="1" noChangeAspect="1"/>
          </p:cNvPicPr>
          <p:nvPr>
            <p:ph sz="half" idx="2"/>
          </p:nvPr>
        </p:nvPicPr>
        <p:blipFill>
          <a:blip r:embed="rId2"/>
          <a:stretch>
            <a:fillRect/>
          </a:stretch>
        </p:blipFill>
        <p:spPr>
          <a:xfrm>
            <a:off x="1212273" y="4718101"/>
            <a:ext cx="10016836" cy="1697513"/>
          </a:xfrm>
          <a:prstGeom prst="rect">
            <a:avLst/>
          </a:prstGeom>
        </p:spPr>
      </p:pic>
    </p:spTree>
    <p:extLst>
      <p:ext uri="{BB962C8B-B14F-4D97-AF65-F5344CB8AC3E}">
        <p14:creationId xmlns:p14="http://schemas.microsoft.com/office/powerpoint/2010/main" val="3583261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9708-7B1B-7D99-FEE7-FE283435732D}"/>
              </a:ext>
            </a:extLst>
          </p:cNvPr>
          <p:cNvSpPr>
            <a:spLocks noGrp="1"/>
          </p:cNvSpPr>
          <p:nvPr>
            <p:ph type="title"/>
          </p:nvPr>
        </p:nvSpPr>
        <p:spPr>
          <a:xfrm>
            <a:off x="838200" y="365126"/>
            <a:ext cx="10515600" cy="957984"/>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Fungal Infections of the Lower Respiratory Tract</a:t>
            </a:r>
          </a:p>
        </p:txBody>
      </p:sp>
      <p:sp>
        <p:nvSpPr>
          <p:cNvPr id="3" name="Content Placeholder 2">
            <a:extLst>
              <a:ext uri="{FF2B5EF4-FFF2-40B4-BE49-F238E27FC236}">
                <a16:creationId xmlns:a16="http://schemas.microsoft.com/office/drawing/2014/main" id="{40A7B1DE-F8E6-30CA-4CA0-44063C448499}"/>
              </a:ext>
            </a:extLst>
          </p:cNvPr>
          <p:cNvSpPr>
            <a:spLocks noGrp="1"/>
          </p:cNvSpPr>
          <p:nvPr>
            <p:ph sz="half" idx="1"/>
          </p:nvPr>
        </p:nvSpPr>
        <p:spPr>
          <a:xfrm>
            <a:off x="838199" y="1825625"/>
            <a:ext cx="7453745" cy="4351338"/>
          </a:xfrm>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most common fungal causes of pneumonia are Aspergillus, Cryptococcus, and Pneumocystis. These fungi can be found in the air, soil, and hospitals. </a:t>
            </a:r>
          </a:p>
          <a:p>
            <a:r>
              <a:rPr lang="en-US" dirty="0">
                <a:latin typeface="Calibri" panose="020F0502020204030204" pitchFamily="34" charset="0"/>
                <a:ea typeface="Calibri" panose="020F0502020204030204" pitchFamily="34" charset="0"/>
                <a:cs typeface="Calibri" panose="020F0502020204030204" pitchFamily="34" charset="0"/>
              </a:rPr>
              <a:t>Geographically restricted fungal diseases, commonly referred to as endemic, namely, blastomycosis, coccidioidomycosis, and histoplasmosis, present a growing public health concern.</a:t>
            </a:r>
          </a:p>
          <a:p>
            <a:r>
              <a:rPr lang="en-US" dirty="0">
                <a:latin typeface="Calibri" panose="020F0502020204030204" pitchFamily="34" charset="0"/>
                <a:ea typeface="Calibri" panose="020F0502020204030204" pitchFamily="34" charset="0"/>
                <a:cs typeface="Calibri" panose="020F0502020204030204" pitchFamily="34" charset="0"/>
              </a:rPr>
              <a:t>Fungal pneumonia is most common in people with chronic health problems or weakened immune systems, and in people who are exposed to large doses of certain fungi from contaminated soil or bird droppings.</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Pneumocystis pneumonia</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Disease: Pneumocystis pneumonia (PCP). Pneumocystis is a leading cause of pneumonia in patients with acquired immunodeficiency syndrome (AIDS) and can be seen in other compromised patients and premature infants.</a:t>
            </a:r>
          </a:p>
          <a:p>
            <a:r>
              <a:rPr lang="en-US" dirty="0">
                <a:latin typeface="Calibri" panose="020F0502020204030204" pitchFamily="34" charset="0"/>
                <a:ea typeface="Calibri" panose="020F0502020204030204" pitchFamily="34" charset="0"/>
                <a:cs typeface="Calibri" panose="020F0502020204030204" pitchFamily="34" charset="0"/>
              </a:rPr>
              <a:t>Pathogen: </a:t>
            </a:r>
            <a:r>
              <a:rPr lang="en-US" i="1" dirty="0">
                <a:latin typeface="Calibri" panose="020F0502020204030204" pitchFamily="34" charset="0"/>
                <a:ea typeface="Calibri" panose="020F0502020204030204" pitchFamily="34" charset="0"/>
                <a:cs typeface="Calibri" panose="020F0502020204030204" pitchFamily="34" charset="0"/>
              </a:rPr>
              <a:t>Pneumocystis </a:t>
            </a:r>
            <a:r>
              <a:rPr lang="en-US" i="1" dirty="0" err="1">
                <a:latin typeface="Calibri" panose="020F0502020204030204" pitchFamily="34" charset="0"/>
                <a:ea typeface="Calibri" panose="020F0502020204030204" pitchFamily="34" charset="0"/>
                <a:cs typeface="Calibri" panose="020F0502020204030204" pitchFamily="34" charset="0"/>
              </a:rPr>
              <a:t>jirovecii</a:t>
            </a:r>
            <a:r>
              <a:rPr lang="en-US" i="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It occurs in people who have weak immune systems due to HIV/AIDS or the long-term use of medicines that suppress their immune systems, such as those used to treat cancer or manage organ transplants.</a:t>
            </a:r>
          </a:p>
          <a:p>
            <a:endParaRPr lang="en-US" dirty="0"/>
          </a:p>
        </p:txBody>
      </p:sp>
      <p:pic>
        <p:nvPicPr>
          <p:cNvPr id="2050" name="Picture 2" descr="image">
            <a:extLst>
              <a:ext uri="{FF2B5EF4-FFF2-40B4-BE49-F238E27FC236}">
                <a16:creationId xmlns:a16="http://schemas.microsoft.com/office/drawing/2014/main" id="{40964B9E-61A6-315D-4278-E25172F4E72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721437" y="2601985"/>
            <a:ext cx="2762249" cy="260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808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AC235-5473-A49C-9BD1-AF17DF430BAC}"/>
              </a:ext>
            </a:extLst>
          </p:cNvPr>
          <p:cNvSpPr>
            <a:spLocks noGrp="1"/>
          </p:cNvSpPr>
          <p:nvPr>
            <p:ph type="title"/>
          </p:nvPr>
        </p:nvSpPr>
        <p:spPr>
          <a:xfrm>
            <a:off x="838200" y="365126"/>
            <a:ext cx="10515600" cy="79173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Pneumocystis pneumonia</a:t>
            </a:r>
          </a:p>
        </p:txBody>
      </p:sp>
      <p:sp>
        <p:nvSpPr>
          <p:cNvPr id="3" name="Content Placeholder 2">
            <a:extLst>
              <a:ext uri="{FF2B5EF4-FFF2-40B4-BE49-F238E27FC236}">
                <a16:creationId xmlns:a16="http://schemas.microsoft.com/office/drawing/2014/main" id="{B1CA7A52-470D-5812-5809-B61D5ACA8EB3}"/>
              </a:ext>
            </a:extLst>
          </p:cNvPr>
          <p:cNvSpPr>
            <a:spLocks noGrp="1"/>
          </p:cNvSpPr>
          <p:nvPr>
            <p:ph idx="1"/>
          </p:nvPr>
        </p:nvSpPr>
        <p:spPr/>
        <p:txBody>
          <a:bodyPr>
            <a:normAutofit fontScale="62500" lnSpcReduction="20000"/>
          </a:bodyPr>
          <a:lstStyle/>
          <a:p>
            <a:r>
              <a:rPr lang="en-US" dirty="0"/>
              <a:t>Sign and symptoms: fever, cough, and shortness of breath.</a:t>
            </a:r>
          </a:p>
          <a:p>
            <a:r>
              <a:rPr lang="en-US" dirty="0"/>
              <a:t>Diagnostic tests: The organism is typically identified by microscopic examination of tissue and fluid samples from the lungs, PCR-based test.</a:t>
            </a:r>
          </a:p>
          <a:p>
            <a:r>
              <a:rPr lang="en-US" dirty="0"/>
              <a:t>Pulmonary aspergilloma, a fungal infection, occurs when Aspergillus fungus colonizes pre-existing lung cavities, forming a "fungus ball" or mycetoma, which can cause hemoptysis and other respiratory issues. </a:t>
            </a:r>
          </a:p>
          <a:p>
            <a:r>
              <a:rPr lang="en-US" dirty="0"/>
              <a:t>Primary prophylaxis against Pneumocystis pneumonia in HIV-infected adults, including pregnant women and those receiving highly active antiretroviral treatment (HAART), should begin when CD4+ counts less than 200 cells/</a:t>
            </a:r>
            <a:r>
              <a:rPr lang="el-GR" dirty="0"/>
              <a:t>μ</a:t>
            </a:r>
            <a:r>
              <a:rPr lang="en-US" dirty="0"/>
              <a:t>l or if there is a history of oropharyngeal candidiasis.</a:t>
            </a:r>
          </a:p>
          <a:p>
            <a:r>
              <a:rPr lang="en-US" dirty="0"/>
              <a:t>Antimicrobial treatment: combination drug trimethoprim-sulfamethoxazole (TMP/SMZ). These sulfa drugs often have adverse effects, but the benefits outweigh these risks. Left untreated, PCP infections are often fatal.</a:t>
            </a:r>
          </a:p>
          <a:p>
            <a:r>
              <a:rPr lang="en-US" dirty="0"/>
              <a:t>All immunosuppressed patients with documented Pneumocystis pneumonia require treatment. Despite newer agents, trimethoprim–sulfamethoxazole remains the most effective regimen for treating severe Pneumocystis pneumonia. Adjunctive corticosteroids, given in addition to antibiotics, are of substantial benefit to HIV-infected patients with moderate to severe Pneumocystis pneumonia with hypoxemia</a:t>
            </a:r>
          </a:p>
          <a:p>
            <a:endParaRPr lang="en-US" dirty="0"/>
          </a:p>
          <a:p>
            <a:endParaRPr lang="en-US" dirty="0"/>
          </a:p>
        </p:txBody>
      </p:sp>
    </p:spTree>
    <p:extLst>
      <p:ext uri="{BB962C8B-B14F-4D97-AF65-F5344CB8AC3E}">
        <p14:creationId xmlns:p14="http://schemas.microsoft.com/office/powerpoint/2010/main" val="3073526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2AFFF6-57DD-0B90-8EFF-14EC4621F4A0}"/>
              </a:ext>
            </a:extLst>
          </p:cNvPr>
          <p:cNvSpPr>
            <a:spLocks noGrp="1"/>
          </p:cNvSpPr>
          <p:nvPr>
            <p:ph type="title"/>
          </p:nvPr>
        </p:nvSpPr>
        <p:spPr>
          <a:xfrm>
            <a:off x="713509" y="385907"/>
            <a:ext cx="10515600" cy="895639"/>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Fungal Infections of the Lower Respiratory Tract</a:t>
            </a:r>
            <a:endParaRPr lang="en-US" sz="4000" dirty="0"/>
          </a:p>
        </p:txBody>
      </p:sp>
      <p:sp>
        <p:nvSpPr>
          <p:cNvPr id="5" name="Content Placeholder 4">
            <a:extLst>
              <a:ext uri="{FF2B5EF4-FFF2-40B4-BE49-F238E27FC236}">
                <a16:creationId xmlns:a16="http://schemas.microsoft.com/office/drawing/2014/main" id="{5556E57C-47F3-9A64-467E-3E1E31D00049}"/>
              </a:ext>
            </a:extLst>
          </p:cNvPr>
          <p:cNvSpPr>
            <a:spLocks noGrp="1"/>
          </p:cNvSpPr>
          <p:nvPr>
            <p:ph sz="half" idx="1"/>
          </p:nvPr>
        </p:nvSpPr>
        <p:spPr>
          <a:xfrm>
            <a:off x="838200" y="1544782"/>
            <a:ext cx="5181600" cy="4632181"/>
          </a:xfrm>
        </p:spPr>
        <p:txBody>
          <a:bodyPr>
            <a:normAutofit fontScale="40000" lnSpcReduction="20000"/>
          </a:bodyPr>
          <a:lstStyle/>
          <a:p>
            <a:pPr marL="0" indent="0">
              <a:buNone/>
            </a:pPr>
            <a:r>
              <a:rPr lang="en-US" b="1" dirty="0"/>
              <a:t>Coccidioidomycosis</a:t>
            </a:r>
            <a:endParaRPr lang="en-US" dirty="0"/>
          </a:p>
          <a:p>
            <a:r>
              <a:rPr lang="en-US" dirty="0"/>
              <a:t>Disease: Coccidiomycosis (Valley Fever). It is endemic to the San Joaquin Valley of California; the disease is sometimes referred to as Valley fever. A related species that causes similar infections is found in semi-arid and arid regions of the southwestern United States, Mexico, and Central and South America</a:t>
            </a:r>
          </a:p>
          <a:p>
            <a:r>
              <a:rPr lang="en-US" dirty="0"/>
              <a:t>Pathogen: Dimorphic fungus Coccidioides immitis or Coccidioides </a:t>
            </a:r>
            <a:r>
              <a:rPr lang="en-US" dirty="0" err="1"/>
              <a:t>posadasii</a:t>
            </a:r>
            <a:r>
              <a:rPr lang="en-US" dirty="0"/>
              <a:t>. People become infected by inhaling spores from disturbed soil in areas where the fungus is present, typically in the southwestern United States and parts of Mexico.</a:t>
            </a:r>
          </a:p>
          <a:p>
            <a:r>
              <a:rPr lang="en-US" dirty="0"/>
              <a:t>Sign and symptoms: Most C. immitis infections are asymptomatic and self-limiting. However, the infection can be very serious for immunocompromised patients. Most people who inhale spores do not develop symptoms. However, those who do may experience: Fever, cough, shortness of breath, chest pain, fatigue, night sweats, joint pain, and skin rash.</a:t>
            </a:r>
          </a:p>
          <a:p>
            <a:r>
              <a:rPr lang="en-US" dirty="0"/>
              <a:t>The endospores may be transported in the blood, disseminating the infection and leading to the formation of granulomatous lesions on the face and nose. In severe cases, other major organs can become infected, leading to serious complications such as fatal meningitis. </a:t>
            </a:r>
          </a:p>
          <a:p>
            <a:r>
              <a:rPr lang="en-US" dirty="0"/>
              <a:t>Diagnostic tests: can be diagnosed by culturing clinical samples. C. immitis readily grows on laboratory fungal media, such as </a:t>
            </a:r>
            <a:r>
              <a:rPr lang="en-US" dirty="0" err="1"/>
              <a:t>Sabouraud’s</a:t>
            </a:r>
            <a:r>
              <a:rPr lang="en-US" dirty="0"/>
              <a:t> dextrose agar, at 35 °C (95 °F). Serologic tests to detect IgM and IgG antibodies are the most common diagnostics.</a:t>
            </a:r>
          </a:p>
          <a:p>
            <a:r>
              <a:rPr lang="en-US" dirty="0"/>
              <a:t>Antimicrobial treatment: Although mild cases generally do not require intervention, disseminated infections can be treated with intravenous antifungal drugs like amphotericin B and fluconazole</a:t>
            </a:r>
          </a:p>
          <a:p>
            <a:endParaRPr lang="en-US" dirty="0"/>
          </a:p>
        </p:txBody>
      </p:sp>
      <p:sp>
        <p:nvSpPr>
          <p:cNvPr id="6" name="Content Placeholder 5">
            <a:extLst>
              <a:ext uri="{FF2B5EF4-FFF2-40B4-BE49-F238E27FC236}">
                <a16:creationId xmlns:a16="http://schemas.microsoft.com/office/drawing/2014/main" id="{C4F2F073-4CCC-07D8-C8CB-DBE7B82A3366}"/>
              </a:ext>
            </a:extLst>
          </p:cNvPr>
          <p:cNvSpPr>
            <a:spLocks noGrp="1"/>
          </p:cNvSpPr>
          <p:nvPr>
            <p:ph sz="half" idx="2"/>
          </p:nvPr>
        </p:nvSpPr>
        <p:spPr>
          <a:xfrm>
            <a:off x="6172200" y="1544782"/>
            <a:ext cx="5181600" cy="4632181"/>
          </a:xfrm>
        </p:spPr>
        <p:txBody>
          <a:bodyPr>
            <a:normAutofit fontScale="40000" lnSpcReduction="20000"/>
          </a:bodyPr>
          <a:lstStyle/>
          <a:p>
            <a:pPr marL="0" indent="0">
              <a:buNone/>
            </a:pPr>
            <a:r>
              <a:rPr lang="en-US" b="1" dirty="0"/>
              <a:t>Histoplasmosis </a:t>
            </a:r>
            <a:endParaRPr lang="en-US" dirty="0"/>
          </a:p>
          <a:p>
            <a:r>
              <a:rPr lang="en-US" dirty="0"/>
              <a:t>Disease: Histoplasmosis</a:t>
            </a:r>
          </a:p>
          <a:p>
            <a:r>
              <a:rPr lang="en-US" dirty="0"/>
              <a:t>Pathogen: Histoplasma capsulatum is a dimorphic fungus. This microbe grows as a filamentous mold in the environment but occurs as a budding yeast during human infections. The primary reservoir for this pathogen is soil, particularly in locations rich in bat or bird feces. It is found in the Ohio and Mississippi River Valleys. (</a:t>
            </a:r>
          </a:p>
          <a:p>
            <a:r>
              <a:rPr lang="en-US" dirty="0"/>
              <a:t>In immunocompromised patients, histoplasmosis can become disseminated and lead to considerable morbidity and mortality.</a:t>
            </a:r>
          </a:p>
          <a:p>
            <a:r>
              <a:rPr lang="en-US" dirty="0"/>
              <a:t>Signs and symptoms: Symptomatic illness is primarily caused by intense exposure (e.g., cleaning an attic or a chicken coop), and the severity of disease is related to the number of spores inhaled. It may cause fever, cough, fatigue, chills, headache, and weakness with some chest discomfort.</a:t>
            </a:r>
          </a:p>
          <a:p>
            <a:r>
              <a:rPr lang="en-US" dirty="0"/>
              <a:t>Diagnostic tests: The initial diagnosis is often based on chest radiographs as granulomatous inflammation and cultures grown on fungal selective media like </a:t>
            </a:r>
            <a:r>
              <a:rPr lang="en-US" dirty="0" err="1"/>
              <a:t>Sabouraud’s</a:t>
            </a:r>
            <a:r>
              <a:rPr lang="en-US" dirty="0"/>
              <a:t> dextrose agar. Direct fluorescence antibody staining and Giemsa staining can also be used to detect this pathogen. In addition, serological tests including a complement fixation assay and </a:t>
            </a:r>
            <a:r>
              <a:rPr lang="en-US" dirty="0" err="1"/>
              <a:t>histoplasmin</a:t>
            </a:r>
            <a:r>
              <a:rPr lang="en-US" dirty="0"/>
              <a:t> sensitivity can be used to confirm the diagnosis.</a:t>
            </a:r>
          </a:p>
          <a:p>
            <a:r>
              <a:rPr lang="en-US" dirty="0"/>
              <a:t>Antimicrobial treatment: In most cases, these infections are self-limiting, and antifungal therapy is not required. Acute pulmonary infections, with symptoms less than four weeks do not need treatment. If the symptoms persist beyond this period, a three-month course of itraconazole is recommended. (Akram)</a:t>
            </a:r>
          </a:p>
          <a:p>
            <a:r>
              <a:rPr lang="en-US" dirty="0"/>
              <a:t>The antifungal agents, amphotericin B and ketoconazole are effective; itraconazole may be effective in immunocompromised patients, in whom the disease can be more serious.</a:t>
            </a:r>
          </a:p>
          <a:p>
            <a:endParaRPr lang="en-US" dirty="0"/>
          </a:p>
        </p:txBody>
      </p:sp>
    </p:spTree>
    <p:extLst>
      <p:ext uri="{BB962C8B-B14F-4D97-AF65-F5344CB8AC3E}">
        <p14:creationId xmlns:p14="http://schemas.microsoft.com/office/powerpoint/2010/main" val="4015959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E492-B319-AA5D-1897-BB463BB77D15}"/>
              </a:ext>
            </a:extLst>
          </p:cNvPr>
          <p:cNvSpPr>
            <a:spLocks noGrp="1"/>
          </p:cNvSpPr>
          <p:nvPr>
            <p:ph type="title"/>
          </p:nvPr>
        </p:nvSpPr>
        <p:spPr>
          <a:xfrm>
            <a:off x="838200" y="365126"/>
            <a:ext cx="10515600" cy="881784"/>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Fungal Infections of the Lower Respiratory Tract</a:t>
            </a:r>
            <a:endParaRPr lang="en-US" sz="4000" dirty="0"/>
          </a:p>
        </p:txBody>
      </p:sp>
      <p:sp>
        <p:nvSpPr>
          <p:cNvPr id="3" name="Content Placeholder 2">
            <a:extLst>
              <a:ext uri="{FF2B5EF4-FFF2-40B4-BE49-F238E27FC236}">
                <a16:creationId xmlns:a16="http://schemas.microsoft.com/office/drawing/2014/main" id="{83DAB8B0-07F7-4ADB-EB4A-DC794FE9869F}"/>
              </a:ext>
            </a:extLst>
          </p:cNvPr>
          <p:cNvSpPr>
            <a:spLocks noGrp="1"/>
          </p:cNvSpPr>
          <p:nvPr>
            <p:ph idx="1"/>
          </p:nvPr>
        </p:nvSpPr>
        <p:spPr>
          <a:xfrm>
            <a:off x="838200" y="1433945"/>
            <a:ext cx="10515600" cy="4743018"/>
          </a:xfrm>
        </p:spPr>
        <p:txBody>
          <a:bodyPr>
            <a:normAutofit fontScale="32500" lnSpcReduction="20000"/>
          </a:bodyPr>
          <a:lstStyle/>
          <a:p>
            <a:pPr marL="0" indent="0">
              <a:buNone/>
            </a:pPr>
            <a:r>
              <a:rPr lang="en-US" sz="4000" b="1" dirty="0">
                <a:latin typeface="Calibri" panose="020F0502020204030204" pitchFamily="34" charset="0"/>
                <a:ea typeface="Calibri" panose="020F0502020204030204" pitchFamily="34" charset="0"/>
                <a:cs typeface="Calibri" panose="020F0502020204030204" pitchFamily="34" charset="0"/>
              </a:rPr>
              <a:t>Cryptococcus </a:t>
            </a:r>
            <a:endParaRPr lang="en-US" sz="4000" dirty="0">
              <a:latin typeface="Calibri" panose="020F0502020204030204" pitchFamily="34" charset="0"/>
              <a:ea typeface="Calibri" panose="020F0502020204030204" pitchFamily="34" charset="0"/>
              <a:cs typeface="Calibri" panose="020F0502020204030204" pitchFamily="34" charset="0"/>
            </a:endParaRPr>
          </a:p>
          <a:p>
            <a:r>
              <a:rPr lang="en-US" sz="4000" dirty="0">
                <a:latin typeface="Calibri" panose="020F0502020204030204" pitchFamily="34" charset="0"/>
                <a:ea typeface="Calibri" panose="020F0502020204030204" pitchFamily="34" charset="0"/>
                <a:cs typeface="Calibri" panose="020F0502020204030204" pitchFamily="34" charset="0"/>
              </a:rPr>
              <a:t>Disease: Cryptococcosis. Cryptococcal infections are more common in immunocompromised people, such as those with AIDS. These patients typically require life-long suppressive therapy to control this fungal infection.</a:t>
            </a:r>
          </a:p>
          <a:p>
            <a:r>
              <a:rPr lang="en-US" sz="4000" dirty="0">
                <a:latin typeface="Calibri" panose="020F0502020204030204" pitchFamily="34" charset="0"/>
                <a:ea typeface="Calibri" panose="020F0502020204030204" pitchFamily="34" charset="0"/>
                <a:cs typeface="Calibri" panose="020F0502020204030204" pitchFamily="34" charset="0"/>
              </a:rPr>
              <a:t>Pathogen: encapsulated yeast Cryptococcus neoformans is an invasive fungus and found throughout the United States in bird droppings and soil contaminated with bird droppings. </a:t>
            </a:r>
          </a:p>
          <a:p>
            <a:r>
              <a:rPr lang="en-US" sz="4000" dirty="0">
                <a:latin typeface="Calibri" panose="020F0502020204030204" pitchFamily="34" charset="0"/>
                <a:ea typeface="Calibri" panose="020F0502020204030204" pitchFamily="34" charset="0"/>
                <a:cs typeface="Calibri" panose="020F0502020204030204" pitchFamily="34" charset="0"/>
              </a:rPr>
              <a:t>Cryptococcosis is a serious fungal infection caused by breathing in fungal spores in the environment. Cryptococcus neoformans and Cryptococcus </a:t>
            </a:r>
            <a:r>
              <a:rPr lang="en-US" sz="4000" dirty="0" err="1">
                <a:latin typeface="Calibri" panose="020F0502020204030204" pitchFamily="34" charset="0"/>
                <a:ea typeface="Calibri" panose="020F0502020204030204" pitchFamily="34" charset="0"/>
                <a:cs typeface="Calibri" panose="020F0502020204030204" pitchFamily="34" charset="0"/>
              </a:rPr>
              <a:t>gattii</a:t>
            </a:r>
            <a:r>
              <a:rPr lang="en-US" sz="4000" dirty="0">
                <a:latin typeface="Calibri" panose="020F0502020204030204" pitchFamily="34" charset="0"/>
                <a:ea typeface="Calibri" panose="020F0502020204030204" pitchFamily="34" charset="0"/>
                <a:cs typeface="Calibri" panose="020F0502020204030204" pitchFamily="34" charset="0"/>
              </a:rPr>
              <a:t> cause most infections. Most infections occur in people with weakened immune systems, particularly people with HIV/AIDS. Cryptococcus usually infects the lungs or brain (cryptococcal meningitis).</a:t>
            </a:r>
          </a:p>
          <a:p>
            <a:pPr marL="0" indent="0">
              <a:buNone/>
            </a:pP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b="1" dirty="0">
                <a:latin typeface="Calibri" panose="020F0502020204030204" pitchFamily="34" charset="0"/>
                <a:ea typeface="Calibri" panose="020F0502020204030204" pitchFamily="34" charset="0"/>
                <a:cs typeface="Calibri" panose="020F0502020204030204" pitchFamily="34" charset="0"/>
              </a:rPr>
              <a:t>Aspergillosis</a:t>
            </a:r>
          </a:p>
          <a:p>
            <a:r>
              <a:rPr lang="en-US" sz="4000" dirty="0">
                <a:latin typeface="Calibri" panose="020F0502020204030204" pitchFamily="34" charset="0"/>
                <a:ea typeface="Calibri" panose="020F0502020204030204" pitchFamily="34" charset="0"/>
                <a:cs typeface="Calibri" panose="020F0502020204030204" pitchFamily="34" charset="0"/>
              </a:rPr>
              <a:t>Pathogen: Aspergillus fumigatus, leading to a condition known as "aspergillosis," which can manifest in various forms depending on the severity and individual's immune system, ranging from mild allergic reactions to serious invasive infections, particularly in people with weakened immunity or pre-existing lung conditions; symptoms may include coughing, wheezing, shortness of breath, and sinus pain. (lumen learning)</a:t>
            </a:r>
          </a:p>
          <a:p>
            <a:r>
              <a:rPr lang="en-US" sz="4000" dirty="0">
                <a:latin typeface="Calibri" panose="020F0502020204030204" pitchFamily="34" charset="0"/>
                <a:ea typeface="Calibri" panose="020F0502020204030204" pitchFamily="34" charset="0"/>
                <a:cs typeface="Calibri" panose="020F0502020204030204" pitchFamily="34" charset="0"/>
              </a:rPr>
              <a:t>Sign and symptoms: Inhalation of spores can lead to asthma-like allergic reactions resulting in allergic bronchopulmonary aspergillosis (ABPA) and allergic fungal rhinosinusitis The symptoms commonly include shortness of breath, wheezing, coughing, runny nose, and headaches. Fungal balls, or aspergilloma, can form when hyphal colonies collect in the lungs. The fungal hyphae can invade the host tissues, leading to pulmonary hemorrhage and a bloody cough. In severe cases, the disease may progress to a disseminated form that is often fatal. Death most often results from pneumonia or brain hemorrhages. </a:t>
            </a:r>
          </a:p>
          <a:p>
            <a:r>
              <a:rPr lang="en-US" sz="4000" dirty="0">
                <a:latin typeface="Calibri" panose="020F0502020204030204" pitchFamily="34" charset="0"/>
                <a:ea typeface="Calibri" panose="020F0502020204030204" pitchFamily="34" charset="0"/>
                <a:cs typeface="Calibri" panose="020F0502020204030204" pitchFamily="34" charset="0"/>
              </a:rPr>
              <a:t>Diagnostic tests: chest radiographs and a microscopic examination of tissue and respiratory fluid samples. Serological tests are available to identify Aspergillus antigens. In addition, a skin test can be performed to determine if the patient has been exposed to the fungus. Aspergilloma, commonly referred to as “fungus ball,” occurs in preexisting pulmonary cavities that were caused by tuberculosis, sarcoidosis, or other bullous lung disorders and in chronically obstructed paranasal sinuses.</a:t>
            </a:r>
          </a:p>
          <a:p>
            <a:r>
              <a:rPr lang="en-US" sz="4000" dirty="0">
                <a:latin typeface="Calibri" panose="020F0502020204030204" pitchFamily="34" charset="0"/>
                <a:ea typeface="Calibri" panose="020F0502020204030204" pitchFamily="34" charset="0"/>
                <a:cs typeface="Calibri" panose="020F0502020204030204" pitchFamily="34" charset="0"/>
              </a:rPr>
              <a:t>Antimicrobial treatment: Allergic bronchopulmonary aspergillosis (ABPA) is treated with a combination of corticosteroids and antifungal medications. The goal of treatment is to reduce inflammation and prevent lung damage. Corticosteroids remain the main drug therapy used for ABPA regardless of classification. At present, only itraconazole and voriconazole are used in the treatment against ABPA and only for patients who are unable to taper oral prednisolone or have an ABPA exacerbation.</a:t>
            </a:r>
          </a:p>
          <a:p>
            <a:endParaRPr lang="en-US" dirty="0"/>
          </a:p>
        </p:txBody>
      </p:sp>
    </p:spTree>
    <p:extLst>
      <p:ext uri="{BB962C8B-B14F-4D97-AF65-F5344CB8AC3E}">
        <p14:creationId xmlns:p14="http://schemas.microsoft.com/office/powerpoint/2010/main" val="2078977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6D39C-FD26-6F0E-A812-072FC3F74040}"/>
              </a:ext>
            </a:extLst>
          </p:cNvPr>
          <p:cNvSpPr>
            <a:spLocks noGrp="1"/>
          </p:cNvSpPr>
          <p:nvPr>
            <p:ph type="title"/>
          </p:nvPr>
        </p:nvSpPr>
        <p:spPr>
          <a:xfrm>
            <a:off x="838200" y="365126"/>
            <a:ext cx="10515600" cy="923348"/>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Parasitic Infestations of Lower Respiratory Tract</a:t>
            </a:r>
          </a:p>
        </p:txBody>
      </p:sp>
      <p:sp>
        <p:nvSpPr>
          <p:cNvPr id="3" name="Content Placeholder 2">
            <a:extLst>
              <a:ext uri="{FF2B5EF4-FFF2-40B4-BE49-F238E27FC236}">
                <a16:creationId xmlns:a16="http://schemas.microsoft.com/office/drawing/2014/main" id="{7436E620-3967-1FC9-4F2F-2ED3C76322A0}"/>
              </a:ext>
            </a:extLst>
          </p:cNvPr>
          <p:cNvSpPr>
            <a:spLocks noGrp="1"/>
          </p:cNvSpPr>
          <p:nvPr>
            <p:ph sz="half" idx="1"/>
          </p:nvPr>
        </p:nvSpPr>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Although most parasites that affect the lungs are endemic to tropical and subtropical regions, immigration and travel practices have resulted in the transfer of these diseases to other areas. Parasitic infestations of the lungs occur worldwide among both immunocompetent and immunocompromised patients and may affect the respiratory system in a variety of ways.</a:t>
            </a:r>
          </a:p>
          <a:p>
            <a:r>
              <a:rPr lang="en-US" dirty="0">
                <a:latin typeface="Calibri" panose="020F0502020204030204" pitchFamily="34" charset="0"/>
                <a:ea typeface="Calibri" panose="020F0502020204030204" pitchFamily="34" charset="0"/>
                <a:cs typeface="Calibri" panose="020F0502020204030204" pitchFamily="34" charset="0"/>
              </a:rPr>
              <a:t>Parasitic infection can be categorized into helminthic and protozoal infections. The diagnosis of parasitic diseases of the respiratory system is relatively difficult because clinical manifestations and radiologic findings are non-specific. Therefore, high index of suspicion, travel history, and detailed interrogation of personal hygiene are crucial for diagnosis of parasitic lung diseases.</a:t>
            </a:r>
          </a:p>
          <a:p>
            <a:endParaRPr lang="en-US" dirty="0"/>
          </a:p>
        </p:txBody>
      </p:sp>
      <p:sp>
        <p:nvSpPr>
          <p:cNvPr id="4" name="Content Placeholder 3">
            <a:extLst>
              <a:ext uri="{FF2B5EF4-FFF2-40B4-BE49-F238E27FC236}">
                <a16:creationId xmlns:a16="http://schemas.microsoft.com/office/drawing/2014/main" id="{BCB5C507-4F77-5F3D-D3C9-5D69FAF7AE46}"/>
              </a:ext>
            </a:extLst>
          </p:cNvPr>
          <p:cNvSpPr>
            <a:spLocks noGrp="1"/>
          </p:cNvSpPr>
          <p:nvPr>
            <p:ph sz="half" idx="2"/>
          </p:nvPr>
        </p:nvSpPr>
        <p:spPr/>
        <p:txBody>
          <a:bodyPr>
            <a:normAutofit fontScale="62500" lnSpcReduction="20000"/>
          </a:bodyPr>
          <a:lstStyle/>
          <a:p>
            <a:r>
              <a:rPr lang="en-US" b="1" i="1" dirty="0">
                <a:latin typeface="Calibri" panose="020F0502020204030204" pitchFamily="34" charset="0"/>
                <a:ea typeface="Calibri" panose="020F0502020204030204" pitchFamily="34" charset="0"/>
                <a:cs typeface="Calibri" panose="020F0502020204030204" pitchFamily="34" charset="0"/>
              </a:rPr>
              <a:t>Protozoal infections:</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Entamoeba histolytica amebiasis</a:t>
            </a:r>
            <a:r>
              <a:rPr lang="en-US" dirty="0">
                <a:latin typeface="Calibri" panose="020F0502020204030204" pitchFamily="34" charset="0"/>
                <a:ea typeface="Calibri" panose="020F0502020204030204" pitchFamily="34" charset="0"/>
                <a:cs typeface="Calibri" panose="020F0502020204030204" pitchFamily="34" charset="0"/>
              </a:rPr>
              <a:t> occur worldwide. Humans become infected via </a:t>
            </a:r>
            <a:r>
              <a:rPr lang="en-US" dirty="0" err="1">
                <a:latin typeface="Calibri" panose="020F0502020204030204" pitchFamily="34" charset="0"/>
                <a:ea typeface="Calibri" panose="020F0502020204030204" pitchFamily="34" charset="0"/>
                <a:cs typeface="Calibri" panose="020F0502020204030204" pitchFamily="34" charset="0"/>
              </a:rPr>
              <a:t>feco</a:t>
            </a:r>
            <a:r>
              <a:rPr lang="en-US" dirty="0">
                <a:latin typeface="Calibri" panose="020F0502020204030204" pitchFamily="34" charset="0"/>
                <a:ea typeface="Calibri" panose="020F0502020204030204" pitchFamily="34" charset="0"/>
                <a:cs typeface="Calibri" panose="020F0502020204030204" pitchFamily="34" charset="0"/>
              </a:rPr>
              <a:t>-oral route by ingestion of mature E. </a:t>
            </a:r>
            <a:r>
              <a:rPr lang="en-US" i="1" dirty="0">
                <a:latin typeface="Calibri" panose="020F0502020204030204" pitchFamily="34" charset="0"/>
                <a:ea typeface="Calibri" panose="020F0502020204030204" pitchFamily="34" charset="0"/>
                <a:cs typeface="Calibri" panose="020F0502020204030204" pitchFamily="34" charset="0"/>
              </a:rPr>
              <a:t>histolytica</a:t>
            </a:r>
            <a:r>
              <a:rPr lang="en-US" dirty="0">
                <a:latin typeface="Calibri" panose="020F0502020204030204" pitchFamily="34" charset="0"/>
                <a:ea typeface="Calibri" panose="020F0502020204030204" pitchFamily="34" charset="0"/>
                <a:cs typeface="Calibri" panose="020F0502020204030204" pitchFamily="34" charset="0"/>
              </a:rPr>
              <a:t> cyst. Trophozoites invade the intestinal mucosa and enter the bloodstream which results in systemic infection. Invasive amebiasis is an emerging parasitic disease in human immunodeficiency virus (HIV)-infected patients. Pleuropulmonary amebiasis occurs mainly by local extension from the amoebic liver abscess. Patients usually present with fever, right upper quadrant abdominal pain, chest pain, and cough.</a:t>
            </a:r>
          </a:p>
          <a:p>
            <a:r>
              <a:rPr lang="en-US" dirty="0">
                <a:latin typeface="Calibri" panose="020F0502020204030204" pitchFamily="34" charset="0"/>
                <a:ea typeface="Calibri" panose="020F0502020204030204" pitchFamily="34" charset="0"/>
                <a:cs typeface="Calibri" panose="020F0502020204030204" pitchFamily="34" charset="0"/>
              </a:rPr>
              <a:t>A combination of serologic tests with detection of the parasite by antigen detection by polymerase chain reaction (PCR) is the preferred approach to diagnosis. Metronidazole is a treatment of choice for invasive amoebiasis</a:t>
            </a:r>
          </a:p>
          <a:p>
            <a:endParaRPr lang="en-US" dirty="0"/>
          </a:p>
        </p:txBody>
      </p:sp>
    </p:spTree>
    <p:extLst>
      <p:ext uri="{BB962C8B-B14F-4D97-AF65-F5344CB8AC3E}">
        <p14:creationId xmlns:p14="http://schemas.microsoft.com/office/powerpoint/2010/main" val="210453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4115-6ABA-3892-2077-7D87D51AA250}"/>
              </a:ext>
            </a:extLst>
          </p:cNvPr>
          <p:cNvSpPr>
            <a:spLocks noGrp="1"/>
          </p:cNvSpPr>
          <p:nvPr>
            <p:ph type="title"/>
          </p:nvPr>
        </p:nvSpPr>
        <p:spPr>
          <a:xfrm>
            <a:off x="838200" y="365126"/>
            <a:ext cx="10515600" cy="888710"/>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Parasitic Infestations of Lower Respiratory Tract</a:t>
            </a:r>
          </a:p>
        </p:txBody>
      </p:sp>
      <p:sp>
        <p:nvSpPr>
          <p:cNvPr id="3" name="Content Placeholder 2">
            <a:extLst>
              <a:ext uri="{FF2B5EF4-FFF2-40B4-BE49-F238E27FC236}">
                <a16:creationId xmlns:a16="http://schemas.microsoft.com/office/drawing/2014/main" id="{E1B60A81-33D4-CE4D-A8AA-C75CF5E465F8}"/>
              </a:ext>
            </a:extLst>
          </p:cNvPr>
          <p:cNvSpPr>
            <a:spLocks noGrp="1"/>
          </p:cNvSpPr>
          <p:nvPr>
            <p:ph sz="half" idx="1"/>
          </p:nvPr>
        </p:nvSpPr>
        <p:spPr/>
        <p:txBody>
          <a:bodyPr>
            <a:normAutofit fontScale="55000" lnSpcReduction="20000"/>
          </a:bodyPr>
          <a:lstStyle/>
          <a:p>
            <a:r>
              <a:rPr lang="en-US" b="1" dirty="0">
                <a:latin typeface="Calibri" panose="020F0502020204030204" pitchFamily="34" charset="0"/>
                <a:ea typeface="Calibri" panose="020F0502020204030204" pitchFamily="34" charset="0"/>
                <a:cs typeface="Calibri" panose="020F0502020204030204" pitchFamily="34" charset="0"/>
              </a:rPr>
              <a:t>Pulmonary Leishmaniasis.</a:t>
            </a:r>
            <a:r>
              <a:rPr lang="en-US" dirty="0">
                <a:latin typeface="Calibri" panose="020F0502020204030204" pitchFamily="34" charset="0"/>
                <a:ea typeface="Calibri" panose="020F0502020204030204" pitchFamily="34" charset="0"/>
                <a:cs typeface="Calibri" panose="020F0502020204030204" pitchFamily="34" charset="0"/>
              </a:rPr>
              <a:t> Leishmania </a:t>
            </a:r>
            <a:r>
              <a:rPr lang="en-US" i="1" dirty="0" err="1">
                <a:latin typeface="Calibri" panose="020F0502020204030204" pitchFamily="34" charset="0"/>
                <a:ea typeface="Calibri" panose="020F0502020204030204" pitchFamily="34" charset="0"/>
                <a:cs typeface="Calibri" panose="020F0502020204030204" pitchFamily="34" charset="0"/>
              </a:rPr>
              <a:t>donovani</a:t>
            </a:r>
            <a:r>
              <a:rPr lang="en-US" dirty="0">
                <a:latin typeface="Calibri" panose="020F0502020204030204" pitchFamily="34" charset="0"/>
                <a:ea typeface="Calibri" panose="020F0502020204030204" pitchFamily="34" charset="0"/>
                <a:cs typeface="Calibri" panose="020F0502020204030204" pitchFamily="34" charset="0"/>
              </a:rPr>
              <a:t> is transmitted by various species of the sand fly and causes visceral leishmaniasis. The endemic areas of leishmaniasis are Asia, Africa, Central and South America. Pulmonary manifestations include pneumonitis, pleural effusion, and mediastinal lymphadenopathy. The treatment of choices includes pentavalent </a:t>
            </a:r>
            <a:r>
              <a:rPr lang="en-US" dirty="0" err="1">
                <a:latin typeface="Calibri" panose="020F0502020204030204" pitchFamily="34" charset="0"/>
                <a:ea typeface="Calibri" panose="020F0502020204030204" pitchFamily="34" charset="0"/>
                <a:cs typeface="Calibri" panose="020F0502020204030204" pitchFamily="34" charset="0"/>
              </a:rPr>
              <a:t>antimonials</a:t>
            </a:r>
            <a:r>
              <a:rPr lang="en-US" dirty="0">
                <a:latin typeface="Calibri" panose="020F0502020204030204" pitchFamily="34" charset="0"/>
                <a:ea typeface="Calibri" panose="020F0502020204030204" pitchFamily="34" charset="0"/>
                <a:cs typeface="Calibri" panose="020F0502020204030204" pitchFamily="34" charset="0"/>
              </a:rPr>
              <a:t> and liposomal amphotericin B</a:t>
            </a:r>
          </a:p>
          <a:p>
            <a:r>
              <a:rPr lang="en-US" b="1" dirty="0">
                <a:latin typeface="Calibri" panose="020F0502020204030204" pitchFamily="34" charset="0"/>
                <a:ea typeface="Calibri" panose="020F0502020204030204" pitchFamily="34" charset="0"/>
                <a:cs typeface="Calibri" panose="020F0502020204030204" pitchFamily="34" charset="0"/>
              </a:rPr>
              <a:t>Pulmonary Toxoplasmosis</a:t>
            </a:r>
            <a:r>
              <a:rPr lang="en-US" dirty="0">
                <a:latin typeface="Calibri" panose="020F0502020204030204" pitchFamily="34" charset="0"/>
                <a:ea typeface="Calibri" panose="020F0502020204030204" pitchFamily="34" charset="0"/>
                <a:cs typeface="Calibri" panose="020F0502020204030204" pitchFamily="34" charset="0"/>
              </a:rPr>
              <a:t> is caused by the protozoan parasite, Toxoplasma </a:t>
            </a:r>
            <a:r>
              <a:rPr lang="en-US" i="1" dirty="0">
                <a:latin typeface="Calibri" panose="020F0502020204030204" pitchFamily="34" charset="0"/>
                <a:ea typeface="Calibri" panose="020F0502020204030204" pitchFamily="34" charset="0"/>
                <a:cs typeface="Calibri" panose="020F0502020204030204" pitchFamily="34" charset="0"/>
              </a:rPr>
              <a:t>gondii.</a:t>
            </a:r>
            <a:r>
              <a:rPr lang="en-US" dirty="0">
                <a:latin typeface="Calibri" panose="020F0502020204030204" pitchFamily="34" charset="0"/>
                <a:ea typeface="Calibri" panose="020F0502020204030204" pitchFamily="34" charset="0"/>
                <a:cs typeface="Calibri" panose="020F0502020204030204" pitchFamily="34" charset="0"/>
              </a:rPr>
              <a:t> Cats are primary hosts of T. </a:t>
            </a:r>
            <a:r>
              <a:rPr lang="en-US" i="1" dirty="0">
                <a:latin typeface="Calibri" panose="020F0502020204030204" pitchFamily="34" charset="0"/>
                <a:ea typeface="Calibri" panose="020F0502020204030204" pitchFamily="34" charset="0"/>
                <a:cs typeface="Calibri" panose="020F0502020204030204" pitchFamily="34" charset="0"/>
              </a:rPr>
              <a:t>gondii</a:t>
            </a:r>
            <a:r>
              <a:rPr lang="en-US" dirty="0">
                <a:latin typeface="Calibri" panose="020F0502020204030204" pitchFamily="34" charset="0"/>
                <a:ea typeface="Calibri" panose="020F0502020204030204" pitchFamily="34" charset="0"/>
                <a:cs typeface="Calibri" panose="020F0502020204030204" pitchFamily="34" charset="0"/>
              </a:rPr>
              <a:t>. Humans become infected by ingestion of parasitic cyst-contaminated undercooked food.</a:t>
            </a:r>
          </a:p>
          <a:p>
            <a:r>
              <a:rPr lang="en-US" dirty="0">
                <a:latin typeface="Calibri" panose="020F0502020204030204" pitchFamily="34" charset="0"/>
                <a:ea typeface="Calibri" panose="020F0502020204030204" pitchFamily="34" charset="0"/>
                <a:cs typeface="Calibri" panose="020F0502020204030204" pitchFamily="34" charset="0"/>
              </a:rPr>
              <a:t>The symptoms of toxoplasmosis are myalgia and generalized lymphadenopathy.</a:t>
            </a:r>
          </a:p>
          <a:p>
            <a:r>
              <a:rPr lang="en-US" dirty="0">
                <a:latin typeface="Calibri" panose="020F0502020204030204" pitchFamily="34" charset="0"/>
                <a:ea typeface="Calibri" panose="020F0502020204030204" pitchFamily="34" charset="0"/>
                <a:cs typeface="Calibri" panose="020F0502020204030204" pitchFamily="34" charset="0"/>
              </a:rPr>
              <a:t>Diagnosis of toxoplasmosis is based on the detection of the bradyzoites of T. gondii in body tissue. A real-time PCR-based assay in BAL fluid has been reported in HIV-positive patients.</a:t>
            </a:r>
          </a:p>
          <a:p>
            <a:r>
              <a:rPr lang="en-US" dirty="0">
                <a:latin typeface="Calibri" panose="020F0502020204030204" pitchFamily="34" charset="0"/>
                <a:ea typeface="Calibri" panose="020F0502020204030204" pitchFamily="34" charset="0"/>
                <a:cs typeface="Calibri" panose="020F0502020204030204" pitchFamily="34" charset="0"/>
              </a:rPr>
              <a:t>Pulmonary toxoplasmosis has been reported with increasing frequency in HIV-infected patients. Pulmonary manifestations include interstitial pneumonia, diffuse alveolar damage, or necrotizing pneumonia. Toxoplasmosis can be treated with a combination of pyrimethamine and sulfadiazine for 3–4 weeks.</a:t>
            </a:r>
          </a:p>
          <a:p>
            <a:endParaRPr lang="en-US" dirty="0"/>
          </a:p>
        </p:txBody>
      </p:sp>
      <p:pic>
        <p:nvPicPr>
          <p:cNvPr id="5" name="Content Placeholder 4">
            <a:extLst>
              <a:ext uri="{FF2B5EF4-FFF2-40B4-BE49-F238E27FC236}">
                <a16:creationId xmlns:a16="http://schemas.microsoft.com/office/drawing/2014/main" id="{B65F59CF-67B9-BDE4-C270-1C81B67A0947}"/>
              </a:ext>
            </a:extLst>
          </p:cNvPr>
          <p:cNvPicPr>
            <a:picLocks noGrp="1" noChangeAspect="1"/>
          </p:cNvPicPr>
          <p:nvPr>
            <p:ph sz="half" idx="2"/>
          </p:nvPr>
        </p:nvPicPr>
        <p:blipFill>
          <a:blip r:embed="rId2"/>
          <a:stretch>
            <a:fillRect/>
          </a:stretch>
        </p:blipFill>
        <p:spPr>
          <a:xfrm>
            <a:off x="6851070" y="2022765"/>
            <a:ext cx="4218709" cy="3195060"/>
          </a:xfrm>
          <a:prstGeom prst="rect">
            <a:avLst/>
          </a:prstGeom>
        </p:spPr>
      </p:pic>
      <p:sp>
        <p:nvSpPr>
          <p:cNvPr id="7" name="TextBox 6">
            <a:extLst>
              <a:ext uri="{FF2B5EF4-FFF2-40B4-BE49-F238E27FC236}">
                <a16:creationId xmlns:a16="http://schemas.microsoft.com/office/drawing/2014/main" id="{B1026749-758C-C666-9DCE-7D20E347A870}"/>
              </a:ext>
            </a:extLst>
          </p:cNvPr>
          <p:cNvSpPr txBox="1"/>
          <p:nvPr/>
        </p:nvSpPr>
        <p:spPr>
          <a:xfrm>
            <a:off x="7696201" y="5604163"/>
            <a:ext cx="2957946" cy="246221"/>
          </a:xfrm>
          <a:prstGeom prst="rect">
            <a:avLst/>
          </a:prstGeom>
          <a:noFill/>
        </p:spPr>
        <p:txBody>
          <a:bodyPr wrap="square">
            <a:spAutoFit/>
          </a:bodyPr>
          <a:lstStyle/>
          <a:p>
            <a:r>
              <a:rPr lang="en-US" sz="1000" dirty="0"/>
              <a:t>Hookworm </a:t>
            </a:r>
            <a:r>
              <a:rPr lang="en-US" sz="1000" dirty="0" err="1"/>
              <a:t>LifeCycle</a:t>
            </a:r>
            <a:endParaRPr lang="en-US" sz="1000" dirty="0"/>
          </a:p>
        </p:txBody>
      </p:sp>
    </p:spTree>
    <p:extLst>
      <p:ext uri="{BB962C8B-B14F-4D97-AF65-F5344CB8AC3E}">
        <p14:creationId xmlns:p14="http://schemas.microsoft.com/office/powerpoint/2010/main" val="1145971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AD2DD-81DE-B801-16B9-E9D7C05AE1B0}"/>
              </a:ext>
            </a:extLst>
          </p:cNvPr>
          <p:cNvSpPr>
            <a:spLocks noGrp="1"/>
          </p:cNvSpPr>
          <p:nvPr>
            <p:ph type="title"/>
          </p:nvPr>
        </p:nvSpPr>
        <p:spPr>
          <a:xfrm>
            <a:off x="838200" y="365125"/>
            <a:ext cx="10515600" cy="971839"/>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Helminthic Parasites</a:t>
            </a:r>
          </a:p>
        </p:txBody>
      </p:sp>
      <p:sp>
        <p:nvSpPr>
          <p:cNvPr id="3" name="Content Placeholder 2">
            <a:extLst>
              <a:ext uri="{FF2B5EF4-FFF2-40B4-BE49-F238E27FC236}">
                <a16:creationId xmlns:a16="http://schemas.microsoft.com/office/drawing/2014/main" id="{74F514BB-408C-09D2-2338-7564090768A6}"/>
              </a:ext>
            </a:extLst>
          </p:cNvPr>
          <p:cNvSpPr>
            <a:spLocks noGrp="1"/>
          </p:cNvSpPr>
          <p:nvPr>
            <p:ph sz="half" idx="1"/>
          </p:nvPr>
        </p:nvSpPr>
        <p:spPr/>
        <p:txBody>
          <a:bodyPr>
            <a:normAutofit fontScale="47500" lnSpcReduction="20000"/>
          </a:bodyPr>
          <a:lstStyle/>
          <a:p>
            <a:r>
              <a:rPr lang="en-US" b="1" dirty="0">
                <a:latin typeface="Calibri" panose="020F0502020204030204" pitchFamily="34" charset="0"/>
                <a:ea typeface="Calibri" panose="020F0502020204030204" pitchFamily="34" charset="0"/>
                <a:cs typeface="Calibri" panose="020F0502020204030204" pitchFamily="34" charset="0"/>
              </a:rPr>
              <a:t>Ascariasis</a:t>
            </a:r>
            <a:r>
              <a:rPr lang="en-US" dirty="0">
                <a:latin typeface="Calibri" panose="020F0502020204030204" pitchFamily="34" charset="0"/>
                <a:ea typeface="Calibri" panose="020F0502020204030204" pitchFamily="34" charset="0"/>
                <a:cs typeface="Calibri" panose="020F0502020204030204" pitchFamily="34" charset="0"/>
              </a:rPr>
              <a:t> is caused by a nematode (round warm) called Ascaris </a:t>
            </a:r>
            <a:r>
              <a:rPr lang="en-US" i="1" dirty="0">
                <a:latin typeface="Calibri" panose="020F0502020204030204" pitchFamily="34" charset="0"/>
                <a:ea typeface="Calibri" panose="020F0502020204030204" pitchFamily="34" charset="0"/>
                <a:cs typeface="Calibri" panose="020F0502020204030204" pitchFamily="34" charset="0"/>
              </a:rPr>
              <a:t>lumbricoides</a:t>
            </a:r>
            <a:r>
              <a:rPr lang="en-US" dirty="0">
                <a:latin typeface="Calibri" panose="020F0502020204030204" pitchFamily="34" charset="0"/>
                <a:ea typeface="Calibri" panose="020F0502020204030204" pitchFamily="34" charset="0"/>
                <a:cs typeface="Calibri" panose="020F0502020204030204" pitchFamily="34" charset="0"/>
              </a:rPr>
              <a:t> one of the most common parasitic infestations, affecting over a billion of the world’s population causing more than thousand deaths annually. A. lumbricoides transmitted through the </a:t>
            </a:r>
            <a:r>
              <a:rPr lang="en-US" dirty="0" err="1">
                <a:latin typeface="Calibri" panose="020F0502020204030204" pitchFamily="34" charset="0"/>
                <a:ea typeface="Calibri" panose="020F0502020204030204" pitchFamily="34" charset="0"/>
                <a:cs typeface="Calibri" panose="020F0502020204030204" pitchFamily="34" charset="0"/>
              </a:rPr>
              <a:t>feco</a:t>
            </a:r>
            <a:r>
              <a:rPr lang="en-US" dirty="0">
                <a:latin typeface="Calibri" panose="020F0502020204030204" pitchFamily="34" charset="0"/>
                <a:ea typeface="Calibri" panose="020F0502020204030204" pitchFamily="34" charset="0"/>
                <a:cs typeface="Calibri" panose="020F0502020204030204" pitchFamily="34" charset="0"/>
              </a:rPr>
              <a:t>-oral route. Ascaris larvae migrate to the lungs via either the venules of the portal system or the lymphatic drainage.</a:t>
            </a:r>
          </a:p>
          <a:p>
            <a:r>
              <a:rPr lang="en-US" dirty="0">
                <a:latin typeface="Calibri" panose="020F0502020204030204" pitchFamily="34" charset="0"/>
                <a:ea typeface="Calibri" panose="020F0502020204030204" pitchFamily="34" charset="0"/>
                <a:cs typeface="Calibri" panose="020F0502020204030204" pitchFamily="34" charset="0"/>
              </a:rPr>
              <a:t>Larval ascariasis causes Löffler’s syndrome, consisting of wheezing, pulmonary infiltrations, and a moderate eosinophilia.</a:t>
            </a:r>
          </a:p>
          <a:p>
            <a:r>
              <a:rPr lang="en-US" dirty="0">
                <a:latin typeface="Calibri" panose="020F0502020204030204" pitchFamily="34" charset="0"/>
                <a:ea typeface="Calibri" panose="020F0502020204030204" pitchFamily="34" charset="0"/>
                <a:cs typeface="Calibri" panose="020F0502020204030204" pitchFamily="34" charset="0"/>
              </a:rPr>
              <a:t>Mechanical removal of ascaris through bronchoscopy is the management of choice. Mebendazole and albendazole are the most effective agents against ascariasis.</a:t>
            </a:r>
          </a:p>
          <a:p>
            <a:r>
              <a:rPr lang="en-US" b="1" dirty="0">
                <a:latin typeface="Calibri" panose="020F0502020204030204" pitchFamily="34" charset="0"/>
                <a:ea typeface="Calibri" panose="020F0502020204030204" pitchFamily="34" charset="0"/>
                <a:cs typeface="Calibri" panose="020F0502020204030204" pitchFamily="34" charset="0"/>
              </a:rPr>
              <a:t>Ancylostomiasis (Hookworm Disease): </a:t>
            </a:r>
            <a:r>
              <a:rPr lang="en-US" dirty="0">
                <a:latin typeface="Calibri" panose="020F0502020204030204" pitchFamily="34" charset="0"/>
                <a:ea typeface="Calibri" panose="020F0502020204030204" pitchFamily="34" charset="0"/>
                <a:cs typeface="Calibri" panose="020F0502020204030204" pitchFamily="34" charset="0"/>
              </a:rPr>
              <a:t>The common hookworms are Ancylostoma duodenale and </a:t>
            </a:r>
            <a:r>
              <a:rPr lang="en-US" dirty="0" err="1">
                <a:latin typeface="Calibri" panose="020F0502020204030204" pitchFamily="34" charset="0"/>
                <a:ea typeface="Calibri" panose="020F0502020204030204" pitchFamily="34" charset="0"/>
                <a:cs typeface="Calibri" panose="020F0502020204030204" pitchFamily="34" charset="0"/>
              </a:rPr>
              <a:t>Necator</a:t>
            </a:r>
            <a:r>
              <a:rPr lang="en-US" dirty="0">
                <a:latin typeface="Calibri" panose="020F0502020204030204" pitchFamily="34" charset="0"/>
                <a:ea typeface="Calibri" panose="020F0502020204030204" pitchFamily="34" charset="0"/>
                <a:cs typeface="Calibri" panose="020F0502020204030204" pitchFamily="34" charset="0"/>
              </a:rPr>
              <a:t> americanus. The latter is found in parts of southern USA. Hookworm larvae enter human hosts via the </a:t>
            </a:r>
            <a:r>
              <a:rPr lang="en-US" dirty="0" err="1">
                <a:latin typeface="Calibri" panose="020F0502020204030204" pitchFamily="34" charset="0"/>
                <a:ea typeface="Calibri" panose="020F0502020204030204" pitchFamily="34" charset="0"/>
                <a:cs typeface="Calibri" panose="020F0502020204030204" pitchFamily="34" charset="0"/>
              </a:rPr>
              <a:t>skinand</a:t>
            </a:r>
            <a:r>
              <a:rPr lang="en-US" dirty="0">
                <a:latin typeface="Calibri" panose="020F0502020204030204" pitchFamily="34" charset="0"/>
                <a:ea typeface="Calibri" panose="020F0502020204030204" pitchFamily="34" charset="0"/>
                <a:cs typeface="Calibri" panose="020F0502020204030204" pitchFamily="34" charset="0"/>
              </a:rPr>
              <a:t> travels to lungs through the bloodstream.</a:t>
            </a:r>
          </a:p>
          <a:p>
            <a:r>
              <a:rPr lang="en-US" dirty="0">
                <a:latin typeface="Calibri" panose="020F0502020204030204" pitchFamily="34" charset="0"/>
                <a:ea typeface="Calibri" panose="020F0502020204030204" pitchFamily="34" charset="0"/>
                <a:cs typeface="Calibri" panose="020F0502020204030204" pitchFamily="34" charset="0"/>
              </a:rPr>
              <a:t>It is characterized by nausea, vomiting, dyspnea, cough, throat irritation, hoarseness, and eosinophilia. (Hotez).</a:t>
            </a:r>
          </a:p>
          <a:p>
            <a:r>
              <a:rPr lang="en-US" dirty="0">
                <a:latin typeface="Calibri" panose="020F0502020204030204" pitchFamily="34" charset="0"/>
                <a:ea typeface="Calibri" panose="020F0502020204030204" pitchFamily="34" charset="0"/>
                <a:cs typeface="Calibri" panose="020F0502020204030204" pitchFamily="34" charset="0"/>
              </a:rPr>
              <a:t>Patients can become profoundly anemic and malnourished. Anti-parasitic agents for hookworm are mebendazole and albendazole</a:t>
            </a:r>
          </a:p>
        </p:txBody>
      </p:sp>
      <p:sp>
        <p:nvSpPr>
          <p:cNvPr id="4" name="Content Placeholder 3">
            <a:extLst>
              <a:ext uri="{FF2B5EF4-FFF2-40B4-BE49-F238E27FC236}">
                <a16:creationId xmlns:a16="http://schemas.microsoft.com/office/drawing/2014/main" id="{2F1470CD-0C11-ECC0-E246-2841F97982EB}"/>
              </a:ext>
            </a:extLst>
          </p:cNvPr>
          <p:cNvSpPr>
            <a:spLocks noGrp="1"/>
          </p:cNvSpPr>
          <p:nvPr>
            <p:ph sz="half" idx="2"/>
          </p:nvPr>
        </p:nvSpPr>
        <p:spPr/>
        <p:txBody>
          <a:bodyPr>
            <a:normAutofit fontScale="47500" lnSpcReduction="20000"/>
          </a:bodyPr>
          <a:lstStyle/>
          <a:p>
            <a:r>
              <a:rPr lang="en-US" sz="3800" b="1" dirty="0" err="1">
                <a:latin typeface="Calibri" panose="020F0502020204030204" pitchFamily="34" charset="0"/>
                <a:ea typeface="Calibri" panose="020F0502020204030204" pitchFamily="34" charset="0"/>
                <a:cs typeface="Calibri" panose="020F0502020204030204" pitchFamily="34" charset="0"/>
              </a:rPr>
              <a:t>Trichinellosis</a:t>
            </a:r>
            <a:r>
              <a:rPr lang="en-US" sz="3800" dirty="0">
                <a:latin typeface="Calibri" panose="020F0502020204030204" pitchFamily="34" charset="0"/>
                <a:ea typeface="Calibri" panose="020F0502020204030204" pitchFamily="34" charset="0"/>
                <a:cs typeface="Calibri" panose="020F0502020204030204" pitchFamily="34" charset="0"/>
              </a:rPr>
              <a:t>. Trichinella spiralis is the most common Trichinella species that infects humans. Trichinella is a food-borne disease from undercooked pork containing larval </a:t>
            </a:r>
            <a:r>
              <a:rPr lang="en-US" sz="3800" dirty="0" err="1">
                <a:latin typeface="Calibri" panose="020F0502020204030204" pitchFamily="34" charset="0"/>
                <a:ea typeface="Calibri" panose="020F0502020204030204" pitchFamily="34" charset="0"/>
                <a:cs typeface="Calibri" panose="020F0502020204030204" pitchFamily="34" charset="0"/>
              </a:rPr>
              <a:t>trichinellae</a:t>
            </a:r>
            <a:r>
              <a:rPr lang="en-US" sz="3800" dirty="0">
                <a:latin typeface="Calibri" panose="020F0502020204030204" pitchFamily="34" charset="0"/>
                <a:ea typeface="Calibri" panose="020F0502020204030204" pitchFamily="34" charset="0"/>
                <a:cs typeface="Calibri" panose="020F0502020204030204" pitchFamily="34" charset="0"/>
              </a:rPr>
              <a:t>. In addition to pork meat, wild animals such as bear meat may also contain T. spiralis. Cooking meat to safe temperatures prevents </a:t>
            </a:r>
            <a:r>
              <a:rPr lang="en-US" sz="3800" dirty="0" err="1">
                <a:latin typeface="Calibri" panose="020F0502020204030204" pitchFamily="34" charset="0"/>
                <a:ea typeface="Calibri" panose="020F0502020204030204" pitchFamily="34" charset="0"/>
                <a:cs typeface="Calibri" panose="020F0502020204030204" pitchFamily="34" charset="0"/>
              </a:rPr>
              <a:t>trichinellosis</a:t>
            </a:r>
            <a:r>
              <a:rPr lang="en-US" sz="3800" dirty="0">
                <a:latin typeface="Calibri" panose="020F0502020204030204" pitchFamily="34" charset="0"/>
                <a:ea typeface="Calibri" panose="020F0502020204030204" pitchFamily="34" charset="0"/>
                <a:cs typeface="Calibri" panose="020F0502020204030204" pitchFamily="34" charset="0"/>
              </a:rPr>
              <a:t>.</a:t>
            </a:r>
          </a:p>
          <a:p>
            <a:r>
              <a:rPr lang="en-US" sz="3800" dirty="0" err="1">
                <a:latin typeface="Calibri" panose="020F0502020204030204" pitchFamily="34" charset="0"/>
                <a:ea typeface="Calibri" panose="020F0502020204030204" pitchFamily="34" charset="0"/>
                <a:cs typeface="Calibri" panose="020F0502020204030204" pitchFamily="34" charset="0"/>
              </a:rPr>
              <a:t>Trichinellosis</a:t>
            </a:r>
            <a:r>
              <a:rPr lang="en-US" sz="3800" dirty="0">
                <a:latin typeface="Calibri" panose="020F0502020204030204" pitchFamily="34" charset="0"/>
                <a:ea typeface="Calibri" panose="020F0502020204030204" pitchFamily="34" charset="0"/>
                <a:cs typeface="Calibri" panose="020F0502020204030204" pitchFamily="34" charset="0"/>
              </a:rPr>
              <a:t> symptoms can be mistaken for flu symptoms. The dyspnea may develop due to parasitic invasion of the diaphragm and the accessory respiratory muscles. The diagnosis is confirmed by muscle biopsy, which may demonstrate T. spiralis larvae. An ELISA using anti-Trichinella IgG antibodies can confirm the diagnosis in humans.</a:t>
            </a:r>
          </a:p>
          <a:p>
            <a:r>
              <a:rPr lang="en-US" sz="3800" dirty="0">
                <a:latin typeface="Calibri" panose="020F0502020204030204" pitchFamily="34" charset="0"/>
                <a:ea typeface="Calibri" panose="020F0502020204030204" pitchFamily="34" charset="0"/>
                <a:cs typeface="Calibri" panose="020F0502020204030204" pitchFamily="34" charset="0"/>
              </a:rPr>
              <a:t>Recommended treatment is the two-week course of mebendazole with analgesics and corticosteroids.</a:t>
            </a:r>
          </a:p>
          <a:p>
            <a:endParaRPr lang="en-US" dirty="0"/>
          </a:p>
        </p:txBody>
      </p:sp>
    </p:spTree>
    <p:extLst>
      <p:ext uri="{BB962C8B-B14F-4D97-AF65-F5344CB8AC3E}">
        <p14:creationId xmlns:p14="http://schemas.microsoft.com/office/powerpoint/2010/main" val="1143549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69BE-CADB-F3D1-7BB2-AA181F543FAF}"/>
              </a:ext>
            </a:extLst>
          </p:cNvPr>
          <p:cNvSpPr>
            <a:spLocks noGrp="1"/>
          </p:cNvSpPr>
          <p:nvPr>
            <p:ph type="title"/>
          </p:nvPr>
        </p:nvSpPr>
        <p:spPr>
          <a:xfrm>
            <a:off x="838200" y="365126"/>
            <a:ext cx="10515600" cy="923348"/>
          </a:xfr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Helminthic Parasites</a:t>
            </a:r>
            <a:endParaRPr lang="en-US" dirty="0"/>
          </a:p>
        </p:txBody>
      </p:sp>
      <p:sp>
        <p:nvSpPr>
          <p:cNvPr id="3" name="Content Placeholder 2">
            <a:extLst>
              <a:ext uri="{FF2B5EF4-FFF2-40B4-BE49-F238E27FC236}">
                <a16:creationId xmlns:a16="http://schemas.microsoft.com/office/drawing/2014/main" id="{59C2B326-86CF-1C25-9143-6019831BA1DA}"/>
              </a:ext>
            </a:extLst>
          </p:cNvPr>
          <p:cNvSpPr>
            <a:spLocks noGrp="1"/>
          </p:cNvSpPr>
          <p:nvPr>
            <p:ph sz="half" idx="1"/>
          </p:nvPr>
        </p:nvSpPr>
        <p:spPr>
          <a:xfrm>
            <a:off x="838199" y="1825625"/>
            <a:ext cx="6774873" cy="4351338"/>
          </a:xfrm>
        </p:spPr>
        <p:txBody>
          <a:bodyPr>
            <a:normAutofit fontScale="55000" lnSpcReduction="20000"/>
          </a:bodyPr>
          <a:lstStyle/>
          <a:p>
            <a:r>
              <a:rPr lang="en-US" sz="2900" b="1" dirty="0">
                <a:latin typeface="Calibri" panose="020F0502020204030204" pitchFamily="34" charset="0"/>
                <a:ea typeface="Calibri" panose="020F0502020204030204" pitchFamily="34" charset="0"/>
                <a:cs typeface="Calibri" panose="020F0502020204030204" pitchFamily="34" charset="0"/>
              </a:rPr>
              <a:t>Echinococcosis</a:t>
            </a:r>
            <a:r>
              <a:rPr lang="en-US" sz="2900" dirty="0">
                <a:latin typeface="Calibri" panose="020F0502020204030204" pitchFamily="34" charset="0"/>
                <a:ea typeface="Calibri" panose="020F0502020204030204" pitchFamily="34" charset="0"/>
                <a:cs typeface="Calibri" panose="020F0502020204030204" pitchFamily="34" charset="0"/>
              </a:rPr>
              <a:t>. Echinococcus </a:t>
            </a:r>
            <a:r>
              <a:rPr lang="en-US" sz="2900" dirty="0" err="1">
                <a:latin typeface="Calibri" panose="020F0502020204030204" pitchFamily="34" charset="0"/>
                <a:ea typeface="Calibri" panose="020F0502020204030204" pitchFamily="34" charset="0"/>
                <a:cs typeface="Calibri" panose="020F0502020204030204" pitchFamily="34" charset="0"/>
              </a:rPr>
              <a:t>granulosus</a:t>
            </a:r>
            <a:r>
              <a:rPr lang="en-US" sz="2900" dirty="0">
                <a:latin typeface="Calibri" panose="020F0502020204030204" pitchFamily="34" charset="0"/>
                <a:ea typeface="Calibri" panose="020F0502020204030204" pitchFamily="34" charset="0"/>
                <a:cs typeface="Calibri" panose="020F0502020204030204" pitchFamily="34" charset="0"/>
              </a:rPr>
              <a:t> and E. </a:t>
            </a:r>
            <a:r>
              <a:rPr lang="en-US" sz="2900" dirty="0" err="1">
                <a:latin typeface="Calibri" panose="020F0502020204030204" pitchFamily="34" charset="0"/>
                <a:ea typeface="Calibri" panose="020F0502020204030204" pitchFamily="34" charset="0"/>
                <a:cs typeface="Calibri" panose="020F0502020204030204" pitchFamily="34" charset="0"/>
              </a:rPr>
              <a:t>multilocularis</a:t>
            </a:r>
            <a:r>
              <a:rPr lang="en-US" sz="2900" dirty="0">
                <a:latin typeface="Calibri" panose="020F0502020204030204" pitchFamily="34" charset="0"/>
                <a:ea typeface="Calibri" panose="020F0502020204030204" pitchFamily="34" charset="0"/>
                <a:cs typeface="Calibri" panose="020F0502020204030204" pitchFamily="34" charset="0"/>
              </a:rPr>
              <a:t> are the parasite species that cause hydatid disease in humans. E. </a:t>
            </a:r>
            <a:r>
              <a:rPr lang="en-US" sz="2900" dirty="0" err="1">
                <a:latin typeface="Calibri" panose="020F0502020204030204" pitchFamily="34" charset="0"/>
                <a:ea typeface="Calibri" panose="020F0502020204030204" pitchFamily="34" charset="0"/>
                <a:cs typeface="Calibri" panose="020F0502020204030204" pitchFamily="34" charset="0"/>
              </a:rPr>
              <a:t>granulosus</a:t>
            </a:r>
            <a:r>
              <a:rPr lang="en-US" sz="2900" dirty="0">
                <a:latin typeface="Calibri" panose="020F0502020204030204" pitchFamily="34" charset="0"/>
                <a:ea typeface="Calibri" panose="020F0502020204030204" pitchFamily="34" charset="0"/>
                <a:cs typeface="Calibri" panose="020F0502020204030204" pitchFamily="34" charset="0"/>
              </a:rPr>
              <a:t> is endemic in sheep-herding areas of the Mediterranean, Eastern Europe, the Middle East, and Australia</a:t>
            </a:r>
          </a:p>
          <a:p>
            <a:r>
              <a:rPr lang="en-US" sz="2900" dirty="0">
                <a:latin typeface="Calibri" panose="020F0502020204030204" pitchFamily="34" charset="0"/>
                <a:ea typeface="Calibri" panose="020F0502020204030204" pitchFamily="34" charset="0"/>
                <a:cs typeface="Calibri" panose="020F0502020204030204" pitchFamily="34" charset="0"/>
              </a:rPr>
              <a:t>Two different presentations of echinococcosis are as follows: (a) cystic </a:t>
            </a:r>
            <a:r>
              <a:rPr lang="en-US" sz="2900" dirty="0" err="1">
                <a:latin typeface="Calibri" panose="020F0502020204030204" pitchFamily="34" charset="0"/>
                <a:ea typeface="Calibri" panose="020F0502020204030204" pitchFamily="34" charset="0"/>
                <a:cs typeface="Calibri" panose="020F0502020204030204" pitchFamily="34" charset="0"/>
              </a:rPr>
              <a:t>hydatidosis</a:t>
            </a:r>
            <a:r>
              <a:rPr lang="en-US" sz="2900" dirty="0">
                <a:latin typeface="Calibri" panose="020F0502020204030204" pitchFamily="34" charset="0"/>
                <a:ea typeface="Calibri" panose="020F0502020204030204" pitchFamily="34" charset="0"/>
                <a:cs typeface="Calibri" panose="020F0502020204030204" pitchFamily="34" charset="0"/>
              </a:rPr>
              <a:t> and (b) alveolar echinococcosis.</a:t>
            </a:r>
          </a:p>
          <a:p>
            <a:r>
              <a:rPr lang="en-US" sz="2900" dirty="0">
                <a:latin typeface="Calibri" panose="020F0502020204030204" pitchFamily="34" charset="0"/>
                <a:ea typeface="Calibri" panose="020F0502020204030204" pitchFamily="34" charset="0"/>
                <a:cs typeface="Calibri" panose="020F0502020204030204" pitchFamily="34" charset="0"/>
              </a:rPr>
              <a:t>In most cases, lung </a:t>
            </a:r>
            <a:r>
              <a:rPr lang="en-US" sz="2900" dirty="0" err="1">
                <a:latin typeface="Calibri" panose="020F0502020204030204" pitchFamily="34" charset="0"/>
                <a:ea typeface="Calibri" panose="020F0502020204030204" pitchFamily="34" charset="0"/>
                <a:cs typeface="Calibri" panose="020F0502020204030204" pitchFamily="34" charset="0"/>
              </a:rPr>
              <a:t>hydatidosis</a:t>
            </a:r>
            <a:r>
              <a:rPr lang="en-US" sz="2900" dirty="0">
                <a:latin typeface="Calibri" panose="020F0502020204030204" pitchFamily="34" charset="0"/>
                <a:ea typeface="Calibri" panose="020F0502020204030204" pitchFamily="34" charset="0"/>
                <a:cs typeface="Calibri" panose="020F0502020204030204" pitchFamily="34" charset="0"/>
              </a:rPr>
              <a:t> is a single cyst (72–82 %). An echinococcal infection becomes symptomatic after 5–15 years, secondary to local compression or dysfunction of the affected organ.</a:t>
            </a:r>
          </a:p>
          <a:p>
            <a:r>
              <a:rPr lang="en-US" sz="2900" dirty="0">
                <a:latin typeface="Calibri" panose="020F0502020204030204" pitchFamily="34" charset="0"/>
                <a:ea typeface="Calibri" panose="020F0502020204030204" pitchFamily="34" charset="0"/>
                <a:cs typeface="Calibri" panose="020F0502020204030204" pitchFamily="34" charset="0"/>
              </a:rPr>
              <a:t>Pulmonary symptoms from the intact cyst include cough, fever, dyspnea, and chest pain. The cyst may rupture into a bronchus and cause hemoptysis and/or expectoration of cystic fluid containing parasitic components (</a:t>
            </a:r>
            <a:r>
              <a:rPr lang="en-US" sz="2900" dirty="0" err="1">
                <a:latin typeface="Calibri" panose="020F0502020204030204" pitchFamily="34" charset="0"/>
                <a:ea typeface="Calibri" panose="020F0502020204030204" pitchFamily="34" charset="0"/>
                <a:cs typeface="Calibri" panose="020F0502020204030204" pitchFamily="34" charset="0"/>
              </a:rPr>
              <a:t>hydatoptysis</a:t>
            </a:r>
            <a:r>
              <a:rPr lang="en-US" sz="2900" dirty="0">
                <a:latin typeface="Calibri" panose="020F0502020204030204" pitchFamily="34" charset="0"/>
                <a:ea typeface="Calibri" panose="020F0502020204030204" pitchFamily="34" charset="0"/>
                <a:cs typeface="Calibri" panose="020F0502020204030204" pitchFamily="34" charset="0"/>
              </a:rPr>
              <a:t>) which is considered a pathognomonic finding of cyst rupture.</a:t>
            </a:r>
          </a:p>
          <a:p>
            <a:r>
              <a:rPr lang="en-US" sz="2900" dirty="0">
                <a:latin typeface="Calibri" panose="020F0502020204030204" pitchFamily="34" charset="0"/>
                <a:ea typeface="Calibri" panose="020F0502020204030204" pitchFamily="34" charset="0"/>
                <a:cs typeface="Calibri" panose="020F0502020204030204" pitchFamily="34" charset="0"/>
              </a:rPr>
              <a:t>Cystic </a:t>
            </a:r>
            <a:r>
              <a:rPr lang="en-US" sz="2900" dirty="0" err="1">
                <a:latin typeface="Calibri" panose="020F0502020204030204" pitchFamily="34" charset="0"/>
                <a:ea typeface="Calibri" panose="020F0502020204030204" pitchFamily="34" charset="0"/>
                <a:cs typeface="Calibri" panose="020F0502020204030204" pitchFamily="34" charset="0"/>
              </a:rPr>
              <a:t>hydatidosis</a:t>
            </a:r>
            <a:r>
              <a:rPr lang="en-US" sz="2900" dirty="0">
                <a:latin typeface="Calibri" panose="020F0502020204030204" pitchFamily="34" charset="0"/>
                <a:ea typeface="Calibri" panose="020F0502020204030204" pitchFamily="34" charset="0"/>
                <a:cs typeface="Calibri" panose="020F0502020204030204" pitchFamily="34" charset="0"/>
              </a:rPr>
              <a:t> is diagnosed by chest radiography which demonstrates a well-defined homogenous fluid-filled round opacity.</a:t>
            </a:r>
          </a:p>
          <a:p>
            <a:r>
              <a:rPr lang="en-US" sz="2900" dirty="0">
                <a:latin typeface="Calibri" panose="020F0502020204030204" pitchFamily="34" charset="0"/>
                <a:ea typeface="Calibri" panose="020F0502020204030204" pitchFamily="34" charset="0"/>
                <a:cs typeface="Calibri" panose="020F0502020204030204" pitchFamily="34" charset="0"/>
              </a:rPr>
              <a:t>Cystic hydatid disease generally requires surgical treatment, whereas almost all other parasitic lung conditions can be treated medically.</a:t>
            </a:r>
          </a:p>
          <a:p>
            <a:pPr marL="0" indent="0">
              <a:buNone/>
            </a:pPr>
            <a:endParaRPr lang="en-US" dirty="0"/>
          </a:p>
        </p:txBody>
      </p:sp>
      <p:pic>
        <p:nvPicPr>
          <p:cNvPr id="5" name="Content Placeholder 4">
            <a:extLst>
              <a:ext uri="{FF2B5EF4-FFF2-40B4-BE49-F238E27FC236}">
                <a16:creationId xmlns:a16="http://schemas.microsoft.com/office/drawing/2014/main" id="{CF23F395-AD6B-C6D6-5099-27808B8430CB}"/>
              </a:ext>
            </a:extLst>
          </p:cNvPr>
          <p:cNvPicPr>
            <a:picLocks noGrp="1" noChangeAspect="1"/>
          </p:cNvPicPr>
          <p:nvPr>
            <p:ph sz="half" idx="2"/>
          </p:nvPr>
        </p:nvPicPr>
        <p:blipFill>
          <a:blip r:embed="rId2"/>
          <a:stretch>
            <a:fillRect/>
          </a:stretch>
        </p:blipFill>
        <p:spPr>
          <a:xfrm>
            <a:off x="8109952" y="1825625"/>
            <a:ext cx="2691549" cy="4351338"/>
          </a:xfrm>
          <a:prstGeom prst="rect">
            <a:avLst/>
          </a:prstGeom>
        </p:spPr>
      </p:pic>
    </p:spTree>
    <p:extLst>
      <p:ext uri="{BB962C8B-B14F-4D97-AF65-F5344CB8AC3E}">
        <p14:creationId xmlns:p14="http://schemas.microsoft.com/office/powerpoint/2010/main" val="248216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71BF-FCCE-E084-1A88-DA8F69AD18DE}"/>
              </a:ext>
            </a:extLst>
          </p:cNvPr>
          <p:cNvSpPr>
            <a:spLocks noGrp="1"/>
          </p:cNvSpPr>
          <p:nvPr>
            <p:ph type="title"/>
          </p:nvPr>
        </p:nvSpPr>
        <p:spPr>
          <a:xfrm>
            <a:off x="838200" y="365126"/>
            <a:ext cx="10515600" cy="764020"/>
          </a:xfrm>
          <a:solidFill>
            <a:schemeClr val="accent4">
              <a:lumMod val="40000"/>
              <a:lumOff val="60000"/>
            </a:schemeClr>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History</a:t>
            </a:r>
          </a:p>
        </p:txBody>
      </p:sp>
      <p:sp>
        <p:nvSpPr>
          <p:cNvPr id="5" name="Content Placeholder 4">
            <a:extLst>
              <a:ext uri="{FF2B5EF4-FFF2-40B4-BE49-F238E27FC236}">
                <a16:creationId xmlns:a16="http://schemas.microsoft.com/office/drawing/2014/main" id="{161F85CC-0CC6-45E0-37FE-82F4967CB496}"/>
              </a:ext>
            </a:extLst>
          </p:cNvPr>
          <p:cNvSpPr>
            <a:spLocks noGrp="1"/>
          </p:cNvSpPr>
          <p:nvPr>
            <p:ph idx="1"/>
          </p:nvPr>
        </p:nvSpPr>
        <p:spPr>
          <a:xfrm>
            <a:off x="838200" y="1648691"/>
            <a:ext cx="10515600" cy="4523509"/>
          </a:xfrm>
        </p:spPr>
        <p:txBody>
          <a:bodyPr>
            <a:normAutofit fontScale="77500" lnSpcReduction="20000"/>
          </a:bodyPr>
          <a:lstStyle/>
          <a:p>
            <a:pPr marL="0" indent="0">
              <a:buNone/>
            </a:pPr>
            <a:r>
              <a:rPr lang="en-US" i="1" dirty="0">
                <a:latin typeface="Calibri" panose="020F0502020204030204" pitchFamily="34" charset="0"/>
                <a:ea typeface="Calibri" panose="020F0502020204030204" pitchFamily="34" charset="0"/>
                <a:cs typeface="Calibri" panose="020F0502020204030204" pitchFamily="34" charset="0"/>
              </a:rPr>
              <a:t>Discoveries about the causes of respiratory infections:</a:t>
            </a:r>
            <a:endParaRPr lang="en-US" dirty="0">
              <a:latin typeface="Calibri" panose="020F0502020204030204" pitchFamily="34" charset="0"/>
              <a:ea typeface="Calibri" panose="020F0502020204030204" pitchFamily="34" charset="0"/>
              <a:cs typeface="Calibri" panose="020F0502020204030204" pitchFamily="34" charset="0"/>
            </a:endParaRPr>
          </a:p>
          <a:p>
            <a:pPr lvl="0"/>
            <a:r>
              <a:rPr lang="en-US" dirty="0">
                <a:latin typeface="Calibri" panose="020F0502020204030204" pitchFamily="34" charset="0"/>
                <a:ea typeface="Calibri" panose="020F0502020204030204" pitchFamily="34" charset="0"/>
                <a:cs typeface="Calibri" panose="020F0502020204030204" pitchFamily="34" charset="0"/>
              </a:rPr>
              <a:t>In ancient civilizations, respiratory infections were often attributed to bad air, the "miasma" theory, or divine punishment. Egyptians and Greeks used herbal remedies such as frankincense, myrrh, and prayers as treatment.</a:t>
            </a:r>
          </a:p>
          <a:p>
            <a:pPr lvl="0"/>
            <a:r>
              <a:rPr lang="en-US" dirty="0">
                <a:latin typeface="Calibri" panose="020F0502020204030204" pitchFamily="34" charset="0"/>
                <a:ea typeface="Calibri" panose="020F0502020204030204" pitchFamily="34" charset="0"/>
                <a:cs typeface="Calibri" panose="020F0502020204030204" pitchFamily="34" charset="0"/>
              </a:rPr>
              <a:t>The Greek physician Hippocrates (circa 400 BCE) described symptoms of pneumonia and other respiratory diseases, but understanding of infections was still limited.</a:t>
            </a:r>
          </a:p>
          <a:p>
            <a:pPr lvl="0"/>
            <a:r>
              <a:rPr lang="en-US" dirty="0">
                <a:latin typeface="Calibri" panose="020F0502020204030204" pitchFamily="34" charset="0"/>
                <a:ea typeface="Calibri" panose="020F0502020204030204" pitchFamily="34" charset="0"/>
                <a:cs typeface="Calibri" panose="020F0502020204030204" pitchFamily="34" charset="0"/>
              </a:rPr>
              <a:t>In 1720, for the first time, the infectious origin of tuberculosis (TB) was conjectured by the English physician Benjamin Marten, while the first successful remedy against TB was the introduction of the sanatorium cure. </a:t>
            </a:r>
          </a:p>
          <a:p>
            <a:pPr lvl="0"/>
            <a:r>
              <a:rPr lang="en-US" dirty="0">
                <a:latin typeface="Calibri" panose="020F0502020204030204" pitchFamily="34" charset="0"/>
                <a:ea typeface="Calibri" panose="020F0502020204030204" pitchFamily="34" charset="0"/>
                <a:cs typeface="Calibri" panose="020F0502020204030204" pitchFamily="34" charset="0"/>
              </a:rPr>
              <a:t>Louis Pasteur (1857–1860s) helped establish that microorganisms cause diseases with his work on the germ theory, including respiratory infections like tuberculosis and pneumonia.</a:t>
            </a:r>
          </a:p>
          <a:p>
            <a:pPr lvl="0"/>
            <a:r>
              <a:rPr lang="en-US" dirty="0">
                <a:latin typeface="Calibri" panose="020F0502020204030204" pitchFamily="34" charset="0"/>
                <a:ea typeface="Calibri" panose="020F0502020204030204" pitchFamily="34" charset="0"/>
                <a:cs typeface="Calibri" panose="020F0502020204030204" pitchFamily="34" charset="0"/>
              </a:rPr>
              <a:t>In 1882, Robert Koch isolated the Mycobacterium tuberculosis as the causative agent of tuberculosis. In the decades following this discovery, the </a:t>
            </a:r>
            <a:r>
              <a:rPr lang="en-US" dirty="0" err="1">
                <a:latin typeface="Calibri" panose="020F0502020204030204" pitchFamily="34" charset="0"/>
                <a:ea typeface="Calibri" panose="020F0502020204030204" pitchFamily="34" charset="0"/>
                <a:cs typeface="Calibri" panose="020F0502020204030204" pitchFamily="34" charset="0"/>
              </a:rPr>
              <a:t>Pirquet</a:t>
            </a:r>
            <a:r>
              <a:rPr lang="en-US" dirty="0">
                <a:latin typeface="Calibri" panose="020F0502020204030204" pitchFamily="34" charset="0"/>
                <a:ea typeface="Calibri" panose="020F0502020204030204" pitchFamily="34" charset="0"/>
                <a:cs typeface="Calibri" panose="020F0502020204030204" pitchFamily="34" charset="0"/>
              </a:rPr>
              <a:t> and Mantoux tuberculin skin tests, Albert Calmette and Camille Guérin BCG vaccine, Selman Waksman streptomycin, and other anti-tuberculous drugs were developed.</a:t>
            </a:r>
          </a:p>
        </p:txBody>
      </p:sp>
    </p:spTree>
    <p:extLst>
      <p:ext uri="{BB962C8B-B14F-4D97-AF65-F5344CB8AC3E}">
        <p14:creationId xmlns:p14="http://schemas.microsoft.com/office/powerpoint/2010/main" val="3495982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7365-4B52-13D1-8DDA-A58FC4C94FE9}"/>
              </a:ext>
            </a:extLst>
          </p:cNvPr>
          <p:cNvSpPr>
            <a:spLocks noGrp="1"/>
          </p:cNvSpPr>
          <p:nvPr>
            <p:ph type="title"/>
          </p:nvPr>
        </p:nvSpPr>
        <p:spPr>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marL="571500" indent="-571500">
              <a:buFont typeface="Arial" panose="020B0604020202020204" pitchFamily="34" charset="0"/>
              <a:buChar char="•"/>
            </a:pPr>
            <a:br>
              <a:rPr lang="en-US" sz="4000" dirty="0">
                <a:latin typeface="Calibri" panose="020F0502020204030204" pitchFamily="34" charset="0"/>
                <a:ea typeface="Calibri" panose="020F0502020204030204" pitchFamily="34" charset="0"/>
                <a:cs typeface="Calibri" panose="020F0502020204030204" pitchFamily="34" charset="0"/>
              </a:rPr>
            </a:br>
            <a:r>
              <a:rPr lang="en-US" sz="3600" dirty="0">
                <a:latin typeface="Calibri" panose="020F0502020204030204" pitchFamily="34" charset="0"/>
                <a:ea typeface="Calibri" panose="020F0502020204030204" pitchFamily="34" charset="0"/>
                <a:cs typeface="Calibri" panose="020F0502020204030204" pitchFamily="34" charset="0"/>
              </a:rPr>
              <a:t>Respiratory infections can be classified based on the affected area of the respiratory tract and the causative agent.</a:t>
            </a:r>
            <a:br>
              <a:rPr lang="en-US" b="1" dirty="0"/>
            </a:br>
            <a:endParaRPr lang="en-US" dirty="0"/>
          </a:p>
        </p:txBody>
      </p:sp>
      <p:sp>
        <p:nvSpPr>
          <p:cNvPr id="3" name="Content Placeholder 2">
            <a:extLst>
              <a:ext uri="{FF2B5EF4-FFF2-40B4-BE49-F238E27FC236}">
                <a16:creationId xmlns:a16="http://schemas.microsoft.com/office/drawing/2014/main" id="{AD83F0E4-2498-2046-E10E-0659CFD903A1}"/>
              </a:ext>
            </a:extLst>
          </p:cNvPr>
          <p:cNvSpPr>
            <a:spLocks noGrp="1"/>
          </p:cNvSpPr>
          <p:nvPr>
            <p:ph sz="half" idx="1"/>
          </p:nvPr>
        </p:nvSpPr>
        <p:spPr>
          <a:xfrm>
            <a:off x="838200" y="1825625"/>
            <a:ext cx="3200400" cy="4351338"/>
          </a:xfrm>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In general, diagnosing respiratory infections typically involve:</a:t>
            </a:r>
          </a:p>
          <a:p>
            <a:r>
              <a:rPr lang="en-US" b="1" dirty="0">
                <a:latin typeface="Calibri" panose="020F0502020204030204" pitchFamily="34" charset="0"/>
                <a:ea typeface="Calibri" panose="020F0502020204030204" pitchFamily="34" charset="0"/>
                <a:cs typeface="Calibri" panose="020F0502020204030204" pitchFamily="34" charset="0"/>
              </a:rPr>
              <a:t>Clinical Evaluation:</a:t>
            </a:r>
            <a:r>
              <a:rPr lang="en-US" dirty="0">
                <a:latin typeface="Calibri" panose="020F0502020204030204" pitchFamily="34" charset="0"/>
                <a:ea typeface="Calibri" panose="020F0502020204030204" pitchFamily="34" charset="0"/>
                <a:cs typeface="Calibri" panose="020F0502020204030204" pitchFamily="34" charset="0"/>
              </a:rPr>
              <a:t> Patient history, physical examination (e.g., lung auscultation for abnormal breath sounds).</a:t>
            </a:r>
          </a:p>
          <a:p>
            <a:r>
              <a:rPr lang="en-US" b="1" dirty="0">
                <a:latin typeface="Calibri" panose="020F0502020204030204" pitchFamily="34" charset="0"/>
                <a:ea typeface="Calibri" panose="020F0502020204030204" pitchFamily="34" charset="0"/>
                <a:cs typeface="Calibri" panose="020F0502020204030204" pitchFamily="34" charset="0"/>
              </a:rPr>
              <a:t>Laboratory Tests:</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b="1" dirty="0">
                <a:latin typeface="Calibri" panose="020F0502020204030204" pitchFamily="34" charset="0"/>
                <a:ea typeface="Calibri" panose="020F0502020204030204" pitchFamily="34" charset="0"/>
                <a:cs typeface="Calibri" panose="020F0502020204030204" pitchFamily="34" charset="0"/>
              </a:rPr>
              <a:t>PCR (Polymerase Chain Reaction):</a:t>
            </a:r>
            <a:r>
              <a:rPr lang="en-US" dirty="0">
                <a:latin typeface="Calibri" panose="020F0502020204030204" pitchFamily="34" charset="0"/>
                <a:ea typeface="Calibri" panose="020F0502020204030204" pitchFamily="34" charset="0"/>
                <a:cs typeface="Calibri" panose="020F0502020204030204" pitchFamily="34" charset="0"/>
              </a:rPr>
              <a:t> Detects viral and bacterial DNA/RNA.</a:t>
            </a:r>
          </a:p>
          <a:p>
            <a:pPr lvl="1"/>
            <a:r>
              <a:rPr lang="en-US" b="1" dirty="0">
                <a:latin typeface="Calibri" panose="020F0502020204030204" pitchFamily="34" charset="0"/>
                <a:ea typeface="Calibri" panose="020F0502020204030204" pitchFamily="34" charset="0"/>
                <a:cs typeface="Calibri" panose="020F0502020204030204" pitchFamily="34" charset="0"/>
              </a:rPr>
              <a:t>Blood Tests:</a:t>
            </a:r>
            <a:r>
              <a:rPr lang="en-US" dirty="0">
                <a:latin typeface="Calibri" panose="020F0502020204030204" pitchFamily="34" charset="0"/>
                <a:ea typeface="Calibri" panose="020F0502020204030204" pitchFamily="34" charset="0"/>
                <a:cs typeface="Calibri" panose="020F0502020204030204" pitchFamily="34" charset="0"/>
              </a:rPr>
              <a:t> To check for markers of infection like elevated white blood cells.</a:t>
            </a:r>
          </a:p>
          <a:p>
            <a:pPr lvl="1"/>
            <a:r>
              <a:rPr lang="en-US" b="1" dirty="0">
                <a:latin typeface="Calibri" panose="020F0502020204030204" pitchFamily="34" charset="0"/>
                <a:ea typeface="Calibri" panose="020F0502020204030204" pitchFamily="34" charset="0"/>
                <a:cs typeface="Calibri" panose="020F0502020204030204" pitchFamily="34" charset="0"/>
              </a:rPr>
              <a:t>Chest X-ray:</a:t>
            </a:r>
            <a:r>
              <a:rPr lang="en-US" dirty="0">
                <a:latin typeface="Calibri" panose="020F0502020204030204" pitchFamily="34" charset="0"/>
                <a:ea typeface="Calibri" panose="020F0502020204030204" pitchFamily="34" charset="0"/>
                <a:cs typeface="Calibri" panose="020F0502020204030204" pitchFamily="34" charset="0"/>
              </a:rPr>
              <a:t> Used to identify pneumonia or tuberculosis.</a:t>
            </a:r>
          </a:p>
          <a:p>
            <a:pPr lvl="1"/>
            <a:r>
              <a:rPr lang="en-US" b="1" dirty="0">
                <a:latin typeface="Calibri" panose="020F0502020204030204" pitchFamily="34" charset="0"/>
                <a:ea typeface="Calibri" panose="020F0502020204030204" pitchFamily="34" charset="0"/>
                <a:cs typeface="Calibri" panose="020F0502020204030204" pitchFamily="34" charset="0"/>
              </a:rPr>
              <a:t>Sputum Culture:</a:t>
            </a:r>
            <a:r>
              <a:rPr lang="en-US" dirty="0">
                <a:latin typeface="Calibri" panose="020F0502020204030204" pitchFamily="34" charset="0"/>
                <a:ea typeface="Calibri" panose="020F0502020204030204" pitchFamily="34" charset="0"/>
                <a:cs typeface="Calibri" panose="020F0502020204030204" pitchFamily="34" charset="0"/>
              </a:rPr>
              <a:t> Identifies specific pathogens.</a:t>
            </a:r>
          </a:p>
          <a:p>
            <a:endParaRPr lang="en-US" dirty="0"/>
          </a:p>
        </p:txBody>
      </p:sp>
      <p:sp>
        <p:nvSpPr>
          <p:cNvPr id="4" name="Content Placeholder 3">
            <a:extLst>
              <a:ext uri="{FF2B5EF4-FFF2-40B4-BE49-F238E27FC236}">
                <a16:creationId xmlns:a16="http://schemas.microsoft.com/office/drawing/2014/main" id="{BB3C9B1D-E964-33BC-96C9-6A25EFE3724E}"/>
              </a:ext>
            </a:extLst>
          </p:cNvPr>
          <p:cNvSpPr>
            <a:spLocks noGrp="1"/>
          </p:cNvSpPr>
          <p:nvPr>
            <p:ph sz="half" idx="2"/>
          </p:nvPr>
        </p:nvSpPr>
        <p:spPr>
          <a:xfrm>
            <a:off x="4260273" y="1825625"/>
            <a:ext cx="7093527" cy="4351338"/>
          </a:xfrm>
        </p:spPr>
        <p:txBody>
          <a:bodyPr>
            <a:normAutofit fontScale="625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management of respiratory infections depends on the causative organism and severity:</a:t>
            </a:r>
          </a:p>
          <a:p>
            <a:pPr lvl="1"/>
            <a:r>
              <a:rPr lang="en-US" b="1" dirty="0">
                <a:latin typeface="Calibri" panose="020F0502020204030204" pitchFamily="34" charset="0"/>
                <a:ea typeface="Calibri" panose="020F0502020204030204" pitchFamily="34" charset="0"/>
                <a:cs typeface="Calibri" panose="020F0502020204030204" pitchFamily="34" charset="0"/>
              </a:rPr>
              <a:t>Viral Infections:</a:t>
            </a:r>
            <a:endParaRPr lang="en-US" dirty="0">
              <a:latin typeface="Calibri" panose="020F0502020204030204" pitchFamily="34" charset="0"/>
              <a:ea typeface="Calibri" panose="020F0502020204030204" pitchFamily="34" charset="0"/>
              <a:cs typeface="Calibri" panose="020F0502020204030204" pitchFamily="34" charset="0"/>
            </a:endParaRPr>
          </a:p>
          <a:p>
            <a:pPr lvl="2"/>
            <a:r>
              <a:rPr lang="en-US" b="1" dirty="0">
                <a:latin typeface="Calibri" panose="020F0502020204030204" pitchFamily="34" charset="0"/>
                <a:ea typeface="Calibri" panose="020F0502020204030204" pitchFamily="34" charset="0"/>
                <a:cs typeface="Calibri" panose="020F0502020204030204" pitchFamily="34" charset="0"/>
              </a:rPr>
              <a:t>Supportive care:</a:t>
            </a:r>
            <a:r>
              <a:rPr lang="en-US" dirty="0">
                <a:latin typeface="Calibri" panose="020F0502020204030204" pitchFamily="34" charset="0"/>
                <a:ea typeface="Calibri" panose="020F0502020204030204" pitchFamily="34" charset="0"/>
                <a:cs typeface="Calibri" panose="020F0502020204030204" pitchFamily="34" charset="0"/>
              </a:rPr>
              <a:t> Rest, hydration, pain relievers (e.g., acetaminophen).</a:t>
            </a:r>
          </a:p>
          <a:p>
            <a:pPr lvl="2"/>
            <a:r>
              <a:rPr lang="en-US" b="1" dirty="0">
                <a:latin typeface="Calibri" panose="020F0502020204030204" pitchFamily="34" charset="0"/>
                <a:ea typeface="Calibri" panose="020F0502020204030204" pitchFamily="34" charset="0"/>
                <a:cs typeface="Calibri" panose="020F0502020204030204" pitchFamily="34" charset="0"/>
              </a:rPr>
              <a:t>Antiviral drugs:</a:t>
            </a:r>
            <a:r>
              <a:rPr lang="en-US" dirty="0">
                <a:latin typeface="Calibri" panose="020F0502020204030204" pitchFamily="34" charset="0"/>
                <a:ea typeface="Calibri" panose="020F0502020204030204" pitchFamily="34" charset="0"/>
                <a:cs typeface="Calibri" panose="020F0502020204030204" pitchFamily="34" charset="0"/>
              </a:rPr>
              <a:t> For specific viruses (e.g., oseltamivir for influenza).</a:t>
            </a:r>
          </a:p>
          <a:p>
            <a:pPr lvl="2"/>
            <a:r>
              <a:rPr lang="en-US" b="1" dirty="0">
                <a:latin typeface="Calibri" panose="020F0502020204030204" pitchFamily="34" charset="0"/>
                <a:ea typeface="Calibri" panose="020F0502020204030204" pitchFamily="34" charset="0"/>
                <a:cs typeface="Calibri" panose="020F0502020204030204" pitchFamily="34" charset="0"/>
              </a:rPr>
              <a:t>Vaccination:</a:t>
            </a:r>
            <a:r>
              <a:rPr lang="en-US" dirty="0">
                <a:latin typeface="Calibri" panose="020F0502020204030204" pitchFamily="34" charset="0"/>
                <a:ea typeface="Calibri" panose="020F0502020204030204" pitchFamily="34" charset="0"/>
                <a:cs typeface="Calibri" panose="020F0502020204030204" pitchFamily="34" charset="0"/>
              </a:rPr>
              <a:t> Flu and COVID-19 vaccines can reduce the severity of infections.</a:t>
            </a:r>
          </a:p>
          <a:p>
            <a:pPr lvl="1"/>
            <a:r>
              <a:rPr lang="en-US" b="1" dirty="0">
                <a:latin typeface="Calibri" panose="020F0502020204030204" pitchFamily="34" charset="0"/>
                <a:ea typeface="Calibri" panose="020F0502020204030204" pitchFamily="34" charset="0"/>
                <a:cs typeface="Calibri" panose="020F0502020204030204" pitchFamily="34" charset="0"/>
              </a:rPr>
              <a:t>Bacterial Infections:</a:t>
            </a:r>
            <a:endParaRPr lang="en-US" dirty="0">
              <a:latin typeface="Calibri" panose="020F0502020204030204" pitchFamily="34" charset="0"/>
              <a:ea typeface="Calibri" panose="020F0502020204030204" pitchFamily="34" charset="0"/>
              <a:cs typeface="Calibri" panose="020F0502020204030204" pitchFamily="34" charset="0"/>
            </a:endParaRPr>
          </a:p>
          <a:p>
            <a:pPr lvl="2"/>
            <a:r>
              <a:rPr lang="en-US" b="1" dirty="0">
                <a:latin typeface="Calibri" panose="020F0502020204030204" pitchFamily="34" charset="0"/>
                <a:ea typeface="Calibri" panose="020F0502020204030204" pitchFamily="34" charset="0"/>
                <a:cs typeface="Calibri" panose="020F0502020204030204" pitchFamily="34" charset="0"/>
              </a:rPr>
              <a:t>Antibiotics:</a:t>
            </a:r>
            <a:r>
              <a:rPr lang="en-US" dirty="0">
                <a:latin typeface="Calibri" panose="020F0502020204030204" pitchFamily="34" charset="0"/>
                <a:ea typeface="Calibri" panose="020F0502020204030204" pitchFamily="34" charset="0"/>
                <a:cs typeface="Calibri" panose="020F0502020204030204" pitchFamily="34" charset="0"/>
              </a:rPr>
              <a:t> Empiric antibiotics are often prescribed until specific pathogens are identified (e.g., amoxicillin for streptococcal pharyngitis).</a:t>
            </a:r>
          </a:p>
          <a:p>
            <a:pPr lvl="2"/>
            <a:r>
              <a:rPr lang="en-US" b="1" dirty="0">
                <a:latin typeface="Calibri" panose="020F0502020204030204" pitchFamily="34" charset="0"/>
                <a:ea typeface="Calibri" panose="020F0502020204030204" pitchFamily="34" charset="0"/>
                <a:cs typeface="Calibri" panose="020F0502020204030204" pitchFamily="34" charset="0"/>
              </a:rPr>
              <a:t>Hospitalization:</a:t>
            </a:r>
            <a:r>
              <a:rPr lang="en-US" dirty="0">
                <a:latin typeface="Calibri" panose="020F0502020204030204" pitchFamily="34" charset="0"/>
                <a:ea typeface="Calibri" panose="020F0502020204030204" pitchFamily="34" charset="0"/>
                <a:cs typeface="Calibri" panose="020F0502020204030204" pitchFamily="34" charset="0"/>
              </a:rPr>
              <a:t> For severe cases like bacterial pneumonia or tuberculosis.</a:t>
            </a:r>
          </a:p>
          <a:p>
            <a:pPr lvl="1"/>
            <a:r>
              <a:rPr lang="en-US" b="1" dirty="0">
                <a:latin typeface="Calibri" panose="020F0502020204030204" pitchFamily="34" charset="0"/>
                <a:ea typeface="Calibri" panose="020F0502020204030204" pitchFamily="34" charset="0"/>
                <a:cs typeface="Calibri" panose="020F0502020204030204" pitchFamily="34" charset="0"/>
              </a:rPr>
              <a:t>Fungal Infections:</a:t>
            </a:r>
            <a:endParaRPr lang="en-US" dirty="0">
              <a:latin typeface="Calibri" panose="020F0502020204030204" pitchFamily="34" charset="0"/>
              <a:ea typeface="Calibri" panose="020F0502020204030204" pitchFamily="34" charset="0"/>
              <a:cs typeface="Calibri" panose="020F0502020204030204" pitchFamily="34" charset="0"/>
            </a:endParaRPr>
          </a:p>
          <a:p>
            <a:pPr lvl="2"/>
            <a:r>
              <a:rPr lang="en-US" b="1" dirty="0">
                <a:latin typeface="Calibri" panose="020F0502020204030204" pitchFamily="34" charset="0"/>
                <a:ea typeface="Calibri" panose="020F0502020204030204" pitchFamily="34" charset="0"/>
                <a:cs typeface="Calibri" panose="020F0502020204030204" pitchFamily="34" charset="0"/>
              </a:rPr>
              <a:t>Antifungal agents:</a:t>
            </a:r>
            <a:r>
              <a:rPr lang="en-US" dirty="0">
                <a:latin typeface="Calibri" panose="020F0502020204030204" pitchFamily="34" charset="0"/>
                <a:ea typeface="Calibri" panose="020F0502020204030204" pitchFamily="34" charset="0"/>
                <a:cs typeface="Calibri" panose="020F0502020204030204" pitchFamily="34" charset="0"/>
              </a:rPr>
              <a:t> E.g., itraconazole, amphotericin B.</a:t>
            </a:r>
          </a:p>
          <a:p>
            <a:pPr lvl="2"/>
            <a:r>
              <a:rPr lang="en-US" b="1" dirty="0">
                <a:latin typeface="Calibri" panose="020F0502020204030204" pitchFamily="34" charset="0"/>
                <a:ea typeface="Calibri" panose="020F0502020204030204" pitchFamily="34" charset="0"/>
                <a:cs typeface="Calibri" panose="020F0502020204030204" pitchFamily="34" charset="0"/>
              </a:rPr>
              <a:t>Monitoring and supportive care:</a:t>
            </a:r>
            <a:r>
              <a:rPr lang="en-US" dirty="0">
                <a:latin typeface="Calibri" panose="020F0502020204030204" pitchFamily="34" charset="0"/>
                <a:ea typeface="Calibri" panose="020F0502020204030204" pitchFamily="34" charset="0"/>
                <a:cs typeface="Calibri" panose="020F0502020204030204" pitchFamily="34" charset="0"/>
              </a:rPr>
              <a:t> Especially in immunocompromised patients.</a:t>
            </a:r>
          </a:p>
          <a:p>
            <a:r>
              <a:rPr lang="en-US" b="1" dirty="0">
                <a:latin typeface="Calibri" panose="020F0502020204030204" pitchFamily="34" charset="0"/>
                <a:ea typeface="Calibri" panose="020F0502020204030204" pitchFamily="34" charset="0"/>
                <a:cs typeface="Calibri" panose="020F0502020204030204" pitchFamily="34" charset="0"/>
              </a:rPr>
              <a:t>Preventive Measures:</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b="1" dirty="0">
                <a:latin typeface="Calibri" panose="020F0502020204030204" pitchFamily="34" charset="0"/>
                <a:ea typeface="Calibri" panose="020F0502020204030204" pitchFamily="34" charset="0"/>
                <a:cs typeface="Calibri" panose="020F0502020204030204" pitchFamily="34" charset="0"/>
              </a:rPr>
              <a:t>Vaccines:</a:t>
            </a:r>
            <a:r>
              <a:rPr lang="en-US" dirty="0">
                <a:latin typeface="Calibri" panose="020F0502020204030204" pitchFamily="34" charset="0"/>
                <a:ea typeface="Calibri" panose="020F0502020204030204" pitchFamily="34" charset="0"/>
                <a:cs typeface="Calibri" panose="020F0502020204030204" pitchFamily="34" charset="0"/>
              </a:rPr>
              <a:t> Flu vaccines, pneumococcal vaccines, and COVID-19 vaccines.</a:t>
            </a:r>
          </a:p>
          <a:p>
            <a:pPr lvl="1"/>
            <a:r>
              <a:rPr lang="en-US" b="1" dirty="0">
                <a:latin typeface="Calibri" panose="020F0502020204030204" pitchFamily="34" charset="0"/>
                <a:ea typeface="Calibri" panose="020F0502020204030204" pitchFamily="34" charset="0"/>
                <a:cs typeface="Calibri" panose="020F0502020204030204" pitchFamily="34" charset="0"/>
              </a:rPr>
              <a:t>Hygiene:</a:t>
            </a:r>
            <a:r>
              <a:rPr lang="en-US" dirty="0">
                <a:latin typeface="Calibri" panose="020F0502020204030204" pitchFamily="34" charset="0"/>
                <a:ea typeface="Calibri" panose="020F0502020204030204" pitchFamily="34" charset="0"/>
                <a:cs typeface="Calibri" panose="020F0502020204030204" pitchFamily="34" charset="0"/>
              </a:rPr>
              <a:t> Handwashing, wearing masks, and avoiding close contact with sick individuals.</a:t>
            </a:r>
          </a:p>
          <a:p>
            <a:pPr lvl="1"/>
            <a:r>
              <a:rPr lang="en-US" b="1" dirty="0">
                <a:latin typeface="Calibri" panose="020F0502020204030204" pitchFamily="34" charset="0"/>
                <a:ea typeface="Calibri" panose="020F0502020204030204" pitchFamily="34" charset="0"/>
                <a:cs typeface="Calibri" panose="020F0502020204030204" pitchFamily="34" charset="0"/>
              </a:rPr>
              <a:t>Smoking cessation:</a:t>
            </a:r>
            <a:r>
              <a:rPr lang="en-US" dirty="0">
                <a:latin typeface="Calibri" panose="020F0502020204030204" pitchFamily="34" charset="0"/>
                <a:ea typeface="Calibri" panose="020F0502020204030204" pitchFamily="34" charset="0"/>
                <a:cs typeface="Calibri" panose="020F0502020204030204" pitchFamily="34" charset="0"/>
              </a:rPr>
              <a:t> Smoking weakens the respiratory system's defenses.</a:t>
            </a:r>
          </a:p>
          <a:p>
            <a:endParaRPr lang="en-US" dirty="0"/>
          </a:p>
        </p:txBody>
      </p:sp>
    </p:spTree>
    <p:extLst>
      <p:ext uri="{BB962C8B-B14F-4D97-AF65-F5344CB8AC3E}">
        <p14:creationId xmlns:p14="http://schemas.microsoft.com/office/powerpoint/2010/main" val="384112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699AEC-A112-F2FC-4ADB-B58552AA58B6}"/>
              </a:ext>
            </a:extLst>
          </p:cNvPr>
          <p:cNvSpPr>
            <a:spLocks noGrp="1"/>
          </p:cNvSpPr>
          <p:nvPr>
            <p:ph type="title"/>
          </p:nvPr>
        </p:nvSpPr>
        <p:spPr>
          <a:xfrm>
            <a:off x="838200" y="365125"/>
            <a:ext cx="10515600" cy="819439"/>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Milestones on the respiratory infections</a:t>
            </a:r>
          </a:p>
        </p:txBody>
      </p:sp>
      <p:sp>
        <p:nvSpPr>
          <p:cNvPr id="3" name="Content Placeholder 2">
            <a:extLst>
              <a:ext uri="{FF2B5EF4-FFF2-40B4-BE49-F238E27FC236}">
                <a16:creationId xmlns:a16="http://schemas.microsoft.com/office/drawing/2014/main" id="{68B879CA-FE5A-CEDE-6174-1532B7FB7D7B}"/>
              </a:ext>
            </a:extLst>
          </p:cNvPr>
          <p:cNvSpPr>
            <a:spLocks noGrp="1"/>
          </p:cNvSpPr>
          <p:nvPr>
            <p:ph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Before Gram's discovery, the identification of bacteria was primarily based on their shape and arrangement (cocci, bacilli, etc.). In 1884, Hans Christian Gram, who was working at the University of Copenhagen, developed the Gram stain, which helped to differentiate bacterial species This differentiation helped to classify bacteria based on their cell wall structure, influencing subsequent treatment of bacteria and research in microbiology, medicine, and immunology.</a:t>
            </a:r>
          </a:p>
          <a:p>
            <a:r>
              <a:rPr lang="en-US" dirty="0">
                <a:latin typeface="Calibri" panose="020F0502020204030204" pitchFamily="34" charset="0"/>
                <a:ea typeface="Calibri" panose="020F0502020204030204" pitchFamily="34" charset="0"/>
                <a:cs typeface="Calibri" panose="020F0502020204030204" pitchFamily="34" charset="0"/>
              </a:rPr>
              <a:t>Rebecca </a:t>
            </a:r>
            <a:r>
              <a:rPr lang="en-US" dirty="0" err="1">
                <a:latin typeface="Calibri" panose="020F0502020204030204" pitchFamily="34" charset="0"/>
                <a:ea typeface="Calibri" panose="020F0502020204030204" pitchFamily="34" charset="0"/>
                <a:cs typeface="Calibri" panose="020F0502020204030204" pitchFamily="34" charset="0"/>
              </a:rPr>
              <a:t>Langsfield</a:t>
            </a:r>
            <a:r>
              <a:rPr lang="en-US" dirty="0">
                <a:latin typeface="Calibri" panose="020F0502020204030204" pitchFamily="34" charset="0"/>
                <a:ea typeface="Calibri" panose="020F0502020204030204" pitchFamily="34" charset="0"/>
                <a:cs typeface="Calibri" panose="020F0502020204030204" pitchFamily="34" charset="0"/>
              </a:rPr>
              <a:t> classified and distinguished different serotypes of Streptococcus pyogenes based on the bacterial surface structures during the 1930s-40s.</a:t>
            </a:r>
          </a:p>
          <a:p>
            <a:r>
              <a:rPr lang="en-US" dirty="0">
                <a:latin typeface="Calibri" panose="020F0502020204030204" pitchFamily="34" charset="0"/>
                <a:ea typeface="Calibri" panose="020F0502020204030204" pitchFamily="34" charset="0"/>
                <a:cs typeface="Calibri" panose="020F0502020204030204" pitchFamily="34" charset="0"/>
              </a:rPr>
              <a:t>Identifying the influenza virus marked a breakthrough in understanding viral respiratory infections. In 1933, British researchers Wilson Smith, C.H. Andrewes, and P.P. Laidlaw made a breakthrough when they isolated and identified the influenza virus. Thomas Francis and Jonas Salk developed the first inactivated flu vaccine at the University of Michigan. The vaccine tested for safety and efficacy in the US military before being licensed for broader use in 1945(2).</a:t>
            </a:r>
          </a:p>
          <a:p>
            <a:r>
              <a:rPr lang="en-US" dirty="0">
                <a:latin typeface="Calibri" panose="020F0502020204030204" pitchFamily="34" charset="0"/>
                <a:ea typeface="Calibri" panose="020F0502020204030204" pitchFamily="34" charset="0"/>
                <a:cs typeface="Calibri" panose="020F0502020204030204" pitchFamily="34" charset="0"/>
              </a:rPr>
              <a:t>The coronavirus disease 2019 (COVID-19) started as an epidemic in Wuhan in 2019 and has become a pandemic. Groups from China identified and sequenced the virus as severe acute respiratory syndrome coronavirus 2 (SARS-CoV-2) (3). The first COVID-19 vaccine was discovered in 2020 and approved by the US Food and Drug Administration in 2021.</a:t>
            </a:r>
          </a:p>
          <a:p>
            <a:endParaRPr lang="en-US" dirty="0"/>
          </a:p>
        </p:txBody>
      </p:sp>
    </p:spTree>
    <p:extLst>
      <p:ext uri="{BB962C8B-B14F-4D97-AF65-F5344CB8AC3E}">
        <p14:creationId xmlns:p14="http://schemas.microsoft.com/office/powerpoint/2010/main" val="3350127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6F3A51-1F7E-907B-BD45-E44D384562C8}"/>
              </a:ext>
            </a:extLst>
          </p:cNvPr>
          <p:cNvSpPr>
            <a:spLocks noGrp="1"/>
          </p:cNvSpPr>
          <p:nvPr>
            <p:ph type="title"/>
          </p:nvPr>
        </p:nvSpPr>
        <p:spPr>
          <a:xfrm>
            <a:off x="838199" y="365125"/>
            <a:ext cx="10772553" cy="818633"/>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Milestones in Diagnosis and Treatment of Respiratory Infections</a:t>
            </a:r>
          </a:p>
        </p:txBody>
      </p:sp>
      <p:sp>
        <p:nvSpPr>
          <p:cNvPr id="5" name="Content Placeholder 4">
            <a:extLst>
              <a:ext uri="{FF2B5EF4-FFF2-40B4-BE49-F238E27FC236}">
                <a16:creationId xmlns:a16="http://schemas.microsoft.com/office/drawing/2014/main" id="{B65B0863-8A34-1AE7-FC98-61C3273BED39}"/>
              </a:ext>
            </a:extLst>
          </p:cNvPr>
          <p:cNvSpPr>
            <a:spLocks noGrp="1"/>
          </p:cNvSpPr>
          <p:nvPr>
            <p:ph sz="half" idx="1"/>
          </p:nvPr>
        </p:nvSpPr>
        <p:spPr/>
        <p:txBody>
          <a:bodyPr>
            <a:normAutofit fontScale="70000" lnSpcReduction="20000"/>
          </a:bodyPr>
          <a:lstStyle/>
          <a:p>
            <a:r>
              <a:rPr lang="en-US" dirty="0">
                <a:latin typeface="Calibri" panose="020F0502020204030204" pitchFamily="34" charset="0"/>
                <a:ea typeface="Calibri" panose="020F0502020204030204" pitchFamily="34" charset="0"/>
                <a:cs typeface="Calibri" panose="020F0502020204030204" pitchFamily="34" charset="0"/>
              </a:rPr>
              <a:t>The discovery of microscopy, X-Ray, polymerase chain reaction and ventilators helped in diagnosis and treatment of the respiratory infections.</a:t>
            </a:r>
          </a:p>
          <a:p>
            <a:pPr lvl="0"/>
            <a:r>
              <a:rPr lang="en-US" dirty="0">
                <a:latin typeface="Calibri" panose="020F0502020204030204" pitchFamily="34" charset="0"/>
                <a:ea typeface="Calibri" panose="020F0502020204030204" pitchFamily="34" charset="0"/>
                <a:cs typeface="Calibri" panose="020F0502020204030204" pitchFamily="34" charset="0"/>
              </a:rPr>
              <a:t>During the early 20th century, Alexander Fleming discovered penicillin in 1982, marking the beginning of the antibiotic era, and consecutively played an essential role in treating bacterial respiratory infections such as pneumonia and tuberculosis.</a:t>
            </a:r>
          </a:p>
          <a:p>
            <a:pPr lvl="0"/>
            <a:r>
              <a:rPr lang="en-US" dirty="0">
                <a:latin typeface="Calibri" panose="020F0502020204030204" pitchFamily="34" charset="0"/>
                <a:ea typeface="Calibri" panose="020F0502020204030204" pitchFamily="34" charset="0"/>
                <a:cs typeface="Calibri" panose="020F0502020204030204" pitchFamily="34" charset="0"/>
              </a:rPr>
              <a:t>Antiviral medications began to being developed in the 1940s and 1950s, but usage was limited.</a:t>
            </a:r>
          </a:p>
          <a:p>
            <a:pPr lvl="0"/>
            <a:r>
              <a:rPr lang="en-US" dirty="0">
                <a:latin typeface="Calibri" panose="020F0502020204030204" pitchFamily="34" charset="0"/>
                <a:ea typeface="Calibri" panose="020F0502020204030204" pitchFamily="34" charset="0"/>
                <a:cs typeface="Calibri" panose="020F0502020204030204" pitchFamily="34" charset="0"/>
              </a:rPr>
              <a:t>With the advent of the antibiotic rifampicin and other drugs, TB became treatable, although it remains a major global health issue, particularly in developing countries.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6859F51C-D97B-B902-8893-B0B914966ACA}"/>
              </a:ext>
            </a:extLst>
          </p:cNvPr>
          <p:cNvPicPr>
            <a:picLocks noGrp="1" noChangeAspect="1"/>
          </p:cNvPicPr>
          <p:nvPr>
            <p:ph sz="half" idx="2"/>
          </p:nvPr>
        </p:nvPicPr>
        <p:blipFill>
          <a:blip r:embed="rId2"/>
          <a:stretch>
            <a:fillRect/>
          </a:stretch>
        </p:blipFill>
        <p:spPr>
          <a:xfrm>
            <a:off x="6845476" y="1638588"/>
            <a:ext cx="3751919" cy="4351338"/>
          </a:xfrm>
        </p:spPr>
      </p:pic>
      <p:sp>
        <p:nvSpPr>
          <p:cNvPr id="10" name="TextBox 9">
            <a:extLst>
              <a:ext uri="{FF2B5EF4-FFF2-40B4-BE49-F238E27FC236}">
                <a16:creationId xmlns:a16="http://schemas.microsoft.com/office/drawing/2014/main" id="{AA22F93B-FB80-5432-08AA-660C2A17EC38}"/>
              </a:ext>
            </a:extLst>
          </p:cNvPr>
          <p:cNvSpPr txBox="1"/>
          <p:nvPr/>
        </p:nvSpPr>
        <p:spPr>
          <a:xfrm>
            <a:off x="6587835" y="6053852"/>
            <a:ext cx="6096000" cy="246221"/>
          </a:xfrm>
          <a:prstGeom prst="rect">
            <a:avLst/>
          </a:prstGeom>
          <a:noFill/>
        </p:spPr>
        <p:txBody>
          <a:bodyPr wrap="square">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https://www.manualslib.com/manual/2003976/Penlon-Eso-2.html</a:t>
            </a:r>
          </a:p>
        </p:txBody>
      </p:sp>
    </p:spTree>
    <p:extLst>
      <p:ext uri="{BB962C8B-B14F-4D97-AF65-F5344CB8AC3E}">
        <p14:creationId xmlns:p14="http://schemas.microsoft.com/office/powerpoint/2010/main" val="421608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B4003-B65C-1A9C-23BD-CBD269BBCDEC}"/>
              </a:ext>
            </a:extLst>
          </p:cNvPr>
          <p:cNvSpPr>
            <a:spLocks noGrp="1"/>
          </p:cNvSpPr>
          <p:nvPr>
            <p:ph type="title"/>
          </p:nvPr>
        </p:nvSpPr>
        <p:spPr>
          <a:xfrm>
            <a:off x="838200" y="365126"/>
            <a:ext cx="10515600" cy="868252"/>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Overview of Human Respiratory System Anatomy and Physiology</a:t>
            </a:r>
          </a:p>
        </p:txBody>
      </p:sp>
      <p:sp>
        <p:nvSpPr>
          <p:cNvPr id="4" name="Content Placeholder 3">
            <a:extLst>
              <a:ext uri="{FF2B5EF4-FFF2-40B4-BE49-F238E27FC236}">
                <a16:creationId xmlns:a16="http://schemas.microsoft.com/office/drawing/2014/main" id="{2FFE3CAB-1033-F6CE-7C65-5106F4564F9C}"/>
              </a:ext>
            </a:extLst>
          </p:cNvPr>
          <p:cNvSpPr>
            <a:spLocks noGrp="1"/>
          </p:cNvSpPr>
          <p:nvPr>
            <p:ph sz="half" idx="1"/>
          </p:nvPr>
        </p:nvSpPr>
        <p:spPr>
          <a:xfrm>
            <a:off x="838199" y="1330036"/>
            <a:ext cx="6096001" cy="4846927"/>
          </a:xfrm>
        </p:spPr>
        <p:txBody>
          <a:bodyPr>
            <a:normAutofit fontScale="62500" lnSpcReduction="20000"/>
          </a:bodyPr>
          <a:lstStyle/>
          <a:p>
            <a:pPr marL="0" indent="0">
              <a:buNone/>
            </a:pPr>
            <a:endParaRPr lang="en-US" dirty="0"/>
          </a:p>
          <a:p>
            <a:pPr marL="0" indent="0">
              <a:buNone/>
            </a:pPr>
            <a:r>
              <a:rPr lang="en-US" sz="2900" dirty="0">
                <a:latin typeface="Calibri" panose="020F0502020204030204" pitchFamily="34" charset="0"/>
                <a:ea typeface="Calibri" panose="020F0502020204030204" pitchFamily="34" charset="0"/>
                <a:cs typeface="Calibri" panose="020F0502020204030204" pitchFamily="34" charset="0"/>
              </a:rPr>
              <a:t>Anatomically, the respiratory system is studied in two parts: the upper and lower respiratory tract.</a:t>
            </a:r>
          </a:p>
          <a:p>
            <a:pPr marL="0" indent="0">
              <a:buNone/>
            </a:pPr>
            <a:r>
              <a:rPr lang="en-US" sz="2900" b="1" dirty="0">
                <a:latin typeface="Calibri" panose="020F0502020204030204" pitchFamily="34" charset="0"/>
                <a:ea typeface="Calibri" panose="020F0502020204030204" pitchFamily="34" charset="0"/>
                <a:cs typeface="Calibri" panose="020F0502020204030204" pitchFamily="34" charset="0"/>
              </a:rPr>
              <a:t>1. Upper Respiratory Tract (URT):</a:t>
            </a:r>
            <a:endParaRPr lang="en-US" sz="2900" dirty="0">
              <a:latin typeface="Calibri" panose="020F0502020204030204" pitchFamily="34" charset="0"/>
              <a:ea typeface="Calibri" panose="020F0502020204030204" pitchFamily="34" charset="0"/>
              <a:cs typeface="Calibri" panose="020F0502020204030204" pitchFamily="34" charset="0"/>
            </a:endParaRPr>
          </a:p>
          <a:p>
            <a:r>
              <a:rPr lang="en-US" sz="2900" b="1" i="1" dirty="0">
                <a:latin typeface="Calibri" panose="020F0502020204030204" pitchFamily="34" charset="0"/>
                <a:ea typeface="Calibri" panose="020F0502020204030204" pitchFamily="34" charset="0"/>
                <a:cs typeface="Calibri" panose="020F0502020204030204" pitchFamily="34" charset="0"/>
              </a:rPr>
              <a:t>The Organs:</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dirty="0">
                <a:latin typeface="Calibri" panose="020F0502020204030204" pitchFamily="34" charset="0"/>
                <a:ea typeface="Calibri" panose="020F0502020204030204" pitchFamily="34" charset="0"/>
                <a:cs typeface="Calibri" panose="020F0502020204030204" pitchFamily="34" charset="0"/>
              </a:rPr>
              <a:t>Nose, nasal cavities, paranasal sinuses, tonsils (lymphoid tissues), pharynx(throat), and larynx (voice box)</a:t>
            </a:r>
          </a:p>
          <a:p>
            <a:r>
              <a:rPr lang="en-US" sz="2900" b="1" i="1" dirty="0">
                <a:latin typeface="Calibri" panose="020F0502020204030204" pitchFamily="34" charset="0"/>
                <a:ea typeface="Calibri" panose="020F0502020204030204" pitchFamily="34" charset="0"/>
                <a:cs typeface="Calibri" panose="020F0502020204030204" pitchFamily="34" charset="0"/>
              </a:rPr>
              <a:t>Functions:</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dirty="0">
                <a:latin typeface="Calibri" panose="020F0502020204030204" pitchFamily="34" charset="0"/>
                <a:ea typeface="Calibri" panose="020F0502020204030204" pitchFamily="34" charset="0"/>
                <a:cs typeface="Calibri" panose="020F0502020204030204" pitchFamily="34" charset="0"/>
              </a:rPr>
              <a:t>URT organs filter, warm, moisten the air, and allow sound production.</a:t>
            </a:r>
          </a:p>
          <a:p>
            <a:r>
              <a:rPr lang="en-US" sz="2900" b="1" i="1" dirty="0">
                <a:latin typeface="Calibri" panose="020F0502020204030204" pitchFamily="34" charset="0"/>
                <a:ea typeface="Calibri" panose="020F0502020204030204" pitchFamily="34" charset="0"/>
                <a:cs typeface="Calibri" panose="020F0502020204030204" pitchFamily="34" charset="0"/>
              </a:rPr>
              <a:t>Defense mechanisms:</a:t>
            </a:r>
            <a:r>
              <a:rPr lang="en-US" sz="2900" b="1" dirty="0">
                <a:latin typeface="Calibri" panose="020F0502020204030204" pitchFamily="34" charset="0"/>
                <a:ea typeface="Calibri" panose="020F0502020204030204" pitchFamily="34" charset="0"/>
                <a:cs typeface="Calibri" panose="020F0502020204030204" pitchFamily="34" charset="0"/>
              </a:rPr>
              <a:t> </a:t>
            </a:r>
          </a:p>
          <a:p>
            <a:pPr lvl="1"/>
            <a:r>
              <a:rPr lang="en-US" sz="2500" dirty="0">
                <a:latin typeface="Calibri" panose="020F0502020204030204" pitchFamily="34" charset="0"/>
                <a:ea typeface="Calibri" panose="020F0502020204030204" pitchFamily="34" charset="0"/>
                <a:cs typeface="Calibri" panose="020F0502020204030204" pitchFamily="34" charset="0"/>
              </a:rPr>
              <a:t>Mucous membranes line the nose, nasal cavities, pharynx, larynx, and sinuses. The mucosa of the respiratory system contains goblet cells, which produce mucus to create a protective barrier and trap foreign particles and goblet cells. </a:t>
            </a:r>
          </a:p>
          <a:p>
            <a:pPr lvl="1"/>
            <a:r>
              <a:rPr lang="en-US" sz="2500" dirty="0">
                <a:latin typeface="Calibri" panose="020F0502020204030204" pitchFamily="34" charset="0"/>
                <a:ea typeface="Calibri" panose="020F0502020204030204" pitchFamily="34" charset="0"/>
                <a:cs typeface="Calibri" panose="020F0502020204030204" pitchFamily="34" charset="0"/>
              </a:rPr>
              <a:t>The respiratory epithelium contains cilia that propels the mucus toward the gastrointestinal system so that an acidic stomach can eliminate trapped particles in the mucus. This system is called the mucociliary clearance or escalator because it propels mucus and traps particles away from the lungs.</a:t>
            </a:r>
          </a:p>
          <a:p>
            <a:pPr lvl="1"/>
            <a:r>
              <a:rPr lang="en-US" dirty="0"/>
              <a:t>Tonsils are lymphoid tissues that act as a first line of defense, preventing harmful pathogens (like bacteria and viruses) that enter the body through the mouth or nose. </a:t>
            </a:r>
            <a:endParaRPr lang="en-US" sz="2500" dirty="0">
              <a:latin typeface="Calibri" panose="020F0502020204030204" pitchFamily="34" charset="0"/>
              <a:ea typeface="Calibri" panose="020F0502020204030204" pitchFamily="34" charset="0"/>
              <a:cs typeface="Calibri" panose="020F0502020204030204" pitchFamily="34" charset="0"/>
            </a:endParaRPr>
          </a:p>
        </p:txBody>
      </p:sp>
      <p:pic>
        <p:nvPicPr>
          <p:cNvPr id="7" name="Content Placeholder 6">
            <a:extLst>
              <a:ext uri="{FF2B5EF4-FFF2-40B4-BE49-F238E27FC236}">
                <a16:creationId xmlns:a16="http://schemas.microsoft.com/office/drawing/2014/main" id="{C6FE37D9-807A-D93A-04D1-CD4CED8EAA79}"/>
              </a:ext>
            </a:extLst>
          </p:cNvPr>
          <p:cNvPicPr>
            <a:picLocks noGrp="1" noChangeAspect="1"/>
          </p:cNvPicPr>
          <p:nvPr>
            <p:ph sz="half" idx="2"/>
          </p:nvPr>
        </p:nvPicPr>
        <p:blipFill>
          <a:blip r:embed="rId2"/>
          <a:stretch>
            <a:fillRect/>
          </a:stretch>
        </p:blipFill>
        <p:spPr>
          <a:xfrm>
            <a:off x="7470487" y="2523351"/>
            <a:ext cx="3613150" cy="3015662"/>
          </a:xfrm>
          <a:prstGeom prst="rect">
            <a:avLst/>
          </a:prstGeom>
        </p:spPr>
      </p:pic>
      <p:sp>
        <p:nvSpPr>
          <p:cNvPr id="9" name="TextBox 8">
            <a:extLst>
              <a:ext uri="{FF2B5EF4-FFF2-40B4-BE49-F238E27FC236}">
                <a16:creationId xmlns:a16="http://schemas.microsoft.com/office/drawing/2014/main" id="{1AA0D551-1885-C37B-EA58-8FF6FCC80F4C}"/>
              </a:ext>
            </a:extLst>
          </p:cNvPr>
          <p:cNvSpPr txBox="1"/>
          <p:nvPr/>
        </p:nvSpPr>
        <p:spPr>
          <a:xfrm>
            <a:off x="6456218" y="6176963"/>
            <a:ext cx="6096000" cy="246221"/>
          </a:xfrm>
          <a:prstGeom prst="rect">
            <a:avLst/>
          </a:prstGeom>
          <a:noFill/>
        </p:spPr>
        <p:txBody>
          <a:bodyPr wrap="square">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https://open.oregonstate.education/aandp/chapter/22-1-organs-and-structures-of-the-respiratory-system/</a:t>
            </a:r>
          </a:p>
        </p:txBody>
      </p:sp>
    </p:spTree>
    <p:extLst>
      <p:ext uri="{BB962C8B-B14F-4D97-AF65-F5344CB8AC3E}">
        <p14:creationId xmlns:p14="http://schemas.microsoft.com/office/powerpoint/2010/main" val="1233489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0633C-0C39-046B-03E2-980A872D8748}"/>
              </a:ext>
            </a:extLst>
          </p:cNvPr>
          <p:cNvSpPr>
            <a:spLocks noGrp="1"/>
          </p:cNvSpPr>
          <p:nvPr>
            <p:ph type="title"/>
          </p:nvPr>
        </p:nvSpPr>
        <p:spPr>
          <a:xfrm>
            <a:off x="838200" y="365126"/>
            <a:ext cx="10515600" cy="903694"/>
          </a:xfrm>
          <a:solidFill>
            <a:schemeClr val="accent4">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Overview of Human Respiratory System Anatomy and Physiology</a:t>
            </a:r>
          </a:p>
        </p:txBody>
      </p:sp>
      <p:sp>
        <p:nvSpPr>
          <p:cNvPr id="5" name="Content Placeholder 4">
            <a:extLst>
              <a:ext uri="{FF2B5EF4-FFF2-40B4-BE49-F238E27FC236}">
                <a16:creationId xmlns:a16="http://schemas.microsoft.com/office/drawing/2014/main" id="{4C842363-6A51-2871-7994-2DF45C528FCF}"/>
              </a:ext>
            </a:extLst>
          </p:cNvPr>
          <p:cNvSpPr>
            <a:spLocks noGrp="1"/>
          </p:cNvSpPr>
          <p:nvPr>
            <p:ph sz="half" idx="1"/>
          </p:nvPr>
        </p:nvSpPr>
        <p:spPr/>
        <p:txBody>
          <a:bodyPr>
            <a:normAutofit lnSpcReduction="10000"/>
          </a:bodyPr>
          <a:lstStyle/>
          <a:p>
            <a:pPr marL="0" indent="0">
              <a:buNone/>
            </a:pPr>
            <a:r>
              <a:rPr lang="en-US" sz="2200" b="1" dirty="0">
                <a:latin typeface="Calibri" panose="020F0502020204030204" pitchFamily="34" charset="0"/>
                <a:ea typeface="Calibri" panose="020F0502020204030204" pitchFamily="34" charset="0"/>
                <a:cs typeface="Calibri" panose="020F0502020204030204" pitchFamily="34" charset="0"/>
              </a:rPr>
              <a:t>2. Lower Respiratory Tract (LRT):</a:t>
            </a:r>
            <a:endParaRPr lang="en-US" sz="2200" dirty="0">
              <a:latin typeface="Calibri" panose="020F0502020204030204" pitchFamily="34" charset="0"/>
              <a:ea typeface="Calibri" panose="020F0502020204030204" pitchFamily="34" charset="0"/>
              <a:cs typeface="Calibri" panose="020F0502020204030204" pitchFamily="34" charset="0"/>
            </a:endParaRPr>
          </a:p>
          <a:p>
            <a:pPr lvl="0"/>
            <a:r>
              <a:rPr lang="en-US" sz="2200" b="1" i="1" dirty="0">
                <a:latin typeface="Calibri" panose="020F0502020204030204" pitchFamily="34" charset="0"/>
                <a:ea typeface="Calibri" panose="020F0502020204030204" pitchFamily="34" charset="0"/>
                <a:cs typeface="Calibri" panose="020F0502020204030204" pitchFamily="34" charset="0"/>
              </a:rPr>
              <a:t>The Organs:</a:t>
            </a:r>
            <a:r>
              <a:rPr lang="en-US" sz="2200" b="1"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Trachea, bronchi, bronchioles, alveoli of the lung</a:t>
            </a:r>
          </a:p>
          <a:p>
            <a:r>
              <a:rPr lang="en-US" sz="2200" b="1" i="1" dirty="0">
                <a:latin typeface="Calibri" panose="020F0502020204030204" pitchFamily="34" charset="0"/>
                <a:ea typeface="Calibri" panose="020F0502020204030204" pitchFamily="34" charset="0"/>
                <a:cs typeface="Calibri" panose="020F0502020204030204" pitchFamily="34" charset="0"/>
              </a:rPr>
              <a:t>Functions:</a:t>
            </a:r>
            <a:r>
              <a:rPr lang="en-US" sz="2200" b="1"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LRT organs continue filtering and humidifying the air, gas transport, oxygen exchange, and carbon dioxide removal.</a:t>
            </a:r>
          </a:p>
          <a:p>
            <a:r>
              <a:rPr lang="en-US" sz="2200" b="1" i="1" dirty="0">
                <a:latin typeface="Calibri" panose="020F0502020204030204" pitchFamily="34" charset="0"/>
                <a:ea typeface="Calibri" panose="020F0502020204030204" pitchFamily="34" charset="0"/>
                <a:cs typeface="Calibri" panose="020F0502020204030204" pitchFamily="34" charset="0"/>
              </a:rPr>
              <a:t>The Defense mechanisms</a:t>
            </a:r>
            <a:r>
              <a:rPr lang="en-US" sz="2200" b="1"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of our body against lower respiratory tract infections are</a:t>
            </a:r>
          </a:p>
          <a:p>
            <a:pPr lvl="1"/>
            <a:r>
              <a:rPr lang="en-US" sz="2200" dirty="0">
                <a:latin typeface="Calibri" panose="020F0502020204030204" pitchFamily="34" charset="0"/>
                <a:ea typeface="Calibri" panose="020F0502020204030204" pitchFamily="34" charset="0"/>
                <a:cs typeface="Calibri" panose="020F0502020204030204" pitchFamily="34" charset="0"/>
              </a:rPr>
              <a:t>Mucociliary clearance and </a:t>
            </a:r>
          </a:p>
          <a:p>
            <a:pPr lvl="1"/>
            <a:r>
              <a:rPr lang="en-US" sz="2200" dirty="0">
                <a:latin typeface="Calibri" panose="020F0502020204030204" pitchFamily="34" charset="0"/>
                <a:ea typeface="Calibri" panose="020F0502020204030204" pitchFamily="34" charset="0"/>
                <a:cs typeface="Calibri" panose="020F0502020204030204" pitchFamily="34" charset="0"/>
              </a:rPr>
              <a:t>Immune responses (e.g., phagocytosis by macrophages). </a:t>
            </a:r>
          </a:p>
          <a:p>
            <a:endParaRPr lang="en-US" dirty="0"/>
          </a:p>
        </p:txBody>
      </p:sp>
      <p:pic>
        <p:nvPicPr>
          <p:cNvPr id="7" name="Content Placeholder 6">
            <a:extLst>
              <a:ext uri="{FF2B5EF4-FFF2-40B4-BE49-F238E27FC236}">
                <a16:creationId xmlns:a16="http://schemas.microsoft.com/office/drawing/2014/main" id="{7013FB83-268B-A937-FAC6-C1F4F060E041}"/>
              </a:ext>
            </a:extLst>
          </p:cNvPr>
          <p:cNvPicPr>
            <a:picLocks noGrp="1" noChangeAspect="1"/>
          </p:cNvPicPr>
          <p:nvPr>
            <p:ph sz="half" idx="2"/>
          </p:nvPr>
        </p:nvPicPr>
        <p:blipFill>
          <a:blip r:embed="rId2"/>
          <a:stretch>
            <a:fillRect/>
          </a:stretch>
        </p:blipFill>
        <p:spPr>
          <a:xfrm>
            <a:off x="6961908" y="1971098"/>
            <a:ext cx="3958153" cy="3329384"/>
          </a:xfrm>
          <a:prstGeom prst="rect">
            <a:avLst/>
          </a:prstGeom>
        </p:spPr>
      </p:pic>
      <p:sp>
        <p:nvSpPr>
          <p:cNvPr id="9" name="TextBox 8">
            <a:extLst>
              <a:ext uri="{FF2B5EF4-FFF2-40B4-BE49-F238E27FC236}">
                <a16:creationId xmlns:a16="http://schemas.microsoft.com/office/drawing/2014/main" id="{6F7EC904-3443-1ED4-A120-5238CCE7E3E6}"/>
              </a:ext>
            </a:extLst>
          </p:cNvPr>
          <p:cNvSpPr txBox="1"/>
          <p:nvPr/>
        </p:nvSpPr>
        <p:spPr>
          <a:xfrm>
            <a:off x="6172202" y="5821326"/>
            <a:ext cx="6096000" cy="246221"/>
          </a:xfrm>
          <a:prstGeom prst="rect">
            <a:avLst/>
          </a:prstGeom>
          <a:noFill/>
        </p:spPr>
        <p:txBody>
          <a:bodyPr wrap="square">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https://open.oregonstate.education/aandp/chapter/22-1-organs-and-structures-of-the-respiratory-system/</a:t>
            </a:r>
          </a:p>
        </p:txBody>
      </p:sp>
    </p:spTree>
    <p:extLst>
      <p:ext uri="{BB962C8B-B14F-4D97-AF65-F5344CB8AC3E}">
        <p14:creationId xmlns:p14="http://schemas.microsoft.com/office/powerpoint/2010/main" val="2840167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311</TotalTime>
  <Words>9300</Words>
  <Application>Microsoft Office PowerPoint</Application>
  <PresentationFormat>Widescreen</PresentationFormat>
  <Paragraphs>349</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Aptos</vt:lpstr>
      <vt:lpstr>Aptos Display</vt:lpstr>
      <vt:lpstr>Arial</vt:lpstr>
      <vt:lpstr>Calibri</vt:lpstr>
      <vt:lpstr>Office Theme</vt:lpstr>
      <vt:lpstr>Human Respiratory System Infections </vt:lpstr>
      <vt:lpstr>Learning Objectives Part 1 &amp;2</vt:lpstr>
      <vt:lpstr>Learning Objectives Part 3</vt:lpstr>
      <vt:lpstr>Introduction</vt:lpstr>
      <vt:lpstr>History</vt:lpstr>
      <vt:lpstr>Milestones on the respiratory infections</vt:lpstr>
      <vt:lpstr>Milestones in Diagnosis and Treatment of Respiratory Infections</vt:lpstr>
      <vt:lpstr>Overview of Human Respiratory System Anatomy and Physiology</vt:lpstr>
      <vt:lpstr>Overview of Human Respiratory System Anatomy and Physiology</vt:lpstr>
      <vt:lpstr>Terminology about inflammation and infection within the respiratory system.</vt:lpstr>
      <vt:lpstr>Bacterial Infections of Upper Respiratory Tract: </vt:lpstr>
      <vt:lpstr>Group A Streptococcus (GAS), Streptococcus pyogenes</vt:lpstr>
      <vt:lpstr>Group A Streptococcus (GAS), Streptococcus pyogenes</vt:lpstr>
      <vt:lpstr>Diagnosis and Treatment of Streptococcus pyogenes</vt:lpstr>
      <vt:lpstr>Corynebacterium diphtheriae</vt:lpstr>
      <vt:lpstr>Hemophilus influenzae</vt:lpstr>
      <vt:lpstr>Streptococcus pneumoniae </vt:lpstr>
      <vt:lpstr>Bacterial infections of URT</vt:lpstr>
      <vt:lpstr>Viral Infections of Upper Respiratory Tract</vt:lpstr>
      <vt:lpstr>Viral Infections of Upper Respiratory Tract</vt:lpstr>
      <vt:lpstr>Viral Infections of Upper Respiratory Tract</vt:lpstr>
      <vt:lpstr>Viral Infections of Upper Respiratory Tract</vt:lpstr>
      <vt:lpstr>Fungal Infections of the Upper Respiratory Tract</vt:lpstr>
      <vt:lpstr>Infections of The Lower Respiratory Tract (LRI) A. Bacterial Infections of the Lower Respiratory Tract Infections</vt:lpstr>
      <vt:lpstr>Bacterial Infections of the Lower Respiratory Tract Infections</vt:lpstr>
      <vt:lpstr>Bacterial Infections of the Lower Respiratory Tract Infections</vt:lpstr>
      <vt:lpstr>Bacteria Cause Atypical Pneumonia</vt:lpstr>
      <vt:lpstr>Mycoplasma pneumoniae</vt:lpstr>
      <vt:lpstr>Hospital-Acquired Bacterial (HAP) or Nosocomial Infections.</vt:lpstr>
      <vt:lpstr>Mycobacterium tuberculosis</vt:lpstr>
      <vt:lpstr>Mycobacterium tuberculosis</vt:lpstr>
      <vt:lpstr>Mycobacterium tuberculosis</vt:lpstr>
      <vt:lpstr>Viral Infections of the LRT Infections</vt:lpstr>
      <vt:lpstr>Coronaviruses</vt:lpstr>
      <vt:lpstr>Respiratory Syncytial Virus (RSV)</vt:lpstr>
      <vt:lpstr>Influenza A and B Virus</vt:lpstr>
      <vt:lpstr>Influenza A and B Virus</vt:lpstr>
      <vt:lpstr>Parainfluenza Virus</vt:lpstr>
      <vt:lpstr>Viruses may spread through respiratory system - Rubeola</vt:lpstr>
      <vt:lpstr>Viruses may spread through respiratory system-Rubella</vt:lpstr>
      <vt:lpstr>Viruses may spread through respiratory system-Varicella Zoster</vt:lpstr>
      <vt:lpstr>Fungal Infections of the Lower Respiratory Tract</vt:lpstr>
      <vt:lpstr>Pneumocystis pneumonia</vt:lpstr>
      <vt:lpstr>Fungal Infections of the Lower Respiratory Tract</vt:lpstr>
      <vt:lpstr>Fungal Infections of the Lower Respiratory Tract</vt:lpstr>
      <vt:lpstr>Parasitic Infestations of Lower Respiratory Tract</vt:lpstr>
      <vt:lpstr>Parasitic Infestations of Lower Respiratory Tract</vt:lpstr>
      <vt:lpstr>Helminthic Parasites</vt:lpstr>
      <vt:lpstr>Helminthic Parasites</vt:lpstr>
      <vt:lpstr> Respiratory infections can be classified based on the affected area of the respiratory tract and the causative agent.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Ayda Martin</dc:creator>
  <cp:lastModifiedBy>Ayda Martin</cp:lastModifiedBy>
  <cp:revision>1</cp:revision>
  <dcterms:created xsi:type="dcterms:W3CDTF">2025-05-28T23:19:20Z</dcterms:created>
  <dcterms:modified xsi:type="dcterms:W3CDTF">2025-07-07T17:04:47Z</dcterms:modified>
</cp:coreProperties>
</file>