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1" r:id="rId2"/>
    <p:sldId id="2598" r:id="rId3"/>
    <p:sldId id="2563" r:id="rId4"/>
    <p:sldId id="2565" r:id="rId5"/>
    <p:sldId id="2567" r:id="rId6"/>
    <p:sldId id="2570" r:id="rId7"/>
    <p:sldId id="2568" r:id="rId8"/>
    <p:sldId id="2571" r:id="rId9"/>
    <p:sldId id="2572" r:id="rId10"/>
    <p:sldId id="2573" r:id="rId11"/>
    <p:sldId id="2574" r:id="rId12"/>
    <p:sldId id="2576" r:id="rId13"/>
    <p:sldId id="2577" r:id="rId14"/>
    <p:sldId id="2580" r:id="rId15"/>
    <p:sldId id="2581" r:id="rId16"/>
    <p:sldId id="2584" r:id="rId17"/>
    <p:sldId id="2586" r:id="rId18"/>
    <p:sldId id="2599" r:id="rId19"/>
    <p:sldId id="2582" r:id="rId20"/>
    <p:sldId id="26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taining and Monitoring Intravenous Therapy" id="{5E1C2136-256D-4D47-8497-81A0388BDFE8}">
          <p14:sldIdLst>
            <p14:sldId id="2561"/>
            <p14:sldId id="2598"/>
          </p14:sldIdLst>
        </p14:section>
        <p14:section name="Evidence-Based Guidelines and Key Components of IV Therapy" id="{3728B1CF-C812-4AC7-A27A-117BB7782553}">
          <p14:sldIdLst>
            <p14:sldId id="2563"/>
            <p14:sldId id="2565"/>
          </p14:sldIdLst>
        </p14:section>
        <p14:section name="Patient Education and Communication in IV Therapy" id="{A4900A5D-BDA3-4409-86A3-C376AB8243B9}">
          <p14:sldIdLst>
            <p14:sldId id="2567"/>
            <p14:sldId id="2570"/>
            <p14:sldId id="2568"/>
          </p14:sldIdLst>
        </p14:section>
        <p14:section name="IV Therapy Maintenance and Monitoring Practices" id="{7AD9241A-8399-464D-B469-A312E2D27942}">
          <p14:sldIdLst>
            <p14:sldId id="2571"/>
            <p14:sldId id="2572"/>
            <p14:sldId id="2573"/>
            <p14:sldId id="2574"/>
            <p14:sldId id="2576"/>
            <p14:sldId id="2577"/>
            <p14:sldId id="2580"/>
            <p14:sldId id="2581"/>
            <p14:sldId id="2584"/>
            <p14:sldId id="2586"/>
            <p14:sldId id="2599"/>
            <p14:sldId id="2582"/>
            <p14:sldId id="26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5D3AF-E40B-3632-337F-97150F3B7CDC}" v="333" dt="2025-08-08T16:56:40.119"/>
    <p1510:client id="{3D1516A4-71DA-223D-0123-6D47212703A0}" v="230" dt="2025-08-07T21:16:10.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8" d="100"/>
          <a:sy n="118" d="100"/>
        </p:scale>
        <p:origin x="3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3D453-EFD4-4D9F-854D-CDBC082AD029}" type="datetimeFigureOut">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34D66-5138-43E6-9A3D-8DC6C11CD113}" type="slidenum">
              <a:t>‹#›</a:t>
            </a:fld>
            <a:endParaRPr lang="en-US"/>
          </a:p>
        </p:txBody>
      </p:sp>
    </p:spTree>
    <p:extLst>
      <p:ext uri="{BB962C8B-B14F-4D97-AF65-F5344CB8AC3E}">
        <p14:creationId xmlns:p14="http://schemas.microsoft.com/office/powerpoint/2010/main" val="6767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covers essential practices in intravenous (IV) therapy, focusing on evidence-based guidelines, patient education, maintenance, monitoring, and documentation to ensure safe and effective treatment outcomes.
Image source: Microsoft 365 content library
</a:t>
            </a:r>
          </a:p>
        </p:txBody>
      </p:sp>
      <p:sp>
        <p:nvSpPr>
          <p:cNvPr id="4" name="Slide Number Placeholder 3"/>
          <p:cNvSpPr>
            <a:spLocks noGrp="1"/>
          </p:cNvSpPr>
          <p:nvPr>
            <p:ph type="sldNum" sz="quarter" idx="5"/>
          </p:nvPr>
        </p:nvSpPr>
        <p:spPr/>
        <p:txBody>
          <a:bodyPr/>
          <a:lstStyle/>
          <a:p>
            <a:fld id="{D336916A-8D7F-49B2-8F02-8ABEE2598718}" type="slidenum">
              <a:t>1</a:t>
            </a:fld>
            <a:endParaRPr lang="en-US"/>
          </a:p>
        </p:txBody>
      </p:sp>
    </p:spTree>
    <p:extLst>
      <p:ext uri="{BB962C8B-B14F-4D97-AF65-F5344CB8AC3E}">
        <p14:creationId xmlns:p14="http://schemas.microsoft.com/office/powerpoint/2010/main" val="90154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Sterile Dressing Replacement
The sterile dressing (transparent dressing) protects the IV site from pathogens entering the surrounding tissue or bloodstream. The healthcare professional should follow the agency’s policy on routine expectations for replacing the sterile dressing. This usually occurs every 48-72 hours or when the dressing becomes wet, soiled (link to glossary), or loose.
IV Tubing Replacement
The IV tubing integrity is crucial for safe and effective treatment for patients. The healthcare professional should follow the agency’s policy on routine expectations when replacing the IV tubing. This usually occurs every 72-96 hours but may occur more frequently based upon the type of treatment. For example, total parenteral nutrition (TPN) (link to glossary) typically requires that tubing be replaced every 24 hours to reduce the risk of infection because it contains high concentration of glucose which is a medium for bacterial growth.
If possible, change the IV tubing and solutions at the same time to minimize the number of times the IV system is opened, which limits contamination. The IV tubing should be inspected for punctures, contamination, or occlusions. When replacing the IV tubing, the healthcare professional should take precautions to prevent air emboli by properly priming the IV tubing to remove any air bubbles.
Image source: Microsoft 365 content library
</a:t>
            </a:r>
          </a:p>
        </p:txBody>
      </p:sp>
      <p:sp>
        <p:nvSpPr>
          <p:cNvPr id="4" name="Slide Number Placeholder 3"/>
          <p:cNvSpPr>
            <a:spLocks noGrp="1"/>
          </p:cNvSpPr>
          <p:nvPr>
            <p:ph type="sldNum" sz="quarter" idx="5"/>
          </p:nvPr>
        </p:nvSpPr>
        <p:spPr/>
        <p:txBody>
          <a:bodyPr/>
          <a:lstStyle/>
          <a:p>
            <a:fld id="{D336916A-8D7F-49B2-8F02-8ABEE2598718}" type="slidenum">
              <a:t>11</a:t>
            </a:fld>
            <a:endParaRPr lang="en-US"/>
          </a:p>
        </p:txBody>
      </p:sp>
    </p:spTree>
    <p:extLst>
      <p:ext uri="{BB962C8B-B14F-4D97-AF65-F5344CB8AC3E}">
        <p14:creationId xmlns:p14="http://schemas.microsoft.com/office/powerpoint/2010/main" val="18664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Infusion Rate Adjustment
To ensure that the patient is receiving the correct amount and speed of the IV fluids, the healthcare professional must routinely assess the IV pump to verify it is infusing properly.
Image source: Microsoft 365 content library
</a:t>
            </a:r>
          </a:p>
        </p:txBody>
      </p:sp>
      <p:sp>
        <p:nvSpPr>
          <p:cNvPr id="4" name="Slide Number Placeholder 3"/>
          <p:cNvSpPr>
            <a:spLocks noGrp="1"/>
          </p:cNvSpPr>
          <p:nvPr>
            <p:ph type="sldNum" sz="quarter" idx="5"/>
          </p:nvPr>
        </p:nvSpPr>
        <p:spPr/>
        <p:txBody>
          <a:bodyPr/>
          <a:lstStyle/>
          <a:p>
            <a:fld id="{D336916A-8D7F-49B2-8F02-8ABEE2598718}" type="slidenum">
              <a:t>12</a:t>
            </a:fld>
            <a:endParaRPr lang="en-US"/>
          </a:p>
        </p:txBody>
      </p:sp>
    </p:spTree>
    <p:extLst>
      <p:ext uri="{BB962C8B-B14F-4D97-AF65-F5344CB8AC3E}">
        <p14:creationId xmlns:p14="http://schemas.microsoft.com/office/powerpoint/2010/main" val="488992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IV Bag Inspection
Before replacing the IV solution, the healthcare professional should inspect the bag for discoloration, cloudiness, leakage, and expiration. This inspection ensures the integrity of the solution and patient safety to prevent infection.
Image source: Microsoft 365 content library
</a:t>
            </a:r>
          </a:p>
        </p:txBody>
      </p:sp>
      <p:sp>
        <p:nvSpPr>
          <p:cNvPr id="4" name="Slide Number Placeholder 3"/>
          <p:cNvSpPr>
            <a:spLocks noGrp="1"/>
          </p:cNvSpPr>
          <p:nvPr>
            <p:ph type="sldNum" sz="quarter" idx="5"/>
          </p:nvPr>
        </p:nvSpPr>
        <p:spPr/>
        <p:txBody>
          <a:bodyPr/>
          <a:lstStyle/>
          <a:p>
            <a:fld id="{D336916A-8D7F-49B2-8F02-8ABEE2598718}" type="slidenum">
              <a:t>13</a:t>
            </a:fld>
            <a:endParaRPr lang="en-US"/>
          </a:p>
        </p:txBody>
      </p:sp>
    </p:spTree>
    <p:extLst>
      <p:ext uri="{BB962C8B-B14F-4D97-AF65-F5344CB8AC3E}">
        <p14:creationId xmlns:p14="http://schemas.microsoft.com/office/powerpoint/2010/main" val="2611586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Patient Monitoring
Monitoring the patient for adverse reactions, fluid overload, or electrolyte imbalances, is an essential responsibility of the healthcare professional during IV therapy (Infusion Nurses Society (INS), 2024). For stable patients, the healthcare professional should monitor the patient every 1-2 hours (INS, 2024). Monitor every 15–30 minutes for critically ill patients, those receiving vesicants or irritants, or those unable to report symptoms (e.g., pediatric, unconscious, nonverbal) (INS, 2024).
Image source: Microsoft 365 content library
</a:t>
            </a:r>
          </a:p>
        </p:txBody>
      </p:sp>
      <p:sp>
        <p:nvSpPr>
          <p:cNvPr id="4" name="Slide Number Placeholder 3"/>
          <p:cNvSpPr>
            <a:spLocks noGrp="1"/>
          </p:cNvSpPr>
          <p:nvPr>
            <p:ph type="sldNum" sz="quarter" idx="5"/>
          </p:nvPr>
        </p:nvSpPr>
        <p:spPr/>
        <p:txBody>
          <a:bodyPr/>
          <a:lstStyle/>
          <a:p>
            <a:fld id="{D336916A-8D7F-49B2-8F02-8ABEE2598718}" type="slidenum">
              <a:t>14</a:t>
            </a:fld>
            <a:endParaRPr lang="en-US"/>
          </a:p>
        </p:txBody>
      </p:sp>
    </p:spTree>
    <p:extLst>
      <p:ext uri="{BB962C8B-B14F-4D97-AF65-F5344CB8AC3E}">
        <p14:creationId xmlns:p14="http://schemas.microsoft.com/office/powerpoint/2010/main" val="609427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Aseptic Technique
Maintaining the integrity of the IV tubing and peripheral catheter is essential in preventing infection. To accomplish this, the healthcare professional must use aseptic technique when manipulating the IV tubing and peripheral catheter. Use caution when disconnecting tubing to aid in mobility or patient care and never let the tubing touch the floor. The IV tubing has needleless injection ports where syringes and other adaptors can be inserted to administer medications. Before accessing the port, thoroughly clean the port with alcohol-based 2% chlorhexidine (preferred), 70% alcohol, or povidone-iodine solution and let it dry (INS, 2024).
Image source: Microsoft 365 content library
</a:t>
            </a:r>
          </a:p>
        </p:txBody>
      </p:sp>
      <p:sp>
        <p:nvSpPr>
          <p:cNvPr id="4" name="Slide Number Placeholder 3"/>
          <p:cNvSpPr>
            <a:spLocks noGrp="1"/>
          </p:cNvSpPr>
          <p:nvPr>
            <p:ph type="sldNum" sz="quarter" idx="5"/>
          </p:nvPr>
        </p:nvSpPr>
        <p:spPr/>
        <p:txBody>
          <a:bodyPr/>
          <a:lstStyle/>
          <a:p>
            <a:fld id="{D336916A-8D7F-49B2-8F02-8ABEE2598718}" type="slidenum">
              <a:t>15</a:t>
            </a:fld>
            <a:endParaRPr lang="en-US"/>
          </a:p>
        </p:txBody>
      </p:sp>
    </p:spTree>
    <p:extLst>
      <p:ext uri="{BB962C8B-B14F-4D97-AF65-F5344CB8AC3E}">
        <p14:creationId xmlns:p14="http://schemas.microsoft.com/office/powerpoint/2010/main" val="58510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Discontinuing the VAD
The technique for removing the vascular access device depends on the type of VAD. Regardless of the type of VAD, the procedure should be explained to the patient and any questions should be answered accordingly.
When removing a short peripheral catheter, gently lift the edges of the transparent dressing and pull it laterally to detach it from the site while keeping the catheter stable. Carefully withdraw the catheter from the skin and promptly cover the puncture site with dry gauze. Apply pressure to the site until bleeding stops. Inspect the catheter tip to ensure it is intact and fully removed. Record the time of catheter removal and note the condition of the IV site (Ignatavicius et al., 2024; OpenAI, 2024)
Image source: Microsoft 365 content library
</a:t>
            </a:r>
          </a:p>
        </p:txBody>
      </p:sp>
      <p:sp>
        <p:nvSpPr>
          <p:cNvPr id="4" name="Slide Number Placeholder 3"/>
          <p:cNvSpPr>
            <a:spLocks noGrp="1"/>
          </p:cNvSpPr>
          <p:nvPr>
            <p:ph type="sldNum" sz="quarter" idx="5"/>
          </p:nvPr>
        </p:nvSpPr>
        <p:spPr/>
        <p:txBody>
          <a:bodyPr/>
          <a:lstStyle/>
          <a:p>
            <a:fld id="{D336916A-8D7F-49B2-8F02-8ABEE2598718}" type="slidenum">
              <a:t>16</a:t>
            </a:fld>
            <a:endParaRPr lang="en-US"/>
          </a:p>
        </p:txBody>
      </p:sp>
    </p:spTree>
    <p:extLst>
      <p:ext uri="{BB962C8B-B14F-4D97-AF65-F5344CB8AC3E}">
        <p14:creationId xmlns:p14="http://schemas.microsoft.com/office/powerpoint/2010/main" val="2492263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    Location and condition of the IV therapy site
·    Type and gauge of VAD
·    Type of dressing and/or securement device
·    Rate of the IV therapy
·    Patient and family education provided
Image source: Microsoft 365 content library
</a:t>
            </a:r>
          </a:p>
        </p:txBody>
      </p:sp>
      <p:sp>
        <p:nvSpPr>
          <p:cNvPr id="4" name="Slide Number Placeholder 3"/>
          <p:cNvSpPr>
            <a:spLocks noGrp="1"/>
          </p:cNvSpPr>
          <p:nvPr>
            <p:ph type="sldNum" sz="quarter" idx="5"/>
          </p:nvPr>
        </p:nvSpPr>
        <p:spPr/>
        <p:txBody>
          <a:bodyPr/>
          <a:lstStyle/>
          <a:p>
            <a:fld id="{D336916A-8D7F-49B2-8F02-8ABEE2598718}" type="slidenum">
              <a:t>17</a:t>
            </a:fld>
            <a:endParaRPr lang="en-US"/>
          </a:p>
        </p:txBody>
      </p:sp>
    </p:spTree>
    <p:extLst>
      <p:ext uri="{BB962C8B-B14F-4D97-AF65-F5344CB8AC3E}">
        <p14:creationId xmlns:p14="http://schemas.microsoft.com/office/powerpoint/2010/main" val="1498282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Special Considerations
Because of the vulnerable nature of patients with cardiovascular and/or renal conditions, safety measures to avoid fluid volume overload must be considered. A patient with an IV infusion who has altered cardiovascular and/or renal function must be frequently monitored for signs of fluid overload which include elevated blood pressure and respiratory rate, crackles in the lungs, decreased oxygen saturation, and peripheral edema. Another important consideration when caring for the pediatric or elderly patient with an IV infusion is careful assessment of the IV site. Because of the fragility of the venous walls in these populations, IV sites must be monitored and assessed carefully for patency. Ensure that the IV site is secured and it remains free of moisture. Mobile children may need guidance to avoid accidentally sitting or lying on the tubing and causing a blockage. In elderly patients, it's important to closely monitor IV site patency when administering large volumes of fluids at higher rates and adjust the infusion rate as needed.
Image source: Microsoft 365 content library
</a:t>
            </a:r>
          </a:p>
        </p:txBody>
      </p:sp>
      <p:sp>
        <p:nvSpPr>
          <p:cNvPr id="4" name="Slide Number Placeholder 3"/>
          <p:cNvSpPr>
            <a:spLocks noGrp="1"/>
          </p:cNvSpPr>
          <p:nvPr>
            <p:ph type="sldNum" sz="quarter" idx="5"/>
          </p:nvPr>
        </p:nvSpPr>
        <p:spPr/>
        <p:txBody>
          <a:bodyPr/>
          <a:lstStyle/>
          <a:p>
            <a:fld id="{D336916A-8D7F-49B2-8F02-8ABEE2598718}" type="slidenum">
              <a:t>19</a:t>
            </a:fld>
            <a:endParaRPr lang="en-US"/>
          </a:p>
        </p:txBody>
      </p:sp>
    </p:spTree>
    <p:extLst>
      <p:ext uri="{BB962C8B-B14F-4D97-AF65-F5344CB8AC3E}">
        <p14:creationId xmlns:p14="http://schemas.microsoft.com/office/powerpoint/2010/main" val="265314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Overview of evidence-based guidelines and best practices for IV therapy, Common elements and key components of IV therapy, Indications, equipment, site care, monitoring, complication management, documentation, infection control, and discontinuation
</a:t>
            </a:r>
          </a:p>
        </p:txBody>
      </p:sp>
      <p:sp>
        <p:nvSpPr>
          <p:cNvPr id="4" name="Slide Number Placeholder 3"/>
          <p:cNvSpPr>
            <a:spLocks noGrp="1"/>
          </p:cNvSpPr>
          <p:nvPr>
            <p:ph type="sldNum" sz="quarter" idx="5"/>
          </p:nvPr>
        </p:nvSpPr>
        <p:spPr/>
        <p:txBody>
          <a:bodyPr/>
          <a:lstStyle/>
          <a:p>
            <a:fld id="{D336916A-8D7F-49B2-8F02-8ABEE2598718}" type="slidenum">
              <a:t>3</a:t>
            </a:fld>
            <a:endParaRPr lang="en-US"/>
          </a:p>
        </p:txBody>
      </p:sp>
    </p:spTree>
    <p:extLst>
      <p:ext uri="{BB962C8B-B14F-4D97-AF65-F5344CB8AC3E}">
        <p14:creationId xmlns:p14="http://schemas.microsoft.com/office/powerpoint/2010/main" val="13357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After inserting and securing a peripheral intravenous catheter, the healthcare professional can initiate IV therapy if ordered. The IV system must then be maintained and monitored. The agency policies will mandate several key components to ensure patient safety and effective care. Although agency policies vary by institution, common elements such as IV equipment and supplies, site care, monitoring, complication management, documentation, infection control, and discontinuation will be discussed in this chapter.
Key Components of IV Therapy
There are several key components of IV therapy to ensure individual safety and effective care. These components aim to standardize practices, enhance individual safety, and ensure compliance with regulatory requirements. While specific policies may vary by agency, let’s discuss common aspects of IV therapy.
1.      Indications for Use – The individual’s specific medical conditions will determine appropriate use of IV therapy. The type of IV solution administered will be based on the individual’s needs (e.g., saline, Ringer’s solution, glucose).
2.      IV equipment and supplies – protocols for use and maintenance of IV equipment, catheters, infusion pumps, and sterile supplies.
3.      Site care – protocols for maintenance and care of IV access devices.
4.      Monitoring – requirements for monitoring individuals during and after IV therapy, including vital signs, infusion rates, and signs of complications.
5.      Complication management – procedures for recognizing and managing potential complications, such as infiltration, phlebitis, or infection. Complications will be discussed further in Chapter 7.
6.      Documentation – standards for documenting IV therapy procedures, individual responses, and any adverse events.
7.      Infection Control - maintain aseptic technique during IV care, including handling of IV site and ports, changing dressings, and accessing the IV line.
8.      Discontinuation – guidelines for the safe removal of IV access devices and management of the site discontinuation.
Image source: Microsoft 365 content library
</a:t>
            </a:r>
          </a:p>
        </p:txBody>
      </p:sp>
      <p:sp>
        <p:nvSpPr>
          <p:cNvPr id="4" name="Slide Number Placeholder 3"/>
          <p:cNvSpPr>
            <a:spLocks noGrp="1"/>
          </p:cNvSpPr>
          <p:nvPr>
            <p:ph type="sldNum" sz="quarter" idx="5"/>
          </p:nvPr>
        </p:nvSpPr>
        <p:spPr/>
        <p:txBody>
          <a:bodyPr/>
          <a:lstStyle/>
          <a:p>
            <a:fld id="{D336916A-8D7F-49B2-8F02-8ABEE2598718}" type="slidenum">
              <a:t>4</a:t>
            </a:fld>
            <a:endParaRPr lang="en-US"/>
          </a:p>
        </p:txBody>
      </p:sp>
    </p:spTree>
    <p:extLst>
      <p:ext uri="{BB962C8B-B14F-4D97-AF65-F5344CB8AC3E}">
        <p14:creationId xmlns:p14="http://schemas.microsoft.com/office/powerpoint/2010/main" val="102431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Importance of patient and family education before IV therapy, Purpose, indications, risks, and when to seek help, Addressing patient fears and providing clear instructions
</a:t>
            </a:r>
          </a:p>
        </p:txBody>
      </p:sp>
      <p:sp>
        <p:nvSpPr>
          <p:cNvPr id="4" name="Slide Number Placeholder 3"/>
          <p:cNvSpPr>
            <a:spLocks noGrp="1"/>
          </p:cNvSpPr>
          <p:nvPr>
            <p:ph type="sldNum" sz="quarter" idx="5"/>
          </p:nvPr>
        </p:nvSpPr>
        <p:spPr/>
        <p:txBody>
          <a:bodyPr/>
          <a:lstStyle/>
          <a:p>
            <a:fld id="{D336916A-8D7F-49B2-8F02-8ABEE2598718}" type="slidenum">
              <a:t>5</a:t>
            </a:fld>
            <a:endParaRPr lang="en-US"/>
          </a:p>
        </p:txBody>
      </p:sp>
    </p:spTree>
    <p:extLst>
      <p:ext uri="{BB962C8B-B14F-4D97-AF65-F5344CB8AC3E}">
        <p14:creationId xmlns:p14="http://schemas.microsoft.com/office/powerpoint/2010/main" val="351003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Before initiating IV therapy, it’s important to educate the individual and family on what to expect with IV therapy. Let’s consider what should be communicated clearly and empathetically to the individual and family to ensure they understand the purpose, indications, potential risks and complications, and clinical manifestations to report when receiving IV therapy. The healthcare professional should acknowledge any fears or anxiety the individual or family may have about IV therapy and provide reassurance. To ensure they are fully informed, written instructions may be provided and answering any questions they have will help ease concerns.
Image source: Microsoft 365 content library
</a:t>
            </a:r>
          </a:p>
        </p:txBody>
      </p:sp>
      <p:sp>
        <p:nvSpPr>
          <p:cNvPr id="4" name="Slide Number Placeholder 3"/>
          <p:cNvSpPr>
            <a:spLocks noGrp="1"/>
          </p:cNvSpPr>
          <p:nvPr>
            <p:ph type="sldNum" sz="quarter" idx="5"/>
          </p:nvPr>
        </p:nvSpPr>
        <p:spPr/>
        <p:txBody>
          <a:bodyPr/>
          <a:lstStyle/>
          <a:p>
            <a:fld id="{D336916A-8D7F-49B2-8F02-8ABEE2598718}" type="slidenum">
              <a:t>6</a:t>
            </a:fld>
            <a:endParaRPr lang="en-US"/>
          </a:p>
        </p:txBody>
      </p:sp>
    </p:spTree>
    <p:extLst>
      <p:ext uri="{BB962C8B-B14F-4D97-AF65-F5344CB8AC3E}">
        <p14:creationId xmlns:p14="http://schemas.microsoft.com/office/powerpoint/2010/main" val="322844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Before initiating IV therapy, it’s important to educate the individual and family on what to expect with IV therapy. Let’s consider what should be communicated clearly and empathetically to the individual and family to ensure they understand the purpose, indications, potential risks and complications, and clinical manifestations to report when receiving IV therapy. The healthcare professional should acknowledge any fears or anxiety the individual or family may have about IV therapy and provide reassurance. To ensure they are fully informed, written instructions may be provided and answering any questions they have will help ease concerns.
First, its purpose. Intravenous therapy involves administering fluids, medications, or nutrients directly into the vein through a peripheral IV catheter. The healthcare professional should also inform them of the duration of the therapy and how frequently they may receive treatment. The fluids, electrolytes, and medications act rapidly in the body to restore fluid and/or electrolyte balance and deliver medications. Because of its rapid action in the body, it’s crucial to administer it safely to the patient.
Second, its indications. The reason for IV therapy could be for rehydration, providing medications (e.g., antibiotics, pain management, electrolyte replacement), delivering nutrients, or blood products. Some individuals may experience fluid and electrolyte imbalances that require treatment through IV fluid and electrolyte therapy. Other reasons for IV therapy include restricted diets during and after surgery (i.e., nothing by mouth diet) and corrective or replacement losses (e.g., excessive vomiting, urination, and/or diarrhea).
Third, its potential risks and complications. Some common side effects of IV therapy might include pain, swelling, or redness at the insertion site. Complications of IV therapy include infection, infiltration, phlebitis, extravasation, air embolism, and bleeding. We will discuss complications in further detail in Chapter 7.
Fourth, when to seek help. The healthcare professional should discuss the clinical manifestations to be aware of. Tell them to report excessive redness, swelling, pain, or signs of infection such as drainage or warmth at the site. Explain how air bubbles in the tubing are a concern and they should immediately inform the healthcare professional if this happens. Lastly, encourage the individual to report if they feel faint, dizzy, or experience any unusual reaction.
Image source: Microsoft 365 content library
</a:t>
            </a:r>
          </a:p>
        </p:txBody>
      </p:sp>
      <p:sp>
        <p:nvSpPr>
          <p:cNvPr id="4" name="Slide Number Placeholder 3"/>
          <p:cNvSpPr>
            <a:spLocks noGrp="1"/>
          </p:cNvSpPr>
          <p:nvPr>
            <p:ph type="sldNum" sz="quarter" idx="5"/>
          </p:nvPr>
        </p:nvSpPr>
        <p:spPr/>
        <p:txBody>
          <a:bodyPr/>
          <a:lstStyle/>
          <a:p>
            <a:fld id="{D336916A-8D7F-49B2-8F02-8ABEE2598718}" type="slidenum">
              <a:t>7</a:t>
            </a:fld>
            <a:endParaRPr lang="en-US"/>
          </a:p>
        </p:txBody>
      </p:sp>
    </p:spTree>
    <p:extLst>
      <p:ext uri="{BB962C8B-B14F-4D97-AF65-F5344CB8AC3E}">
        <p14:creationId xmlns:p14="http://schemas.microsoft.com/office/powerpoint/2010/main" val="1737527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Evidence-based practices for IV maintenance and monitoring (Table 6.1), Assessment of IV site for patency and complications, Sterile dressing and tubing replacement protocols
</a:t>
            </a:r>
          </a:p>
        </p:txBody>
      </p:sp>
      <p:sp>
        <p:nvSpPr>
          <p:cNvPr id="4" name="Slide Number Placeholder 3"/>
          <p:cNvSpPr>
            <a:spLocks noGrp="1"/>
          </p:cNvSpPr>
          <p:nvPr>
            <p:ph type="sldNum" sz="quarter" idx="5"/>
          </p:nvPr>
        </p:nvSpPr>
        <p:spPr/>
        <p:txBody>
          <a:bodyPr/>
          <a:lstStyle/>
          <a:p>
            <a:fld id="{D336916A-8D7F-49B2-8F02-8ABEE2598718}" type="slidenum">
              <a:t>8</a:t>
            </a:fld>
            <a:endParaRPr lang="en-US"/>
          </a:p>
        </p:txBody>
      </p:sp>
    </p:spTree>
    <p:extLst>
      <p:ext uri="{BB962C8B-B14F-4D97-AF65-F5344CB8AC3E}">
        <p14:creationId xmlns:p14="http://schemas.microsoft.com/office/powerpoint/2010/main" val="82615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Now that you’ve covered IV therapy components and education, let’s review the maintenance and monitoring of the IV system (Table 6.1) to ensure its safety, effectiveness, and functionality.
Table 6.1 Evidence-based practices for IV maintenance and monitoring (OpenAI, 2024)
- IV site assessment and patient monitoring are continuous tasks during IV infusion.
- Sterile dressing changes and IV tubing changes are scheduled at regular intervals to minimize infection risks.
- Infusion rate adjustments and IV bag inspections are performed as needed to ensure proper medication delivery and patient safety.
- Documentation is an ongoing task to ensure effective communication and compliance with regulations.
The table outlines various maintenance and monitoring tasks associated with IV therapy, emphasizing the importance of continuous assessment and patient monitoring to identify complications early and ensure proper function. Sterile dressing changes and IV tubing changes are scheduled every 48-72 hours and 72-96 hours, respectively, to reduce infection risks. Infusion rate adjustments and IV bag inspections are performed as ordered to ensure the correct delivery of fluids or medications and to maintain patient safety. Aseptic techniques are maintained throughout the IV process to prevent infections. The discontinuation of the vascular access device (VAD) is done as ordered, based on clinical need or complications. Documentation of all activities and patient responses is crucial for effective communication among healthcare providers and compliance with legal and ethical standards.
Image source: Microsoft 365 content library
</a:t>
            </a:r>
          </a:p>
        </p:txBody>
      </p:sp>
      <p:sp>
        <p:nvSpPr>
          <p:cNvPr id="4" name="Slide Number Placeholder 3"/>
          <p:cNvSpPr>
            <a:spLocks noGrp="1"/>
          </p:cNvSpPr>
          <p:nvPr>
            <p:ph type="sldNum" sz="quarter" idx="5"/>
          </p:nvPr>
        </p:nvSpPr>
        <p:spPr/>
        <p:txBody>
          <a:bodyPr/>
          <a:lstStyle/>
          <a:p>
            <a:fld id="{D336916A-8D7F-49B2-8F02-8ABEE2598718}" type="slidenum">
              <a:t>9</a:t>
            </a:fld>
            <a:endParaRPr lang="en-US"/>
          </a:p>
        </p:txBody>
      </p:sp>
    </p:spTree>
    <p:extLst>
      <p:ext uri="{BB962C8B-B14F-4D97-AF65-F5344CB8AC3E}">
        <p14:creationId xmlns:p14="http://schemas.microsoft.com/office/powerpoint/2010/main" val="225873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https://ololc-my.sharepoint.com/personal/ldorsey_franu_edu/_layouts/15/Doc.aspx?sourcedoc=%7B1802AA70-F1EA-4CCC-94B2-EC9D0FD5A15E%7D&amp;file=OER%20IVT%20Chapter%206.docx&amp;action=default&amp;mobileredirect=true
IV Assessment
As long as the peripheral catheter is in place, the healthcare professional is responsible for assessing the IV site for patency (link in glossary) and signs of complications. The IV site should be assessed per agency policy or protocol (link to glossary). The peripheral catheter may be saline locked (not receiving continuous IV therapy) or receiving continuous IV therapy. If the peripheral catheter is saline locked, only receiving an intravenous push (IV push) medication, intravenous piggyback (IVPB) (link to glossary), or blood products, the healthcare professional should flush the peripheral catheter with normal saline (link to glossary) per agency policy or protocol or before and after these administrations to assess patency. In some cases, normal saline followed by heparinized saline (link to glossary) may be indicated (e.g., central lines) (Ignatavisius, et al., 2024). As the catheter is being flushed, assess for leakage, discomfort, and signs of complications. If the catheter is patent, the flush should flow freely without resistance or leakage and the patient should not report any discomfort upon palpation. If the patient is receiving continuous IV fluids, the IV site is assessed for signs of complications by visualizing the site through the transparent dressing and lightly palpating around the site. Document your findings in the patient’s electronic medical record (EMR).
Image source: Microsoft 365 content library
</a:t>
            </a:r>
          </a:p>
        </p:txBody>
      </p:sp>
      <p:sp>
        <p:nvSpPr>
          <p:cNvPr id="4" name="Slide Number Placeholder 3"/>
          <p:cNvSpPr>
            <a:spLocks noGrp="1"/>
          </p:cNvSpPr>
          <p:nvPr>
            <p:ph type="sldNum" sz="quarter" idx="5"/>
          </p:nvPr>
        </p:nvSpPr>
        <p:spPr/>
        <p:txBody>
          <a:bodyPr/>
          <a:lstStyle/>
          <a:p>
            <a:fld id="{D336916A-8D7F-49B2-8F02-8ABEE2598718}" type="slidenum">
              <a:t>10</a:t>
            </a:fld>
            <a:endParaRPr lang="en-US"/>
          </a:p>
        </p:txBody>
      </p:sp>
    </p:spTree>
    <p:extLst>
      <p:ext uri="{BB962C8B-B14F-4D97-AF65-F5344CB8AC3E}">
        <p14:creationId xmlns:p14="http://schemas.microsoft.com/office/powerpoint/2010/main" val="2756200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8/8/2025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6684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8/8/2025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4361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8/8/2025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90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8/8/2025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7301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8/8/2025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03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8/8/2025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547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8/8/2025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4094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8/8/2025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31066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8/8/2025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654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8/8/2025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6737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8/8/2025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2876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8/8/2025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1265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ommons.wikimedia.org/wiki/File:Infuuszakjes.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openstax.org/books/clinical-nursing-skills/pages/13-3-intravenous-infus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commons.wikimedia.org/w/index.php?title=User:Harmid&amp;action=edit&amp;redlink=1" TargetMode="External"/><Relationship Id="rId4" Type="http://schemas.openxmlformats.org/officeDocument/2006/relationships/hyperlink" Target="https://commons.wikimedia.org/wiki/File:Infuuszakjes.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penstax.org/books/clinical-nursing-skills/pages/13-3-intravenous-infusion" TargetMode="External"/><Relationship Id="rId2" Type="http://schemas.openxmlformats.org/officeDocument/2006/relationships/hyperlink" Target="https://wtcs.pressbooks.pub/nursingskills/chapter/23-7-sample-document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7B098CDB-EBDD-4043-6E03-347CDFDEE30D}"/>
              </a:ext>
            </a:extLst>
          </p:cNvPr>
          <p:cNvSpPr>
            <a:spLocks noGrp="1"/>
          </p:cNvSpPr>
          <p:nvPr>
            <p:ph type="ctrTitle"/>
          </p:nvPr>
        </p:nvSpPr>
        <p:spPr>
          <a:xfrm>
            <a:off x="574400" y="997527"/>
            <a:ext cx="4053018" cy="3505057"/>
          </a:xfrm>
        </p:spPr>
        <p:txBody>
          <a:bodyPr anchor="t">
            <a:normAutofit/>
          </a:bodyPr>
          <a:lstStyle/>
          <a:p>
            <a:pPr>
              <a:lnSpc>
                <a:spcPct val="90000"/>
              </a:lnSpc>
            </a:pPr>
            <a:r>
              <a:rPr lang="en-US" sz="4800" dirty="0"/>
              <a:t>Maintaining and Monitoring Intravenous Therapy</a:t>
            </a:r>
          </a:p>
        </p:txBody>
      </p:sp>
      <p:sp>
        <p:nvSpPr>
          <p:cNvPr id="3" name="Subtitle 2">
            <a:extLst>
              <a:ext uri="{FF2B5EF4-FFF2-40B4-BE49-F238E27FC236}">
                <a16:creationId xmlns:a16="http://schemas.microsoft.com/office/drawing/2014/main" id="{0E1D2CE6-EAAA-2AC9-AC1D-EFD337B1159E}"/>
              </a:ext>
            </a:extLst>
          </p:cNvPr>
          <p:cNvSpPr>
            <a:spLocks noGrp="1"/>
          </p:cNvSpPr>
          <p:nvPr>
            <p:ph type="subTitle" idx="1"/>
          </p:nvPr>
        </p:nvSpPr>
        <p:spPr>
          <a:xfrm>
            <a:off x="574399" y="4608945"/>
            <a:ext cx="3919961" cy="1334655"/>
          </a:xfrm>
        </p:spPr>
        <p:txBody>
          <a:bodyPr anchor="b">
            <a:normAutofit/>
          </a:bodyPr>
          <a:lstStyle/>
          <a:p>
            <a:r>
              <a:rPr lang="en-US" dirty="0"/>
              <a:t>Best practices for safe and effective IV treatment</a:t>
            </a:r>
          </a:p>
        </p:txBody>
      </p:sp>
      <p:cxnSp>
        <p:nvCxnSpPr>
          <p:cNvPr id="21" name="Straight Connector 2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15128" y="6274446"/>
            <a:ext cx="697687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descr="Harmid, Public domain, https://commons.wikimedia.org/wiki/File:Infuuszakjes.jpg">
            <a:extLst>
              <a:ext uri="{FF2B5EF4-FFF2-40B4-BE49-F238E27FC236}">
                <a16:creationId xmlns:a16="http://schemas.microsoft.com/office/drawing/2014/main" id="{6C97E323-C7FD-94E1-7D52-A739B6A9EE25}"/>
              </a:ext>
            </a:extLst>
          </p:cNvPr>
          <p:cNvPicPr>
            <a:picLocks noChangeAspect="1"/>
          </p:cNvPicPr>
          <p:nvPr/>
        </p:nvPicPr>
        <p:blipFill>
          <a:blip r:embed="rId3"/>
          <a:stretch>
            <a:fillRect/>
          </a:stretch>
        </p:blipFill>
        <p:spPr>
          <a:xfrm>
            <a:off x="5652039" y="674661"/>
            <a:ext cx="5737601" cy="5314950"/>
          </a:xfrm>
          <a:prstGeom prst="rect">
            <a:avLst/>
          </a:prstGeom>
        </p:spPr>
      </p:pic>
      <p:sp>
        <p:nvSpPr>
          <p:cNvPr id="8" name="TextBox 7">
            <a:extLst>
              <a:ext uri="{FF2B5EF4-FFF2-40B4-BE49-F238E27FC236}">
                <a16:creationId xmlns:a16="http://schemas.microsoft.com/office/drawing/2014/main" id="{B46A23D1-9193-481F-F04D-25A3EEBC002D}"/>
              </a:ext>
            </a:extLst>
          </p:cNvPr>
          <p:cNvSpPr txBox="1"/>
          <p:nvPr/>
        </p:nvSpPr>
        <p:spPr>
          <a:xfrm>
            <a:off x="5869312" y="6005141"/>
            <a:ext cx="566850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err="1">
                <a:cs typeface="Arial"/>
              </a:rPr>
              <a:t>Harmid</a:t>
            </a:r>
            <a:r>
              <a:rPr lang="en-US" sz="800" dirty="0">
                <a:cs typeface="Arial"/>
              </a:rPr>
              <a:t>, Public domain, </a:t>
            </a:r>
            <a:r>
              <a:rPr lang="en-US" sz="800" dirty="0">
                <a:cs typeface="Arial"/>
                <a:hlinkClick r:id="rId4">
                  <a:extLst>
                    <a:ext uri="{A12FA001-AC4F-418D-AE19-62706E023703}">
                      <ahyp:hlinkClr xmlns:ahyp="http://schemas.microsoft.com/office/drawing/2018/hyperlinkcolor" val="tx"/>
                    </a:ext>
                  </a:extLst>
                </a:hlinkClick>
              </a:rPr>
              <a:t>https://commons.wikimedia.org/wiki/File:Infuuszakjes.jpg</a:t>
            </a:r>
            <a:endParaRPr lang="en-US" sz="800" dirty="0">
              <a:hlinkClick r:id="rId4">
                <a:extLst>
                  <a:ext uri="{A12FA001-AC4F-418D-AE19-62706E023703}">
                    <ahyp:hlinkClr xmlns:ahyp="http://schemas.microsoft.com/office/drawing/2018/hyperlinkcolor" val="tx"/>
                  </a:ext>
                </a:extLst>
              </a:hlinkClick>
            </a:endParaRPr>
          </a:p>
          <a:p>
            <a:pPr algn="l"/>
            <a:endParaRPr lang="en-US" dirty="0"/>
          </a:p>
        </p:txBody>
      </p:sp>
    </p:spTree>
    <p:extLst>
      <p:ext uri="{BB962C8B-B14F-4D97-AF65-F5344CB8AC3E}">
        <p14:creationId xmlns:p14="http://schemas.microsoft.com/office/powerpoint/2010/main" val="181007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7" name="Content Placeholder 6" descr="A hand with a iv tube on it&#10;&#10;AI-generated content may be incorrect.">
            <a:extLst>
              <a:ext uri="{FF2B5EF4-FFF2-40B4-BE49-F238E27FC236}">
                <a16:creationId xmlns:a16="http://schemas.microsoft.com/office/drawing/2014/main" id="{BBD049B8-D9DF-3B4D-51DD-C8CB1E688D87}"/>
              </a:ext>
            </a:extLst>
          </p:cNvPr>
          <p:cNvPicPr>
            <a:picLocks noGrp="1" noChangeAspect="1"/>
          </p:cNvPicPr>
          <p:nvPr>
            <p:ph sz="half" idx="1"/>
          </p:nvPr>
        </p:nvPicPr>
        <p:blipFill>
          <a:blip r:embed="rId3">
            <a:alphaModFix/>
          </a:blip>
          <a:srcRect t="9711"/>
          <a:stretch>
            <a:fillRect/>
          </a:stretch>
        </p:blipFill>
        <p:spPr>
          <a:xfrm>
            <a:off x="-4704" y="10"/>
            <a:ext cx="5293732" cy="6374414"/>
          </a:xfrm>
          <a:prstGeom prst="rect">
            <a:avLst/>
          </a:prstGeom>
        </p:spPr>
      </p:pic>
      <p:sp>
        <p:nvSpPr>
          <p:cNvPr id="23" name="Rectangle 22">
            <a:extLst>
              <a:ext uri="{FF2B5EF4-FFF2-40B4-BE49-F238E27FC236}">
                <a16:creationId xmlns:a16="http://schemas.microsoft.com/office/drawing/2014/main" id="{F7017262-EEEC-4F5E-917D-A55E68A11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375" y="-480370"/>
            <a:ext cx="4735963" cy="5696712"/>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AA5B09B8-22AF-6667-1787-5E21D50CD039}"/>
              </a:ext>
            </a:extLst>
          </p:cNvPr>
          <p:cNvSpPr>
            <a:spLocks noGrp="1"/>
          </p:cNvSpPr>
          <p:nvPr>
            <p:ph type="title"/>
          </p:nvPr>
        </p:nvSpPr>
        <p:spPr>
          <a:xfrm>
            <a:off x="642519" y="1371601"/>
            <a:ext cx="4023360" cy="2671482"/>
          </a:xfrm>
        </p:spPr>
        <p:txBody>
          <a:bodyPr vert="horz" lIns="91440" tIns="45720" rIns="91440" bIns="45720" rtlCol="0" anchor="t">
            <a:normAutofit/>
          </a:bodyPr>
          <a:lstStyle/>
          <a:p>
            <a:r>
              <a:rPr lang="en-US" dirty="0">
                <a:solidFill>
                  <a:srgbClr val="FFFFFF"/>
                </a:solidFill>
              </a:rPr>
              <a:t>Assessment of IV site for Patency and Complications</a:t>
            </a:r>
          </a:p>
        </p:txBody>
      </p:sp>
      <p:cxnSp>
        <p:nvCxnSpPr>
          <p:cNvPr id="25" name="Straight Connector 24">
            <a:extLst>
              <a:ext uri="{FF2B5EF4-FFF2-40B4-BE49-F238E27FC236}">
                <a16:creationId xmlns:a16="http://schemas.microsoft.com/office/drawing/2014/main" id="{9A3EDAAA-869E-4AA2-A7CE-BF2C02596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718"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FAA8981-93BB-DD9B-F83B-3B98821F2F33}"/>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242960" y="1031002"/>
            <a:ext cx="5288049" cy="5266922"/>
          </a:xfrm>
        </p:spPr>
        <p:txBody>
          <a:bodyPr>
            <a:normAutofit/>
          </a:bodyPr>
          <a:lstStyle/>
          <a:p>
            <a:pPr marL="0" indent="0">
              <a:spcBef>
                <a:spcPts val="2500"/>
              </a:spcBef>
              <a:buFont typeface="Arial" panose="020B0604020202020204" pitchFamily="34" charset="0"/>
              <a:buNone/>
            </a:pPr>
            <a:r>
              <a:rPr lang="en-US" sz="1400" b="1" dirty="0"/>
              <a:t>IV Site Patency Assessment</a:t>
            </a:r>
          </a:p>
          <a:p>
            <a:pPr marL="0" lvl="1" indent="0">
              <a:buFont typeface="Arial" panose="020B0604020202020204" pitchFamily="34" charset="0"/>
              <a:buNone/>
            </a:pPr>
            <a:r>
              <a:rPr lang="en-US" sz="1400" dirty="0"/>
              <a:t>Assess IV site by flushing with normal saline to ensure catheter patency without resistance or leakage.</a:t>
            </a:r>
          </a:p>
          <a:p>
            <a:pPr marL="0" indent="0">
              <a:spcBef>
                <a:spcPts val="2500"/>
              </a:spcBef>
              <a:buFont typeface="Arial" panose="020B0604020202020204" pitchFamily="34" charset="0"/>
              <a:buNone/>
            </a:pPr>
            <a:r>
              <a:rPr lang="en-US" sz="1400" b="1" dirty="0"/>
              <a:t>Monitoring for Complications</a:t>
            </a:r>
          </a:p>
          <a:p>
            <a:pPr marL="0" lvl="1" indent="0">
              <a:buFont typeface="Arial" panose="020B0604020202020204" pitchFamily="34" charset="0"/>
              <a:buNone/>
            </a:pPr>
            <a:r>
              <a:rPr lang="en-US" sz="1400" dirty="0"/>
              <a:t>Check for leakage, discomfort, and other signs of complications during and after flushing the IV catheter.</a:t>
            </a:r>
          </a:p>
          <a:p>
            <a:pPr marL="0" indent="0">
              <a:spcBef>
                <a:spcPts val="2500"/>
              </a:spcBef>
              <a:buFont typeface="Arial" panose="020B0604020202020204" pitchFamily="34" charset="0"/>
              <a:buNone/>
            </a:pPr>
            <a:r>
              <a:rPr lang="en-US" sz="1400" b="1" dirty="0"/>
              <a:t>Continuous IV Therapy Assessment</a:t>
            </a:r>
          </a:p>
          <a:p>
            <a:pPr marL="0" lvl="1" indent="0">
              <a:buFont typeface="Arial" panose="020B0604020202020204" pitchFamily="34" charset="0"/>
              <a:buNone/>
            </a:pPr>
            <a:r>
              <a:rPr lang="en-US" sz="1400" dirty="0"/>
              <a:t>When continuous IV fluids are running, visually inspect and palpate IV site through transparent dressing regularly.</a:t>
            </a:r>
          </a:p>
          <a:p>
            <a:pPr marL="0" indent="0">
              <a:spcBef>
                <a:spcPts val="2500"/>
              </a:spcBef>
              <a:buFont typeface="Arial" panose="020B0604020202020204" pitchFamily="34" charset="0"/>
              <a:buNone/>
            </a:pPr>
            <a:r>
              <a:rPr lang="en-US" sz="1400" b="1" dirty="0"/>
              <a:t>Documentation of Findings</a:t>
            </a:r>
          </a:p>
          <a:p>
            <a:pPr marL="0" lvl="1" indent="0">
              <a:buFont typeface="Arial" panose="020B0604020202020204" pitchFamily="34" charset="0"/>
              <a:buNone/>
            </a:pPr>
            <a:r>
              <a:rPr lang="en-US" sz="1400" dirty="0"/>
              <a:t>Record all IV site assessments and findings promptly in the patient's electronic medical record (EMR).</a:t>
            </a:r>
          </a:p>
        </p:txBody>
      </p:sp>
      <p:sp>
        <p:nvSpPr>
          <p:cNvPr id="8" name="TextBox 7">
            <a:extLst>
              <a:ext uri="{FF2B5EF4-FFF2-40B4-BE49-F238E27FC236}">
                <a16:creationId xmlns:a16="http://schemas.microsoft.com/office/drawing/2014/main" id="{0A2160F8-0AD1-40FE-C62E-405AE0A58A21}"/>
              </a:ext>
            </a:extLst>
          </p:cNvPr>
          <p:cNvSpPr txBox="1"/>
          <p:nvPr/>
        </p:nvSpPr>
        <p:spPr>
          <a:xfrm>
            <a:off x="-7327" y="6374422"/>
            <a:ext cx="530029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cs typeface="Arial"/>
              </a:rPr>
              <a:t>By </a:t>
            </a:r>
            <a:r>
              <a:rPr lang="en-US" sz="800" dirty="0" err="1">
                <a:cs typeface="Arial"/>
              </a:rPr>
              <a:t>LeoCarbajal</a:t>
            </a:r>
            <a:r>
              <a:rPr lang="en-US" sz="800" dirty="0">
                <a:cs typeface="Arial"/>
              </a:rPr>
              <a:t> - Own work, CC BY-SA 3.0, https://commons.wikimedia.org/w/index.php?curid=24896486</a:t>
            </a:r>
            <a:endParaRPr lang="en-US" sz="800" dirty="0"/>
          </a:p>
        </p:txBody>
      </p:sp>
    </p:spTree>
    <p:extLst>
      <p:ext uri="{BB962C8B-B14F-4D97-AF65-F5344CB8AC3E}">
        <p14:creationId xmlns:p14="http://schemas.microsoft.com/office/powerpoint/2010/main" val="154468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1460CB-D0B8-7384-03CD-C46104BEDE68}"/>
              </a:ext>
            </a:extLst>
          </p:cNvPr>
          <p:cNvSpPr>
            <a:spLocks noGrp="1"/>
          </p:cNvSpPr>
          <p:nvPr>
            <p:ph type="title"/>
          </p:nvPr>
        </p:nvSpPr>
        <p:spPr>
          <a:xfrm>
            <a:off x="640080" y="1371600"/>
            <a:ext cx="3502152" cy="3591463"/>
          </a:xfrm>
        </p:spPr>
        <p:txBody>
          <a:bodyPr vert="horz" lIns="91440" tIns="45720" rIns="91440" bIns="45720" rtlCol="0" anchor="t">
            <a:normAutofit/>
          </a:bodyPr>
          <a:lstStyle/>
          <a:p>
            <a:r>
              <a:rPr lang="en-US" dirty="0"/>
              <a:t>Sterile Dressing and Tubing Replacement Protocols</a:t>
            </a:r>
          </a:p>
        </p:txBody>
      </p:sp>
      <p:sp>
        <p:nvSpPr>
          <p:cNvPr id="4" name="Content Placeholder 3">
            <a:extLst>
              <a:ext uri="{FF2B5EF4-FFF2-40B4-BE49-F238E27FC236}">
                <a16:creationId xmlns:a16="http://schemas.microsoft.com/office/drawing/2014/main" id="{5F559F4B-2763-3C7E-20F9-8400162DFAA5}"/>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931664" y="1371601"/>
            <a:ext cx="6620256" cy="4926318"/>
          </a:xfrm>
        </p:spPr>
        <p:txBody>
          <a:bodyPr>
            <a:normAutofit/>
          </a:bodyPr>
          <a:lstStyle/>
          <a:p>
            <a:pPr marL="0" indent="0">
              <a:spcBef>
                <a:spcPts val="2500"/>
              </a:spcBef>
              <a:buFont typeface="Arial" panose="020B0604020202020204" pitchFamily="34" charset="0"/>
              <a:buNone/>
            </a:pPr>
            <a:r>
              <a:rPr lang="en-US" sz="1400" b="1"/>
              <a:t>Sterile Dressing Replacement</a:t>
            </a:r>
          </a:p>
          <a:p>
            <a:pPr marL="0" lvl="1" indent="0">
              <a:buFont typeface="Arial" panose="020B0604020202020204" pitchFamily="34" charset="0"/>
              <a:buNone/>
            </a:pPr>
            <a:r>
              <a:rPr lang="en-US" sz="1400"/>
              <a:t>Sterile dressings protect IV sites from pathogens and should be replaced every 48-72 hours or if compromised.</a:t>
            </a:r>
          </a:p>
          <a:p>
            <a:pPr marL="0" indent="0">
              <a:spcBef>
                <a:spcPts val="2500"/>
              </a:spcBef>
              <a:buFont typeface="Arial" panose="020B0604020202020204" pitchFamily="34" charset="0"/>
              <a:buNone/>
            </a:pPr>
            <a:r>
              <a:rPr lang="en-US" sz="1400" b="1"/>
              <a:t>IV Tubing Replacement Timing</a:t>
            </a:r>
          </a:p>
          <a:p>
            <a:pPr marL="0" lvl="1" indent="0">
              <a:buFont typeface="Arial" panose="020B0604020202020204" pitchFamily="34" charset="0"/>
              <a:buNone/>
            </a:pPr>
            <a:r>
              <a:rPr lang="en-US" sz="1400"/>
              <a:t>IV tubing replacement typically occurs every 72-96 hours, or more frequently for treatments like TPN to reduce infection risk.</a:t>
            </a:r>
          </a:p>
          <a:p>
            <a:pPr marL="0" indent="0">
              <a:spcBef>
                <a:spcPts val="2500"/>
              </a:spcBef>
              <a:buFont typeface="Arial" panose="020B0604020202020204" pitchFamily="34" charset="0"/>
              <a:buNone/>
            </a:pPr>
            <a:r>
              <a:rPr lang="en-US" sz="1400" b="1"/>
              <a:t>Minimizing Contamination</a:t>
            </a:r>
          </a:p>
          <a:p>
            <a:pPr marL="0" lvl="1" indent="0">
              <a:buFont typeface="Arial" panose="020B0604020202020204" pitchFamily="34" charset="0"/>
              <a:buNone/>
            </a:pPr>
            <a:r>
              <a:rPr lang="en-US" sz="1400"/>
              <a:t>Change IV tubing and solutions simultaneously when possible to limit system openings and contamination risks.</a:t>
            </a:r>
          </a:p>
          <a:p>
            <a:pPr marL="0" indent="0">
              <a:spcBef>
                <a:spcPts val="2500"/>
              </a:spcBef>
              <a:buFont typeface="Arial" panose="020B0604020202020204" pitchFamily="34" charset="0"/>
              <a:buNone/>
            </a:pPr>
            <a:r>
              <a:rPr lang="en-US" sz="1400" b="1"/>
              <a:t>Preventing Air Emboli</a:t>
            </a:r>
          </a:p>
          <a:p>
            <a:pPr marL="0" lvl="1" indent="0">
              <a:buFont typeface="Arial" panose="020B0604020202020204" pitchFamily="34" charset="0"/>
              <a:buNone/>
            </a:pPr>
            <a:r>
              <a:rPr lang="en-US" sz="1400"/>
              <a:t>Properly prime IV tubing to remove air bubbles to prevent air emboli during tubing replacement.</a:t>
            </a:r>
          </a:p>
        </p:txBody>
      </p:sp>
      <p:cxnSp>
        <p:nvCxnSpPr>
          <p:cNvPr id="23" name="Straight Connector 22">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388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7702E6-559F-7B59-192C-B7791FE0C755}"/>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dirty="0"/>
              <a:t>Infusion Rate Adjustment and Pump Verification</a:t>
            </a:r>
          </a:p>
        </p:txBody>
      </p:sp>
      <p:sp>
        <p:nvSpPr>
          <p:cNvPr id="4" name="Content Placeholder 3">
            <a:extLst>
              <a:ext uri="{FF2B5EF4-FFF2-40B4-BE49-F238E27FC236}">
                <a16:creationId xmlns:a16="http://schemas.microsoft.com/office/drawing/2014/main" id="{1F7D93C7-D777-14BD-8349-5EF00266FF03}"/>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Font typeface="Arial" panose="020B0604020202020204" pitchFamily="34" charset="0"/>
              <a:buNone/>
            </a:pPr>
            <a:r>
              <a:rPr lang="en-US" sz="1400" b="1"/>
              <a:t>Routine Infusion Monitoring</a:t>
            </a:r>
          </a:p>
          <a:p>
            <a:pPr marL="0" lvl="1" indent="0">
              <a:buFont typeface="Arial" panose="020B0604020202020204" pitchFamily="34" charset="0"/>
              <a:buNone/>
            </a:pPr>
            <a:r>
              <a:rPr lang="en-US" sz="1400"/>
              <a:t>Healthcare professionals must regularly check the IV pump to confirm proper infusion rates and fluid delivery.</a:t>
            </a:r>
          </a:p>
          <a:p>
            <a:pPr marL="0" indent="0">
              <a:spcBef>
                <a:spcPts val="2500"/>
              </a:spcBef>
              <a:buFont typeface="Arial" panose="020B0604020202020204" pitchFamily="34" charset="0"/>
              <a:buNone/>
            </a:pPr>
            <a:r>
              <a:rPr lang="en-US" sz="1400" b="1"/>
              <a:t>Ensuring Correct Fluid Delivery</a:t>
            </a:r>
          </a:p>
          <a:p>
            <a:pPr marL="0" lvl="1" indent="0">
              <a:buFont typeface="Arial" panose="020B0604020202020204" pitchFamily="34" charset="0"/>
              <a:buNone/>
            </a:pPr>
            <a:r>
              <a:rPr lang="en-US" sz="1400"/>
              <a:t>Adjusting infusion rates ensures patients receive the correct speed and amount of IV fluids for safe treatment.</a:t>
            </a:r>
          </a:p>
        </p:txBody>
      </p:sp>
      <p:pic>
        <p:nvPicPr>
          <p:cNvPr id="7" name="Content Placeholder 6" descr="A medical equipment in a hospital&#10;&#10;AI-generated content may be incorrect.">
            <a:extLst>
              <a:ext uri="{FF2B5EF4-FFF2-40B4-BE49-F238E27FC236}">
                <a16:creationId xmlns:a16="http://schemas.microsoft.com/office/drawing/2014/main" id="{3842BE6B-A8B2-2E28-03B2-27F54F190E78}"/>
              </a:ext>
            </a:extLst>
          </p:cNvPr>
          <p:cNvPicPr>
            <a:picLocks noGrp="1" noChangeAspect="1"/>
          </p:cNvPicPr>
          <p:nvPr>
            <p:ph sz="half" idx="1"/>
          </p:nvPr>
        </p:nvPicPr>
        <p:blipFill>
          <a:blip r:embed="rId3"/>
          <a:srcRect t="8988" r="-2" b="-2"/>
          <a:stretch>
            <a:fillRect/>
          </a:stretch>
        </p:blipFill>
        <p:spPr>
          <a:xfrm>
            <a:off x="7776429" y="914400"/>
            <a:ext cx="4414591" cy="5357106"/>
          </a:xfrm>
          <a:prstGeom prst="rect">
            <a:avLst/>
          </a:prstGeom>
        </p:spPr>
      </p:pic>
      <p:cxnSp>
        <p:nvCxnSpPr>
          <p:cNvPr id="33" name="Straight Connector 32">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41F84E1-8E60-6F97-DE01-CFFAFEC2C17F}"/>
              </a:ext>
            </a:extLst>
          </p:cNvPr>
          <p:cNvSpPr txBox="1"/>
          <p:nvPr/>
        </p:nvSpPr>
        <p:spPr>
          <a:xfrm>
            <a:off x="7771506" y="6309599"/>
            <a:ext cx="431886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003180"/>
                </a:solidFill>
                <a:ea typeface="+mn-lt"/>
                <a:cs typeface="+mn-lt"/>
              </a:rPr>
              <a:t>Source: </a:t>
            </a:r>
            <a:r>
              <a:rPr lang="en-US" sz="800" u="sng" dirty="0">
                <a:solidFill>
                  <a:srgbClr val="2D4C75"/>
                </a:solidFill>
                <a:ea typeface="+mn-lt"/>
                <a:cs typeface="+mn-lt"/>
                <a:hlinkClick r:id="rId4"/>
              </a:rPr>
              <a:t>Image</a:t>
            </a:r>
            <a:r>
              <a:rPr lang="en-US" sz="800" dirty="0">
                <a:solidFill>
                  <a:srgbClr val="003180"/>
                </a:solidFill>
                <a:ea typeface="+mn-lt"/>
                <a:cs typeface="+mn-lt"/>
              </a:rPr>
              <a:t> by Rice University, OpenStax, under CC BY 4.0 license</a:t>
            </a:r>
            <a:endParaRPr lang="en-US" sz="800" dirty="0"/>
          </a:p>
        </p:txBody>
      </p:sp>
    </p:spTree>
    <p:extLst>
      <p:ext uri="{BB962C8B-B14F-4D97-AF65-F5344CB8AC3E}">
        <p14:creationId xmlns:p14="http://schemas.microsoft.com/office/powerpoint/2010/main" val="3264049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9055E-0C7E-07F6-004A-01400BF3EB1E}"/>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dirty="0"/>
              <a:t>IV Bag Inspection for Safety and Integrity</a:t>
            </a:r>
          </a:p>
        </p:txBody>
      </p:sp>
      <p:pic>
        <p:nvPicPr>
          <p:cNvPr id="7" name="Content Placeholder 6" descr="A close-up of a bag of blood&#10;&#10;AI-generated content may be incorrect.">
            <a:extLst>
              <a:ext uri="{FF2B5EF4-FFF2-40B4-BE49-F238E27FC236}">
                <a16:creationId xmlns:a16="http://schemas.microsoft.com/office/drawing/2014/main" id="{BE248268-0756-D378-079E-76C51640333C}"/>
              </a:ext>
            </a:extLst>
          </p:cNvPr>
          <p:cNvPicPr>
            <a:picLocks noGrp="1" noChangeAspect="1"/>
          </p:cNvPicPr>
          <p:nvPr>
            <p:ph sz="half" idx="1"/>
          </p:nvPr>
        </p:nvPicPr>
        <p:blipFill>
          <a:blip r:embed="rId3"/>
          <a:srcRect r="2" b="9090"/>
          <a:stretch>
            <a:fillRect/>
          </a:stretch>
        </p:blipFill>
        <p:spPr>
          <a:xfrm>
            <a:off x="20" y="914399"/>
            <a:ext cx="4416532" cy="5353523"/>
          </a:xfrm>
          <a:prstGeom prst="rect">
            <a:avLst/>
          </a:prstGeom>
        </p:spPr>
      </p:pic>
      <p:cxnSp>
        <p:nvCxnSpPr>
          <p:cNvPr id="33" name="Straight Connector 32">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95C71E5-94BE-DDBE-E535-B9D92608FBBC}"/>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Font typeface="Arial" panose="020B0604020202020204" pitchFamily="34" charset="0"/>
              <a:buNone/>
            </a:pPr>
            <a:r>
              <a:rPr lang="en-US" sz="1400" b="1" dirty="0"/>
              <a:t>Visual Inspection Criteria</a:t>
            </a:r>
          </a:p>
          <a:p>
            <a:pPr marL="0" lvl="1" indent="0">
              <a:buFont typeface="Arial" panose="020B0604020202020204" pitchFamily="34" charset="0"/>
              <a:buNone/>
            </a:pPr>
            <a:r>
              <a:rPr lang="en-US" sz="1400" dirty="0"/>
              <a:t>Check IV bag for discoloration, cloudiness, or leakage to ensure solution quality and safety.</a:t>
            </a:r>
          </a:p>
          <a:p>
            <a:pPr marL="0" indent="0">
              <a:spcBef>
                <a:spcPts val="2500"/>
              </a:spcBef>
              <a:buFont typeface="Arial" panose="020B0604020202020204" pitchFamily="34" charset="0"/>
              <a:buNone/>
            </a:pPr>
            <a:r>
              <a:rPr lang="en-US" sz="1400" b="1" dirty="0"/>
              <a:t>Expiration Date Check</a:t>
            </a:r>
          </a:p>
          <a:p>
            <a:pPr marL="0" lvl="1" indent="0">
              <a:buFont typeface="Arial" panose="020B0604020202020204" pitchFamily="34" charset="0"/>
              <a:buNone/>
            </a:pPr>
            <a:r>
              <a:rPr lang="en-US" sz="1400" dirty="0"/>
              <a:t>Verify expiration date on IV bag before use to prevent administering expired solutions.</a:t>
            </a:r>
          </a:p>
          <a:p>
            <a:pPr marL="0" indent="0">
              <a:spcBef>
                <a:spcPts val="2500"/>
              </a:spcBef>
              <a:buFont typeface="Arial" panose="020B0604020202020204" pitchFamily="34" charset="0"/>
              <a:buNone/>
            </a:pPr>
            <a:r>
              <a:rPr lang="en-US" sz="1400" b="1" dirty="0"/>
              <a:t>Patient Safety Assurance</a:t>
            </a:r>
          </a:p>
          <a:p>
            <a:pPr marL="0" lvl="1" indent="0">
              <a:buFont typeface="Arial" panose="020B0604020202020204" pitchFamily="34" charset="0"/>
              <a:buNone/>
            </a:pPr>
            <a:r>
              <a:rPr lang="en-US" sz="1400" dirty="0"/>
              <a:t>Thorough inspection prevents infection and ensures patient receives safe IV therapy.</a:t>
            </a:r>
          </a:p>
        </p:txBody>
      </p:sp>
      <p:sp>
        <p:nvSpPr>
          <p:cNvPr id="8" name="TextBox 7">
            <a:extLst>
              <a:ext uri="{FF2B5EF4-FFF2-40B4-BE49-F238E27FC236}">
                <a16:creationId xmlns:a16="http://schemas.microsoft.com/office/drawing/2014/main" id="{4978890A-CD52-82C8-D893-DAE9C3283CE5}"/>
              </a:ext>
            </a:extLst>
          </p:cNvPr>
          <p:cNvSpPr txBox="1"/>
          <p:nvPr/>
        </p:nvSpPr>
        <p:spPr>
          <a:xfrm>
            <a:off x="0" y="6337788"/>
            <a:ext cx="442106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003180"/>
                </a:solidFill>
                <a:ea typeface="+mn-lt"/>
                <a:cs typeface="+mn-lt"/>
              </a:rPr>
              <a:t>Infusion bags. Source: </a:t>
            </a:r>
            <a:r>
              <a:rPr lang="en-US" sz="800" u="sng" dirty="0">
                <a:solidFill>
                  <a:srgbClr val="2D4C75"/>
                </a:solidFill>
                <a:ea typeface="+mn-lt"/>
                <a:cs typeface="+mn-lt"/>
                <a:hlinkClick r:id="rId4"/>
              </a:rPr>
              <a:t>Infuuszakjes</a:t>
            </a:r>
            <a:r>
              <a:rPr lang="en-US" sz="800" dirty="0">
                <a:solidFill>
                  <a:srgbClr val="003180"/>
                </a:solidFill>
                <a:ea typeface="+mn-lt"/>
                <a:cs typeface="+mn-lt"/>
              </a:rPr>
              <a:t> by </a:t>
            </a:r>
            <a:r>
              <a:rPr lang="en-US" sz="800" u="sng" dirty="0">
                <a:solidFill>
                  <a:srgbClr val="2D4C75"/>
                </a:solidFill>
                <a:ea typeface="+mn-lt"/>
                <a:cs typeface="+mn-lt"/>
                <a:hlinkClick r:id="rId5"/>
              </a:rPr>
              <a:t>Harmid</a:t>
            </a:r>
            <a:r>
              <a:rPr lang="en-US" sz="800" dirty="0">
                <a:solidFill>
                  <a:srgbClr val="003180"/>
                </a:solidFill>
                <a:ea typeface="+mn-lt"/>
                <a:cs typeface="+mn-lt"/>
              </a:rPr>
              <a:t> is in the public domain</a:t>
            </a:r>
            <a:endParaRPr lang="en-US" sz="800" dirty="0"/>
          </a:p>
        </p:txBody>
      </p:sp>
    </p:spTree>
    <p:extLst>
      <p:ext uri="{BB962C8B-B14F-4D97-AF65-F5344CB8AC3E}">
        <p14:creationId xmlns:p14="http://schemas.microsoft.com/office/powerpoint/2010/main" val="4013478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79DE0-90AB-24C0-6B62-B5053C8A6855}"/>
              </a:ext>
            </a:extLst>
          </p:cNvPr>
          <p:cNvSpPr>
            <a:spLocks noGrp="1"/>
          </p:cNvSpPr>
          <p:nvPr>
            <p:ph type="title"/>
          </p:nvPr>
        </p:nvSpPr>
        <p:spPr>
          <a:xfrm>
            <a:off x="5029200" y="953145"/>
            <a:ext cx="6501810" cy="619417"/>
          </a:xfrm>
        </p:spPr>
        <p:txBody>
          <a:bodyPr vert="horz" lIns="91440" tIns="45720" rIns="91440" bIns="45720" rtlCol="0" anchor="t">
            <a:normAutofit/>
          </a:bodyPr>
          <a:lstStyle/>
          <a:p>
            <a:pPr>
              <a:lnSpc>
                <a:spcPct val="90000"/>
              </a:lnSpc>
            </a:pPr>
            <a:r>
              <a:rPr lang="en-US" sz="2800" dirty="0"/>
              <a:t>Monitoring for Adverse Reactions</a:t>
            </a:r>
          </a:p>
        </p:txBody>
      </p:sp>
      <p:pic>
        <p:nvPicPr>
          <p:cNvPr id="5" name="Content Placeholder 4" descr="Patient on bed in Hospital Room interior for background">
            <a:extLst>
              <a:ext uri="{FF2B5EF4-FFF2-40B4-BE49-F238E27FC236}">
                <a16:creationId xmlns:a16="http://schemas.microsoft.com/office/drawing/2014/main" id="{064CDC2F-0485-480E-AD5E-97C00EC51A9A}"/>
              </a:ext>
            </a:extLst>
          </p:cNvPr>
          <p:cNvPicPr>
            <a:picLocks noGrp="1" noChangeAspect="1"/>
          </p:cNvPicPr>
          <p:nvPr>
            <p:ph sz="half" idx="1"/>
          </p:nvPr>
        </p:nvPicPr>
        <p:blipFill>
          <a:blip r:embed="rId3"/>
          <a:srcRect l="7220" r="41219"/>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E97CFC8-4602-2E04-8BF0-97DA43EA41D6}"/>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029200" y="2176036"/>
            <a:ext cx="6501810" cy="4121885"/>
          </a:xfrm>
        </p:spPr>
        <p:txBody>
          <a:bodyPr vert="horz" lIns="91440" tIns="45720" rIns="91440" bIns="45720" rtlCol="0" anchor="t">
            <a:normAutofit/>
          </a:bodyPr>
          <a:lstStyle/>
          <a:p>
            <a:pPr marL="0" indent="0">
              <a:spcBef>
                <a:spcPts val="2500"/>
              </a:spcBef>
              <a:buFont typeface="Arial" panose="020B0604020202020204" pitchFamily="34" charset="0"/>
              <a:buNone/>
            </a:pPr>
            <a:r>
              <a:rPr lang="en-US" sz="1400" b="1" dirty="0"/>
              <a:t>Adverse Reaction Monitoring</a:t>
            </a:r>
          </a:p>
          <a:p>
            <a:pPr marL="0" lvl="1" indent="0">
              <a:buFont typeface="Arial" panose="020B0604020202020204" pitchFamily="34" charset="0"/>
              <a:buNone/>
            </a:pPr>
            <a:r>
              <a:rPr lang="en-US" sz="1400" dirty="0"/>
              <a:t>Healthcare professionals must closely observe patients for any adverse reactions during IV therapy to ensure safety and timely intervention.</a:t>
            </a:r>
          </a:p>
          <a:p>
            <a:pPr marL="0" indent="0">
              <a:spcBef>
                <a:spcPts val="2500"/>
              </a:spcBef>
              <a:buNone/>
            </a:pPr>
            <a:r>
              <a:rPr lang="en-US" sz="1400" b="1" dirty="0"/>
              <a:t>Fluid Overload and Electrolyte Imbalances Awareness</a:t>
            </a:r>
          </a:p>
          <a:p>
            <a:pPr marL="0" lvl="1" indent="0">
              <a:buNone/>
            </a:pPr>
            <a:r>
              <a:rPr lang="en-US" sz="1400" dirty="0"/>
              <a:t>Monitoring for fluid overload and electrolyte imbalances is critical to prevent complications and maintain proper fluid balance in patients receiving IV therapy.</a:t>
            </a:r>
          </a:p>
          <a:p>
            <a:pPr marL="0" indent="0">
              <a:spcBef>
                <a:spcPts val="2500"/>
              </a:spcBef>
              <a:buFont typeface="Arial" panose="020B0604020202020204" pitchFamily="34" charset="0"/>
              <a:buNone/>
            </a:pPr>
            <a:r>
              <a:rPr lang="en-US" sz="1400" b="1" dirty="0"/>
              <a:t>Patient Check Frequency</a:t>
            </a:r>
          </a:p>
          <a:p>
            <a:pPr marL="0" lvl="1" indent="0">
              <a:buFont typeface="Arial" panose="020B0604020202020204" pitchFamily="34" charset="0"/>
              <a:buNone/>
            </a:pPr>
            <a:r>
              <a:rPr lang="en-US" sz="1400" dirty="0"/>
              <a:t>Stable patients should be monitored every 1-2 hours, while critically ill patients require checks every 15-30 minutes to ensure safety.</a:t>
            </a:r>
          </a:p>
        </p:txBody>
      </p:sp>
      <p:sp>
        <p:nvSpPr>
          <p:cNvPr id="3" name="TextBox 2">
            <a:extLst>
              <a:ext uri="{FF2B5EF4-FFF2-40B4-BE49-F238E27FC236}">
                <a16:creationId xmlns:a16="http://schemas.microsoft.com/office/drawing/2014/main" id="{C905D36D-CE55-7E6E-0F9A-6859686005EB}"/>
              </a:ext>
            </a:extLst>
          </p:cNvPr>
          <p:cNvSpPr txBox="1"/>
          <p:nvPr/>
        </p:nvSpPr>
        <p:spPr>
          <a:xfrm>
            <a:off x="-2107" y="6330921"/>
            <a:ext cx="503565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242424"/>
                </a:solidFill>
                <a:cs typeface="Segoe UI"/>
              </a:rPr>
              <a:t>Wikimedia Commons](https://commons.wikimedia.org/wiki/File:Infuuszakjes.jpg</a:t>
            </a:r>
            <a:endParaRPr lang="en-US" sz="800" dirty="0"/>
          </a:p>
        </p:txBody>
      </p:sp>
    </p:spTree>
    <p:extLst>
      <p:ext uri="{BB962C8B-B14F-4D97-AF65-F5344CB8AC3E}">
        <p14:creationId xmlns:p14="http://schemas.microsoft.com/office/powerpoint/2010/main" val="2932155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9F567E-B2CE-2580-69B7-CDD4FAB83EB4}"/>
              </a:ext>
            </a:extLst>
          </p:cNvPr>
          <p:cNvSpPr>
            <a:spLocks noGrp="1"/>
          </p:cNvSpPr>
          <p:nvPr>
            <p:ph type="title"/>
          </p:nvPr>
        </p:nvSpPr>
        <p:spPr>
          <a:xfrm>
            <a:off x="640080" y="914400"/>
            <a:ext cx="3794760" cy="4144684"/>
          </a:xfrm>
        </p:spPr>
        <p:txBody>
          <a:bodyPr vert="horz" lIns="91440" tIns="45720" rIns="91440" bIns="45720" rtlCol="0" anchor="t">
            <a:normAutofit/>
          </a:bodyPr>
          <a:lstStyle/>
          <a:p>
            <a:r>
              <a:rPr lang="en-US" dirty="0"/>
              <a:t>Maintaining Aseptic Technique and Infection Prevention</a:t>
            </a:r>
          </a:p>
        </p:txBody>
      </p:sp>
      <p:sp>
        <p:nvSpPr>
          <p:cNvPr id="4" name="Content Placeholder 3">
            <a:extLst>
              <a:ext uri="{FF2B5EF4-FFF2-40B4-BE49-F238E27FC236}">
                <a16:creationId xmlns:a16="http://schemas.microsoft.com/office/drawing/2014/main" id="{57972DDE-FE1B-9719-F3D2-F7F7282B0094}"/>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148072" y="1051559"/>
            <a:ext cx="6382937" cy="5248656"/>
          </a:xfrm>
        </p:spPr>
        <p:txBody>
          <a:bodyPr>
            <a:normAutofit/>
          </a:bodyPr>
          <a:lstStyle/>
          <a:p>
            <a:pPr marL="0" indent="0">
              <a:spcBef>
                <a:spcPts val="2500"/>
              </a:spcBef>
              <a:buFont typeface="Arial" panose="020B0604020202020204" pitchFamily="34" charset="0"/>
              <a:buNone/>
            </a:pPr>
            <a:r>
              <a:rPr lang="en-US" sz="1400" b="1"/>
              <a:t>Aseptic Technique Importance</a:t>
            </a:r>
          </a:p>
          <a:p>
            <a:pPr marL="0" lvl="1" indent="0">
              <a:buFont typeface="Arial" panose="020B0604020202020204" pitchFamily="34" charset="0"/>
              <a:buNone/>
            </a:pPr>
            <a:r>
              <a:rPr lang="en-US" sz="1400"/>
              <a:t>Using aseptic technique ensures infection prevention by maintaining IV tubing and catheter integrity during manipulation.</a:t>
            </a:r>
          </a:p>
          <a:p>
            <a:pPr marL="0" indent="0">
              <a:spcBef>
                <a:spcPts val="2500"/>
              </a:spcBef>
              <a:buFont typeface="Arial" panose="020B0604020202020204" pitchFamily="34" charset="0"/>
              <a:buNone/>
            </a:pPr>
            <a:r>
              <a:rPr lang="en-US" sz="1400" b="1"/>
              <a:t>Proper Tubing Handling</a:t>
            </a:r>
          </a:p>
          <a:p>
            <a:pPr marL="0" lvl="1" indent="0">
              <a:buFont typeface="Arial" panose="020B0604020202020204" pitchFamily="34" charset="0"/>
              <a:buNone/>
            </a:pPr>
            <a:r>
              <a:rPr lang="en-US" sz="1400"/>
              <a:t>Avoid letting IV tubing touch the floor and use caution when disconnecting to maintain sterility and aid patient care.</a:t>
            </a:r>
          </a:p>
          <a:p>
            <a:pPr marL="0" indent="0">
              <a:spcBef>
                <a:spcPts val="2500"/>
              </a:spcBef>
              <a:buFont typeface="Arial" panose="020B0604020202020204" pitchFamily="34" charset="0"/>
              <a:buNone/>
            </a:pPr>
            <a:r>
              <a:rPr lang="en-US" sz="1400" b="1"/>
              <a:t>Cleaning Needleless Ports</a:t>
            </a:r>
          </a:p>
          <a:p>
            <a:pPr marL="0" lvl="1" indent="0">
              <a:buFont typeface="Arial" panose="020B0604020202020204" pitchFamily="34" charset="0"/>
              <a:buNone/>
            </a:pPr>
            <a:r>
              <a:rPr lang="en-US" sz="1400"/>
              <a:t>Clean needleless injection ports with alcohol-based 2% chlorhexidine or equivalent antiseptics before medication administration.</a:t>
            </a:r>
          </a:p>
        </p:txBody>
      </p:sp>
      <p:cxnSp>
        <p:nvCxnSpPr>
          <p:cNvPr id="23" name="Straight Connector 22">
            <a:extLst>
              <a:ext uri="{FF2B5EF4-FFF2-40B4-BE49-F238E27FC236}">
                <a16:creationId xmlns:a16="http://schemas.microsoft.com/office/drawing/2014/main" id="{10694E1F-471C-4340-BE4B-28F2BF7D7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627278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954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12BD5CA3-C9CE-1DA1-A4EB-056AB282E120}"/>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2800" dirty="0"/>
              <a:t>Safe Removal of VAD and Patient Communication</a:t>
            </a:r>
          </a:p>
        </p:txBody>
      </p:sp>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978C23E-20C3-B26A-EEF1-D578167AE52A}"/>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Font typeface="Arial" panose="020B0604020202020204" pitchFamily="34" charset="0"/>
              <a:buNone/>
            </a:pPr>
            <a:r>
              <a:rPr lang="en-US" sz="1400" b="1"/>
              <a:t>Importance of Patient Communication</a:t>
            </a:r>
          </a:p>
          <a:p>
            <a:pPr marL="0" lvl="1" indent="0">
              <a:buFont typeface="Arial" panose="020B0604020202020204" pitchFamily="34" charset="0"/>
              <a:buNone/>
            </a:pPr>
            <a:r>
              <a:rPr lang="en-US" sz="1400"/>
              <a:t>Explain the removal procedure clearly to the patient and answer any questions to ensure comfort and cooperation.</a:t>
            </a:r>
          </a:p>
          <a:p>
            <a:pPr marL="0" indent="0">
              <a:spcBef>
                <a:spcPts val="2500"/>
              </a:spcBef>
              <a:buFont typeface="Arial" panose="020B0604020202020204" pitchFamily="34" charset="0"/>
              <a:buNone/>
            </a:pPr>
            <a:r>
              <a:rPr lang="en-US" sz="1400" b="1"/>
              <a:t>Proper Removal Technique</a:t>
            </a:r>
          </a:p>
          <a:p>
            <a:pPr marL="0" lvl="1" indent="0">
              <a:buFont typeface="Arial" panose="020B0604020202020204" pitchFamily="34" charset="0"/>
              <a:buNone/>
            </a:pPr>
            <a:r>
              <a:rPr lang="en-US" sz="1400"/>
              <a:t>Gently lift the dressing edges and pull laterally while stabilizing the catheter to safely remove the device.</a:t>
            </a:r>
          </a:p>
          <a:p>
            <a:pPr marL="0" indent="0">
              <a:spcBef>
                <a:spcPts val="2500"/>
              </a:spcBef>
              <a:buFont typeface="Arial" panose="020B0604020202020204" pitchFamily="34" charset="0"/>
              <a:buNone/>
            </a:pPr>
            <a:r>
              <a:rPr lang="en-US" sz="1400" b="1"/>
              <a:t>Post-Removal Care</a:t>
            </a:r>
          </a:p>
          <a:p>
            <a:pPr marL="0" lvl="1" indent="0">
              <a:buFont typeface="Arial" panose="020B0604020202020204" pitchFamily="34" charset="0"/>
              <a:buNone/>
            </a:pPr>
            <a:r>
              <a:rPr lang="en-US" sz="1400"/>
              <a:t>Cover puncture site with dry gauze, apply pressure until bleeding stops, and inspect catheter tip for integrity.</a:t>
            </a:r>
          </a:p>
          <a:p>
            <a:pPr marL="0" indent="0">
              <a:spcBef>
                <a:spcPts val="2500"/>
              </a:spcBef>
              <a:buFont typeface="Arial" panose="020B0604020202020204" pitchFamily="34" charset="0"/>
              <a:buNone/>
            </a:pPr>
            <a:r>
              <a:rPr lang="en-US" sz="1400" b="1"/>
              <a:t>Documentation</a:t>
            </a:r>
          </a:p>
          <a:p>
            <a:pPr marL="0" lvl="1" indent="0">
              <a:buFont typeface="Arial" panose="020B0604020202020204" pitchFamily="34" charset="0"/>
              <a:buNone/>
            </a:pPr>
            <a:r>
              <a:rPr lang="en-US" sz="1400"/>
              <a:t>Record removal time and IV site condition to ensure proper patient care documentation and follow-up.</a:t>
            </a:r>
          </a:p>
        </p:txBody>
      </p:sp>
    </p:spTree>
    <p:extLst>
      <p:ext uri="{BB962C8B-B14F-4D97-AF65-F5344CB8AC3E}">
        <p14:creationId xmlns:p14="http://schemas.microsoft.com/office/powerpoint/2010/main" val="4180324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57" name="Rectangle 56">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B5C35E12-ABA1-B974-71B2-D9966A644ED6}"/>
              </a:ext>
            </a:extLst>
          </p:cNvPr>
          <p:cNvSpPr>
            <a:spLocks noGrp="1"/>
          </p:cNvSpPr>
          <p:nvPr>
            <p:ph type="title"/>
          </p:nvPr>
        </p:nvSpPr>
        <p:spPr>
          <a:xfrm>
            <a:off x="640080" y="914401"/>
            <a:ext cx="3099816" cy="1477817"/>
          </a:xfrm>
        </p:spPr>
        <p:txBody>
          <a:bodyPr vert="horz" lIns="91440" tIns="45720" rIns="91440" bIns="45720" rtlCol="0" anchor="t">
            <a:normAutofit fontScale="90000"/>
          </a:bodyPr>
          <a:lstStyle/>
          <a:p>
            <a:pPr>
              <a:lnSpc>
                <a:spcPct val="90000"/>
              </a:lnSpc>
            </a:pPr>
            <a:r>
              <a:rPr lang="en-US" sz="3100" dirty="0"/>
              <a:t>Key Elements to Document During IV Therapy</a:t>
            </a:r>
          </a:p>
        </p:txBody>
      </p:sp>
      <p:cxnSp>
        <p:nvCxnSpPr>
          <p:cNvPr id="59" name="Straight Connector 58">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3739896"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85CCD45-8D51-52F9-D2BE-BF1F55213C6B}"/>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325537" y="1014984"/>
            <a:ext cx="7205472" cy="5288266"/>
          </a:xfrm>
        </p:spPr>
        <p:txBody>
          <a:bodyPr>
            <a:normAutofit/>
          </a:bodyPr>
          <a:lstStyle/>
          <a:p>
            <a:pPr marL="0" indent="0">
              <a:spcBef>
                <a:spcPts val="2500"/>
              </a:spcBef>
              <a:buFont typeface="Arial" panose="020B0604020202020204" pitchFamily="34" charset="0"/>
              <a:buNone/>
            </a:pPr>
            <a:r>
              <a:rPr lang="en-US" sz="1400" b="1"/>
              <a:t>IV Site Location and Condition</a:t>
            </a:r>
          </a:p>
          <a:p>
            <a:pPr marL="0" lvl="1" indent="0">
              <a:buFont typeface="Arial" panose="020B0604020202020204" pitchFamily="34" charset="0"/>
              <a:buNone/>
            </a:pPr>
            <a:r>
              <a:rPr lang="en-US" sz="1400"/>
              <a:t>Document the precise location and assess the condition of the IV therapy site regularly for complications.</a:t>
            </a:r>
          </a:p>
          <a:p>
            <a:pPr marL="0" indent="0">
              <a:spcBef>
                <a:spcPts val="2500"/>
              </a:spcBef>
              <a:buFont typeface="Arial" panose="020B0604020202020204" pitchFamily="34" charset="0"/>
              <a:buNone/>
            </a:pPr>
            <a:r>
              <a:rPr lang="en-US" sz="1400" b="1"/>
              <a:t>Type and Gauge of VAD</a:t>
            </a:r>
          </a:p>
          <a:p>
            <a:pPr marL="0" lvl="1" indent="0">
              <a:buFont typeface="Arial" panose="020B0604020202020204" pitchFamily="34" charset="0"/>
              <a:buNone/>
            </a:pPr>
            <a:r>
              <a:rPr lang="en-US" sz="1400"/>
              <a:t>Record the vascular access device type and gauge to ensure appropriate therapy and management.</a:t>
            </a:r>
          </a:p>
          <a:p>
            <a:pPr marL="0" indent="0">
              <a:spcBef>
                <a:spcPts val="2500"/>
              </a:spcBef>
              <a:buFont typeface="Arial" panose="020B0604020202020204" pitchFamily="34" charset="0"/>
              <a:buNone/>
            </a:pPr>
            <a:r>
              <a:rPr lang="en-US" sz="1400" b="1"/>
              <a:t>Dressing and Securement Device</a:t>
            </a:r>
          </a:p>
          <a:p>
            <a:pPr marL="0" lvl="1" indent="0">
              <a:buFont typeface="Arial" panose="020B0604020202020204" pitchFamily="34" charset="0"/>
              <a:buNone/>
            </a:pPr>
            <a:r>
              <a:rPr lang="en-US" sz="1400"/>
              <a:t>Note the type of dressing and securement used to maintain IV site stability and prevent infection.</a:t>
            </a:r>
          </a:p>
          <a:p>
            <a:pPr marL="0" indent="0">
              <a:spcBef>
                <a:spcPts val="2500"/>
              </a:spcBef>
              <a:buFont typeface="Arial" panose="020B0604020202020204" pitchFamily="34" charset="0"/>
              <a:buNone/>
            </a:pPr>
            <a:r>
              <a:rPr lang="en-US" sz="1400" b="1"/>
              <a:t>IV Therapy Rate</a:t>
            </a:r>
          </a:p>
          <a:p>
            <a:pPr marL="0" lvl="1" indent="0">
              <a:buFont typeface="Arial" panose="020B0604020202020204" pitchFamily="34" charset="0"/>
              <a:buNone/>
            </a:pPr>
            <a:r>
              <a:rPr lang="en-US" sz="1400"/>
              <a:t>Document the infusion rate of IV therapy to monitor fluid administration accurately.</a:t>
            </a:r>
          </a:p>
          <a:p>
            <a:pPr marL="0" indent="0">
              <a:spcBef>
                <a:spcPts val="2500"/>
              </a:spcBef>
              <a:buFont typeface="Arial" panose="020B0604020202020204" pitchFamily="34" charset="0"/>
              <a:buNone/>
            </a:pPr>
            <a:r>
              <a:rPr lang="en-US" sz="1400" b="1"/>
              <a:t>Patient and Family Education</a:t>
            </a:r>
          </a:p>
          <a:p>
            <a:pPr marL="0" lvl="1" indent="0">
              <a:buFont typeface="Arial" panose="020B0604020202020204" pitchFamily="34" charset="0"/>
              <a:buNone/>
            </a:pPr>
            <a:r>
              <a:rPr lang="en-US" sz="1400"/>
              <a:t>Record education provided to patient and family about IV therapy care and safety measures.</a:t>
            </a:r>
          </a:p>
        </p:txBody>
      </p:sp>
    </p:spTree>
    <p:extLst>
      <p:ext uri="{BB962C8B-B14F-4D97-AF65-F5344CB8AC3E}">
        <p14:creationId xmlns:p14="http://schemas.microsoft.com/office/powerpoint/2010/main" val="3911339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B8AF-9D06-236B-8CCC-CFA207E3B427}"/>
              </a:ext>
            </a:extLst>
          </p:cNvPr>
          <p:cNvSpPr>
            <a:spLocks noGrp="1"/>
          </p:cNvSpPr>
          <p:nvPr>
            <p:ph type="title"/>
          </p:nvPr>
        </p:nvSpPr>
        <p:spPr/>
        <p:txBody>
          <a:bodyPr/>
          <a:lstStyle/>
          <a:p>
            <a:r>
              <a:rPr lang="en-US" dirty="0"/>
              <a:t>Examples of Documentation</a:t>
            </a:r>
          </a:p>
        </p:txBody>
      </p:sp>
      <p:sp>
        <p:nvSpPr>
          <p:cNvPr id="3" name="Content Placeholder 2">
            <a:extLst>
              <a:ext uri="{FF2B5EF4-FFF2-40B4-BE49-F238E27FC236}">
                <a16:creationId xmlns:a16="http://schemas.microsoft.com/office/drawing/2014/main" id="{CD182F19-BA8C-55E1-6839-2566C7DCAF7A}"/>
              </a:ext>
            </a:extLst>
          </p:cNvPr>
          <p:cNvSpPr>
            <a:spLocks noGrp="1"/>
          </p:cNvSpPr>
          <p:nvPr>
            <p:ph sz="half" idx="1"/>
          </p:nvPr>
        </p:nvSpPr>
        <p:spPr/>
        <p:txBody>
          <a:bodyPr vert="horz" lIns="91440" tIns="45720" rIns="91440" bIns="45720" rtlCol="0" anchor="t">
            <a:normAutofit/>
          </a:bodyPr>
          <a:lstStyle/>
          <a:p>
            <a:pPr marL="0" indent="0">
              <a:buNone/>
            </a:pPr>
            <a:r>
              <a:rPr lang="en-US" u="sng" dirty="0">
                <a:latin typeface="Arial"/>
                <a:cs typeface="Arial"/>
              </a:rPr>
              <a:t>Expected Findings</a:t>
            </a:r>
            <a:endParaRPr lang="en-US"/>
          </a:p>
          <a:p>
            <a:pPr marL="0" indent="0">
              <a:buNone/>
            </a:pPr>
            <a:r>
              <a:rPr lang="en-US" dirty="0">
                <a:latin typeface="Arial"/>
                <a:cs typeface="Arial"/>
              </a:rPr>
              <a:t>IV catheter on left forearm discontinued with IV catheter tip intact. Site free of redness, warmth, tenderness, or swelling. Gauze applied with pressure for one minute with no bleeding noted. Dressing applied to the site. (</a:t>
            </a:r>
            <a:r>
              <a:rPr lang="en-US" dirty="0" err="1">
                <a:latin typeface="Arial"/>
                <a:cs typeface="Arial"/>
              </a:rPr>
              <a:t>WisTech</a:t>
            </a:r>
            <a:r>
              <a:rPr lang="en-US" dirty="0">
                <a:latin typeface="Arial"/>
                <a:cs typeface="Arial"/>
              </a:rPr>
              <a:t> Open, 2023).</a:t>
            </a:r>
            <a:endParaRPr lang="en-US" dirty="0"/>
          </a:p>
          <a:p>
            <a:endParaRPr lang="en-US" dirty="0"/>
          </a:p>
        </p:txBody>
      </p:sp>
      <p:sp>
        <p:nvSpPr>
          <p:cNvPr id="4" name="Content Placeholder 3">
            <a:extLst>
              <a:ext uri="{FF2B5EF4-FFF2-40B4-BE49-F238E27FC236}">
                <a16:creationId xmlns:a16="http://schemas.microsoft.com/office/drawing/2014/main" id="{0DFE401C-FA57-B43F-1985-58B84F312507}"/>
              </a:ext>
            </a:extLst>
          </p:cNvPr>
          <p:cNvSpPr>
            <a:spLocks noGrp="1"/>
          </p:cNvSpPr>
          <p:nvPr>
            <p:ph sz="half" idx="2"/>
          </p:nvPr>
        </p:nvSpPr>
        <p:spPr/>
        <p:txBody>
          <a:bodyPr vert="horz" lIns="91440" tIns="45720" rIns="91440" bIns="45720" rtlCol="0" anchor="t">
            <a:normAutofit/>
          </a:bodyPr>
          <a:lstStyle/>
          <a:p>
            <a:pPr marL="0" indent="0">
              <a:buNone/>
            </a:pPr>
            <a:r>
              <a:rPr lang="en-US" u="sng" dirty="0">
                <a:latin typeface="Arial"/>
                <a:cs typeface="Arial"/>
              </a:rPr>
              <a:t>Unexpected Findings</a:t>
            </a:r>
            <a:endParaRPr lang="en-US"/>
          </a:p>
          <a:p>
            <a:pPr marL="0" indent="0">
              <a:buNone/>
            </a:pPr>
            <a:r>
              <a:rPr lang="en-US" dirty="0">
                <a:latin typeface="Arial"/>
                <a:cs typeface="Arial"/>
              </a:rPr>
              <a:t>IV catheter on left forearm discontinued with IV catheter tip intact. Site free of redness, warmth, tenderness, or swelling. Gauze applied with pressure for one minute. Bleeding noted to continue around gauze dressing. Pressure held for five minutes, and hemostasis achieved. Dressing applied to site. (</a:t>
            </a:r>
            <a:r>
              <a:rPr lang="en-US" dirty="0" err="1">
                <a:latin typeface="Arial"/>
                <a:cs typeface="Arial"/>
              </a:rPr>
              <a:t>WisTech</a:t>
            </a:r>
            <a:r>
              <a:rPr lang="en-US" dirty="0">
                <a:latin typeface="Arial"/>
                <a:cs typeface="Arial"/>
              </a:rPr>
              <a:t> Open, 2023).</a:t>
            </a:r>
            <a:endParaRPr lang="en-US" dirty="0"/>
          </a:p>
          <a:p>
            <a:endParaRPr lang="en-US" dirty="0"/>
          </a:p>
        </p:txBody>
      </p:sp>
    </p:spTree>
    <p:extLst>
      <p:ext uri="{BB962C8B-B14F-4D97-AF65-F5344CB8AC3E}">
        <p14:creationId xmlns:p14="http://schemas.microsoft.com/office/powerpoint/2010/main" val="74154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8EFDFE-8FC7-0A00-7346-B79F484C7096}"/>
              </a:ext>
            </a:extLst>
          </p:cNvPr>
          <p:cNvSpPr>
            <a:spLocks noGrp="1"/>
          </p:cNvSpPr>
          <p:nvPr>
            <p:ph type="title"/>
          </p:nvPr>
        </p:nvSpPr>
        <p:spPr>
          <a:xfrm>
            <a:off x="640080" y="914401"/>
            <a:ext cx="4876801" cy="1569516"/>
          </a:xfrm>
        </p:spPr>
        <p:txBody>
          <a:bodyPr vert="horz" lIns="91440" tIns="45720" rIns="91440" bIns="45720" rtlCol="0" anchor="t">
            <a:normAutofit/>
          </a:bodyPr>
          <a:lstStyle/>
          <a:p>
            <a:pPr>
              <a:lnSpc>
                <a:spcPct val="90000"/>
              </a:lnSpc>
            </a:pPr>
            <a:r>
              <a:rPr lang="en-US" sz="3400"/>
              <a:t>Special Considerations for Vulnerable Populations </a:t>
            </a:r>
          </a:p>
        </p:txBody>
      </p:sp>
      <p:pic>
        <p:nvPicPr>
          <p:cNvPr id="18" name="Graphic 17" descr="Kidney">
            <a:extLst>
              <a:ext uri="{FF2B5EF4-FFF2-40B4-BE49-F238E27FC236}">
                <a16:creationId xmlns:a16="http://schemas.microsoft.com/office/drawing/2014/main" id="{CF2389CA-03F5-55BA-2E48-70CD386F00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232" y="2857499"/>
            <a:ext cx="3125269" cy="3125269"/>
          </a:xfrm>
          <a:prstGeom prst="rect">
            <a:avLst/>
          </a:prstGeom>
        </p:spPr>
      </p:pic>
      <p:sp>
        <p:nvSpPr>
          <p:cNvPr id="4" name="Content Placeholder 3">
            <a:extLst>
              <a:ext uri="{FF2B5EF4-FFF2-40B4-BE49-F238E27FC236}">
                <a16:creationId xmlns:a16="http://schemas.microsoft.com/office/drawing/2014/main" id="{81F03C08-2422-681A-45EF-1EBE7552F10A}"/>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400799" y="960119"/>
            <a:ext cx="5130210" cy="5022661"/>
          </a:xfrm>
        </p:spPr>
        <p:txBody>
          <a:bodyPr>
            <a:normAutofit/>
          </a:bodyPr>
          <a:lstStyle/>
          <a:p>
            <a:pPr marL="0" indent="0">
              <a:spcBef>
                <a:spcPts val="2500"/>
              </a:spcBef>
              <a:buFont typeface="Arial" panose="020B0604020202020204" pitchFamily="34" charset="0"/>
              <a:buNone/>
            </a:pPr>
            <a:r>
              <a:rPr lang="en-US" sz="1400" b="1"/>
              <a:t>Monitoring Fluid Overload</a:t>
            </a:r>
          </a:p>
          <a:p>
            <a:pPr marL="0" lvl="1" indent="0">
              <a:buFont typeface="Arial" panose="020B0604020202020204" pitchFamily="34" charset="0"/>
              <a:buNone/>
            </a:pPr>
            <a:r>
              <a:rPr lang="en-US" sz="1400"/>
              <a:t>Patients with cardiovascular or renal issues need frequent monitoring for fluid overload signs like high blood pressure and lung crackles.</a:t>
            </a:r>
          </a:p>
          <a:p>
            <a:pPr marL="0" indent="0">
              <a:spcBef>
                <a:spcPts val="2500"/>
              </a:spcBef>
              <a:buFont typeface="Arial" panose="020B0604020202020204" pitchFamily="34" charset="0"/>
              <a:buNone/>
            </a:pPr>
            <a:r>
              <a:rPr lang="en-US" sz="1400" b="1"/>
              <a:t>IV Site Assessment in Vulnerable Patients</a:t>
            </a:r>
          </a:p>
          <a:p>
            <a:pPr marL="0" lvl="1" indent="0">
              <a:buFont typeface="Arial" panose="020B0604020202020204" pitchFamily="34" charset="0"/>
              <a:buNone/>
            </a:pPr>
            <a:r>
              <a:rPr lang="en-US" sz="1400"/>
              <a:t>Pediatric and elderly patients require careful IV site assessment due to fragile veins, ensuring patency and avoiding moisture.</a:t>
            </a:r>
          </a:p>
          <a:p>
            <a:pPr marL="0" indent="0">
              <a:spcBef>
                <a:spcPts val="2500"/>
              </a:spcBef>
              <a:buFont typeface="Arial" panose="020B0604020202020204" pitchFamily="34" charset="0"/>
              <a:buNone/>
            </a:pPr>
            <a:r>
              <a:rPr lang="en-US" sz="1400" b="1"/>
              <a:t>Preventing IV Tubing Blockage</a:t>
            </a:r>
          </a:p>
          <a:p>
            <a:pPr marL="0" lvl="1" indent="0">
              <a:buFont typeface="Arial" panose="020B0604020202020204" pitchFamily="34" charset="0"/>
              <a:buNone/>
            </a:pPr>
            <a:r>
              <a:rPr lang="en-US" sz="1400"/>
              <a:t>Children need guidance to avoid blocking IV tubing by sitting or lying on it, preventing infusion disruption.</a:t>
            </a:r>
          </a:p>
          <a:p>
            <a:pPr marL="0" indent="0">
              <a:spcBef>
                <a:spcPts val="2500"/>
              </a:spcBef>
              <a:buFont typeface="Arial" panose="020B0604020202020204" pitchFamily="34" charset="0"/>
              <a:buNone/>
            </a:pPr>
            <a:r>
              <a:rPr lang="en-US" sz="1400" b="1"/>
              <a:t>Adjusting Infusion Rates in Elderly</a:t>
            </a:r>
          </a:p>
          <a:p>
            <a:pPr marL="0" lvl="1" indent="0">
              <a:buFont typeface="Arial" panose="020B0604020202020204" pitchFamily="34" charset="0"/>
              <a:buNone/>
            </a:pPr>
            <a:r>
              <a:rPr lang="en-US" sz="1400"/>
              <a:t>Elderly patients require close monitoring of IV patency during high volume infusions and infusion rate adjustments as needed.</a:t>
            </a:r>
          </a:p>
        </p:txBody>
      </p:sp>
      <p:cxnSp>
        <p:nvCxnSpPr>
          <p:cNvPr id="34" name="Straight Connector 33">
            <a:extLst>
              <a:ext uri="{FF2B5EF4-FFF2-40B4-BE49-F238E27FC236}">
                <a16:creationId xmlns:a16="http://schemas.microsoft.com/office/drawing/2014/main" id="{540DBD50-3CB1-A513-2321-1891E3F095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499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E29D0A-5A12-171A-12BA-2BA29021C9DC}"/>
              </a:ext>
            </a:extLst>
          </p:cNvPr>
          <p:cNvSpPr>
            <a:spLocks noGrp="1"/>
          </p:cNvSpPr>
          <p:nvPr>
            <p:ph type="title"/>
          </p:nvPr>
        </p:nvSpPr>
        <p:spPr>
          <a:xfrm>
            <a:off x="640080" y="570750"/>
            <a:ext cx="10890929" cy="1387934"/>
          </a:xfrm>
        </p:spPr>
        <p:txBody>
          <a:bodyPr vert="horz" lIns="91440" tIns="45720" rIns="91440" bIns="45720" rtlCol="0" anchor="b">
            <a:normAutofit/>
          </a:bodyPr>
          <a:lstStyle/>
          <a:p>
            <a:r>
              <a:rPr lang="en-US" dirty="0"/>
              <a:t>Learning Objectives</a:t>
            </a:r>
          </a:p>
        </p:txBody>
      </p:sp>
      <p:sp>
        <p:nvSpPr>
          <p:cNvPr id="4" name="TextBox 3">
            <a:extLst>
              <a:ext uri="{FF2B5EF4-FFF2-40B4-BE49-F238E27FC236}">
                <a16:creationId xmlns:a16="http://schemas.microsoft.com/office/drawing/2014/main" id="{3126F7DB-9F4D-A5D0-BE64-0E66C337E57A}"/>
              </a:ext>
            </a:extLst>
          </p:cNvPr>
          <p:cNvSpPr txBox="1"/>
          <p:nvPr/>
        </p:nvSpPr>
        <p:spPr>
          <a:xfrm>
            <a:off x="640080" y="2761673"/>
            <a:ext cx="10890929" cy="353624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342900" indent="-342900">
              <a:lnSpc>
                <a:spcPct val="110000"/>
              </a:lnSpc>
              <a:spcAft>
                <a:spcPts val="600"/>
              </a:spcAft>
              <a:buSzPct val="87000"/>
              <a:buFont typeface="Arial" panose="020B0604020202020204" pitchFamily="34" charset="0"/>
              <a:buChar char="•"/>
            </a:pPr>
            <a:r>
              <a:rPr lang="en-US" sz="1700" dirty="0"/>
              <a:t>Demonstrate knowledge of evidence-based guidelines and best practices for safe intravenous therapy administration to reduce complications.</a:t>
            </a:r>
          </a:p>
          <a:p>
            <a:pPr marL="342900" indent="-342900">
              <a:lnSpc>
                <a:spcPct val="110000"/>
              </a:lnSpc>
              <a:spcAft>
                <a:spcPts val="600"/>
              </a:spcAft>
              <a:buSzPct val="87000"/>
              <a:buFont typeface="Arial" panose="020B0604020202020204" pitchFamily="34" charset="0"/>
              <a:buChar char="•"/>
            </a:pPr>
            <a:r>
              <a:rPr lang="en-US" sz="1700"/>
              <a:t>Explain how to monitor infusion rates and adjust according to healthcare provider orders or patient needs.</a:t>
            </a:r>
          </a:p>
          <a:p>
            <a:pPr marL="342900" indent="-342900">
              <a:lnSpc>
                <a:spcPct val="110000"/>
              </a:lnSpc>
              <a:spcAft>
                <a:spcPts val="600"/>
              </a:spcAft>
              <a:buSzPct val="87000"/>
              <a:buFont typeface="Arial" panose="020B0604020202020204" pitchFamily="34" charset="0"/>
              <a:buChar char="•"/>
            </a:pPr>
            <a:r>
              <a:rPr lang="en-US" sz="1700"/>
              <a:t>Discuss how to assess IV sites for clinical manifestations of infiltration, phlebitis, extravasation, or infection.</a:t>
            </a:r>
          </a:p>
          <a:p>
            <a:pPr marL="342900" indent="-342900">
              <a:lnSpc>
                <a:spcPct val="110000"/>
              </a:lnSpc>
              <a:spcAft>
                <a:spcPts val="600"/>
              </a:spcAft>
              <a:buSzPct val="87000"/>
              <a:buFont typeface="Arial" panose="020B0604020202020204" pitchFamily="34" charset="0"/>
              <a:buChar char="•"/>
            </a:pPr>
            <a:r>
              <a:rPr lang="en-US" sz="1700"/>
              <a:t>Record patient assessment and changes to the IV site or therapy.</a:t>
            </a:r>
          </a:p>
          <a:p>
            <a:pPr marL="342900" indent="-342900">
              <a:lnSpc>
                <a:spcPct val="110000"/>
              </a:lnSpc>
              <a:spcAft>
                <a:spcPts val="600"/>
              </a:spcAft>
              <a:buSzPct val="87000"/>
              <a:buFont typeface="Arial" panose="020B0604020202020204" pitchFamily="34" charset="0"/>
              <a:buChar char="•"/>
            </a:pPr>
            <a:r>
              <a:rPr lang="en-US" sz="1700"/>
              <a:t>Describe strategies for minimizing infection risks.</a:t>
            </a:r>
          </a:p>
          <a:p>
            <a:pPr marL="342900" indent="-342900">
              <a:lnSpc>
                <a:spcPct val="110000"/>
              </a:lnSpc>
              <a:spcAft>
                <a:spcPts val="600"/>
              </a:spcAft>
              <a:buSzPct val="87000"/>
              <a:buFont typeface="Arial" panose="020B0604020202020204" pitchFamily="34" charset="0"/>
              <a:buChar char="•"/>
            </a:pPr>
            <a:r>
              <a:rPr lang="en-US" sz="1700"/>
              <a:t>Explain the importance of changing IV dressings and tubing according to protocol to reduce the risk of infection.</a:t>
            </a:r>
          </a:p>
          <a:p>
            <a:pPr marL="342900" indent="-342900">
              <a:lnSpc>
                <a:spcPct val="110000"/>
              </a:lnSpc>
              <a:spcAft>
                <a:spcPts val="600"/>
              </a:spcAft>
              <a:buSzPct val="87000"/>
              <a:buFont typeface="Arial" panose="020B0604020202020204" pitchFamily="34" charset="0"/>
              <a:buChar char="•"/>
            </a:pPr>
            <a:r>
              <a:rPr lang="en-US" sz="1700"/>
              <a:t>Discuss considerations for the individuals with cardiovascular and/or renal disorders when monitoring IV therapy.</a:t>
            </a:r>
          </a:p>
        </p:txBody>
      </p:sp>
      <p:cxnSp>
        <p:nvCxnSpPr>
          <p:cNvPr id="20" name="Straight Connector 19">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9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11DD-9E3D-F49A-2AFD-00AC2BB4B5D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36A3F1B-B9F3-16B6-526C-1519C366308E}"/>
              </a:ext>
            </a:extLst>
          </p:cNvPr>
          <p:cNvSpPr>
            <a:spLocks noGrp="1"/>
          </p:cNvSpPr>
          <p:nvPr>
            <p:ph idx="1"/>
          </p:nvPr>
        </p:nvSpPr>
        <p:spPr/>
        <p:txBody>
          <a:bodyPr vert="horz" lIns="91440" tIns="45720" rIns="91440" bIns="45720" rtlCol="0" anchor="t">
            <a:normAutofit/>
          </a:bodyPr>
          <a:lstStyle/>
          <a:p>
            <a:r>
              <a:rPr lang="en-US" sz="1100" dirty="0">
                <a:solidFill>
                  <a:srgbClr val="373D3F"/>
                </a:solidFill>
                <a:latin typeface="Arial"/>
                <a:cs typeface="Arial"/>
              </a:rPr>
              <a:t>Attribution </a:t>
            </a:r>
            <a:r>
              <a:rPr lang="en-US" sz="1100" u="sng" dirty="0">
                <a:latin typeface="Arial"/>
                <a:cs typeface="Arial"/>
                <a:hlinkClick r:id="rId2"/>
              </a:rPr>
              <a:t>23.5 Sample Documentation – Nursing Skills – 2</a:t>
            </a:r>
            <a:endParaRPr lang="en-US" sz="1100">
              <a:latin typeface="Arial"/>
              <a:cs typeface="Arial"/>
            </a:endParaRPr>
          </a:p>
          <a:p>
            <a:r>
              <a:rPr lang="en-US" sz="1100" err="1">
                <a:solidFill>
                  <a:srgbClr val="373D3F"/>
                </a:solidFill>
                <a:latin typeface="Arial"/>
                <a:cs typeface="Arial"/>
              </a:rPr>
              <a:t>Ignatavisius</a:t>
            </a:r>
            <a:r>
              <a:rPr lang="en-US" sz="1100" dirty="0">
                <a:solidFill>
                  <a:srgbClr val="373D3F"/>
                </a:solidFill>
                <a:latin typeface="Arial"/>
                <a:cs typeface="Arial"/>
              </a:rPr>
              <a:t>, D. D., Rebar, C. R., &amp; Heimgartner, N. M. (2024). Concepts of infusion therapy. In J. H. Ingalls (Ed.), Medical-Surgical nursing: Concepts for clinical judgment and collaborative care (11 ed., pp. 285-315). Elsevier.</a:t>
            </a:r>
          </a:p>
          <a:p>
            <a:r>
              <a:rPr lang="en-US" sz="1100" dirty="0">
                <a:solidFill>
                  <a:srgbClr val="373D3F"/>
                </a:solidFill>
                <a:latin typeface="Arial"/>
                <a:cs typeface="Arial"/>
              </a:rPr>
              <a:t>Infusion Nurses Society (INS). (2024). Infusion therapy standards of practice (9th ed.). Journal of Infusion Nursing, 47(Suppl. S1), S1–S285.</a:t>
            </a:r>
          </a:p>
          <a:p>
            <a:r>
              <a:rPr lang="en-US" sz="1100" dirty="0">
                <a:solidFill>
                  <a:srgbClr val="373D3F"/>
                </a:solidFill>
                <a:latin typeface="Arial"/>
                <a:cs typeface="Arial"/>
              </a:rPr>
              <a:t>OpenStax (2025). Clinical Nursing Skills. Rice University. Creative Commons Attribution 4.0 International License Retrieved from </a:t>
            </a:r>
            <a:r>
              <a:rPr lang="en-US" sz="1100" u="sng" dirty="0">
                <a:latin typeface="Arial"/>
                <a:cs typeface="Arial"/>
                <a:hlinkClick r:id="rId3"/>
              </a:rPr>
              <a:t>https://openstax.org/books/clinical-nursing-skills/pages/13-3-intravenous-infusion</a:t>
            </a:r>
            <a:endParaRPr lang="en-US" sz="1100">
              <a:latin typeface="Arial"/>
              <a:cs typeface="Arial"/>
            </a:endParaRPr>
          </a:p>
          <a:p>
            <a:r>
              <a:rPr lang="en-US" sz="1100" dirty="0" err="1">
                <a:solidFill>
                  <a:srgbClr val="373D3F"/>
                </a:solidFill>
                <a:latin typeface="Arial"/>
                <a:cs typeface="Arial"/>
              </a:rPr>
              <a:t>WisTech</a:t>
            </a:r>
            <a:r>
              <a:rPr lang="en-US" sz="1100" dirty="0">
                <a:solidFill>
                  <a:srgbClr val="373D3F"/>
                </a:solidFill>
                <a:latin typeface="Arial"/>
                <a:cs typeface="Arial"/>
              </a:rPr>
              <a:t> Open (2023). Nursing Skills (2nd edition).Creative Commons Attribution 4.0 International License Retrieved from </a:t>
            </a:r>
            <a:r>
              <a:rPr lang="en-US" sz="1100" u="sng" dirty="0">
                <a:latin typeface="Arial"/>
                <a:cs typeface="Arial"/>
                <a:hlinkClick r:id="rId2"/>
              </a:rPr>
              <a:t>https://wtcs.pressbooks.pub/nursingskills/chapter/23-7-sample-documentation/</a:t>
            </a:r>
            <a:endParaRPr lang="en-US" sz="1100">
              <a:latin typeface="Arial"/>
              <a:cs typeface="Arial"/>
            </a:endParaRPr>
          </a:p>
          <a:p>
            <a:endParaRPr lang="en-US" dirty="0"/>
          </a:p>
        </p:txBody>
      </p:sp>
    </p:spTree>
    <p:extLst>
      <p:ext uri="{BB962C8B-B14F-4D97-AF65-F5344CB8AC3E}">
        <p14:creationId xmlns:p14="http://schemas.microsoft.com/office/powerpoint/2010/main" val="253405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950E4B94-2574-299E-1CF1-82700E01D7A6}"/>
              </a:ext>
            </a:extLst>
          </p:cNvPr>
          <p:cNvSpPr>
            <a:spLocks noGrp="1"/>
          </p:cNvSpPr>
          <p:nvPr>
            <p:ph type="ctrTitle"/>
          </p:nvPr>
        </p:nvSpPr>
        <p:spPr>
          <a:xfrm>
            <a:off x="559219" y="1115844"/>
            <a:ext cx="7680960" cy="4631911"/>
          </a:xfrm>
        </p:spPr>
        <p:txBody>
          <a:bodyPr anchor="b">
            <a:normAutofit/>
          </a:bodyPr>
          <a:lstStyle/>
          <a:p>
            <a:r>
              <a:rPr lang="en-US" sz="6500"/>
              <a:t>Evidence-Based Guidelines and Key Components of IV Therapy</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214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BDD18395-0D44-6BA5-20AB-4BB893D4C884}"/>
              </a:ext>
            </a:extLst>
          </p:cNvPr>
          <p:cNvSpPr>
            <a:spLocks noGrp="1"/>
          </p:cNvSpPr>
          <p:nvPr>
            <p:ph type="title"/>
          </p:nvPr>
        </p:nvSpPr>
        <p:spPr>
          <a:xfrm>
            <a:off x="640080" y="914401"/>
            <a:ext cx="4306824" cy="1477817"/>
          </a:xfrm>
        </p:spPr>
        <p:txBody>
          <a:bodyPr vert="horz" lIns="91440" tIns="45720" rIns="91440" bIns="45720" rtlCol="0" anchor="t">
            <a:normAutofit/>
          </a:bodyPr>
          <a:lstStyle/>
          <a:p>
            <a:r>
              <a:rPr lang="en-US"/>
              <a:t>Key Components of IV Therapy</a:t>
            </a:r>
          </a:p>
        </p:txBody>
      </p:sp>
      <p:pic>
        <p:nvPicPr>
          <p:cNvPr id="6" name="Content Placeholder 5" descr="A person wearing a stethoscope looking at her watch&#10;&#10;AI-generated content may be incorrect.">
            <a:extLst>
              <a:ext uri="{FF2B5EF4-FFF2-40B4-BE49-F238E27FC236}">
                <a16:creationId xmlns:a16="http://schemas.microsoft.com/office/drawing/2014/main" id="{075BFAA4-CA21-4F60-9288-5627325EF30B}"/>
              </a:ext>
            </a:extLst>
          </p:cNvPr>
          <p:cNvPicPr>
            <a:picLocks noGrp="1" noChangeAspect="1"/>
          </p:cNvPicPr>
          <p:nvPr>
            <p:ph sz="half" idx="1"/>
          </p:nvPr>
        </p:nvPicPr>
        <p:blipFill>
          <a:blip r:embed="rId3"/>
          <a:srcRect l="11175" r="17425"/>
          <a:stretch>
            <a:fillRect/>
          </a:stretch>
        </p:blipFill>
        <p:spPr>
          <a:xfrm>
            <a:off x="1" y="2613892"/>
            <a:ext cx="4946906" cy="3689359"/>
          </a:xfrm>
          <a:prstGeom prst="rect">
            <a:avLst/>
          </a:prstGeom>
        </p:spPr>
      </p:pic>
      <p:cxnSp>
        <p:nvCxnSpPr>
          <p:cNvPr id="23" name="Straight Connector 22">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4393728-0FD7-8F4F-7E95-149C7E23921E}"/>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lnSpc>
                <a:spcPct val="110000"/>
              </a:lnSpc>
              <a:spcBef>
                <a:spcPts val="2500"/>
              </a:spcBef>
              <a:buFont typeface="Arial" panose="020B0604020202020204" pitchFamily="34" charset="0"/>
              <a:buNone/>
            </a:pPr>
            <a:r>
              <a:rPr lang="en-US" sz="1000" b="1" dirty="0"/>
              <a:t>Indications for Use</a:t>
            </a:r>
          </a:p>
          <a:p>
            <a:pPr marL="0" lvl="1" indent="0">
              <a:lnSpc>
                <a:spcPct val="110000"/>
              </a:lnSpc>
              <a:buFont typeface="Arial" panose="020B0604020202020204" pitchFamily="34" charset="0"/>
              <a:buNone/>
            </a:pPr>
            <a:r>
              <a:rPr lang="en-US" sz="1000" dirty="0"/>
              <a:t>IV therapy use depends on patient's medical condition and required IV solutions like saline or glucose.</a:t>
            </a:r>
          </a:p>
          <a:p>
            <a:pPr marL="0" indent="0">
              <a:lnSpc>
                <a:spcPct val="110000"/>
              </a:lnSpc>
              <a:spcBef>
                <a:spcPts val="2500"/>
              </a:spcBef>
              <a:buFont typeface="Arial" panose="020B0604020202020204" pitchFamily="34" charset="0"/>
              <a:buNone/>
            </a:pPr>
            <a:r>
              <a:rPr lang="en-US" sz="1000" b="1" dirty="0"/>
              <a:t>IV Equipment and Supplies</a:t>
            </a:r>
          </a:p>
          <a:p>
            <a:pPr marL="0" lvl="1" indent="0">
              <a:lnSpc>
                <a:spcPct val="110000"/>
              </a:lnSpc>
              <a:buFont typeface="Arial" panose="020B0604020202020204" pitchFamily="34" charset="0"/>
              <a:buNone/>
            </a:pPr>
            <a:r>
              <a:rPr lang="en-US" sz="1000" dirty="0"/>
              <a:t>Proper protocols govern use and maintenance of IV catheters, infusion pumps, and sterile supplies.</a:t>
            </a:r>
          </a:p>
          <a:p>
            <a:pPr marL="0" indent="0">
              <a:lnSpc>
                <a:spcPct val="110000"/>
              </a:lnSpc>
              <a:spcBef>
                <a:spcPts val="2500"/>
              </a:spcBef>
              <a:buFont typeface="Arial" panose="020B0604020202020204" pitchFamily="34" charset="0"/>
              <a:buNone/>
            </a:pPr>
            <a:r>
              <a:rPr lang="en-US" sz="1000" b="1" dirty="0"/>
              <a:t>Monitoring and Site Care</a:t>
            </a:r>
          </a:p>
          <a:p>
            <a:pPr marL="0" lvl="1" indent="0">
              <a:lnSpc>
                <a:spcPct val="110000"/>
              </a:lnSpc>
              <a:buNone/>
            </a:pPr>
            <a:r>
              <a:rPr lang="en-US" sz="1000" dirty="0"/>
              <a:t>Continuous monitoring of vital signs, infusion rates, and proper site care prevent complications during IV therapy.</a:t>
            </a:r>
          </a:p>
          <a:p>
            <a:pPr marL="0" lvl="1" indent="0">
              <a:lnSpc>
                <a:spcPct val="110000"/>
              </a:lnSpc>
              <a:buNone/>
            </a:pPr>
            <a:endParaRPr lang="en-US" sz="1000" dirty="0"/>
          </a:p>
          <a:p>
            <a:pPr marL="0" lvl="1" indent="0">
              <a:lnSpc>
                <a:spcPct val="110000"/>
              </a:lnSpc>
              <a:buNone/>
            </a:pPr>
            <a:r>
              <a:rPr lang="en-US" sz="1000" b="1" dirty="0"/>
              <a:t>Complication Management</a:t>
            </a:r>
          </a:p>
          <a:p>
            <a:pPr marL="0" lvl="1" indent="0">
              <a:lnSpc>
                <a:spcPct val="110000"/>
              </a:lnSpc>
              <a:buNone/>
            </a:pPr>
            <a:r>
              <a:rPr lang="en-US" sz="1000" dirty="0"/>
              <a:t>Procedures for recognizing and managing potential complications, such as infiltration, phlebitis, or infection</a:t>
            </a:r>
          </a:p>
          <a:p>
            <a:pPr marL="0" indent="0">
              <a:lnSpc>
                <a:spcPct val="110000"/>
              </a:lnSpc>
              <a:spcBef>
                <a:spcPts val="2500"/>
              </a:spcBef>
              <a:buNone/>
            </a:pPr>
            <a:r>
              <a:rPr lang="en-US" sz="1000" b="1" dirty="0"/>
              <a:t>Infection Control and Documentation</a:t>
            </a:r>
          </a:p>
          <a:p>
            <a:pPr marL="0" lvl="1" indent="0">
              <a:lnSpc>
                <a:spcPct val="110000"/>
              </a:lnSpc>
              <a:buFont typeface="Arial" panose="020B0604020202020204" pitchFamily="34" charset="0"/>
              <a:buNone/>
            </a:pPr>
            <a:r>
              <a:rPr lang="en-US" sz="1000" dirty="0"/>
              <a:t>Aseptic technique and thorough documentation ensure patient safety and regulatory compliance.</a:t>
            </a:r>
          </a:p>
          <a:p>
            <a:pPr marL="0" lvl="1" indent="0">
              <a:lnSpc>
                <a:spcPct val="110000"/>
              </a:lnSpc>
              <a:buNone/>
            </a:pPr>
            <a:endParaRPr lang="en-US" sz="1000" dirty="0"/>
          </a:p>
          <a:p>
            <a:pPr marL="0" lvl="1" indent="0">
              <a:lnSpc>
                <a:spcPct val="110000"/>
              </a:lnSpc>
              <a:buNone/>
            </a:pPr>
            <a:r>
              <a:rPr lang="en-US" sz="1000" b="1" dirty="0"/>
              <a:t>Discontinuation</a:t>
            </a:r>
            <a:endParaRPr lang="en-US" sz="1000" dirty="0"/>
          </a:p>
          <a:p>
            <a:pPr marL="0" lvl="1" indent="0">
              <a:lnSpc>
                <a:spcPct val="110000"/>
              </a:lnSpc>
              <a:buNone/>
            </a:pPr>
            <a:r>
              <a:rPr lang="en-US" sz="1000" dirty="0">
                <a:ea typeface="+mn-lt"/>
                <a:cs typeface="+mn-lt"/>
              </a:rPr>
              <a:t>Guidelines for the safe removal of IV access devices and management of the site discontinuation</a:t>
            </a:r>
            <a:endParaRPr lang="en-US" sz="1000" dirty="0"/>
          </a:p>
        </p:txBody>
      </p:sp>
      <p:sp>
        <p:nvSpPr>
          <p:cNvPr id="8" name="TextBox 7">
            <a:extLst>
              <a:ext uri="{FF2B5EF4-FFF2-40B4-BE49-F238E27FC236}">
                <a16:creationId xmlns:a16="http://schemas.microsoft.com/office/drawing/2014/main" id="{598610EE-C5CA-0C9E-7D1F-FE63FF480DB6}"/>
              </a:ext>
            </a:extLst>
          </p:cNvPr>
          <p:cNvSpPr txBox="1"/>
          <p:nvPr/>
        </p:nvSpPr>
        <p:spPr>
          <a:xfrm>
            <a:off x="0" y="6345115"/>
            <a:ext cx="49486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424242"/>
                </a:solidFill>
                <a:cs typeface="Arial"/>
              </a:rPr>
              <a:t>Credit: modification of work “EMT/Nursing Pediatric Emergency Simulation - April 2013 18” by COD Newsroom/Flickr; CC BY 2.0</a:t>
            </a:r>
            <a:endParaRPr lang="en-US" sz="800" dirty="0"/>
          </a:p>
        </p:txBody>
      </p:sp>
    </p:spTree>
    <p:extLst>
      <p:ext uri="{BB962C8B-B14F-4D97-AF65-F5344CB8AC3E}">
        <p14:creationId xmlns:p14="http://schemas.microsoft.com/office/powerpoint/2010/main" val="3117122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F2C7D403-4075-D933-E49F-B139F7F7CF08}"/>
              </a:ext>
            </a:extLst>
          </p:cNvPr>
          <p:cNvSpPr>
            <a:spLocks noGrp="1"/>
          </p:cNvSpPr>
          <p:nvPr>
            <p:ph type="ctrTitle"/>
          </p:nvPr>
        </p:nvSpPr>
        <p:spPr>
          <a:xfrm>
            <a:off x="559219" y="1115844"/>
            <a:ext cx="7680960" cy="4631911"/>
          </a:xfrm>
        </p:spPr>
        <p:txBody>
          <a:bodyPr anchor="b">
            <a:normAutofit/>
          </a:bodyPr>
          <a:lstStyle/>
          <a:p>
            <a:r>
              <a:rPr lang="en-US" sz="6500"/>
              <a:t>Patient Education and Communication in IV Therapy</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34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47" name="Rectangle 46">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9038D0-7CED-49E3-00CE-24FE66DFA5A7}"/>
              </a:ext>
            </a:extLst>
          </p:cNvPr>
          <p:cNvSpPr>
            <a:spLocks noGrp="1"/>
          </p:cNvSpPr>
          <p:nvPr>
            <p:ph type="title"/>
          </p:nvPr>
        </p:nvSpPr>
        <p:spPr>
          <a:xfrm>
            <a:off x="640080" y="1371601"/>
            <a:ext cx="2743200" cy="3865417"/>
          </a:xfrm>
        </p:spPr>
        <p:txBody>
          <a:bodyPr vert="horz" lIns="91440" tIns="45720" rIns="91440" bIns="45720" rtlCol="0" anchor="t">
            <a:normAutofit/>
          </a:bodyPr>
          <a:lstStyle/>
          <a:p>
            <a:r>
              <a:rPr lang="en-US" sz="3400" dirty="0"/>
              <a:t>Addressing Patient Fears and Providing Clear Instructions</a:t>
            </a:r>
            <a:endParaRPr lang="en-US" sz="3400"/>
          </a:p>
        </p:txBody>
      </p:sp>
      <p:sp>
        <p:nvSpPr>
          <p:cNvPr id="4" name="Content Placeholder 3">
            <a:extLst>
              <a:ext uri="{FF2B5EF4-FFF2-40B4-BE49-F238E27FC236}">
                <a16:creationId xmlns:a16="http://schemas.microsoft.com/office/drawing/2014/main" id="{451A881C-6977-B63A-CB8E-18246933C71D}"/>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023361" y="1371600"/>
            <a:ext cx="7507648" cy="4926317"/>
          </a:xfrm>
        </p:spPr>
        <p:txBody>
          <a:bodyPr>
            <a:normAutofit/>
          </a:bodyPr>
          <a:lstStyle/>
          <a:p>
            <a:pPr marL="0" indent="0">
              <a:spcBef>
                <a:spcPts val="2500"/>
              </a:spcBef>
              <a:buFont typeface="Arial" panose="020B0604020202020204" pitchFamily="34" charset="0"/>
              <a:buNone/>
            </a:pPr>
            <a:r>
              <a:rPr lang="en-US" sz="1400" b="1"/>
              <a:t>Clear Education on IV Therapy</a:t>
            </a:r>
          </a:p>
          <a:p>
            <a:pPr marL="0" lvl="1" indent="0">
              <a:buFont typeface="Arial" panose="020B0604020202020204" pitchFamily="34" charset="0"/>
              <a:buNone/>
            </a:pPr>
            <a:r>
              <a:rPr lang="en-US" sz="1400"/>
              <a:t>Communicate purpose, indications, and potential risks of IV therapy clearly and empathetically to patients and families.</a:t>
            </a:r>
          </a:p>
          <a:p>
            <a:pPr marL="0" indent="0">
              <a:spcBef>
                <a:spcPts val="2500"/>
              </a:spcBef>
              <a:buFont typeface="Arial" panose="020B0604020202020204" pitchFamily="34" charset="0"/>
              <a:buNone/>
            </a:pPr>
            <a:r>
              <a:rPr lang="en-US" sz="1400" b="1"/>
              <a:t>Addressing Patient Fears</a:t>
            </a:r>
          </a:p>
          <a:p>
            <a:pPr marL="0" lvl="1" indent="0">
              <a:buFont typeface="Arial" panose="020B0604020202020204" pitchFamily="34" charset="0"/>
              <a:buNone/>
            </a:pPr>
            <a:r>
              <a:rPr lang="en-US" sz="1400"/>
              <a:t>Acknowledge anxiety and fears about IV therapy and provide reassurance to ease concerns.</a:t>
            </a:r>
          </a:p>
          <a:p>
            <a:pPr marL="0" indent="0">
              <a:spcBef>
                <a:spcPts val="2500"/>
              </a:spcBef>
              <a:buFont typeface="Arial" panose="020B0604020202020204" pitchFamily="34" charset="0"/>
              <a:buNone/>
            </a:pPr>
            <a:r>
              <a:rPr lang="en-US" sz="1400" b="1"/>
              <a:t>Providing Instructions and Support</a:t>
            </a:r>
          </a:p>
          <a:p>
            <a:pPr marL="0" lvl="1" indent="0">
              <a:buFont typeface="Arial" panose="020B0604020202020204" pitchFamily="34" charset="0"/>
              <a:buNone/>
            </a:pPr>
            <a:r>
              <a:rPr lang="en-US" sz="1400"/>
              <a:t>Offer written instructions and answer patient questions to ensure understanding and confidence in IV therapy.</a:t>
            </a:r>
          </a:p>
        </p:txBody>
      </p:sp>
      <p:cxnSp>
        <p:nvCxnSpPr>
          <p:cNvPr id="48" name="Straight Connector 47">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691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1B5540-DB2B-E775-0A7C-D1CB874D8935}"/>
              </a:ext>
            </a:extLst>
          </p:cNvPr>
          <p:cNvSpPr>
            <a:spLocks noGrp="1"/>
          </p:cNvSpPr>
          <p:nvPr>
            <p:ph type="title"/>
          </p:nvPr>
        </p:nvSpPr>
        <p:spPr>
          <a:xfrm>
            <a:off x="640080" y="914399"/>
            <a:ext cx="10847494" cy="1171069"/>
          </a:xfrm>
        </p:spPr>
        <p:txBody>
          <a:bodyPr vert="horz" lIns="91440" tIns="45720" rIns="91440" bIns="45720" rtlCol="0" anchor="t">
            <a:normAutofit/>
          </a:bodyPr>
          <a:lstStyle/>
          <a:p>
            <a:pPr>
              <a:lnSpc>
                <a:spcPct val="90000"/>
              </a:lnSpc>
            </a:pPr>
            <a:r>
              <a:rPr lang="en-US" sz="3100"/>
              <a:t>Importance of Patient and Family Education Before IV Therapy</a:t>
            </a:r>
            <a:br>
              <a:rPr lang="en-US" sz="3100"/>
            </a:br>
            <a:endParaRPr lang="en-US" sz="3100"/>
          </a:p>
        </p:txBody>
      </p:sp>
      <p:pic>
        <p:nvPicPr>
          <p:cNvPr id="3" name="Picture 2" descr="A person wearing a mask and a mask standing next to a person wearing a mask&#10;&#10;AI-generated content may be incorrect.">
            <a:extLst>
              <a:ext uri="{FF2B5EF4-FFF2-40B4-BE49-F238E27FC236}">
                <a16:creationId xmlns:a16="http://schemas.microsoft.com/office/drawing/2014/main" id="{402B9DB6-2F00-F0A7-1C64-3AD016A74025}"/>
              </a:ext>
            </a:extLst>
          </p:cNvPr>
          <p:cNvPicPr>
            <a:picLocks noChangeAspect="1"/>
          </p:cNvPicPr>
          <p:nvPr/>
        </p:nvPicPr>
        <p:blipFill>
          <a:blip r:embed="rId3"/>
          <a:stretch>
            <a:fillRect/>
          </a:stretch>
        </p:blipFill>
        <p:spPr>
          <a:xfrm>
            <a:off x="713232" y="2646806"/>
            <a:ext cx="5648193" cy="2979421"/>
          </a:xfrm>
          <a:prstGeom prst="rect">
            <a:avLst/>
          </a:prstGeom>
        </p:spPr>
      </p:pic>
      <p:sp>
        <p:nvSpPr>
          <p:cNvPr id="4" name="Content Placeholder 3">
            <a:extLst>
              <a:ext uri="{FF2B5EF4-FFF2-40B4-BE49-F238E27FC236}">
                <a16:creationId xmlns:a16="http://schemas.microsoft.com/office/drawing/2014/main" id="{DD51FCDB-19B8-DA61-852E-C307B87B5CD1}"/>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915150" y="2256287"/>
            <a:ext cx="4563618" cy="3760459"/>
          </a:xfrm>
        </p:spPr>
        <p:txBody>
          <a:bodyPr>
            <a:normAutofit/>
          </a:bodyPr>
          <a:lstStyle/>
          <a:p>
            <a:pPr marL="0" indent="0">
              <a:lnSpc>
                <a:spcPct val="110000"/>
              </a:lnSpc>
              <a:spcBef>
                <a:spcPts val="2500"/>
              </a:spcBef>
              <a:buFont typeface="Arial" panose="020B0604020202020204" pitchFamily="34" charset="0"/>
              <a:buNone/>
            </a:pPr>
            <a:r>
              <a:rPr lang="en-US" sz="1200" b="1"/>
              <a:t>Purpose of IV Therapy</a:t>
            </a:r>
          </a:p>
          <a:p>
            <a:pPr marL="0" lvl="1" indent="0">
              <a:lnSpc>
                <a:spcPct val="110000"/>
              </a:lnSpc>
              <a:buFont typeface="Arial" panose="020B0604020202020204" pitchFamily="34" charset="0"/>
              <a:buNone/>
            </a:pPr>
            <a:r>
              <a:rPr lang="en-US" sz="1200"/>
              <a:t>Explain IV therapy administers fluids, medications, or nutrients directly into veins for rapid effect and patient care.</a:t>
            </a:r>
          </a:p>
          <a:p>
            <a:pPr marL="0" indent="0">
              <a:lnSpc>
                <a:spcPct val="110000"/>
              </a:lnSpc>
              <a:spcBef>
                <a:spcPts val="2500"/>
              </a:spcBef>
              <a:buFont typeface="Arial" panose="020B0604020202020204" pitchFamily="34" charset="0"/>
              <a:buNone/>
            </a:pPr>
            <a:r>
              <a:rPr lang="en-US" sz="1200" b="1"/>
              <a:t>Indications for IV Therapy</a:t>
            </a:r>
          </a:p>
          <a:p>
            <a:pPr marL="0" lvl="1" indent="0">
              <a:lnSpc>
                <a:spcPct val="110000"/>
              </a:lnSpc>
              <a:buFont typeface="Arial" panose="020B0604020202020204" pitchFamily="34" charset="0"/>
              <a:buNone/>
            </a:pPr>
            <a:r>
              <a:rPr lang="en-US" sz="1200"/>
              <a:t>Inform patients about IV therapy uses such as rehydration, medication delivery, nutrition, and blood product administration.</a:t>
            </a:r>
          </a:p>
          <a:p>
            <a:pPr marL="0" indent="0">
              <a:lnSpc>
                <a:spcPct val="110000"/>
              </a:lnSpc>
              <a:spcBef>
                <a:spcPts val="2500"/>
              </a:spcBef>
              <a:buFont typeface="Arial" panose="020B0604020202020204" pitchFamily="34" charset="0"/>
              <a:buNone/>
            </a:pPr>
            <a:r>
              <a:rPr lang="en-US" sz="1200" b="1"/>
              <a:t>Risks and Complications</a:t>
            </a:r>
          </a:p>
          <a:p>
            <a:pPr marL="0" lvl="1" indent="0">
              <a:lnSpc>
                <a:spcPct val="110000"/>
              </a:lnSpc>
              <a:buFont typeface="Arial" panose="020B0604020202020204" pitchFamily="34" charset="0"/>
              <a:buNone/>
            </a:pPr>
            <a:r>
              <a:rPr lang="en-US" sz="1200"/>
              <a:t>Discuss common side effects and serious complications like infection, infiltration, phlebitis, and air embolism risks.</a:t>
            </a:r>
          </a:p>
          <a:p>
            <a:pPr marL="0" indent="0">
              <a:lnSpc>
                <a:spcPct val="110000"/>
              </a:lnSpc>
              <a:spcBef>
                <a:spcPts val="2500"/>
              </a:spcBef>
              <a:buFont typeface="Arial" panose="020B0604020202020204" pitchFamily="34" charset="0"/>
              <a:buNone/>
            </a:pPr>
            <a:r>
              <a:rPr lang="en-US" sz="1200" b="1"/>
              <a:t>When to Seek Help</a:t>
            </a:r>
          </a:p>
          <a:p>
            <a:pPr marL="0" lvl="1" indent="0">
              <a:lnSpc>
                <a:spcPct val="110000"/>
              </a:lnSpc>
              <a:buFont typeface="Arial" panose="020B0604020202020204" pitchFamily="34" charset="0"/>
              <a:buNone/>
            </a:pPr>
            <a:r>
              <a:rPr lang="en-US" sz="1200"/>
              <a:t>Encourage reporting symptoms like redness, swelling, pain, air bubbles, dizziness, or unusual reactions immediately.</a:t>
            </a:r>
          </a:p>
        </p:txBody>
      </p:sp>
      <p:cxnSp>
        <p:nvCxnSpPr>
          <p:cNvPr id="36" name="Straight Connector 35">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8003B98-7755-AE3F-E4D5-3A2E1832B917}"/>
              </a:ext>
            </a:extLst>
          </p:cNvPr>
          <p:cNvSpPr txBox="1"/>
          <p:nvPr/>
        </p:nvSpPr>
        <p:spPr>
          <a:xfrm>
            <a:off x="710712" y="5627076"/>
            <a:ext cx="573991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424242"/>
                </a:solidFill>
                <a:cs typeface="Arial"/>
              </a:rPr>
              <a:t>credit: modification of work “Naval Branch Health Clinic Mayport nurse midwife 211027-N-QA097-020” by U.S. Navy/Deidre Smith/Flickr, Public Domain</a:t>
            </a:r>
            <a:endParaRPr lang="en-US" sz="800" dirty="0"/>
          </a:p>
        </p:txBody>
      </p:sp>
    </p:spTree>
    <p:extLst>
      <p:ext uri="{BB962C8B-B14F-4D97-AF65-F5344CB8AC3E}">
        <p14:creationId xmlns:p14="http://schemas.microsoft.com/office/powerpoint/2010/main" val="1349947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2897DBBC-81DC-E3EC-825A-439FDF89AD8C}"/>
              </a:ext>
            </a:extLst>
          </p:cNvPr>
          <p:cNvSpPr>
            <a:spLocks noGrp="1"/>
          </p:cNvSpPr>
          <p:nvPr>
            <p:ph type="ctrTitle"/>
          </p:nvPr>
        </p:nvSpPr>
        <p:spPr>
          <a:xfrm>
            <a:off x="559219" y="1115844"/>
            <a:ext cx="7680960" cy="4631911"/>
          </a:xfrm>
        </p:spPr>
        <p:txBody>
          <a:bodyPr anchor="b">
            <a:normAutofit/>
          </a:bodyPr>
          <a:lstStyle/>
          <a:p>
            <a:r>
              <a:rPr lang="en-US" sz="6500"/>
              <a:t>IV Therapy Maintenance and Monitoring Practices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377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6944D8-F552-FA65-78C3-0BF8DAAFB777}"/>
              </a:ext>
            </a:extLst>
          </p:cNvPr>
          <p:cNvSpPr>
            <a:spLocks noGrp="1"/>
          </p:cNvSpPr>
          <p:nvPr>
            <p:ph type="title"/>
          </p:nvPr>
        </p:nvSpPr>
        <p:spPr>
          <a:xfrm>
            <a:off x="640080" y="1371600"/>
            <a:ext cx="5737859" cy="1097280"/>
          </a:xfrm>
        </p:spPr>
        <p:txBody>
          <a:bodyPr vert="horz" lIns="91440" tIns="45720" rIns="91440" bIns="45720" rtlCol="0" anchor="t">
            <a:normAutofit/>
          </a:bodyPr>
          <a:lstStyle/>
          <a:p>
            <a:pPr>
              <a:lnSpc>
                <a:spcPct val="90000"/>
              </a:lnSpc>
            </a:pPr>
            <a:r>
              <a:rPr lang="en-US" sz="2500" dirty="0"/>
              <a:t>Evidence-based Practices for IV Maintenance and Monitoring (Table 6.1)</a:t>
            </a:r>
          </a:p>
        </p:txBody>
      </p:sp>
      <p:cxnSp>
        <p:nvCxnSpPr>
          <p:cNvPr id="25" name="Straight Connector 24">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4CCCC31-495B-D188-72A9-5B4F00F7119E}"/>
              </a:ext>
            </a:extLst>
          </p:cNvPr>
          <p:cNvSpPr>
            <a:spLocks noGrp="1"/>
          </p:cNvSpPr>
          <p:nvPr>
            <p:ph sz="half" idx="2"/>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40080" y="2318179"/>
            <a:ext cx="5737860" cy="4421653"/>
          </a:xfrm>
        </p:spPr>
        <p:txBody>
          <a:bodyPr vert="horz" lIns="91440" tIns="45720" rIns="91440" bIns="45720" rtlCol="0" anchor="t">
            <a:normAutofit fontScale="92500" lnSpcReduction="20000"/>
          </a:bodyPr>
          <a:lstStyle/>
          <a:p>
            <a:pPr marL="0" indent="0">
              <a:lnSpc>
                <a:spcPct val="110000"/>
              </a:lnSpc>
              <a:spcBef>
                <a:spcPts val="2500"/>
              </a:spcBef>
              <a:buFont typeface="Arial" panose="020B0604020202020204" pitchFamily="34" charset="0"/>
              <a:buNone/>
            </a:pPr>
            <a:r>
              <a:rPr lang="en-US" sz="1100" b="1" dirty="0"/>
              <a:t>Continuous IV Site Assessment</a:t>
            </a:r>
          </a:p>
          <a:p>
            <a:pPr marL="0" lvl="1" indent="0">
              <a:lnSpc>
                <a:spcPct val="110000"/>
              </a:lnSpc>
              <a:buFont typeface="Arial" panose="020B0604020202020204" pitchFamily="34" charset="0"/>
              <a:buNone/>
            </a:pPr>
            <a:r>
              <a:rPr lang="en-US" sz="1100"/>
              <a:t>Ongoing monitoring of the IV site and patient ensures early detection of complications during infusion.</a:t>
            </a:r>
          </a:p>
          <a:p>
            <a:pPr marL="0" indent="0">
              <a:lnSpc>
                <a:spcPct val="110000"/>
              </a:lnSpc>
              <a:spcBef>
                <a:spcPts val="2500"/>
              </a:spcBef>
              <a:buFont typeface="Arial" panose="020B0604020202020204" pitchFamily="34" charset="0"/>
              <a:buNone/>
            </a:pPr>
            <a:r>
              <a:rPr lang="en-US" sz="1100" b="1" dirty="0"/>
              <a:t>Scheduled Dressing and Tubing Changes</a:t>
            </a:r>
          </a:p>
          <a:p>
            <a:pPr marL="0" lvl="1" indent="0">
              <a:lnSpc>
                <a:spcPct val="110000"/>
              </a:lnSpc>
              <a:buFont typeface="Arial" panose="020B0604020202020204" pitchFamily="34" charset="0"/>
              <a:buNone/>
            </a:pPr>
            <a:r>
              <a:rPr lang="en-US" sz="1100"/>
              <a:t>Regular sterile dressing and tubing changes reduce infection risks and maintain system integrity.</a:t>
            </a:r>
          </a:p>
          <a:p>
            <a:pPr marL="0" indent="0">
              <a:lnSpc>
                <a:spcPct val="110000"/>
              </a:lnSpc>
              <a:spcBef>
                <a:spcPts val="2500"/>
              </a:spcBef>
              <a:buFont typeface="Arial" panose="020B0604020202020204" pitchFamily="34" charset="0"/>
              <a:buNone/>
            </a:pPr>
            <a:r>
              <a:rPr lang="en-US" sz="1100" b="1" dirty="0"/>
              <a:t>Infusion Rate and Bag Inspections</a:t>
            </a:r>
          </a:p>
          <a:p>
            <a:pPr marL="0" lvl="1" indent="0">
              <a:lnSpc>
                <a:spcPct val="110000"/>
              </a:lnSpc>
              <a:buFont typeface="Arial" panose="020B0604020202020204" pitchFamily="34" charset="0"/>
              <a:buNone/>
            </a:pPr>
            <a:r>
              <a:rPr lang="en-US" sz="1100" dirty="0"/>
              <a:t>Adjusting infusion rates and inspecting IV bags ensures proper medication delivery and patient safety.</a:t>
            </a:r>
          </a:p>
          <a:p>
            <a:pPr marL="0" lvl="1" indent="0">
              <a:lnSpc>
                <a:spcPct val="110000"/>
              </a:lnSpc>
              <a:buNone/>
            </a:pPr>
            <a:endParaRPr lang="en-US" sz="1100" dirty="0"/>
          </a:p>
          <a:p>
            <a:pPr marL="0" lvl="1" indent="0">
              <a:lnSpc>
                <a:spcPct val="110000"/>
              </a:lnSpc>
              <a:buNone/>
            </a:pPr>
            <a:r>
              <a:rPr lang="en-US" sz="1100" b="1" dirty="0"/>
              <a:t>Patient Monitoring and Aseptic Technique</a:t>
            </a:r>
          </a:p>
          <a:p>
            <a:pPr marL="0" lvl="1" indent="0">
              <a:lnSpc>
                <a:spcPct val="110000"/>
              </a:lnSpc>
              <a:buNone/>
            </a:pPr>
            <a:r>
              <a:rPr lang="en-US" sz="1100" dirty="0">
                <a:ea typeface="+mn-lt"/>
                <a:cs typeface="+mn-lt"/>
              </a:rPr>
              <a:t>Continuously monitor the patient for complications and maintain aseptic technique throughout IV care to ensure safety, prevent infection, and promote effective treatment.</a:t>
            </a:r>
            <a:endParaRPr lang="en-US" dirty="0"/>
          </a:p>
          <a:p>
            <a:pPr marL="0" lvl="1" indent="0">
              <a:lnSpc>
                <a:spcPct val="110000"/>
              </a:lnSpc>
              <a:buNone/>
            </a:pPr>
            <a:endParaRPr lang="en-US" sz="1100" dirty="0"/>
          </a:p>
          <a:p>
            <a:pPr marL="0" lvl="1" indent="0">
              <a:lnSpc>
                <a:spcPct val="110000"/>
              </a:lnSpc>
              <a:buNone/>
            </a:pPr>
            <a:r>
              <a:rPr lang="en-US" sz="1100" b="1" dirty="0"/>
              <a:t>Discontinuation of Vascular Access Device (VAD)</a:t>
            </a:r>
          </a:p>
          <a:p>
            <a:pPr marL="0" lvl="1" indent="0">
              <a:lnSpc>
                <a:spcPct val="110000"/>
              </a:lnSpc>
              <a:buNone/>
            </a:pPr>
            <a:r>
              <a:rPr lang="en-US" sz="1100" dirty="0">
                <a:ea typeface="+mn-lt"/>
                <a:cs typeface="+mn-lt"/>
              </a:rPr>
              <a:t>Discontinue the vascular access device as ordered when clinically indicated due to resolution of need, infection, mechanical failure, or complications.</a:t>
            </a:r>
            <a:endParaRPr lang="en-US" dirty="0"/>
          </a:p>
          <a:p>
            <a:pPr marL="0" indent="0">
              <a:lnSpc>
                <a:spcPct val="110000"/>
              </a:lnSpc>
              <a:spcBef>
                <a:spcPts val="2500"/>
              </a:spcBef>
              <a:buFont typeface="Arial" panose="020B0604020202020204" pitchFamily="34" charset="0"/>
              <a:buNone/>
            </a:pPr>
            <a:r>
              <a:rPr lang="en-US" sz="1100" b="1" dirty="0"/>
              <a:t>Accurate Documentation Practices</a:t>
            </a:r>
          </a:p>
          <a:p>
            <a:pPr marL="0" lvl="1" indent="0">
              <a:lnSpc>
                <a:spcPct val="110000"/>
              </a:lnSpc>
              <a:buFont typeface="Arial" panose="020B0604020202020204" pitchFamily="34" charset="0"/>
              <a:buNone/>
            </a:pPr>
            <a:r>
              <a:rPr lang="en-US" sz="1100"/>
              <a:t>Detailed documentation supports effective communication and regulatory compliance among healthcare teams.</a:t>
            </a:r>
          </a:p>
        </p:txBody>
      </p:sp>
      <p:pic>
        <p:nvPicPr>
          <p:cNvPr id="18" name="Graphic 17" descr="IV">
            <a:extLst>
              <a:ext uri="{FF2B5EF4-FFF2-40B4-BE49-F238E27FC236}">
                <a16:creationId xmlns:a16="http://schemas.microsoft.com/office/drawing/2014/main" id="{742CD520-4019-5257-8B41-50E4972090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5179" y="1924386"/>
            <a:ext cx="4375829" cy="4375829"/>
          </a:xfrm>
          <a:prstGeom prst="rect">
            <a:avLst/>
          </a:prstGeom>
        </p:spPr>
      </p:pic>
    </p:spTree>
    <p:extLst>
      <p:ext uri="{BB962C8B-B14F-4D97-AF65-F5344CB8AC3E}">
        <p14:creationId xmlns:p14="http://schemas.microsoft.com/office/powerpoint/2010/main" val="3477932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5347</Words>
  <Application>Microsoft Office PowerPoint</Application>
  <PresentationFormat>Widescreen</PresentationFormat>
  <Paragraphs>184</Paragraphs>
  <Slides>20</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Grandview Display</vt:lpstr>
      <vt:lpstr>DashVTI</vt:lpstr>
      <vt:lpstr>Maintaining and Monitoring Intravenous Therapy</vt:lpstr>
      <vt:lpstr>Learning Objectives</vt:lpstr>
      <vt:lpstr>Evidence-Based Guidelines and Key Components of IV Therapy</vt:lpstr>
      <vt:lpstr>Key Components of IV Therapy</vt:lpstr>
      <vt:lpstr>Patient Education and Communication in IV Therapy</vt:lpstr>
      <vt:lpstr>Addressing Patient Fears and Providing Clear Instructions</vt:lpstr>
      <vt:lpstr>Importance of Patient and Family Education Before IV Therapy </vt:lpstr>
      <vt:lpstr>IV Therapy Maintenance and Monitoring Practices</vt:lpstr>
      <vt:lpstr>Evidence-based Practices for IV Maintenance and Monitoring (Table 6.1)</vt:lpstr>
      <vt:lpstr>Assessment of IV site for Patency and Complications</vt:lpstr>
      <vt:lpstr>Sterile Dressing and Tubing Replacement Protocols</vt:lpstr>
      <vt:lpstr>Infusion Rate Adjustment and Pump Verification</vt:lpstr>
      <vt:lpstr>IV Bag Inspection for Safety and Integrity</vt:lpstr>
      <vt:lpstr>Monitoring for Adverse Reactions</vt:lpstr>
      <vt:lpstr>Maintaining Aseptic Technique and Infection Prevention</vt:lpstr>
      <vt:lpstr>Safe Removal of VAD and Patient Communication</vt:lpstr>
      <vt:lpstr>Key Elements to Document During IV Therapy</vt:lpstr>
      <vt:lpstr>Examples of Documentation</vt:lpstr>
      <vt:lpstr>Special Considerations for Vulnerable Populations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and Monitoring Intravenous Therapy</dc:title>
  <dc:creator>Latonya Dorsey</dc:creator>
  <cp:lastModifiedBy>Latonya Dorsey</cp:lastModifiedBy>
  <cp:revision>340</cp:revision>
  <dcterms:created xsi:type="dcterms:W3CDTF">2025-07-24T20:25:00Z</dcterms:created>
  <dcterms:modified xsi:type="dcterms:W3CDTF">2025-08-08T20:00:21Z</dcterms:modified>
</cp:coreProperties>
</file>